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7" r:id="rId2"/>
    <p:sldId id="26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4CD1-A6DB-4507-A5E1-706E7B1593D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50DC449-E309-4C40-BB47-7473B1FDAA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4CD1-A6DB-4507-A5E1-706E7B1593D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0DC449-E309-4C40-BB47-7473B1FDAA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34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4CD1-A6DB-4507-A5E1-706E7B1593D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0DC449-E309-4C40-BB47-7473B1FDAA22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2536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4CD1-A6DB-4507-A5E1-706E7B1593D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0DC449-E309-4C40-BB47-7473B1FDAA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534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4CD1-A6DB-4507-A5E1-706E7B1593D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0DC449-E309-4C40-BB47-7473B1FDAA22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5224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4CD1-A6DB-4507-A5E1-706E7B1593D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0DC449-E309-4C40-BB47-7473B1FDAA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209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4CD1-A6DB-4507-A5E1-706E7B1593D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C449-E309-4C40-BB47-7473B1FDAA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219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4CD1-A6DB-4507-A5E1-706E7B1593D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C449-E309-4C40-BB47-7473B1FDAA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53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4CD1-A6DB-4507-A5E1-706E7B1593D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C449-E309-4C40-BB47-7473B1FDAA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36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4CD1-A6DB-4507-A5E1-706E7B1593D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0DC449-E309-4C40-BB47-7473B1FDAA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76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4CD1-A6DB-4507-A5E1-706E7B1593D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50DC449-E309-4C40-BB47-7473B1FDAA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97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4CD1-A6DB-4507-A5E1-706E7B1593D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50DC449-E309-4C40-BB47-7473B1FDAA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1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4CD1-A6DB-4507-A5E1-706E7B1593D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C449-E309-4C40-BB47-7473B1FDAA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38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4CD1-A6DB-4507-A5E1-706E7B1593D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C449-E309-4C40-BB47-7473B1FDAA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76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4CD1-A6DB-4507-A5E1-706E7B1593D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C449-E309-4C40-BB47-7473B1FDAA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93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4CD1-A6DB-4507-A5E1-706E7B1593D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0DC449-E309-4C40-BB47-7473B1FDAA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3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74CD1-A6DB-4507-A5E1-706E7B1593D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50DC449-E309-4C40-BB47-7473B1FDAA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07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5C7EB-9623-4219-AF1E-55B45F1F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368" y="2148110"/>
            <a:ext cx="8911687" cy="1280890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Trabalho Laboratório de processos criativos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A8C093-C224-452C-AD0B-D82358DD7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7651" y="4604951"/>
            <a:ext cx="7243119" cy="72493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3200" b="1" dirty="0">
                <a:solidFill>
                  <a:srgbClr val="FF0000"/>
                </a:solidFill>
              </a:rPr>
              <a:t>Acessibilidade e inclusão</a:t>
            </a:r>
          </a:p>
        </p:txBody>
      </p:sp>
    </p:spTree>
    <p:extLst>
      <p:ext uri="{BB962C8B-B14F-4D97-AF65-F5344CB8AC3E}">
        <p14:creationId xmlns:p14="http://schemas.microsoft.com/office/powerpoint/2010/main" val="67103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6FDED-9A21-4B0C-9E61-82CD1B6D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2509"/>
            <a:ext cx="11755386" cy="1450757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Pontos positivos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170E09E-A54D-4069-92ED-0C2030A84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37" y="1856724"/>
            <a:ext cx="1325990" cy="1325990"/>
          </a:xfr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47A6CB7-2C12-4275-BFE2-8452D71DC857}"/>
              </a:ext>
            </a:extLst>
          </p:cNvPr>
          <p:cNvCxnSpPr>
            <a:cxnSpLocks/>
          </p:cNvCxnSpPr>
          <p:nvPr/>
        </p:nvCxnSpPr>
        <p:spPr>
          <a:xfrm>
            <a:off x="2982101" y="1737360"/>
            <a:ext cx="0" cy="4597537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399A15C-4D44-4C2F-AD48-CAFE1EB81E8D}"/>
              </a:ext>
            </a:extLst>
          </p:cNvPr>
          <p:cNvSpPr txBox="1"/>
          <p:nvPr/>
        </p:nvSpPr>
        <p:spPr>
          <a:xfrm>
            <a:off x="1252151" y="35422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9AA54AF7-4D71-4800-BC22-7E2B7700B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34" y="1761516"/>
            <a:ext cx="1516406" cy="1516406"/>
          </a:xfrm>
          <a:prstGeom prst="rect">
            <a:avLst/>
          </a:prstGeom>
        </p:spPr>
      </p:pic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EC42A683-01DA-4876-8F7E-C5F9D7334A07}"/>
              </a:ext>
            </a:extLst>
          </p:cNvPr>
          <p:cNvCxnSpPr>
            <a:cxnSpLocks/>
          </p:cNvCxnSpPr>
          <p:nvPr/>
        </p:nvCxnSpPr>
        <p:spPr>
          <a:xfrm>
            <a:off x="4959179" y="1737357"/>
            <a:ext cx="0" cy="4597537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98E8B68-EBA3-463C-B519-247D5A852461}"/>
              </a:ext>
            </a:extLst>
          </p:cNvPr>
          <p:cNvCxnSpPr/>
          <p:nvPr/>
        </p:nvCxnSpPr>
        <p:spPr>
          <a:xfrm flipV="1">
            <a:off x="1183107" y="1737360"/>
            <a:ext cx="0" cy="4597537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m 29">
            <a:extLst>
              <a:ext uri="{FF2B5EF4-FFF2-40B4-BE49-F238E27FC236}">
                <a16:creationId xmlns:a16="http://schemas.microsoft.com/office/drawing/2014/main" id="{18D01622-2516-4E21-A1F1-081C6AD76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743" y="2098163"/>
            <a:ext cx="1080136" cy="900113"/>
          </a:xfrm>
          <a:prstGeom prst="rect">
            <a:avLst/>
          </a:prstGeom>
        </p:spPr>
      </p:pic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7A1D6F9-2B4B-47E4-9077-5206A8C9B6B2}"/>
              </a:ext>
            </a:extLst>
          </p:cNvPr>
          <p:cNvCxnSpPr>
            <a:cxnSpLocks/>
          </p:cNvCxnSpPr>
          <p:nvPr/>
        </p:nvCxnSpPr>
        <p:spPr>
          <a:xfrm>
            <a:off x="7121607" y="1737358"/>
            <a:ext cx="0" cy="4597537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m 41">
            <a:extLst>
              <a:ext uri="{FF2B5EF4-FFF2-40B4-BE49-F238E27FC236}">
                <a16:creationId xmlns:a16="http://schemas.microsoft.com/office/drawing/2014/main" id="{4A20C3FB-DAF1-48F8-B215-7E96553A3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556" y="2069665"/>
            <a:ext cx="696092" cy="714724"/>
          </a:xfrm>
          <a:prstGeom prst="rect">
            <a:avLst/>
          </a:prstGeom>
        </p:spPr>
      </p:pic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F16029F5-827D-443A-A653-FC0EF37CC780}"/>
              </a:ext>
            </a:extLst>
          </p:cNvPr>
          <p:cNvCxnSpPr>
            <a:cxnSpLocks/>
          </p:cNvCxnSpPr>
          <p:nvPr/>
        </p:nvCxnSpPr>
        <p:spPr>
          <a:xfrm>
            <a:off x="9168714" y="1737358"/>
            <a:ext cx="0" cy="4597537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agem 47">
            <a:extLst>
              <a:ext uri="{FF2B5EF4-FFF2-40B4-BE49-F238E27FC236}">
                <a16:creationId xmlns:a16="http://schemas.microsoft.com/office/drawing/2014/main" id="{982702C1-2B59-4E10-A45F-F97793CA84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781" y="2140412"/>
            <a:ext cx="765831" cy="758617"/>
          </a:xfrm>
          <a:prstGeom prst="rect">
            <a:avLst/>
          </a:prstGeom>
        </p:spPr>
      </p:pic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32644C47-065E-4FB9-9189-75920F45E15E}"/>
              </a:ext>
            </a:extLst>
          </p:cNvPr>
          <p:cNvCxnSpPr/>
          <p:nvPr/>
        </p:nvCxnSpPr>
        <p:spPr>
          <a:xfrm>
            <a:off x="11145795" y="1737358"/>
            <a:ext cx="0" cy="4597537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FC9B16AF-9634-94C0-9D84-30D8F3E46D06}"/>
              </a:ext>
            </a:extLst>
          </p:cNvPr>
          <p:cNvSpPr txBox="1"/>
          <p:nvPr/>
        </p:nvSpPr>
        <p:spPr>
          <a:xfrm>
            <a:off x="3050594" y="3172938"/>
            <a:ext cx="206333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Ele é muito pratico, rápido e tem funções de dicionário</a:t>
            </a:r>
            <a:r>
              <a:rPr lang="pt-BR" dirty="0"/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8CE9AFB-9146-8AE4-B499-7DBC1C394461}"/>
              </a:ext>
            </a:extLst>
          </p:cNvPr>
          <p:cNvSpPr txBox="1"/>
          <p:nvPr/>
        </p:nvSpPr>
        <p:spPr>
          <a:xfrm>
            <a:off x="5004345" y="3172938"/>
            <a:ext cx="21962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 APP é funcional e prático de usar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E3C3592-1C6E-111B-8E54-B862B7814513}"/>
              </a:ext>
            </a:extLst>
          </p:cNvPr>
          <p:cNvSpPr txBox="1"/>
          <p:nvPr/>
        </p:nvSpPr>
        <p:spPr>
          <a:xfrm>
            <a:off x="7162937" y="3172938"/>
            <a:ext cx="206333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fácil de mexer, transcreve com eficiência não erra as palavras, economiza tempo, pratico e fácil.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94E52A1-5165-2D92-32ED-ABE6E2AE296A}"/>
              </a:ext>
            </a:extLst>
          </p:cNvPr>
          <p:cNvSpPr txBox="1"/>
          <p:nvPr/>
        </p:nvSpPr>
        <p:spPr>
          <a:xfrm>
            <a:off x="9129291" y="3172938"/>
            <a:ext cx="20633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É um App  simples e prático de usar. Na maior parte das vezes os voluntários são rápidos. Basta poucos minutos para ajudar quem precisa.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3D33AA2-0CAC-0245-CF44-C280309499AD}"/>
              </a:ext>
            </a:extLst>
          </p:cNvPr>
          <p:cNvSpPr txBox="1"/>
          <p:nvPr/>
        </p:nvSpPr>
        <p:spPr>
          <a:xfrm>
            <a:off x="1216125" y="3180280"/>
            <a:ext cx="17726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0" i="0" dirty="0">
                <a:effectLst/>
                <a:latin typeface="Roboto" panose="020B0604020202020204" pitchFamily="2" charset="0"/>
              </a:rPr>
              <a:t>Aplicativo </a:t>
            </a:r>
            <a:r>
              <a:rPr lang="pt-BR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muito útil e de fácil navegação</a:t>
            </a: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D100C0F-D345-4F94-B823-2CF98D9C1460}"/>
              </a:ext>
            </a:extLst>
          </p:cNvPr>
          <p:cNvSpPr txBox="1"/>
          <p:nvPr/>
        </p:nvSpPr>
        <p:spPr>
          <a:xfrm>
            <a:off x="7205388" y="2819412"/>
            <a:ext cx="1978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Transcrição instantânea</a:t>
            </a:r>
          </a:p>
        </p:txBody>
      </p:sp>
    </p:spTree>
    <p:extLst>
      <p:ext uri="{BB962C8B-B14F-4D97-AF65-F5344CB8AC3E}">
        <p14:creationId xmlns:p14="http://schemas.microsoft.com/office/powerpoint/2010/main" val="643523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7689A-662E-42F8-A080-94F057731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593" y="662177"/>
            <a:ext cx="8911687" cy="1280890"/>
          </a:xfrm>
        </p:spPr>
        <p:txBody>
          <a:bodyPr/>
          <a:lstStyle/>
          <a:p>
            <a:pPr algn="ctr"/>
            <a:r>
              <a:rPr lang="pt-BR" b="1" dirty="0"/>
              <a:t>Pontos negativos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210D79A8-2ADD-4BBA-8A6B-32FDBFFA1026}"/>
              </a:ext>
            </a:extLst>
          </p:cNvPr>
          <p:cNvCxnSpPr>
            <a:cxnSpLocks/>
          </p:cNvCxnSpPr>
          <p:nvPr/>
        </p:nvCxnSpPr>
        <p:spPr>
          <a:xfrm>
            <a:off x="2982101" y="1737360"/>
            <a:ext cx="0" cy="4597537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1667B5C1-06DE-41AF-A859-A9D4CB887A0C}"/>
              </a:ext>
            </a:extLst>
          </p:cNvPr>
          <p:cNvCxnSpPr>
            <a:cxnSpLocks/>
          </p:cNvCxnSpPr>
          <p:nvPr/>
        </p:nvCxnSpPr>
        <p:spPr>
          <a:xfrm>
            <a:off x="4959179" y="1737357"/>
            <a:ext cx="0" cy="4597537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3A8048C-2C43-4EE9-924D-A24A2FCEB7C7}"/>
              </a:ext>
            </a:extLst>
          </p:cNvPr>
          <p:cNvCxnSpPr/>
          <p:nvPr/>
        </p:nvCxnSpPr>
        <p:spPr>
          <a:xfrm flipV="1">
            <a:off x="1183107" y="1737360"/>
            <a:ext cx="0" cy="4597537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2EC0B33-BCFB-4A04-BAEF-908C19355696}"/>
              </a:ext>
            </a:extLst>
          </p:cNvPr>
          <p:cNvCxnSpPr>
            <a:cxnSpLocks/>
          </p:cNvCxnSpPr>
          <p:nvPr/>
        </p:nvCxnSpPr>
        <p:spPr>
          <a:xfrm>
            <a:off x="7121607" y="1737358"/>
            <a:ext cx="0" cy="4597537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FD0BD83-4734-470A-BF1B-B9C138D474FD}"/>
              </a:ext>
            </a:extLst>
          </p:cNvPr>
          <p:cNvCxnSpPr>
            <a:cxnSpLocks/>
          </p:cNvCxnSpPr>
          <p:nvPr/>
        </p:nvCxnSpPr>
        <p:spPr>
          <a:xfrm>
            <a:off x="9168714" y="1737358"/>
            <a:ext cx="0" cy="4597537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BFB8836-2510-4D74-9D17-3534681B5E25}"/>
              </a:ext>
            </a:extLst>
          </p:cNvPr>
          <p:cNvCxnSpPr/>
          <p:nvPr/>
        </p:nvCxnSpPr>
        <p:spPr>
          <a:xfrm>
            <a:off x="11145795" y="1737358"/>
            <a:ext cx="0" cy="4597537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F812723B-1B39-480C-B19C-08ED5DE16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94" y="2192294"/>
            <a:ext cx="952500" cy="9525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574BE937-AC80-4D0E-8AB8-3B279602B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495" y="2006300"/>
            <a:ext cx="1138494" cy="1138494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8B11D975-AE5A-4F57-8EEF-D8D84AF38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544" y="2204198"/>
            <a:ext cx="915787" cy="763156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B21BCA28-D692-4192-A83A-8FFE337016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214" y="2204198"/>
            <a:ext cx="772223" cy="76315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DE0CD1FF-A6BF-4400-9817-32F2742F86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002" y="2268937"/>
            <a:ext cx="779691" cy="698417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71ACE4C4-FC96-464F-945C-E36E6FB6563A}"/>
              </a:ext>
            </a:extLst>
          </p:cNvPr>
          <p:cNvSpPr/>
          <p:nvPr/>
        </p:nvSpPr>
        <p:spPr>
          <a:xfrm>
            <a:off x="1230034" y="3188117"/>
            <a:ext cx="17388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dirty="0"/>
              <a:t>O app apresenta bastantes instabilidades.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863F2B7A-E054-47AD-BE55-49F8E56295BE}"/>
              </a:ext>
            </a:extLst>
          </p:cNvPr>
          <p:cNvSpPr/>
          <p:nvPr/>
        </p:nvSpPr>
        <p:spPr>
          <a:xfrm>
            <a:off x="3173207" y="3123934"/>
            <a:ext cx="17595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dirty="0"/>
              <a:t>As vezes o app não traduz as palavras corretamente e tem instabilidade.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BADCC19D-F3CE-4A97-90A1-5885666B4A33}"/>
              </a:ext>
            </a:extLst>
          </p:cNvPr>
          <p:cNvSpPr/>
          <p:nvPr/>
        </p:nvSpPr>
        <p:spPr>
          <a:xfrm>
            <a:off x="5070394" y="3123934"/>
            <a:ext cx="18205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dirty="0"/>
              <a:t>O app não dá os horários corretos dos ônibus e tem muitos anúncios, atrapalhando muito o usuário.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5E87E019-014D-4AAE-A468-E2FA5FF561B9}"/>
              </a:ext>
            </a:extLst>
          </p:cNvPr>
          <p:cNvSpPr/>
          <p:nvPr/>
        </p:nvSpPr>
        <p:spPr>
          <a:xfrm>
            <a:off x="7274010" y="3144714"/>
            <a:ext cx="19358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dirty="0"/>
              <a:t>O app está apresentando bastantes instabilidades e muitos anúncios.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578AAF70-D649-4BDB-96D9-2FC8DA2AF82A}"/>
              </a:ext>
            </a:extLst>
          </p:cNvPr>
          <p:cNvSpPr/>
          <p:nvPr/>
        </p:nvSpPr>
        <p:spPr>
          <a:xfrm>
            <a:off x="9350081" y="3120596"/>
            <a:ext cx="15722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dirty="0"/>
              <a:t>O app tem bastante problemas na parte de cadastro.</a:t>
            </a:r>
          </a:p>
        </p:txBody>
      </p:sp>
    </p:spTree>
    <p:extLst>
      <p:ext uri="{BB962C8B-B14F-4D97-AF65-F5344CB8AC3E}">
        <p14:creationId xmlns:p14="http://schemas.microsoft.com/office/powerpoint/2010/main" val="711495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EA279-6FED-412C-B6AC-5D360C9B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4977"/>
            <a:ext cx="10058400" cy="1450757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Alunos: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2B4433-72FA-4D0E-9141-E425A406F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66122"/>
            <a:ext cx="10058400" cy="4023360"/>
          </a:xfrm>
        </p:spPr>
        <p:txBody>
          <a:bodyPr/>
          <a:lstStyle/>
          <a:p>
            <a:pPr algn="ctr"/>
            <a:r>
              <a:rPr lang="pt-BR" b="1" dirty="0"/>
              <a:t>Bruno Vinicius Lima dos Santos</a:t>
            </a:r>
          </a:p>
          <a:p>
            <a:pPr algn="ctr"/>
            <a:r>
              <a:rPr lang="pt-BR" b="1" dirty="0" err="1"/>
              <a:t>Italo</a:t>
            </a:r>
            <a:r>
              <a:rPr lang="pt-BR" b="1" dirty="0"/>
              <a:t> Mendes da Silva</a:t>
            </a:r>
          </a:p>
          <a:p>
            <a:pPr algn="ctr"/>
            <a:r>
              <a:rPr lang="pt-BR" b="1" dirty="0"/>
              <a:t>João Pedro Lima</a:t>
            </a:r>
          </a:p>
          <a:p>
            <a:pPr algn="ctr"/>
            <a:r>
              <a:rPr lang="pt-BR" b="1" dirty="0" err="1"/>
              <a:t>Kaio</a:t>
            </a:r>
            <a:r>
              <a:rPr lang="pt-BR" b="1" dirty="0"/>
              <a:t> Fernando Amim Nunes</a:t>
            </a:r>
          </a:p>
          <a:p>
            <a:pPr algn="ctr"/>
            <a:r>
              <a:rPr lang="pt-BR" b="1" dirty="0"/>
              <a:t>Matheus Henrique Mattos da Silva</a:t>
            </a:r>
          </a:p>
        </p:txBody>
      </p:sp>
    </p:spTree>
    <p:extLst>
      <p:ext uri="{BB962C8B-B14F-4D97-AF65-F5344CB8AC3E}">
        <p14:creationId xmlns:p14="http://schemas.microsoft.com/office/powerpoint/2010/main" val="116335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79C82-0BE7-459A-B64F-83C700E8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Diferença de acessibilidade e inclusão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EAC78F-EEC9-4BB5-B5D3-EE6D0F6C1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400" dirty="0">
              <a:solidFill>
                <a:srgbClr val="20212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Enquanto </a:t>
            </a:r>
            <a:r>
              <a:rPr lang="pt-BR" sz="2400" dirty="0">
                <a:solidFill>
                  <a:srgbClr val="040C2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acessibilidade trabalha ferramentas para uso autônomo de pessoas com deficiência.</a:t>
            </a:r>
            <a:endParaRPr lang="pt-BR" sz="1800" dirty="0">
              <a:solidFill>
                <a:srgbClr val="040C28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800" dirty="0">
              <a:solidFill>
                <a:srgbClr val="040C28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800" dirty="0">
              <a:solidFill>
                <a:srgbClr val="040C28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dirty="0">
                <a:solidFill>
                  <a:srgbClr val="040C2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rgbClr val="040C2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inclusão trata sobre a presença de </a:t>
            </a:r>
            <a:r>
              <a:rPr lang="pt-BR" sz="2400" dirty="0" err="1">
                <a:solidFill>
                  <a:srgbClr val="040C2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PcDs</a:t>
            </a:r>
            <a:r>
              <a:rPr lang="pt-BR" sz="2400" dirty="0">
                <a:solidFill>
                  <a:srgbClr val="040C2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nos diversos âmbitos sociais</a:t>
            </a:r>
            <a:r>
              <a:rPr lang="pt-BR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oferecendo oportunidades conforme as diferenças de cada pessoa.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24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2F52A-7064-4052-B842-D81F72B20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9582"/>
            <a:ext cx="9144000" cy="23876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Dimensões</a:t>
            </a:r>
            <a:br>
              <a:rPr lang="pt-B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 Acessibilidade:</a:t>
            </a:r>
          </a:p>
        </p:txBody>
      </p:sp>
    </p:spTree>
    <p:extLst>
      <p:ext uri="{BB962C8B-B14F-4D97-AF65-F5344CB8AC3E}">
        <p14:creationId xmlns:p14="http://schemas.microsoft.com/office/powerpoint/2010/main" val="23194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24A9D-F157-4F09-9811-CA1C759A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8947"/>
            <a:ext cx="8911687" cy="1280890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Barreira Atitudinal: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4BE78B-5237-4188-8338-4F77BA537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9257"/>
            <a:ext cx="10058400" cy="3072255"/>
          </a:xfrm>
        </p:spPr>
        <p:txBody>
          <a:bodyPr>
            <a:normAutofit/>
          </a:bodyPr>
          <a:lstStyle/>
          <a:p>
            <a:pPr marL="384048" lvl="2" indent="0" algn="just">
              <a:buNone/>
            </a:pPr>
            <a:r>
              <a:rPr lang="pt-BR" sz="2000" dirty="0"/>
              <a:t>	Uma barreira marcada por preconceitos, estigmas e estereótipos, que infelizmente são comuns na vida de </a:t>
            </a:r>
            <a:r>
              <a:rPr lang="pt-BR" sz="2000" dirty="0" err="1"/>
              <a:t>PCDs</a:t>
            </a:r>
            <a:r>
              <a:rPr lang="pt-BR" sz="2000" dirty="0"/>
              <a:t>. subestimar as capacidades, habilidades e aptidões de pessoas pela existência de suas deficiências.</a:t>
            </a:r>
          </a:p>
          <a:p>
            <a:pPr marL="201168" lvl="1" indent="0">
              <a:buNone/>
            </a:pPr>
            <a:r>
              <a:rPr lang="pt-BR" sz="2000" b="1" dirty="0"/>
              <a:t>	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D8D4115-E878-47B9-9D30-9CC86C8851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962520"/>
            <a:ext cx="4130504" cy="24888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7950926-1E38-48B6-9F89-E96D9EBA26F0}"/>
              </a:ext>
            </a:extLst>
          </p:cNvPr>
          <p:cNvSpPr/>
          <p:nvPr/>
        </p:nvSpPr>
        <p:spPr>
          <a:xfrm>
            <a:off x="898696" y="296252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01168" lvl="1" indent="0" algn="just">
              <a:buNone/>
            </a:pPr>
            <a:r>
              <a:rPr lang="pt-BR" sz="2000" dirty="0"/>
              <a:t>	O </a:t>
            </a:r>
            <a:r>
              <a:rPr lang="pt-BR" sz="2000" b="1" dirty="0" err="1"/>
              <a:t>Capacitismo</a:t>
            </a:r>
            <a:r>
              <a:rPr lang="pt-BR" sz="2000" dirty="0"/>
              <a:t> é a discriminação de pessoas com deficiência e tem relação com a barreira atitudinal. Afinal, o termo foi cunhado com base na construção social, que tende a subestimar as capacidades, habilidades e aptidões de pessoas pela existência de suas deficiências.</a:t>
            </a:r>
          </a:p>
        </p:txBody>
      </p:sp>
    </p:spTree>
    <p:extLst>
      <p:ext uri="{BB962C8B-B14F-4D97-AF65-F5344CB8AC3E}">
        <p14:creationId xmlns:p14="http://schemas.microsoft.com/office/powerpoint/2010/main" val="171044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9C2A8-D124-42B9-B9AE-2EF0FA2A6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74683"/>
            <a:ext cx="8911687" cy="1280890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Barreira Arquitetônica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08ABCE-99FD-4A8B-BD58-47E6E892E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732" y="1215128"/>
            <a:ext cx="8915400" cy="3777622"/>
          </a:xfrm>
        </p:spPr>
        <p:txBody>
          <a:bodyPr>
            <a:normAutofit/>
          </a:bodyPr>
          <a:lstStyle/>
          <a:p>
            <a:pPr marL="201168" lvl="1" indent="0" algn="just" fontAlgn="base">
              <a:buNone/>
            </a:pPr>
            <a:r>
              <a:rPr lang="pt-BR" dirty="0"/>
              <a:t>	</a:t>
            </a:r>
            <a:r>
              <a:rPr lang="pt-BR" sz="1400" b="1" dirty="0"/>
              <a:t>Se tratam de barreiras ambientais físicas. Mais conhecida quando se trata de acessibilidade, tem relação com a estrutura de ambientes públicos e privados. Para garantir um ambiente que facilite a vida da pessoa com deficiência, é importante verificar diversos aspectos arquitetônicos, como:</a:t>
            </a:r>
          </a:p>
          <a:p>
            <a:pPr lvl="1" fontAlgn="base"/>
            <a:r>
              <a:rPr lang="pt-BR" sz="1600" dirty="0"/>
              <a:t>A inclusão de rampas para cadeiras de rodas;</a:t>
            </a:r>
          </a:p>
          <a:p>
            <a:pPr lvl="1" fontAlgn="base"/>
            <a:r>
              <a:rPr lang="pt-BR" sz="1600" dirty="0"/>
              <a:t>Banheiros adaptados corretamente;</a:t>
            </a:r>
          </a:p>
          <a:p>
            <a:pPr lvl="1" fontAlgn="base"/>
            <a:r>
              <a:rPr lang="pt-BR" sz="1600" dirty="0"/>
              <a:t>Portas que possuam a largura adequada para a passagem da cadeira</a:t>
            </a:r>
          </a:p>
          <a:p>
            <a:pPr marL="201168" lvl="1" indent="0" fontAlgn="base">
              <a:buNone/>
            </a:pPr>
            <a:r>
              <a:rPr lang="pt-BR" sz="1600" dirty="0"/>
              <a:t>de rodas, além de serem leves e com trinque fácil de puxar;</a:t>
            </a:r>
          </a:p>
          <a:p>
            <a:pPr lvl="1" fontAlgn="base"/>
            <a:r>
              <a:rPr lang="pt-BR" sz="1600" dirty="0"/>
              <a:t>Áreas de passagem sem obstáculos para a circulação;</a:t>
            </a:r>
          </a:p>
          <a:p>
            <a:pPr lvl="1" fontAlgn="base"/>
            <a:r>
              <a:rPr lang="pt-BR" sz="1600" dirty="0"/>
              <a:t>Elevadores que comportem em tamanho e largura uma cadeira de rodas;</a:t>
            </a:r>
          </a:p>
          <a:p>
            <a:pPr lvl="1" fontAlgn="base"/>
            <a:r>
              <a:rPr lang="pt-BR" sz="1600" dirty="0"/>
              <a:t>Piso tátil para auxílio na locomoção de deficientes visuais.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4A3180-14ED-44C7-BEF3-C520DAE1F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067" y="4868469"/>
            <a:ext cx="355473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9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7481B-5B3C-46D5-853E-9F46F3CCC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46363"/>
            <a:ext cx="8911687" cy="1280890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Barreira Comunicacional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6AC33E-007A-4F83-AA99-A9AC8D936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667" y="1827253"/>
            <a:ext cx="8915400" cy="3777622"/>
          </a:xfrm>
        </p:spPr>
        <p:txBody>
          <a:bodyPr>
            <a:normAutofit/>
          </a:bodyPr>
          <a:lstStyle/>
          <a:p>
            <a:pPr marL="201168" lvl="1" indent="0" algn="just" fontAlgn="base">
              <a:buNone/>
            </a:pPr>
            <a:r>
              <a:rPr lang="pt-BR" sz="1800" dirty="0"/>
              <a:t>	A comunicação é um processo social primário, e é uma das barreiras bastante presente no dia a dia de pessoa com deficiências auditivas ou visuais.</a:t>
            </a:r>
          </a:p>
          <a:p>
            <a:pPr marL="0" indent="0" algn="just" fontAlgn="base">
              <a:buNone/>
            </a:pPr>
            <a:r>
              <a:rPr lang="pt-BR" dirty="0"/>
              <a:t>Existem diversas formas de comunicação que não se totalizam apenas na fala ou gestos. Para incluir a todos, é importante explorar diferentes formas de comunicação que vão desde materiais em braile, tradutores em libras e programas de sinais no computador.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E03DE6-B3C2-4065-AAB2-B653C1DB9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507" y="4039686"/>
            <a:ext cx="5189220" cy="250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9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499C7-BE5E-431F-AC85-296F0263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84067"/>
            <a:ext cx="8911687" cy="1280890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Barreira metodológica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C485B5-175D-4AEF-8863-8530616F2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444" y="1540189"/>
            <a:ext cx="8915400" cy="3777622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	A acessibilidade metodológica tem relação com </a:t>
            </a:r>
            <a:r>
              <a:rPr lang="pt-BR" b="1" dirty="0"/>
              <a:t>técnicas de estudo e de metodologia</a:t>
            </a:r>
            <a:r>
              <a:rPr lang="pt-BR" dirty="0"/>
              <a:t>. Também é conhecida como acessibilidade pedagógica. </a:t>
            </a:r>
          </a:p>
          <a:p>
            <a:pPr marL="201168" lvl="1" indent="0" algn="ctr">
              <a:buNone/>
            </a:pPr>
            <a:r>
              <a:rPr lang="pt-BR" dirty="0"/>
              <a:t>	</a:t>
            </a:r>
            <a:r>
              <a:rPr lang="pt-BR" sz="2000" dirty="0"/>
              <a:t>No ambiente de trabalho, por exemplo, o empregador deve alocar o funcionário em uma função onde ele melhor possa desempenhar o seu trabalho, onde possa executar suas funções sem quaisquer dificuldades.</a:t>
            </a:r>
          </a:p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8A6467-86BF-4C55-8331-36B47A781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5" y="3906795"/>
            <a:ext cx="5048250" cy="265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79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ACBB4-424D-417B-82C5-B1F6C80F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82921"/>
            <a:ext cx="8911687" cy="1280890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Barreira instrumental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24F5A-444A-4D1D-B91E-17DD9CD44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483" y="1645396"/>
            <a:ext cx="8915400" cy="3777622"/>
          </a:xfrm>
        </p:spPr>
        <p:txBody>
          <a:bodyPr/>
          <a:lstStyle/>
          <a:p>
            <a:pPr marL="0" indent="0" algn="ctr" fontAlgn="base">
              <a:buNone/>
            </a:pPr>
            <a:r>
              <a:rPr lang="pt-BR" dirty="0"/>
              <a:t>	As barreiras nos instrumentos e ferramentas de trabalho são as chamadas barreiras instrumentais. As ferramentas de trabalho devem se adequar ao trabalhador, e não ao contrário. </a:t>
            </a:r>
          </a:p>
          <a:p>
            <a:pPr marL="0" indent="0" algn="ctr" fontAlgn="base">
              <a:buNone/>
            </a:pPr>
            <a:r>
              <a:rPr lang="pt-BR" dirty="0"/>
              <a:t>	Ou seja, as empresas devem observar as necessidades de seus</a:t>
            </a:r>
          </a:p>
          <a:p>
            <a:pPr marL="0" indent="0" algn="ctr" fontAlgn="base">
              <a:buNone/>
            </a:pPr>
            <a:r>
              <a:rPr lang="pt-BR" dirty="0"/>
              <a:t>contratados e adaptar os instrumentos de trabalho para que facilitem a</a:t>
            </a:r>
          </a:p>
          <a:p>
            <a:pPr marL="0" indent="0" algn="ctr" fontAlgn="base">
              <a:buNone/>
            </a:pPr>
            <a:r>
              <a:rPr lang="pt-BR" dirty="0"/>
              <a:t>vida de trabalhadores com deficiência. </a:t>
            </a:r>
          </a:p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9B477E-0040-4336-A289-DB9FFDFD8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597" y="3904910"/>
            <a:ext cx="3062700" cy="277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10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483D9-BC37-4843-BA29-BFD0E3D6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874" y="632348"/>
            <a:ext cx="8911687" cy="1280890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Barreira programática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460DF0-32A0-434A-B732-C41367D5E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439" y="3443496"/>
            <a:ext cx="6965917" cy="1874198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pt-BR" dirty="0"/>
              <a:t>As regras e normas devem ser criadas considerando a maioria, mas não esquecendo das minorias. Os ambientes devem ser acessíveis e agradáveis a todos, considerando suas necessidades individuais.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052173-A3B4-459B-BBB0-CFE284FAA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355" y="1804087"/>
            <a:ext cx="2658429" cy="265842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A6E6E9E-0107-45C0-8100-9510E2908A5A}"/>
              </a:ext>
            </a:extLst>
          </p:cNvPr>
          <p:cNvSpPr/>
          <p:nvPr/>
        </p:nvSpPr>
        <p:spPr>
          <a:xfrm>
            <a:off x="1227439" y="1804087"/>
            <a:ext cx="65592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000" dirty="0"/>
              <a:t>	São as barreiras invisíveis embutidas em políticas e normas em que pessoas com deficiência estão inseridas. Tem relação com estatutos e normas de uma empresa, instituição ou legislação de uma cidade.</a:t>
            </a:r>
          </a:p>
        </p:txBody>
      </p:sp>
    </p:spTree>
    <p:extLst>
      <p:ext uri="{BB962C8B-B14F-4D97-AF65-F5344CB8AC3E}">
        <p14:creationId xmlns:p14="http://schemas.microsoft.com/office/powerpoint/2010/main" val="379597653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291</TotalTime>
  <Words>696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Roboto</vt:lpstr>
      <vt:lpstr>Times New Roman</vt:lpstr>
      <vt:lpstr>Wingdings 3</vt:lpstr>
      <vt:lpstr>Cacho</vt:lpstr>
      <vt:lpstr>Trabalho Laboratório de processos criativos</vt:lpstr>
      <vt:lpstr>Diferença de acessibilidade e inclusão</vt:lpstr>
      <vt:lpstr>Dimensões da Acessibilidade:</vt:lpstr>
      <vt:lpstr>Barreira Atitudinal:</vt:lpstr>
      <vt:lpstr>Barreira Arquitetônica</vt:lpstr>
      <vt:lpstr>Barreira Comunicacional </vt:lpstr>
      <vt:lpstr>Barreira metodológica</vt:lpstr>
      <vt:lpstr>Barreira instrumental </vt:lpstr>
      <vt:lpstr>Barreira programática </vt:lpstr>
      <vt:lpstr>Pontos positivos</vt:lpstr>
      <vt:lpstr>Pontos negativos</vt:lpstr>
      <vt:lpstr>Alunos: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Dimensões  da Acessibilidade:</dc:title>
  <dc:creator>Aluno</dc:creator>
  <cp:lastModifiedBy>Aluno</cp:lastModifiedBy>
  <cp:revision>16</cp:revision>
  <dcterms:created xsi:type="dcterms:W3CDTF">2023-03-21T14:01:20Z</dcterms:created>
  <dcterms:modified xsi:type="dcterms:W3CDTF">2023-03-28T12:33:17Z</dcterms:modified>
</cp:coreProperties>
</file>