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4"/>
  </p:notesMasterIdLst>
  <p:sldIdLst>
    <p:sldId id="256" r:id="rId4"/>
    <p:sldId id="257" r:id="rId5"/>
    <p:sldId id="258" r:id="rId6"/>
    <p:sldId id="277" r:id="rId7"/>
    <p:sldId id="274" r:id="rId8"/>
    <p:sldId id="279" r:id="rId9"/>
    <p:sldId id="278" r:id="rId10"/>
    <p:sldId id="268" r:id="rId11"/>
    <p:sldId id="273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Programação Modular: </a:t>
            </a:r>
            <a:endParaRPr lang="pt-B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Funções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Procedimentos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76300" lvl="1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Passagem de parâmetros</a:t>
            </a:r>
          </a:p>
          <a:p>
            <a:pPr marL="1333500" lvl="2" indent="-342900" algn="just">
              <a:lnSpc>
                <a:spcPct val="115000"/>
              </a:lnSpc>
              <a:spcBef>
                <a:spcPts val="0"/>
              </a:spcBef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 valor;</a:t>
            </a:r>
          </a:p>
          <a:p>
            <a:pPr marL="1333500" lvl="2" indent="-342900" algn="just">
              <a:lnSpc>
                <a:spcPct val="115000"/>
              </a:lnSpc>
              <a:spcBef>
                <a:spcPts val="0"/>
              </a:spcBef>
            </a:pPr>
            <a:r>
              <a:rPr lang="pt-B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 referência.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</a:pPr>
            <a:endParaRPr lang="pt-BR" sz="12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 smtClean="0"/>
              <a:t>PARÂMETROS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indent="0" algn="just">
              <a:spcBef>
                <a:spcPts val="0"/>
              </a:spcBef>
              <a:buSzPts val="2400"/>
              <a:buNone/>
            </a:pPr>
            <a:r>
              <a:rPr lang="pt-BR" sz="2400" dirty="0"/>
              <a:t>Os parâmetros ou argumentos são usados para comunicação entre as sub-rotinas (procedimentos e funções), incluindo a função </a:t>
            </a:r>
            <a:r>
              <a:rPr lang="pt-BR" sz="2400" dirty="0" err="1"/>
              <a:t>main</a:t>
            </a:r>
            <a:r>
              <a:rPr lang="pt-BR" sz="2400" dirty="0"/>
              <a:t>.</a:t>
            </a:r>
          </a:p>
          <a:p>
            <a:pPr marL="76200" lvl="0" indent="2825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1000" dirty="0" smtClean="0"/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 err="1"/>
              <a:t>float</a:t>
            </a:r>
            <a:r>
              <a:rPr lang="pt-BR" sz="1600" dirty="0"/>
              <a:t> </a:t>
            </a:r>
            <a:r>
              <a:rPr lang="pt-BR" sz="1600" dirty="0" err="1"/>
              <a:t>AreaTriangulo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b, </a:t>
            </a:r>
            <a:r>
              <a:rPr lang="pt-BR" sz="1600" dirty="0" err="1"/>
              <a:t>int</a:t>
            </a:r>
            <a:r>
              <a:rPr lang="pt-BR" sz="1600" dirty="0"/>
              <a:t> a) {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( a*b/2 )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}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 ( ) {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base, </a:t>
            </a:r>
            <a:r>
              <a:rPr lang="pt-BR" sz="1600" dirty="0" err="1"/>
              <a:t>alt</a:t>
            </a:r>
            <a:r>
              <a:rPr lang="pt-BR" sz="1600" dirty="0"/>
              <a:t> ;	</a:t>
            </a:r>
            <a:r>
              <a:rPr lang="pt-BR" sz="1600" dirty="0" err="1"/>
              <a:t>float</a:t>
            </a:r>
            <a:r>
              <a:rPr lang="pt-BR" sz="1600" dirty="0"/>
              <a:t> res;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 ( “Informe a base do triângulo: ” 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scanf</a:t>
            </a:r>
            <a:r>
              <a:rPr lang="pt-BR" sz="1600" dirty="0"/>
              <a:t> ( “%d” , &amp;base)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 ( “Informe a altura do triângulo: ” 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scanf</a:t>
            </a:r>
            <a:r>
              <a:rPr lang="pt-BR" sz="1600" dirty="0"/>
              <a:t> ( “%d” , &amp;</a:t>
            </a:r>
            <a:r>
              <a:rPr lang="pt-BR" sz="1600" dirty="0" err="1"/>
              <a:t>alt</a:t>
            </a:r>
            <a:r>
              <a:rPr lang="pt-BR" sz="1600" dirty="0"/>
              <a:t>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res = </a:t>
            </a:r>
            <a:r>
              <a:rPr lang="pt-BR" sz="1600" dirty="0" err="1"/>
              <a:t>AreaTriangulo</a:t>
            </a:r>
            <a:r>
              <a:rPr lang="pt-BR" sz="1600" dirty="0"/>
              <a:t>(base, </a:t>
            </a:r>
            <a:r>
              <a:rPr lang="pt-BR" sz="1600" dirty="0" err="1"/>
              <a:t>alt</a:t>
            </a:r>
            <a:r>
              <a:rPr lang="pt-BR" sz="1600" dirty="0"/>
              <a:t>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 (“A área do triângulo é: %f\n”, res) ;</a:t>
            </a:r>
          </a:p>
          <a:p>
            <a:pPr marL="76200" lvl="0" indent="282575" algn="just">
              <a:spcBef>
                <a:spcPts val="0"/>
              </a:spcBef>
              <a:buSzPts val="2400"/>
              <a:buNone/>
            </a:pPr>
            <a:r>
              <a:rPr lang="pt-BR" sz="1600" dirty="0"/>
              <a:t>}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0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PASSAGEM DE PARÂMETROS POR VALOR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b="1" dirty="0" smtClean="0"/>
              <a:t>Exemplo:</a:t>
            </a:r>
            <a:r>
              <a:rPr lang="pt-BR" sz="2400" dirty="0" smtClean="0"/>
              <a:t> troca de valores entre variáveis.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smtClean="0"/>
              <a:t>#include &lt;</a:t>
            </a:r>
            <a:r>
              <a:rPr lang="pt-BR" sz="1800" dirty="0" err="1" smtClean="0"/>
              <a:t>stdio.h</a:t>
            </a:r>
            <a:r>
              <a:rPr lang="pt-BR" sz="1800" dirty="0" smtClean="0"/>
              <a:t>&gt;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err="1" smtClean="0"/>
              <a:t>void</a:t>
            </a:r>
            <a:r>
              <a:rPr lang="pt-BR" sz="1800" dirty="0" smtClean="0"/>
              <a:t> troca(</a:t>
            </a:r>
            <a:r>
              <a:rPr lang="pt-BR" sz="1800" dirty="0" err="1" smtClean="0"/>
              <a:t>int</a:t>
            </a:r>
            <a:r>
              <a:rPr lang="pt-BR" sz="1800" dirty="0" smtClean="0"/>
              <a:t> n1, </a:t>
            </a:r>
            <a:r>
              <a:rPr lang="pt-BR" sz="1800" dirty="0" err="1" smtClean="0"/>
              <a:t>int</a:t>
            </a:r>
            <a:r>
              <a:rPr lang="pt-BR" sz="1800" dirty="0" smtClean="0"/>
              <a:t> n2){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aux</a:t>
            </a:r>
            <a:r>
              <a:rPr lang="pt-BR" sz="1800" dirty="0" smtClean="0"/>
              <a:t>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 smtClean="0"/>
              <a:t>aux</a:t>
            </a:r>
            <a:r>
              <a:rPr lang="pt-BR" sz="1800" dirty="0" smtClean="0"/>
              <a:t> = n1;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n1 = n2;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n2 = </a:t>
            </a:r>
            <a:r>
              <a:rPr lang="pt-BR" sz="1800" dirty="0" err="1" smtClean="0"/>
              <a:t>aux</a:t>
            </a:r>
            <a:r>
              <a:rPr lang="pt-BR" sz="1800" dirty="0" smtClean="0"/>
              <a:t>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}</a:t>
            </a:r>
            <a:endParaRPr lang="pt-BR" sz="1800" dirty="0" smtClean="0"/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main</a:t>
            </a:r>
            <a:r>
              <a:rPr lang="pt-BR" sz="1800" dirty="0" smtClean="0"/>
              <a:t>(){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a, b;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/>
              <a:t>(“Informe dois números: ”);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scanf</a:t>
            </a:r>
            <a:r>
              <a:rPr lang="pt-BR" sz="1800" dirty="0"/>
              <a:t>(“%d %d”, &amp;a, &amp;b);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/>
              <a:t>(“Antes:  %d  -  %d\n”,</a:t>
            </a:r>
            <a:r>
              <a:rPr lang="pt-BR" sz="1800" dirty="0" err="1"/>
              <a:t>a,b</a:t>
            </a:r>
            <a:r>
              <a:rPr lang="pt-BR" sz="1800" dirty="0"/>
              <a:t>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b="1" dirty="0" smtClean="0"/>
              <a:t>	troca(a</a:t>
            </a:r>
            <a:r>
              <a:rPr lang="pt-BR" sz="1800" b="1" dirty="0"/>
              <a:t>, </a:t>
            </a:r>
            <a:r>
              <a:rPr lang="pt-BR" sz="1800" b="1" dirty="0" smtClean="0"/>
              <a:t>b</a:t>
            </a:r>
            <a:r>
              <a:rPr lang="pt-BR" sz="1800" b="1" dirty="0"/>
              <a:t>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smtClean="0"/>
              <a:t>	</a:t>
            </a:r>
            <a:r>
              <a:rPr lang="pt-BR" sz="1800" dirty="0" err="1" smtClean="0"/>
              <a:t>printf</a:t>
            </a:r>
            <a:r>
              <a:rPr lang="pt-BR" sz="1800" dirty="0"/>
              <a:t>(“Após:  %d  -  %d\n”,</a:t>
            </a:r>
            <a:r>
              <a:rPr lang="pt-BR" sz="1800" dirty="0" err="1"/>
              <a:t>a,b</a:t>
            </a:r>
            <a:r>
              <a:rPr lang="pt-BR" sz="1800" dirty="0" smtClean="0"/>
              <a:t>);</a:t>
            </a:r>
            <a:endParaRPr lang="pt-BR" sz="1800" dirty="0" smtClean="0"/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}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5550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PASSAGEM DE PARÂMETROS POR REFERÊNCIA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Ponteiros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Variáveis que apontam para outra variável de um determinado tipo, armazenando seu endereço.</a:t>
            </a:r>
            <a:endParaRPr lang="pt-BR" sz="2400" dirty="0"/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endParaRPr lang="pt-BR" sz="2400" dirty="0" smtClean="0"/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Uso </a:t>
            </a:r>
            <a:r>
              <a:rPr lang="pt-BR" sz="2400" dirty="0"/>
              <a:t>de ponteiros:  operadores * e &amp;. 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&amp; - retorna o endereço de uma variável na memória.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*  - retorna o conteúdo armazenado no endereço referenciado pelo ponteiro.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4687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PASSAGEM DE PARÂMETROS </a:t>
            </a:r>
            <a:r>
              <a:rPr lang="pt-BR" smtClean="0"/>
              <a:t>POR REFERÊNCIA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b="1" dirty="0"/>
              <a:t>Exemplo:</a:t>
            </a:r>
            <a:r>
              <a:rPr lang="pt-BR" sz="2400" dirty="0"/>
              <a:t> troca de valores entre variáveis.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err="1"/>
              <a:t>void</a:t>
            </a:r>
            <a:r>
              <a:rPr lang="pt-BR" sz="1800" dirty="0"/>
              <a:t> troca(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smtClean="0"/>
              <a:t>*n1</a:t>
            </a:r>
            <a:r>
              <a:rPr lang="pt-BR" sz="1800" dirty="0"/>
              <a:t>, 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smtClean="0"/>
              <a:t>*n2</a:t>
            </a:r>
            <a:r>
              <a:rPr lang="pt-BR" sz="1800" dirty="0"/>
              <a:t>){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aux</a:t>
            </a:r>
            <a:r>
              <a:rPr lang="pt-BR" sz="1800" dirty="0"/>
              <a:t>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aux</a:t>
            </a:r>
            <a:r>
              <a:rPr lang="pt-BR" sz="1800" dirty="0"/>
              <a:t> = </a:t>
            </a:r>
            <a:r>
              <a:rPr lang="pt-BR" sz="1800" dirty="0" smtClean="0"/>
              <a:t>*n1</a:t>
            </a:r>
            <a:r>
              <a:rPr lang="pt-BR" sz="1800" dirty="0"/>
              <a:t>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*n1 </a:t>
            </a:r>
            <a:r>
              <a:rPr lang="pt-BR" sz="1800" dirty="0"/>
              <a:t>= </a:t>
            </a:r>
            <a:r>
              <a:rPr lang="pt-BR" sz="1800" dirty="0" smtClean="0"/>
              <a:t>*n2</a:t>
            </a:r>
            <a:r>
              <a:rPr lang="pt-BR" sz="1800" dirty="0"/>
              <a:t>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*n2 </a:t>
            </a:r>
            <a:r>
              <a:rPr lang="pt-BR" sz="1800" dirty="0"/>
              <a:t>= </a:t>
            </a:r>
            <a:r>
              <a:rPr lang="pt-BR" sz="1800" dirty="0" err="1"/>
              <a:t>aux</a:t>
            </a:r>
            <a:r>
              <a:rPr lang="pt-BR" sz="1800" dirty="0"/>
              <a:t>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}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(){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a, b;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(“Informe dois números: ”);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b="1" dirty="0"/>
              <a:t>	</a:t>
            </a:r>
            <a:r>
              <a:rPr lang="pt-BR" sz="1800" b="1" dirty="0" err="1"/>
              <a:t>scanf</a:t>
            </a:r>
            <a:r>
              <a:rPr lang="pt-BR" sz="1800" b="1" dirty="0"/>
              <a:t>(“%d %d”, &amp;a, &amp;b);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(“Antes:  %d  -  %d\n”,</a:t>
            </a:r>
            <a:r>
              <a:rPr lang="pt-BR" sz="1800" dirty="0" err="1"/>
              <a:t>a,b</a:t>
            </a:r>
            <a:r>
              <a:rPr lang="pt-BR" sz="1800" dirty="0"/>
              <a:t>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b="1" dirty="0"/>
              <a:t>	troca</a:t>
            </a:r>
            <a:r>
              <a:rPr lang="pt-BR" sz="1800" b="1" dirty="0" smtClean="0"/>
              <a:t>(&amp;a</a:t>
            </a:r>
            <a:r>
              <a:rPr lang="pt-BR" sz="1800" b="1" dirty="0"/>
              <a:t>, </a:t>
            </a:r>
            <a:r>
              <a:rPr lang="pt-BR" sz="1800" b="1" dirty="0" smtClean="0"/>
              <a:t>&amp;b</a:t>
            </a:r>
            <a:r>
              <a:rPr lang="pt-BR" sz="1800" b="1" dirty="0"/>
              <a:t>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(“Após:  %d  -  %d\n”,</a:t>
            </a:r>
            <a:r>
              <a:rPr lang="pt-BR" sz="1800" dirty="0" err="1"/>
              <a:t>a,b</a:t>
            </a:r>
            <a:r>
              <a:rPr lang="pt-BR" sz="1800" dirty="0"/>
              <a:t>);</a:t>
            </a:r>
          </a:p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1800" dirty="0"/>
              <a:t>}</a:t>
            </a:r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42737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Google Shape;284;p45"/>
              <p:cNvSpPr txBox="1">
                <a:spLocks noGrp="1"/>
              </p:cNvSpPr>
              <p:nvPr>
                <p:ph type="body" idx="1"/>
              </p:nvPr>
            </p:nvSpPr>
            <p:spPr>
              <a:xfrm flipH="1">
                <a:off x="457150" y="1881050"/>
                <a:ext cx="7439400" cy="4099500"/>
              </a:xfrm>
              <a:prstGeom prst="rect">
                <a:avLst/>
              </a:prstGeom>
            </p:spPr>
            <p:txBody>
              <a:bodyPr spcFirstLastPara="1" wrap="square" lIns="91300" tIns="45650" rIns="91300" bIns="45650" anchor="t" anchorCtr="0">
                <a:noAutofit/>
              </a:bodyPr>
              <a:lstStyle/>
              <a:p>
                <a:pPr marL="76200" lvl="0" indent="0" algn="just">
                  <a:spcBef>
                    <a:spcPts val="0"/>
                  </a:spcBef>
                  <a:buSzPts val="2400"/>
                  <a:buNone/>
                </a:pPr>
                <a:endParaRPr lang="pt-BR" sz="2200" dirty="0" smtClean="0"/>
              </a:p>
              <a:p>
                <a:pPr marL="358775" indent="0" algn="just">
                  <a:buNone/>
                  <a:tabLst>
                    <a:tab pos="6815138" algn="l"/>
                  </a:tabLst>
                </a:pPr>
                <a:r>
                  <a:rPr lang="pt-BR" sz="2000" dirty="0" smtClean="0"/>
                  <a:t>Um professor de matemática deseja ter um programa para facilitar seus cálculos em Análise combinatória. Você está responsável por um desses cálculos: o cálculo de arranjos de n elementos p a p. A fórmula do arranjo é:</a:t>
                </a:r>
              </a:p>
              <a:p>
                <a:pPr marL="358775" indent="0" algn="just">
                  <a:buNone/>
                  <a:tabLst>
                    <a:tab pos="6815138" algn="l"/>
                  </a:tabLst>
                </a:pPr>
                <a:endParaRPr lang="pt-BR" sz="500" dirty="0" smtClean="0"/>
              </a:p>
              <a:p>
                <a:pPr marL="1433513" indent="0" algn="ctr">
                  <a:buNone/>
                  <a:tabLst>
                    <a:tab pos="681513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𝑝</m:t>
                        </m:r>
                      </m:sub>
                      <m:sup/>
                    </m:sSubSup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sz="2400" dirty="0"/>
                  <a:t>	</a:t>
                </a:r>
              </a:p>
              <a:p>
                <a:pPr marL="76200" lvl="0" indent="914400" algn="just">
                  <a:spcBef>
                    <a:spcPts val="0"/>
                  </a:spcBef>
                  <a:buSzPts val="2400"/>
                  <a:buNone/>
                </a:pPr>
                <a:endParaRPr lang="pt-BR" sz="2200" dirty="0"/>
              </a:p>
              <a:p>
                <a:pPr marL="358775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r>
                  <a:rPr lang="pt-BR" sz="2000" dirty="0" smtClean="0"/>
                  <a:t>Faça um programa que leia os valores de n e p e utilize funções para o cálculo do fatorial e do arranjo.</a:t>
                </a:r>
                <a:endParaRPr lang="pt-BR" sz="2000" dirty="0"/>
              </a:p>
              <a:p>
                <a:pPr marL="7620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2400"/>
                  <a:buNone/>
                </a:pPr>
                <a:endParaRPr lang="pt-BR" sz="2000" dirty="0"/>
              </a:p>
              <a:p>
                <a:pPr marL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2400" dirty="0"/>
              </a:p>
              <a:p>
                <a:pPr marL="0" lvl="0" indent="0" algn="just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2400" dirty="0"/>
              </a:p>
              <a:p>
                <a:pPr marL="0" lvl="0" indent="0" algn="l" rtl="0">
                  <a:spcBef>
                    <a:spcPts val="64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284" name="Google Shape;284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 flipH="1">
                <a:off x="457150" y="1881050"/>
                <a:ext cx="7439400" cy="4099500"/>
              </a:xfrm>
              <a:prstGeom prst="rect">
                <a:avLst/>
              </a:prstGeom>
              <a:blipFill rotWithShape="1">
                <a:blip r:embed="rId3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/>
              <a:t>Os parâmetros são um importante recurso para possibilitar a comunicação entre diferentes funções sobre suas variáveis;</a:t>
            </a:r>
          </a:p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/>
              <a:t>A passagem de parâmetro por valor passa uma cópia do valor de uma determinada variável para a referida função. </a:t>
            </a:r>
          </a:p>
          <a:p>
            <a:pPr lvl="0" indent="-381000" algn="just">
              <a:spcBef>
                <a:spcPts val="0"/>
              </a:spcBef>
              <a:buSzPts val="2400"/>
            </a:pPr>
            <a:r>
              <a:rPr lang="pt-BR" sz="2200" dirty="0"/>
              <a:t>Já a passagem de parâmetro por referência passa o endereço de uma variável, permitindo que a função possa manipular esta variável que está declarada em outra função.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282</Words>
  <Application>Microsoft Office PowerPoint</Application>
  <PresentationFormat>Apresentação na tela (4:3)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PARÂMETROS</vt:lpstr>
      <vt:lpstr>PASSAGEM DE PARÂMETROS POR VALOR</vt:lpstr>
      <vt:lpstr>PASSAGEM DE PARÂMETROS POR REFERÊNCIA</vt:lpstr>
      <vt:lpstr>PASSAGEM DE PARÂMETROS POR REFERÊNCIA</vt:lpstr>
      <vt:lpstr>ATIVIDADE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44</cp:revision>
  <dcterms:modified xsi:type="dcterms:W3CDTF">2020-01-18T22:53:54Z</dcterms:modified>
</cp:coreProperties>
</file>