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  <p:sldMasterId id="2147483680" r:id="rId2"/>
    <p:sldMasterId id="2147483681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71" r:id="rId8"/>
    <p:sldId id="269" r:id="rId9"/>
    <p:sldId id="272" r:id="rId10"/>
    <p:sldId id="261" r:id="rId11"/>
    <p:sldId id="270" r:id="rId12"/>
    <p:sldId id="262" r:id="rId13"/>
    <p:sldId id="268" r:id="rId14"/>
    <p:sldId id="273" r:id="rId15"/>
    <p:sldId id="267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695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b958ddd3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6b958ddd3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958ddd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6b958ddd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958ddd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6b958ddd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958ddd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b958ddd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958ddd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b958ddd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958ddd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b958ddd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958ddd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b958ddd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958ddd3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6b958ddd3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958ddd3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6b958ddd3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22314" y="440691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3"/>
          </p:nvPr>
        </p:nvSpPr>
        <p:spPr>
          <a:xfrm>
            <a:off x="464503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4"/>
          </p:nvPr>
        </p:nvSpPr>
        <p:spPr>
          <a:xfrm>
            <a:off x="464503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1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 rot="5400000">
            <a:off x="5370522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722314" y="4406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3"/>
          </p:nvPr>
        </p:nvSpPr>
        <p:spPr>
          <a:xfrm>
            <a:off x="4645032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4"/>
          </p:nvPr>
        </p:nvSpPr>
        <p:spPr>
          <a:xfrm>
            <a:off x="4645032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32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 rot="5400000">
            <a:off x="5370519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06" y="71414"/>
            <a:ext cx="9001156" cy="67037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41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AMBIENTE DE DESENVOLVIMENTO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17" y="2234152"/>
            <a:ext cx="5008615" cy="428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ATIVIDADES</a:t>
            </a:r>
            <a:endParaRPr dirty="0"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59055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pt-BR" sz="2200" dirty="0" smtClean="0"/>
              <a:t>Faça um programa em C que receba do usuário o valor do seu salário, calcule e mostra o resultado de um aumento de 15% esse salário.</a:t>
            </a:r>
            <a:endParaRPr lang="pt-BR" sz="2200" dirty="0" smtClean="0"/>
          </a:p>
          <a:p>
            <a:pPr marL="59055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pt-BR" sz="2200" dirty="0" smtClean="0"/>
          </a:p>
          <a:p>
            <a:pPr marL="59055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pt-BR" sz="2200" dirty="0" smtClean="0"/>
              <a:t>Faça um programa que receba o ano de nascimento de uma pessoa e o ano atual, calcule e mostre a idade dessa pessoa em:</a:t>
            </a: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200" dirty="0"/>
              <a:t>	</a:t>
            </a:r>
            <a:r>
              <a:rPr lang="pt-BR" sz="2200" dirty="0" smtClean="0"/>
              <a:t>a) anos;</a:t>
            </a: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200" dirty="0"/>
              <a:t>	</a:t>
            </a:r>
            <a:r>
              <a:rPr lang="pt-BR" sz="2200" dirty="0" smtClean="0"/>
              <a:t>b) meses;</a:t>
            </a: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200" dirty="0"/>
              <a:t>	</a:t>
            </a:r>
            <a:r>
              <a:rPr lang="pt-BR" sz="2200" dirty="0" smtClean="0"/>
              <a:t>c) dias;</a:t>
            </a: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200" dirty="0"/>
              <a:t>	</a:t>
            </a:r>
            <a:r>
              <a:rPr lang="pt-BR" sz="2200" dirty="0" smtClean="0"/>
              <a:t>d) semanas.</a:t>
            </a:r>
            <a:endParaRPr sz="20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7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CONSIDERAÇÕES</a:t>
            </a:r>
            <a:endParaRPr dirty="0"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800" dirty="0" smtClean="0"/>
              <a:t>Operadores LÓGICOS E RELACIONAIS;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lang="pt-BR" sz="2800" dirty="0" smtClean="0"/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800" dirty="0" smtClean="0"/>
              <a:t>Estrutura sequencial.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lang="pt-BR" sz="2800" dirty="0" smtClean="0"/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800" dirty="0" smtClean="0"/>
              <a:t>Ambiente de desenvolvimento</a:t>
            </a:r>
          </a:p>
          <a:p>
            <a:pPr lvl="1" indent="-381000" algn="just">
              <a:spcBef>
                <a:spcPts val="0"/>
              </a:spcBef>
              <a:buSzPts val="2400"/>
              <a:buChar char="•"/>
            </a:pPr>
            <a:r>
              <a:rPr lang="pt-BR" sz="2000" dirty="0" smtClean="0"/>
              <a:t>Compilação:</a:t>
            </a:r>
          </a:p>
          <a:p>
            <a:pPr lvl="2" algn="just">
              <a:spcBef>
                <a:spcPts val="0"/>
              </a:spcBef>
            </a:pPr>
            <a:r>
              <a:rPr lang="pt-BR" sz="1600" dirty="0" smtClean="0"/>
              <a:t>Erros de sintaxe;</a:t>
            </a:r>
          </a:p>
          <a:p>
            <a:pPr lvl="2" algn="just">
              <a:spcBef>
                <a:spcPts val="0"/>
              </a:spcBef>
            </a:pPr>
            <a:r>
              <a:rPr lang="pt-BR" sz="1600" dirty="0" smtClean="0"/>
              <a:t>Erros de semântica (lógicos).</a:t>
            </a:r>
            <a:endParaRPr sz="16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6" descr="M:\Criação\2018.1\Institucional\PPT Padrão\UniCarioca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9" y="3"/>
            <a:ext cx="9142643" cy="6856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/>
        </p:nvSpPr>
        <p:spPr>
          <a:xfrm>
            <a:off x="601337" y="1679571"/>
            <a:ext cx="7368164" cy="3112794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80075" tIns="40025" rIns="80075" bIns="40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2020.1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 smtClean="0"/>
              <a:t>Tipos de dados</a:t>
            </a:r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  <a:buChar char="•"/>
            </a:pPr>
            <a:r>
              <a:rPr lang="pt-BR" sz="2000" dirty="0" smtClean="0"/>
              <a:t>Operações sobre os dados, de acordo com os tipos.</a:t>
            </a:r>
          </a:p>
          <a:p>
            <a:pPr indent="-3810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400" dirty="0" smtClean="0"/>
              <a:t>Operadores relacionais e lógicos</a:t>
            </a:r>
            <a:endParaRPr lang="pt-BR" sz="2400" dirty="0" smtClean="0"/>
          </a:p>
          <a:p>
            <a:pPr indent="-3810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400" dirty="0" smtClean="0"/>
              <a:t>Programação Estruturada:</a:t>
            </a:r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000" dirty="0" smtClean="0"/>
              <a:t>Estrutura sequencial;</a:t>
            </a:r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000" dirty="0" smtClean="0"/>
              <a:t>Estrutura de seleção</a:t>
            </a:r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000" dirty="0" smtClean="0"/>
              <a:t>Estrutura de repetição/iteração</a:t>
            </a:r>
          </a:p>
          <a:p>
            <a:pPr indent="-3810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400" dirty="0" smtClean="0"/>
              <a:t>Estrutura Sequencial de um programa em C:</a:t>
            </a:r>
            <a:endParaRPr lang="pt-BR" sz="2400" dirty="0" smtClean="0"/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000" dirty="0" smtClean="0"/>
              <a:t>Sequência de execução dos comandos de acordo com a ordem de escrita do código.</a:t>
            </a:r>
            <a:endParaRPr lang="pt-BR" sz="2000" dirty="0"/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OPERADORES </a:t>
            </a:r>
            <a:r>
              <a:rPr lang="pt-BR" dirty="0" smtClean="0"/>
              <a:t>RELACIONAIS</a:t>
            </a:r>
            <a:endParaRPr dirty="0"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 smtClean="0"/>
              <a:t>Lista de operadores</a:t>
            </a:r>
            <a:endParaRPr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69530"/>
              </p:ext>
            </p:extLst>
          </p:nvPr>
        </p:nvGraphicFramePr>
        <p:xfrm>
          <a:off x="2135351" y="2960671"/>
          <a:ext cx="459105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4" imgW="3645720" imgH="1563120" progId="">
                  <p:embed/>
                </p:oleObj>
              </mc:Choice>
              <mc:Fallback>
                <p:oleObj r:id="rId4" imgW="3645720" imgH="1563120" progId="">
                  <p:embed/>
                  <p:pic>
                    <p:nvPicPr>
                      <p:cNvPr id="0" name="Obje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351" y="2960671"/>
                        <a:ext cx="459105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OPERADORES </a:t>
            </a:r>
            <a:r>
              <a:rPr lang="pt-BR" dirty="0" smtClean="0"/>
              <a:t>LÓGICOS</a:t>
            </a:r>
            <a:endParaRPr dirty="0"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 smtClean="0"/>
              <a:t>Lista de operadores</a:t>
            </a:r>
            <a:endParaRPr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440475"/>
              </p:ext>
            </p:extLst>
          </p:nvPr>
        </p:nvGraphicFramePr>
        <p:xfrm>
          <a:off x="1420819" y="2999295"/>
          <a:ext cx="5815012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4" imgW="4667760" imgH="1556640" progId="">
                  <p:embed/>
                </p:oleObj>
              </mc:Choice>
              <mc:Fallback>
                <p:oleObj r:id="rId4" imgW="4667760" imgH="1556640" progId="">
                  <p:embed/>
                  <p:pic>
                    <p:nvPicPr>
                      <p:cNvPr id="0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9" y="2999295"/>
                        <a:ext cx="5815012" cy="229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623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OPERADORES </a:t>
            </a:r>
            <a:r>
              <a:rPr lang="pt-BR" dirty="0" smtClean="0"/>
              <a:t>LÓGICOS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80" y="2571652"/>
            <a:ext cx="48958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577" y="4469926"/>
            <a:ext cx="55816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233;p38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 smtClean="0"/>
              <a:t>Tabela verdade</a:t>
            </a:r>
            <a:endParaRPr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18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OPERADORES </a:t>
            </a:r>
            <a:r>
              <a:rPr lang="pt-BR" dirty="0" smtClean="0"/>
              <a:t>LÓGICOS</a:t>
            </a:r>
            <a:endParaRPr dirty="0"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800" b="1" dirty="0" smtClean="0"/>
              <a:t>Praticando...</a:t>
            </a:r>
            <a:endParaRPr sz="2400" b="1" dirty="0"/>
          </a:p>
          <a:p>
            <a:pPr marL="0" lvl="0" indent="0">
              <a:buNone/>
            </a:pPr>
            <a:r>
              <a:rPr lang="pt-BR" sz="2400" dirty="0" smtClean="0"/>
              <a:t>Considerando os valores abaixo para s1, s2 e s3, quais seriam os resultados das expressões?</a:t>
            </a:r>
          </a:p>
          <a:p>
            <a:pPr marL="0" lvl="0" indent="0">
              <a:buNone/>
            </a:pPr>
            <a:endParaRPr lang="pt-BR" sz="1000" dirty="0" smtClean="0"/>
          </a:p>
          <a:p>
            <a:pPr marL="0" lvl="0" indent="0" algn="ctr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s1</a:t>
            </a:r>
            <a:r>
              <a:rPr lang="pt-BR" sz="2400" b="1" dirty="0">
                <a:solidFill>
                  <a:srgbClr val="FF0000"/>
                </a:solidFill>
              </a:rPr>
              <a:t>= 1;    s2= 2;  s3=5</a:t>
            </a:r>
            <a:r>
              <a:rPr lang="pt-BR" sz="2400" b="1" dirty="0" smtClean="0">
                <a:solidFill>
                  <a:srgbClr val="FF0000"/>
                </a:solidFill>
              </a:rPr>
              <a:t>;</a:t>
            </a:r>
          </a:p>
          <a:p>
            <a:pPr marL="0" lvl="0" indent="0">
              <a:buNone/>
            </a:pPr>
            <a:endParaRPr lang="pt-BR" sz="1000" dirty="0"/>
          </a:p>
          <a:p>
            <a:pPr lvl="1" indent="-457200">
              <a:buFont typeface="+mj-lt"/>
              <a:buAutoNum type="alphaLcParenR"/>
            </a:pPr>
            <a:r>
              <a:rPr lang="pt-BR" sz="2000" dirty="0" smtClean="0"/>
              <a:t>(</a:t>
            </a:r>
            <a:r>
              <a:rPr lang="pt-BR" sz="2000" dirty="0"/>
              <a:t>s1 + s2 &gt; s3) || (s3 – s2 &gt; s1)</a:t>
            </a:r>
          </a:p>
          <a:p>
            <a:pPr lvl="1" indent="-457200">
              <a:buFont typeface="+mj-lt"/>
              <a:buAutoNum type="alphaLcParenR"/>
            </a:pPr>
            <a:r>
              <a:rPr lang="pt-BR" sz="2000" dirty="0" smtClean="0"/>
              <a:t>(</a:t>
            </a:r>
            <a:r>
              <a:rPr lang="pt-BR" sz="2000" dirty="0"/>
              <a:t>s1 + s2 &gt; s3) || (s3 – s2 &lt; s1)</a:t>
            </a:r>
          </a:p>
          <a:p>
            <a:pPr lvl="1" indent="-457200">
              <a:buFont typeface="+mj-lt"/>
              <a:buAutoNum type="alphaLcParenR"/>
            </a:pPr>
            <a:r>
              <a:rPr lang="pt-BR" sz="2000" dirty="0" smtClean="0"/>
              <a:t>media </a:t>
            </a:r>
            <a:r>
              <a:rPr lang="pt-BR" sz="2000" dirty="0"/>
              <a:t>= 8;     </a:t>
            </a:r>
            <a:r>
              <a:rPr lang="pt-BR" sz="2000" dirty="0" err="1"/>
              <a:t>presenca</a:t>
            </a:r>
            <a:r>
              <a:rPr lang="pt-BR" sz="2000" dirty="0"/>
              <a:t> = 0.9</a:t>
            </a:r>
          </a:p>
          <a:p>
            <a:pPr lvl="1" indent="-457200">
              <a:buFont typeface="+mj-lt"/>
              <a:buAutoNum type="alphaLcParenR"/>
            </a:pPr>
            <a:r>
              <a:rPr lang="pt-BR" sz="2000" dirty="0" smtClean="0"/>
              <a:t>(</a:t>
            </a:r>
            <a:r>
              <a:rPr lang="pt-BR" sz="2000" dirty="0"/>
              <a:t>media&gt;=7.0) &amp;&amp; (</a:t>
            </a:r>
            <a:r>
              <a:rPr lang="pt-BR" sz="2000" dirty="0" err="1"/>
              <a:t>presenca</a:t>
            </a:r>
            <a:r>
              <a:rPr lang="pt-BR" sz="2000" dirty="0"/>
              <a:t>&gt;=0.75)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3901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ESTRUTURA SEQUENCIAL</a:t>
            </a:r>
            <a:endParaRPr dirty="0"/>
          </a:p>
        </p:txBody>
      </p:sp>
      <p:sp>
        <p:nvSpPr>
          <p:cNvPr id="248" name="Google Shape;248;p40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899312" y="2158737"/>
            <a:ext cx="3322712" cy="3497336"/>
          </a:xfrm>
          <a:prstGeom prst="rect">
            <a:avLst/>
          </a:prstGeom>
        </p:spPr>
        <p:txBody>
          <a:bodyPr lIns="104296" tIns="52148" rIns="104296" bIns="52148" anchor="b">
            <a:normAutofit/>
          </a:bodyPr>
          <a:lstStyle>
            <a:lvl1pPr marL="0" indent="0" algn="l" defTabSz="1042965" rtl="0" eaLnBrk="1" latinLnBrk="0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482" indent="0" algn="l" defTabSz="1042965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42965" indent="0" algn="l" defTabSz="1042965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64447" indent="0" algn="l" defTabSz="1042965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85929" indent="0" algn="l" defTabSz="1042965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7412" indent="0" algn="l" defTabSz="1042965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128894" indent="0" algn="l" defTabSz="1042965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0376" indent="0" algn="l" defTabSz="1042965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71859" indent="0" algn="l" defTabSz="1042965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7E1F18"/>
              </a:buClr>
            </a:pPr>
            <a:r>
              <a:rPr lang="pt-BR" altLang="pt-BR" sz="2000" b="1" dirty="0" smtClean="0">
                <a:solidFill>
                  <a:schemeClr val="tx1"/>
                </a:solidFill>
              </a:rPr>
              <a:t>#include &lt;</a:t>
            </a:r>
            <a:r>
              <a:rPr lang="pt-BR" altLang="pt-BR" sz="2000" b="1" dirty="0" err="1" smtClean="0">
                <a:solidFill>
                  <a:schemeClr val="tx1"/>
                </a:solidFill>
              </a:rPr>
              <a:t>stdio.h</a:t>
            </a:r>
            <a:r>
              <a:rPr lang="pt-BR" altLang="pt-BR" sz="2000" b="1" dirty="0" smtClean="0">
                <a:solidFill>
                  <a:schemeClr val="tx1"/>
                </a:solidFill>
              </a:rPr>
              <a:t>&gt;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7E1F18"/>
              </a:buClr>
            </a:pPr>
            <a:r>
              <a:rPr lang="pt-BR" altLang="pt-BR" sz="2000" dirty="0" err="1" smtClean="0">
                <a:solidFill>
                  <a:schemeClr val="tx1"/>
                </a:solidFill>
              </a:rPr>
              <a:t>int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main</a:t>
            </a:r>
            <a:r>
              <a:rPr lang="pt-BR" altLang="pt-BR" sz="2000" dirty="0" smtClean="0">
                <a:solidFill>
                  <a:schemeClr val="tx1"/>
                </a:solidFill>
              </a:rPr>
              <a:t>() </a:t>
            </a:r>
            <a:r>
              <a:rPr lang="pt-BR" altLang="pt-BR" sz="2000" dirty="0" smtClean="0">
                <a:solidFill>
                  <a:schemeClr val="tx1"/>
                </a:solidFill>
              </a:rPr>
              <a:t>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7E1F18"/>
              </a:buClr>
            </a:pPr>
            <a:r>
              <a:rPr lang="pt-BR" altLang="pt-BR" sz="2000" dirty="0" smtClean="0">
                <a:solidFill>
                  <a:schemeClr val="tx1"/>
                </a:solidFill>
              </a:rPr>
              <a:t>    //declaração de variáveis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7E1F18"/>
              </a:buClr>
            </a:pPr>
            <a:r>
              <a:rPr lang="pt-BR" altLang="pt-BR" sz="2000" dirty="0" smtClean="0">
                <a:solidFill>
                  <a:schemeClr val="tx1"/>
                </a:solidFill>
              </a:rPr>
              <a:t>    // comandos</a:t>
            </a:r>
            <a:endParaRPr lang="pt-BR" altLang="pt-BR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7E1F18"/>
              </a:buClr>
            </a:pPr>
            <a:r>
              <a:rPr lang="pt-BR" altLang="pt-BR" sz="2000" dirty="0" smtClean="0">
                <a:solidFill>
                  <a:schemeClr val="tx1"/>
                </a:solidFill>
              </a:rPr>
              <a:t>    C1;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7E1F18"/>
              </a:buClr>
            </a:pPr>
            <a:r>
              <a:rPr lang="pt-BR" altLang="pt-BR" sz="2000" dirty="0" smtClean="0">
                <a:solidFill>
                  <a:schemeClr val="tx1"/>
                </a:solidFill>
              </a:rPr>
              <a:t>    C2</a:t>
            </a:r>
            <a:r>
              <a:rPr lang="pt-BR" altLang="pt-BR" sz="2000" dirty="0" smtClean="0">
                <a:solidFill>
                  <a:schemeClr val="tx1"/>
                </a:solidFill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7E1F18"/>
              </a:buClr>
            </a:pPr>
            <a:r>
              <a:rPr lang="pt-BR" altLang="pt-BR" sz="2000" dirty="0" smtClean="0">
                <a:solidFill>
                  <a:schemeClr val="tx1"/>
                </a:solidFill>
              </a:rPr>
              <a:t>     ...</a:t>
            </a:r>
            <a:endParaRPr lang="pt-BR" altLang="pt-BR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7E1F18"/>
              </a:buClr>
            </a:pPr>
            <a:r>
              <a:rPr lang="pt-BR" altLang="pt-BR" sz="2000" dirty="0" smtClean="0">
                <a:solidFill>
                  <a:schemeClr val="tx1"/>
                </a:solidFill>
              </a:rPr>
              <a:t>    Cm</a:t>
            </a:r>
            <a:r>
              <a:rPr lang="pt-BR" altLang="pt-BR" sz="2000" dirty="0" smtClean="0">
                <a:solidFill>
                  <a:schemeClr val="tx1"/>
                </a:solidFill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7E1F18"/>
              </a:buClr>
            </a:pPr>
            <a:r>
              <a:rPr lang="pt-BR" altLang="pt-BR" sz="2000" dirty="0" smtClean="0">
                <a:solidFill>
                  <a:schemeClr val="tx1"/>
                </a:solidFill>
              </a:rPr>
              <a:t>}</a:t>
            </a:r>
            <a:endParaRPr lang="pt-BR" altLang="pt-BR" sz="2000" dirty="0" smtClean="0">
              <a:solidFill>
                <a:schemeClr val="tx1"/>
              </a:solidFill>
            </a:endParaRP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733863" y="2203588"/>
            <a:ext cx="3322712" cy="3693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Clr>
                <a:srgbClr val="7E1F18"/>
              </a:buClr>
              <a:buFont typeface="Arial" panose="020B0604020202020204" pitchFamily="34" charset="0"/>
              <a:buNone/>
            </a:pPr>
            <a:r>
              <a:rPr lang="pt-BR" alt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Algoritmo </a:t>
            </a:r>
            <a:r>
              <a:rPr lang="pt-BR" alt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nome</a:t>
            </a:r>
            <a:endParaRPr lang="pt-BR" altLang="pt-BR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Clr>
                <a:srgbClr val="7E1F18"/>
              </a:buClr>
              <a:buFont typeface="Arial" panose="020B0604020202020204" pitchFamily="34" charset="0"/>
              <a:buNone/>
            </a:pPr>
            <a:r>
              <a:rPr lang="pt-BR" alt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pt-BR" alt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ariáveis</a:t>
            </a:r>
            <a:endParaRPr lang="pt-BR" altLang="pt-BR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Clr>
                <a:srgbClr val="7E1F18"/>
              </a:buClr>
              <a:buFont typeface="Arial" panose="020B0604020202020204" pitchFamily="34" charset="0"/>
              <a:buNone/>
            </a:pPr>
            <a:r>
              <a:rPr lang="pt-BR" alt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D1;</a:t>
            </a:r>
          </a:p>
          <a:p>
            <a:pPr marL="0" indent="0" algn="just">
              <a:spcBef>
                <a:spcPts val="0"/>
              </a:spcBef>
              <a:buClr>
                <a:srgbClr val="7E1F18"/>
              </a:buClr>
              <a:buFont typeface="Arial" panose="020B0604020202020204" pitchFamily="34" charset="0"/>
              <a:buNone/>
            </a:pPr>
            <a:r>
              <a:rPr lang="pt-BR" alt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...</a:t>
            </a:r>
          </a:p>
          <a:p>
            <a:pPr marL="0" indent="0" algn="just">
              <a:spcBef>
                <a:spcPts val="0"/>
              </a:spcBef>
              <a:buClr>
                <a:srgbClr val="7E1F18"/>
              </a:buClr>
              <a:buFont typeface="Arial" panose="020B0604020202020204" pitchFamily="34" charset="0"/>
              <a:buNone/>
            </a:pPr>
            <a:r>
              <a:rPr lang="pt-BR" alt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Dm;</a:t>
            </a:r>
          </a:p>
          <a:p>
            <a:pPr marL="0" indent="0" algn="just">
              <a:spcBef>
                <a:spcPts val="0"/>
              </a:spcBef>
              <a:buClr>
                <a:srgbClr val="7E1F18"/>
              </a:buClr>
              <a:buFont typeface="Arial" panose="020B0604020202020204" pitchFamily="34" charset="0"/>
              <a:buNone/>
            </a:pPr>
            <a:r>
              <a:rPr lang="pt-BR" alt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pt-BR" alt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nicio</a:t>
            </a:r>
            <a:endParaRPr lang="pt-BR" altLang="pt-BR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Clr>
                <a:srgbClr val="7E1F18"/>
              </a:buClr>
              <a:buFont typeface="Arial" panose="020B0604020202020204" pitchFamily="34" charset="0"/>
              <a:buNone/>
            </a:pPr>
            <a:r>
              <a:rPr lang="pt-BR" alt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C1;</a:t>
            </a:r>
          </a:p>
          <a:p>
            <a:pPr marL="0" indent="0" algn="just">
              <a:spcBef>
                <a:spcPts val="0"/>
              </a:spcBef>
              <a:buClr>
                <a:srgbClr val="7E1F18"/>
              </a:buClr>
              <a:buFont typeface="Arial" panose="020B0604020202020204" pitchFamily="34" charset="0"/>
              <a:buNone/>
            </a:pPr>
            <a:r>
              <a:rPr lang="pt-BR" alt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C2;</a:t>
            </a:r>
          </a:p>
          <a:p>
            <a:pPr marL="0" indent="0" algn="just">
              <a:spcBef>
                <a:spcPts val="0"/>
              </a:spcBef>
              <a:buClr>
                <a:srgbClr val="7E1F18"/>
              </a:buClr>
              <a:buFont typeface="Arial" panose="020B0604020202020204" pitchFamily="34" charset="0"/>
              <a:buNone/>
            </a:pPr>
            <a:r>
              <a:rPr lang="pt-BR" alt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...</a:t>
            </a:r>
          </a:p>
          <a:p>
            <a:pPr marL="0" indent="0" algn="just">
              <a:spcBef>
                <a:spcPts val="0"/>
              </a:spcBef>
              <a:buClr>
                <a:srgbClr val="7E1F18"/>
              </a:buClr>
              <a:buFont typeface="Arial" panose="020B0604020202020204" pitchFamily="34" charset="0"/>
              <a:buNone/>
            </a:pPr>
            <a:r>
              <a:rPr lang="pt-BR" alt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Cm;</a:t>
            </a:r>
          </a:p>
          <a:p>
            <a:pPr marL="0" indent="0" algn="just">
              <a:spcBef>
                <a:spcPts val="0"/>
              </a:spcBef>
              <a:buClr>
                <a:srgbClr val="7E1F18"/>
              </a:buClr>
              <a:buFont typeface="Arial" panose="020B0604020202020204" pitchFamily="34" charset="0"/>
              <a:buNone/>
            </a:pPr>
            <a:r>
              <a:rPr lang="pt-BR" altLang="pt-B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pt-BR" alt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imAlgoritmo</a:t>
            </a:r>
            <a:r>
              <a:rPr lang="pt-BR" alt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altLang="pt-BR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1200"/>
              </a:spcBef>
              <a:spcAft>
                <a:spcPts val="600"/>
              </a:spcAft>
              <a:buClr>
                <a:srgbClr val="7E1F18"/>
              </a:buClr>
              <a:buFont typeface="Arial" panose="020B0604020202020204" pitchFamily="34" charset="0"/>
              <a:buNone/>
            </a:pPr>
            <a:endParaRPr lang="pt-BR" altLang="pt-B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eta para a direita 12"/>
          <p:cNvSpPr/>
          <p:nvPr/>
        </p:nvSpPr>
        <p:spPr>
          <a:xfrm>
            <a:off x="3588523" y="3559743"/>
            <a:ext cx="936104" cy="678805"/>
          </a:xfrm>
          <a:prstGeom prst="rightArrow">
            <a:avLst/>
          </a:prstGeom>
          <a:solidFill>
            <a:srgbClr val="EFB0AB"/>
          </a:solidFill>
          <a:ln>
            <a:solidFill>
              <a:srgbClr val="EFB0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ESTRUTURA SEQUENCIAL</a:t>
            </a:r>
            <a:endParaRPr dirty="0"/>
          </a:p>
        </p:txBody>
      </p:sp>
      <p:sp>
        <p:nvSpPr>
          <p:cNvPr id="248" name="Google Shape;248;p40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254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2400" b="1" u="sng" dirty="0" smtClean="0"/>
              <a:t>Exemplo:</a:t>
            </a:r>
          </a:p>
          <a:p>
            <a:pPr marL="25400" indent="0">
              <a:spcBef>
                <a:spcPts val="0"/>
              </a:spcBef>
              <a:buNone/>
            </a:pPr>
            <a:r>
              <a:rPr lang="pt-BR" sz="2400" dirty="0" smtClean="0"/>
              <a:t>#</a:t>
            </a:r>
            <a:r>
              <a:rPr lang="pt-BR" sz="2400" dirty="0"/>
              <a:t>include &lt;</a:t>
            </a:r>
            <a:r>
              <a:rPr lang="pt-BR" sz="2400" dirty="0" err="1"/>
              <a:t>stdio.h</a:t>
            </a:r>
            <a:r>
              <a:rPr lang="pt-BR" sz="2400" dirty="0"/>
              <a:t>&gt;</a:t>
            </a:r>
          </a:p>
          <a:p>
            <a:pPr marL="25400" indent="0">
              <a:spcBef>
                <a:spcPts val="0"/>
              </a:spcBef>
              <a:buNone/>
            </a:pP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(){</a:t>
            </a:r>
          </a:p>
          <a:p>
            <a:pPr marL="25400" indent="0">
              <a:spcBef>
                <a:spcPts val="0"/>
              </a:spcBef>
              <a:buNone/>
            </a:pPr>
            <a:r>
              <a:rPr lang="pt-BR" sz="2400" dirty="0"/>
              <a:t>	</a:t>
            </a:r>
            <a:r>
              <a:rPr lang="pt-BR" sz="2400" dirty="0" err="1"/>
              <a:t>int</a:t>
            </a:r>
            <a:r>
              <a:rPr lang="pt-BR" sz="2400" dirty="0"/>
              <a:t> n1, n2, n3, n4, soma=0;</a:t>
            </a:r>
          </a:p>
          <a:p>
            <a:pPr marL="25400" indent="0">
              <a:spcBef>
                <a:spcPts val="0"/>
              </a:spcBef>
              <a:buNone/>
            </a:pPr>
            <a:r>
              <a:rPr lang="pt-BR" sz="2400" dirty="0"/>
              <a:t>	</a:t>
            </a:r>
            <a:r>
              <a:rPr lang="pt-BR" sz="2400" dirty="0" err="1"/>
              <a:t>printf</a:t>
            </a:r>
            <a:r>
              <a:rPr lang="pt-BR" sz="2400" dirty="0"/>
              <a:t>("Informe 4 números inteiros:");</a:t>
            </a:r>
          </a:p>
          <a:p>
            <a:pPr marL="25400" indent="0">
              <a:spcBef>
                <a:spcPts val="0"/>
              </a:spcBef>
              <a:buNone/>
            </a:pPr>
            <a:r>
              <a:rPr lang="pt-BR" sz="2400" dirty="0"/>
              <a:t>	</a:t>
            </a:r>
            <a:r>
              <a:rPr lang="pt-BR" sz="2400" dirty="0" err="1"/>
              <a:t>scanf</a:t>
            </a:r>
            <a:r>
              <a:rPr lang="pt-BR" sz="2400" dirty="0"/>
              <a:t>("%d",&amp;n1);</a:t>
            </a:r>
          </a:p>
          <a:p>
            <a:pPr marL="25400" indent="0">
              <a:spcBef>
                <a:spcPts val="0"/>
              </a:spcBef>
              <a:buNone/>
            </a:pPr>
            <a:r>
              <a:rPr lang="pt-BR" sz="2400" dirty="0"/>
              <a:t>	</a:t>
            </a:r>
            <a:r>
              <a:rPr lang="pt-BR" sz="2400" dirty="0" err="1"/>
              <a:t>scanf</a:t>
            </a:r>
            <a:r>
              <a:rPr lang="pt-BR" sz="2400" dirty="0"/>
              <a:t>("%d",&amp;n2);</a:t>
            </a:r>
          </a:p>
          <a:p>
            <a:pPr marL="25400" indent="0">
              <a:spcBef>
                <a:spcPts val="0"/>
              </a:spcBef>
              <a:buNone/>
            </a:pPr>
            <a:r>
              <a:rPr lang="pt-BR" sz="2400" dirty="0"/>
              <a:t>	</a:t>
            </a:r>
            <a:r>
              <a:rPr lang="pt-BR" sz="2400" dirty="0" err="1"/>
              <a:t>scanf</a:t>
            </a:r>
            <a:r>
              <a:rPr lang="pt-BR" sz="2400" dirty="0"/>
              <a:t>("%d",&amp;n3);</a:t>
            </a:r>
          </a:p>
          <a:p>
            <a:pPr marL="25400" indent="0">
              <a:spcBef>
                <a:spcPts val="0"/>
              </a:spcBef>
              <a:buNone/>
            </a:pPr>
            <a:r>
              <a:rPr lang="pt-BR" sz="2400" dirty="0"/>
              <a:t>	</a:t>
            </a:r>
            <a:r>
              <a:rPr lang="pt-BR" sz="2400" dirty="0" err="1"/>
              <a:t>scanf</a:t>
            </a:r>
            <a:r>
              <a:rPr lang="pt-BR" sz="2400" dirty="0"/>
              <a:t>("%d",&amp;n4);</a:t>
            </a:r>
          </a:p>
          <a:p>
            <a:pPr marL="25400" indent="0">
              <a:spcBef>
                <a:spcPts val="0"/>
              </a:spcBef>
              <a:buNone/>
            </a:pPr>
            <a:r>
              <a:rPr lang="pt-BR" sz="2400" dirty="0"/>
              <a:t>	soma = n1+ n2+ n3+ n4;</a:t>
            </a:r>
          </a:p>
          <a:p>
            <a:pPr marL="25400" indent="0">
              <a:spcBef>
                <a:spcPts val="0"/>
              </a:spcBef>
              <a:buNone/>
            </a:pPr>
            <a:r>
              <a:rPr lang="pt-BR" sz="2400" dirty="0"/>
              <a:t>	</a:t>
            </a:r>
            <a:r>
              <a:rPr lang="pt-BR" sz="2400" dirty="0" err="1"/>
              <a:t>printf</a:t>
            </a:r>
            <a:r>
              <a:rPr lang="pt-BR" sz="2400" dirty="0"/>
              <a:t>("Soma dos números informados: %</a:t>
            </a:r>
            <a:r>
              <a:rPr lang="pt-BR" sz="2400" dirty="0" err="1"/>
              <a:t>d",soma</a:t>
            </a:r>
            <a:r>
              <a:rPr lang="pt-BR" sz="2400" dirty="0"/>
              <a:t>);</a:t>
            </a:r>
          </a:p>
          <a:p>
            <a:pPr marL="25400" indent="0">
              <a:spcBef>
                <a:spcPts val="0"/>
              </a:spcBef>
              <a:buNone/>
            </a:pPr>
            <a:r>
              <a:rPr lang="pt-BR" sz="2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4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281</Words>
  <Application>Microsoft Office PowerPoint</Application>
  <PresentationFormat>Apresentação na tela (4:3)</PresentationFormat>
  <Paragraphs>84</Paragraphs>
  <Slides>13</Slides>
  <Notes>13</Notes>
  <HiddenSlides>0</HiddenSlides>
  <MMClips>0</MMClips>
  <ScaleCrop>false</ScaleCrop>
  <HeadingPairs>
    <vt:vector size="6" baseType="variant">
      <vt:variant>
        <vt:lpstr>Tema</vt:lpstr>
      </vt:variant>
      <vt:variant>
        <vt:i4>3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3_Tema do Office</vt:lpstr>
      <vt:lpstr>1_Tema do Office</vt:lpstr>
      <vt:lpstr>2_Tema do Office</vt:lpstr>
      <vt:lpstr>Apresentação do PowerPoint</vt:lpstr>
      <vt:lpstr>Apresentação do PowerPoint</vt:lpstr>
      <vt:lpstr>INTRODUÇÃO </vt:lpstr>
      <vt:lpstr>OPERADORES RELACIONAIS</vt:lpstr>
      <vt:lpstr>OPERADORES LÓGICOS</vt:lpstr>
      <vt:lpstr>OPERADORES LÓGICOS</vt:lpstr>
      <vt:lpstr>OPERADORES LÓGICOS</vt:lpstr>
      <vt:lpstr>ESTRUTURA SEQUENCIAL</vt:lpstr>
      <vt:lpstr>ESTRUTURA SEQUENCIAL</vt:lpstr>
      <vt:lpstr>AMBIENTE DE DESENVOLVIMENTO</vt:lpstr>
      <vt:lpstr>ATIVIDADES</vt:lpstr>
      <vt:lpstr>CONSIDERAÇÕES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Priscilla Abreu</cp:lastModifiedBy>
  <cp:revision>18</cp:revision>
  <dcterms:modified xsi:type="dcterms:W3CDTF">2019-12-20T14:56:25Z</dcterms:modified>
</cp:coreProperties>
</file>