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  <p:sldMasterId id="2147483680" r:id="rId2"/>
    <p:sldMasterId id="2147483681" r:id="rId3"/>
  </p:sldMasterIdLst>
  <p:notesMasterIdLst>
    <p:notesMasterId r:id="rId14"/>
  </p:notesMasterIdLst>
  <p:sldIdLst>
    <p:sldId id="256" r:id="rId4"/>
    <p:sldId id="257" r:id="rId5"/>
    <p:sldId id="258" r:id="rId6"/>
    <p:sldId id="277" r:id="rId7"/>
    <p:sldId id="274" r:id="rId8"/>
    <p:sldId id="276" r:id="rId9"/>
    <p:sldId id="270" r:id="rId10"/>
    <p:sldId id="268" r:id="rId11"/>
    <p:sldId id="273" r:id="rId12"/>
    <p:sldId id="267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-18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36956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958ddd3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6b958ddd3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b958ddd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6b958ddd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b958ddd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6b958ddd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ctrTitle"/>
          </p:nvPr>
        </p:nvSpPr>
        <p:spPr>
          <a:xfrm>
            <a:off x="685800" y="213043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1"/>
          </p:nvPr>
        </p:nvSpPr>
        <p:spPr>
          <a:xfrm>
            <a:off x="1371600" y="388620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722314" y="440691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4953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2"/>
          </p:nvPr>
        </p:nvSpPr>
        <p:spPr>
          <a:xfrm>
            <a:off x="50292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3"/>
          </p:nvPr>
        </p:nvSpPr>
        <p:spPr>
          <a:xfrm>
            <a:off x="464503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4"/>
          </p:nvPr>
        </p:nvSpPr>
        <p:spPr>
          <a:xfrm>
            <a:off x="464503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457199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2"/>
          </p:nvPr>
        </p:nvSpPr>
        <p:spPr>
          <a:xfrm>
            <a:off x="457199" y="1435102"/>
            <a:ext cx="300831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21"/>
          <p:cNvSpPr>
            <a:spLocks noGrp="1"/>
          </p:cNvSpPr>
          <p:nvPr>
            <p:ph type="pic" idx="2"/>
          </p:nvPr>
        </p:nvSpPr>
        <p:spPr>
          <a:xfrm>
            <a:off x="1792289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7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 rot="5400000">
            <a:off x="5370522" y="2085980"/>
            <a:ext cx="5851525" cy="222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 rot="5400000">
            <a:off x="836613" y="-66670"/>
            <a:ext cx="5851525" cy="6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722314" y="4406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ctrTitle"/>
          </p:nvPr>
        </p:nvSpPr>
        <p:spPr>
          <a:xfrm>
            <a:off x="685800" y="2130434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1"/>
          </p:nvPr>
        </p:nvSpPr>
        <p:spPr>
          <a:xfrm>
            <a:off x="1371600" y="388620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4953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2"/>
          </p:nvPr>
        </p:nvSpPr>
        <p:spPr>
          <a:xfrm>
            <a:off x="50292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body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3"/>
          </p:nvPr>
        </p:nvSpPr>
        <p:spPr>
          <a:xfrm>
            <a:off x="4645032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body" idx="4"/>
          </p:nvPr>
        </p:nvSpPr>
        <p:spPr>
          <a:xfrm>
            <a:off x="4645032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457199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6" name="Google Shape;186;p31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body" idx="2"/>
          </p:nvPr>
        </p:nvSpPr>
        <p:spPr>
          <a:xfrm>
            <a:off x="457199" y="1435102"/>
            <a:ext cx="300831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3" name="Google Shape;193;p32"/>
          <p:cNvSpPr>
            <a:spLocks noGrp="1"/>
          </p:cNvSpPr>
          <p:nvPr>
            <p:ph type="pic" idx="2"/>
          </p:nvPr>
        </p:nvSpPr>
        <p:spPr>
          <a:xfrm>
            <a:off x="1792289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Google Shape;196;p32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7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Google Shape;202;p33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>
            <a:spLocks noGrp="1"/>
          </p:cNvSpPr>
          <p:nvPr>
            <p:ph type="title"/>
          </p:nvPr>
        </p:nvSpPr>
        <p:spPr>
          <a:xfrm rot="5400000">
            <a:off x="5370519" y="2085980"/>
            <a:ext cx="5851525" cy="222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6" name="Google Shape;206;p34"/>
          <p:cNvSpPr txBox="1">
            <a:spLocks noGrp="1"/>
          </p:cNvSpPr>
          <p:nvPr>
            <p:ph type="body" idx="1"/>
          </p:nvPr>
        </p:nvSpPr>
        <p:spPr>
          <a:xfrm rot="5400000">
            <a:off x="836613" y="-66670"/>
            <a:ext cx="5851525" cy="6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34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1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34" y="1008"/>
            <a:ext cx="9144477" cy="685699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34" y="1008"/>
            <a:ext cx="9144477" cy="685699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06" y="71414"/>
            <a:ext cx="9001156" cy="67037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6" descr="M:\Criação\2018.1\Institucional\PPT Padrão\UniCarioca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9" y="3"/>
            <a:ext cx="9142643" cy="6856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/>
        </p:nvSpPr>
        <p:spPr>
          <a:xfrm>
            <a:off x="601337" y="1679571"/>
            <a:ext cx="7368164" cy="3112794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80075" tIns="40025" rIns="80075" bIns="400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PROGRAMAÇÃO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2020.1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INTRODUÇÃO </a:t>
            </a:r>
            <a:endParaRPr dirty="0"/>
          </a:p>
        </p:txBody>
      </p:sp>
      <p:sp>
        <p:nvSpPr>
          <p:cNvPr id="226" name="Google Shape;226;p37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 dirty="0" smtClean="0"/>
              <a:t>ESTRUTURAS DE REPETIÇÃO:</a:t>
            </a:r>
          </a:p>
          <a:p>
            <a:pPr lvl="1" algn="just">
              <a:lnSpc>
                <a:spcPct val="115000"/>
              </a:lnSpc>
              <a:spcBef>
                <a:spcPts val="0"/>
              </a:spcBef>
            </a:pPr>
            <a:r>
              <a:rPr lang="pt-BR" sz="2000" dirty="0" smtClean="0"/>
              <a:t>FOR</a:t>
            </a:r>
            <a:endParaRPr lang="pt-BR" sz="2000" dirty="0"/>
          </a:p>
          <a:p>
            <a:pPr lvl="1" algn="just">
              <a:lnSpc>
                <a:spcPct val="115000"/>
              </a:lnSpc>
              <a:spcBef>
                <a:spcPts val="0"/>
              </a:spcBef>
            </a:pPr>
            <a:r>
              <a:rPr lang="pt-BR" sz="2000" b="1" dirty="0">
                <a:solidFill>
                  <a:srgbClr val="FF0000"/>
                </a:solidFill>
              </a:rPr>
              <a:t>WHILE</a:t>
            </a:r>
          </a:p>
          <a:p>
            <a:pPr lvl="1" algn="just">
              <a:lnSpc>
                <a:spcPct val="115000"/>
              </a:lnSpc>
              <a:spcBef>
                <a:spcPts val="0"/>
              </a:spcBef>
            </a:pPr>
            <a:r>
              <a:rPr lang="pt-BR" sz="2000" dirty="0"/>
              <a:t>DO ... WHILE</a:t>
            </a:r>
          </a:p>
          <a:p>
            <a:pPr lvl="2" algn="just">
              <a:lnSpc>
                <a:spcPct val="115000"/>
              </a:lnSpc>
              <a:spcBef>
                <a:spcPts val="0"/>
              </a:spcBef>
            </a:pPr>
            <a:endParaRPr lang="pt-BR" sz="1200" dirty="0"/>
          </a:p>
          <a:p>
            <a:pPr lvl="1" indent="-381000" algn="just">
              <a:lnSpc>
                <a:spcPct val="115000"/>
              </a:lnSpc>
              <a:spcBef>
                <a:spcPts val="0"/>
              </a:spcBef>
              <a:buSzPts val="2400"/>
              <a:buChar char="•"/>
            </a:pPr>
            <a:endParaRPr lang="pt-BR" sz="1600" dirty="0"/>
          </a:p>
          <a:p>
            <a:pPr marL="76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pt-BR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lvl="0"/>
            <a:r>
              <a:rPr lang="pt-BR" dirty="0"/>
              <a:t>ESTRUTURA DE REPETIÇÃO </a:t>
            </a:r>
            <a:r>
              <a:rPr lang="pt-BR" dirty="0" smtClean="0"/>
              <a:t>WHILE</a:t>
            </a:r>
            <a:endParaRPr dirty="0"/>
          </a:p>
        </p:txBody>
      </p:sp>
      <p:sp>
        <p:nvSpPr>
          <p:cNvPr id="226" name="Google Shape;226;p37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alt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Laço que </a:t>
            </a:r>
            <a:r>
              <a:rPr lang="pt-BR" altLang="pt-B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verifica, </a:t>
            </a:r>
            <a:r>
              <a:rPr lang="pt-BR" alt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antes de cada execução, se </a:t>
            </a:r>
            <a:r>
              <a:rPr lang="pt-BR" altLang="pt-B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 trecho de código associado a ele será executado;</a:t>
            </a:r>
            <a:endParaRPr lang="pt-BR" alt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alt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Trata-se de um laço que se mantém repetindo enquanto uma dada condição permanecer verdadeira;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alt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alt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Sintaxe: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alt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pt-BR" altLang="pt-B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alt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altLang="pt-BR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pt-BR" altLang="pt-B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(condição){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alt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		comandos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alt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pPr marL="76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13100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ESTRUTURA DE REPETIÇÃO WHILE</a:t>
            </a:r>
            <a:endParaRPr dirty="0"/>
          </a:p>
        </p:txBody>
      </p:sp>
      <p:sp>
        <p:nvSpPr>
          <p:cNvPr id="226" name="Google Shape;226;p37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76200" lvl="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b="1" dirty="0" smtClean="0"/>
              <a:t>Exemplo: </a:t>
            </a:r>
            <a:r>
              <a:rPr lang="pt-BR" sz="2400" dirty="0" smtClean="0"/>
              <a:t>Imprimir os </a:t>
            </a:r>
            <a:r>
              <a:rPr lang="pt-BR" sz="2400" dirty="0"/>
              <a:t>números de 1 a 10.</a:t>
            </a:r>
          </a:p>
          <a:p>
            <a:pPr marL="76200" lvl="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#</a:t>
            </a:r>
            <a:r>
              <a:rPr lang="pt-BR" sz="2400" dirty="0"/>
              <a:t>include &lt;</a:t>
            </a:r>
            <a:r>
              <a:rPr lang="pt-BR" sz="2400" dirty="0" err="1"/>
              <a:t>stdio.h</a:t>
            </a:r>
            <a:r>
              <a:rPr lang="pt-BR" sz="2400" dirty="0"/>
              <a:t>&gt;</a:t>
            </a:r>
          </a:p>
          <a:p>
            <a:pPr marL="76200" lvl="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 err="1"/>
              <a:t>int</a:t>
            </a:r>
            <a:r>
              <a:rPr lang="pt-BR" sz="2400" dirty="0"/>
              <a:t> </a:t>
            </a:r>
            <a:r>
              <a:rPr lang="pt-BR" sz="2400" dirty="0" err="1"/>
              <a:t>main</a:t>
            </a:r>
            <a:r>
              <a:rPr lang="pt-BR" sz="2400" dirty="0"/>
              <a:t>(){</a:t>
            </a:r>
          </a:p>
          <a:p>
            <a:pPr marL="76200" lvl="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/>
              <a:t>	</a:t>
            </a:r>
            <a:r>
              <a:rPr lang="pt-BR" sz="2400" dirty="0" err="1"/>
              <a:t>int</a:t>
            </a:r>
            <a:r>
              <a:rPr lang="pt-BR" sz="2400" dirty="0"/>
              <a:t> </a:t>
            </a:r>
            <a:r>
              <a:rPr lang="pt-BR" sz="2400" dirty="0" err="1"/>
              <a:t>cont</a:t>
            </a:r>
            <a:r>
              <a:rPr lang="pt-BR" sz="2400" dirty="0"/>
              <a:t> =1;</a:t>
            </a:r>
          </a:p>
          <a:p>
            <a:pPr marL="76200" lvl="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/>
              <a:t>	</a:t>
            </a:r>
            <a:r>
              <a:rPr lang="pt-BR" sz="2400" dirty="0" err="1"/>
              <a:t>while</a:t>
            </a:r>
            <a:r>
              <a:rPr lang="pt-BR" sz="2400" dirty="0"/>
              <a:t> (</a:t>
            </a:r>
            <a:r>
              <a:rPr lang="pt-BR" sz="2400" dirty="0" err="1"/>
              <a:t>cont</a:t>
            </a:r>
            <a:r>
              <a:rPr lang="pt-BR" sz="2400" dirty="0"/>
              <a:t>&lt;=10){</a:t>
            </a:r>
          </a:p>
          <a:p>
            <a:pPr marL="76200" lvl="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/>
              <a:t>		</a:t>
            </a:r>
            <a:r>
              <a:rPr lang="pt-BR" sz="2400" dirty="0" err="1"/>
              <a:t>printf</a:t>
            </a:r>
            <a:r>
              <a:rPr lang="pt-BR" sz="2400" dirty="0"/>
              <a:t>("%d ",</a:t>
            </a:r>
            <a:r>
              <a:rPr lang="pt-BR" sz="2400" dirty="0" err="1"/>
              <a:t>cont</a:t>
            </a:r>
            <a:r>
              <a:rPr lang="pt-BR" sz="2400" dirty="0"/>
              <a:t>);</a:t>
            </a:r>
          </a:p>
          <a:p>
            <a:pPr marL="76200" lvl="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/>
              <a:t>		</a:t>
            </a:r>
            <a:r>
              <a:rPr lang="pt-BR" sz="2400" dirty="0" err="1"/>
              <a:t>cont</a:t>
            </a:r>
            <a:r>
              <a:rPr lang="pt-BR" sz="2400" dirty="0"/>
              <a:t>++;</a:t>
            </a:r>
          </a:p>
          <a:p>
            <a:pPr marL="76200" lvl="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/>
              <a:t>	}</a:t>
            </a:r>
          </a:p>
          <a:p>
            <a:pPr marL="76200" lvl="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/>
              <a:t>}</a:t>
            </a:r>
          </a:p>
          <a:p>
            <a:pPr marL="76200" lvl="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5550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lvl="0"/>
            <a:r>
              <a:rPr lang="pt-BR" dirty="0"/>
              <a:t>ESTRUTURA DE REPETIÇÃO </a:t>
            </a:r>
            <a:r>
              <a:rPr lang="pt-BR" dirty="0" smtClean="0"/>
              <a:t>WHILE</a:t>
            </a:r>
            <a:endParaRPr dirty="0"/>
          </a:p>
        </p:txBody>
      </p:sp>
      <p:sp>
        <p:nvSpPr>
          <p:cNvPr id="226" name="Google Shape;226;p37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419100" indent="-342900" algn="just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sz="2400" dirty="0" smtClean="0"/>
              <a:t>Estrutura utilizada também em situações em que não se conhece previamente o número de repetições.</a:t>
            </a:r>
          </a:p>
          <a:p>
            <a:pPr marL="419100" indent="-342900" algn="just">
              <a:lnSpc>
                <a:spcPct val="115000"/>
              </a:lnSpc>
              <a:spcBef>
                <a:spcPts val="0"/>
              </a:spcBef>
              <a:buSzPts val="2400"/>
            </a:pPr>
            <a:endParaRPr lang="pt-BR" sz="2400" dirty="0"/>
          </a:p>
          <a:p>
            <a:pPr marL="419100" indent="-342900" algn="just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sz="2400" dirty="0"/>
              <a:t>Exemplo: Dada uma sequência de números inteiros informada pelo usuário, calcular e imprimir os seus quadrados</a:t>
            </a:r>
            <a:r>
              <a:rPr lang="pt-BR" sz="2400" dirty="0" smtClean="0"/>
              <a:t>.</a:t>
            </a:r>
          </a:p>
          <a:p>
            <a:pPr marL="419100" indent="-342900" algn="just">
              <a:lnSpc>
                <a:spcPct val="115000"/>
              </a:lnSpc>
              <a:spcBef>
                <a:spcPts val="0"/>
              </a:spcBef>
              <a:buSzPts val="2400"/>
            </a:pPr>
            <a:endParaRPr lang="pt-BR" sz="2400" dirty="0"/>
          </a:p>
          <a:p>
            <a:pPr marL="76200" indent="0" algn="ctr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b="1" dirty="0" smtClean="0"/>
              <a:t>QUANTOS NÚMEROS SERÃO INFORMADOS???</a:t>
            </a:r>
            <a:endParaRPr lang="pt-BR" sz="2400" b="1" dirty="0"/>
          </a:p>
          <a:p>
            <a:pPr marL="419100" indent="-342900" algn="just">
              <a:lnSpc>
                <a:spcPct val="115000"/>
              </a:lnSpc>
              <a:spcBef>
                <a:spcPts val="0"/>
              </a:spcBef>
              <a:buSzPts val="2400"/>
            </a:pPr>
            <a:endParaRPr lang="pt-BR" sz="2400" dirty="0"/>
          </a:p>
          <a:p>
            <a:pPr lvl="1" indent="-381000" algn="just">
              <a:lnSpc>
                <a:spcPct val="115000"/>
              </a:lnSpc>
              <a:spcBef>
                <a:spcPts val="0"/>
              </a:spcBef>
              <a:buSzPts val="2400"/>
              <a:buChar char="•"/>
            </a:pPr>
            <a:endParaRPr lang="pt-BR" sz="1600" dirty="0"/>
          </a:p>
          <a:p>
            <a:pPr marL="76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63132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40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lvl="0"/>
            <a:r>
              <a:rPr lang="pt-BR" dirty="0"/>
              <a:t>ESTRUTURA DE REPETIÇÃO </a:t>
            </a:r>
            <a:r>
              <a:rPr lang="pt-BR" dirty="0" smtClean="0"/>
              <a:t>WHILE</a:t>
            </a:r>
            <a:endParaRPr dirty="0"/>
          </a:p>
        </p:txBody>
      </p:sp>
      <p:sp>
        <p:nvSpPr>
          <p:cNvPr id="248" name="Google Shape;248;p40"/>
          <p:cNvSpPr txBox="1">
            <a:spLocks noGrp="1"/>
          </p:cNvSpPr>
          <p:nvPr>
            <p:ph type="body" idx="1"/>
          </p:nvPr>
        </p:nvSpPr>
        <p:spPr>
          <a:xfrm flipH="1">
            <a:off x="457150" y="1913641"/>
            <a:ext cx="7439400" cy="3755818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25400" indent="0" algn="just">
              <a:spcBef>
                <a:spcPts val="0"/>
              </a:spcBef>
              <a:buNone/>
            </a:pPr>
            <a:endParaRPr lang="pt-BR" sz="1800" dirty="0"/>
          </a:p>
          <a:p>
            <a:pPr marL="25400" indent="0" algn="just">
              <a:spcBef>
                <a:spcPts val="0"/>
              </a:spcBef>
              <a:buNone/>
            </a:pPr>
            <a:r>
              <a:rPr lang="pt-BR" sz="2000" dirty="0"/>
              <a:t>#include &lt;</a:t>
            </a:r>
            <a:r>
              <a:rPr lang="pt-BR" sz="2000" dirty="0" err="1"/>
              <a:t>stdio.h</a:t>
            </a:r>
            <a:r>
              <a:rPr lang="pt-BR" sz="2000" dirty="0"/>
              <a:t>&gt;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pt-BR" sz="2000" dirty="0" err="1"/>
              <a:t>int</a:t>
            </a:r>
            <a:r>
              <a:rPr lang="pt-BR" sz="2000" dirty="0"/>
              <a:t> </a:t>
            </a:r>
            <a:r>
              <a:rPr lang="pt-BR" sz="2000" dirty="0" err="1"/>
              <a:t>main</a:t>
            </a:r>
            <a:r>
              <a:rPr lang="pt-BR" sz="2000" dirty="0"/>
              <a:t> () {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pt-BR" sz="2000" dirty="0"/>
              <a:t>	</a:t>
            </a:r>
            <a:r>
              <a:rPr lang="pt-BR" sz="2000" dirty="0" err="1"/>
              <a:t>int</a:t>
            </a:r>
            <a:r>
              <a:rPr lang="pt-BR" sz="2000" dirty="0"/>
              <a:t> num, </a:t>
            </a:r>
            <a:r>
              <a:rPr lang="pt-BR" sz="2000" dirty="0" err="1"/>
              <a:t>quad</a:t>
            </a:r>
            <a:r>
              <a:rPr lang="pt-BR" sz="2000" dirty="0"/>
              <a:t>;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pt-BR" sz="2000" dirty="0"/>
              <a:t>	</a:t>
            </a:r>
            <a:r>
              <a:rPr lang="pt-BR" sz="2000" dirty="0" err="1"/>
              <a:t>printf</a:t>
            </a:r>
            <a:r>
              <a:rPr lang="pt-BR" sz="2000" dirty="0"/>
              <a:t>("Digite um número – 0 (zero) para sair.\n");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pt-BR" sz="2000" dirty="0"/>
              <a:t>	</a:t>
            </a:r>
            <a:r>
              <a:rPr lang="pt-BR" sz="2000" dirty="0" err="1"/>
              <a:t>scanf</a:t>
            </a:r>
            <a:r>
              <a:rPr lang="pt-BR" sz="2000" dirty="0"/>
              <a:t>("%d", &amp;num);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pt-BR" sz="2000" dirty="0"/>
              <a:t>	</a:t>
            </a:r>
            <a:r>
              <a:rPr lang="pt-BR" sz="2000" dirty="0" err="1"/>
              <a:t>while</a:t>
            </a:r>
            <a:r>
              <a:rPr lang="pt-BR" sz="2000" dirty="0"/>
              <a:t> (num != 0){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pt-BR" sz="2000" dirty="0"/>
              <a:t>	      </a:t>
            </a:r>
            <a:r>
              <a:rPr lang="pt-BR" sz="2000" dirty="0" err="1"/>
              <a:t>quad</a:t>
            </a:r>
            <a:r>
              <a:rPr lang="pt-BR" sz="2000" dirty="0"/>
              <a:t> = num * num ;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pt-BR" sz="2000" dirty="0"/>
              <a:t>	      </a:t>
            </a:r>
            <a:r>
              <a:rPr lang="pt-BR" sz="2000" dirty="0" err="1"/>
              <a:t>printf</a:t>
            </a:r>
            <a:r>
              <a:rPr lang="pt-BR" sz="2000" dirty="0"/>
              <a:t> ("O quadrado de %d = %d\n", num, </a:t>
            </a:r>
            <a:r>
              <a:rPr lang="pt-BR" sz="2000" dirty="0" err="1"/>
              <a:t>quad</a:t>
            </a:r>
            <a:r>
              <a:rPr lang="pt-BR" sz="2000" dirty="0"/>
              <a:t>);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pt-BR" sz="2000" dirty="0"/>
              <a:t>	      </a:t>
            </a:r>
            <a:r>
              <a:rPr lang="pt-BR" sz="2000" dirty="0" err="1"/>
              <a:t>printf</a:t>
            </a:r>
            <a:r>
              <a:rPr lang="pt-BR" sz="2000" dirty="0"/>
              <a:t>("Digite um número – 0 (zero) para sair.\n");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pt-BR" sz="2000" dirty="0"/>
              <a:t>	      </a:t>
            </a:r>
            <a:r>
              <a:rPr lang="pt-BR" sz="2000" dirty="0" err="1"/>
              <a:t>scanf</a:t>
            </a:r>
            <a:r>
              <a:rPr lang="pt-BR" sz="2000" dirty="0"/>
              <a:t>("%d", &amp;num);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pt-BR" sz="2000" dirty="0"/>
              <a:t>	}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pt-BR" sz="2000" dirty="0"/>
              <a:t>}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04243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45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ATIVIDADE</a:t>
            </a:r>
            <a:endParaRPr dirty="0"/>
          </a:p>
        </p:txBody>
      </p:sp>
      <p:sp>
        <p:nvSpPr>
          <p:cNvPr id="284" name="Google Shape;284;p45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76200" lvl="0" indent="0" algn="just">
              <a:spcBef>
                <a:spcPts val="0"/>
              </a:spcBef>
              <a:buSzPts val="2400"/>
              <a:buNone/>
            </a:pPr>
            <a:r>
              <a:rPr lang="pt-BR" sz="2400" dirty="0" smtClean="0"/>
              <a:t>Dividam-se em grupos. Cada grupo deve resolver a tarefa a seguir. Ao final do tempo estipulado, um grupo será sorteado para resolver e discutir a sua solução com a turma.</a:t>
            </a:r>
          </a:p>
          <a:p>
            <a:pPr marL="76200" lvl="0" indent="0" algn="just">
              <a:spcBef>
                <a:spcPts val="0"/>
              </a:spcBef>
              <a:buSzPts val="2400"/>
              <a:buNone/>
            </a:pPr>
            <a:endParaRPr lang="pt-BR" sz="2200" dirty="0" smtClean="0"/>
          </a:p>
          <a:p>
            <a:pPr marL="358775" indent="0" algn="just">
              <a:buNone/>
              <a:tabLst>
                <a:tab pos="6815138" algn="l"/>
              </a:tabLst>
            </a:pPr>
            <a:r>
              <a:rPr lang="pt-BR" sz="2000" dirty="0" smtClean="0"/>
              <a:t>Considere a seguinte situação: Um país A, com 5.000.000 de habitantes e uma taxa de natalidade de 3% ao ano, e um país B com 7.000.000 de habitantes e uma taxa de natalidade de 2% ao ano. Faça um programa em C que calcule e imprima o tempo necessário para que a população do país A ultrapasse a população </a:t>
            </a:r>
            <a:r>
              <a:rPr lang="pt-BR" sz="2000" smtClean="0"/>
              <a:t>do país B.</a:t>
            </a:r>
            <a:r>
              <a:rPr lang="pt-BR" sz="1600" dirty="0" smtClean="0"/>
              <a:t>	</a:t>
            </a:r>
          </a:p>
          <a:p>
            <a:pPr marL="76200" lvl="0" indent="914400" algn="just">
              <a:spcBef>
                <a:spcPts val="0"/>
              </a:spcBef>
              <a:buSzPts val="2400"/>
              <a:buNone/>
            </a:pPr>
            <a:endParaRPr lang="pt-BR" sz="2200" dirty="0"/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pt-BR" sz="2200" dirty="0"/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471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45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CONSIDERAÇÕES</a:t>
            </a:r>
            <a:endParaRPr dirty="0"/>
          </a:p>
        </p:txBody>
      </p:sp>
      <p:sp>
        <p:nvSpPr>
          <p:cNvPr id="284" name="Google Shape;284;p45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lvl="0" indent="-381000" algn="just">
              <a:spcBef>
                <a:spcPts val="0"/>
              </a:spcBef>
              <a:buSzPts val="2400"/>
            </a:pPr>
            <a:r>
              <a:rPr lang="pt-BR" sz="2200" dirty="0" smtClean="0"/>
              <a:t>Estruturas </a:t>
            </a:r>
            <a:r>
              <a:rPr lang="pt-BR" sz="2200" dirty="0"/>
              <a:t>de repetição são estruturas fundamentais para possibilitar a repetição de instruções sem que elas tenham que ser escritas diversas vezes. </a:t>
            </a:r>
            <a:endParaRPr lang="pt-BR" sz="2200" dirty="0" smtClean="0"/>
          </a:p>
          <a:p>
            <a:pPr lvl="0" indent="-381000" algn="just">
              <a:spcBef>
                <a:spcPts val="0"/>
              </a:spcBef>
              <a:buSzPts val="2400"/>
            </a:pPr>
            <a:endParaRPr lang="pt-BR" sz="2200" dirty="0"/>
          </a:p>
          <a:p>
            <a:pPr lvl="0" indent="-381000" algn="just">
              <a:spcBef>
                <a:spcPts val="0"/>
              </a:spcBef>
              <a:buSzPts val="2400"/>
            </a:pPr>
            <a:r>
              <a:rPr lang="pt-BR" sz="2200" dirty="0" smtClean="0"/>
              <a:t>A </a:t>
            </a:r>
            <a:r>
              <a:rPr lang="pt-BR" sz="2200" dirty="0"/>
              <a:t>estrutura </a:t>
            </a:r>
            <a:r>
              <a:rPr lang="pt-BR" sz="2200" b="1" dirty="0" smtClean="0"/>
              <a:t>WHILE </a:t>
            </a:r>
            <a:r>
              <a:rPr lang="pt-BR" sz="2200" dirty="0" smtClean="0"/>
              <a:t>possibilita </a:t>
            </a:r>
            <a:r>
              <a:rPr lang="pt-BR" sz="2200" dirty="0"/>
              <a:t>configurar repetições a partir de condições </a:t>
            </a:r>
            <a:r>
              <a:rPr lang="pt-BR" sz="2200" dirty="0" smtClean="0"/>
              <a:t>predefinidas e também de situações em que o número de repetições não é </a:t>
            </a:r>
            <a:r>
              <a:rPr lang="pt-BR" sz="2200" smtClean="0"/>
              <a:t>conhecido previamente.</a:t>
            </a:r>
            <a:endParaRPr lang="pt-BR" sz="22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42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279</Words>
  <Application>Microsoft Office PowerPoint</Application>
  <PresentationFormat>Apresentação na tela (4:3)</PresentationFormat>
  <Paragraphs>63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3_Tema do Office</vt:lpstr>
      <vt:lpstr>1_Tema do Office</vt:lpstr>
      <vt:lpstr>2_Tema do Office</vt:lpstr>
      <vt:lpstr>Apresentação do PowerPoint</vt:lpstr>
      <vt:lpstr>Apresentação do PowerPoint</vt:lpstr>
      <vt:lpstr>INTRODUÇÃO </vt:lpstr>
      <vt:lpstr>ESTRUTURA DE REPETIÇÃO WHILE</vt:lpstr>
      <vt:lpstr>ESTRUTURA DE REPETIÇÃO WHILE</vt:lpstr>
      <vt:lpstr>ESTRUTURA DE REPETIÇÃO WHILE</vt:lpstr>
      <vt:lpstr>ESTRUTURA DE REPETIÇÃO WHILE</vt:lpstr>
      <vt:lpstr>ATIVIDADE</vt:lpstr>
      <vt:lpstr>CONSIDERAÇÕES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Priscilla Abreu</cp:lastModifiedBy>
  <cp:revision>43</cp:revision>
  <dcterms:modified xsi:type="dcterms:W3CDTF">2020-01-17T13:46:17Z</dcterms:modified>
</cp:coreProperties>
</file>