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  <p:sldMasterId id="2147483680" r:id="rId2"/>
    <p:sldMasterId id="2147483681" r:id="rId3"/>
  </p:sldMasterIdLst>
  <p:notesMasterIdLst>
    <p:notesMasterId r:id="rId15"/>
  </p:notesMasterIdLst>
  <p:sldIdLst>
    <p:sldId id="256" r:id="rId4"/>
    <p:sldId id="257" r:id="rId5"/>
    <p:sldId id="258" r:id="rId6"/>
    <p:sldId id="277" r:id="rId7"/>
    <p:sldId id="274" r:id="rId8"/>
    <p:sldId id="276" r:id="rId9"/>
    <p:sldId id="270" r:id="rId10"/>
    <p:sldId id="278" r:id="rId11"/>
    <p:sldId id="268" r:id="rId12"/>
    <p:sldId id="273" r:id="rId13"/>
    <p:sldId id="267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695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958ddd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6b958ddd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958ddd3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6b958ddd3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958ddd3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6b958ddd3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958ddd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6b958ddd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22314" y="440691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3"/>
          </p:nvPr>
        </p:nvSpPr>
        <p:spPr>
          <a:xfrm>
            <a:off x="464503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4"/>
          </p:nvPr>
        </p:nvSpPr>
        <p:spPr>
          <a:xfrm>
            <a:off x="464503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1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 rot="5400000">
            <a:off x="5370522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722314" y="4406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3"/>
          </p:nvPr>
        </p:nvSpPr>
        <p:spPr>
          <a:xfrm>
            <a:off x="4645032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4"/>
          </p:nvPr>
        </p:nvSpPr>
        <p:spPr>
          <a:xfrm>
            <a:off x="4645032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32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 rot="5400000">
            <a:off x="5370519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06" y="71414"/>
            <a:ext cx="9001156" cy="67037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CONSIDERAÇÕES</a:t>
            </a:r>
            <a:endParaRPr dirty="0"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342900" indent="-342900" algn="just">
              <a:spcBef>
                <a:spcPts val="0"/>
              </a:spcBef>
            </a:pP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 programação modular é uma importante técnica de Programação Estruturada que nos permite organizar </a:t>
            </a:r>
            <a:r>
              <a:rPr lang="pt-BR" alt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 código </a:t>
            </a: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em módulos ou trechos, que podem ser reutilizados;</a:t>
            </a:r>
          </a:p>
          <a:p>
            <a:pPr marL="342900" indent="-342900" algn="just">
              <a:spcBef>
                <a:spcPts val="0"/>
              </a:spcBef>
            </a:pPr>
            <a:endParaRPr lang="pt-BR" alt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Bef>
                <a:spcPts val="0"/>
              </a:spcBef>
            </a:pP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Pode ser implementada através de procedimentos e </a:t>
            </a:r>
            <a:r>
              <a:rPr lang="pt-BR" alt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funções e utilizar parâmetros para passagem de dados entre funções e procedimentos.</a:t>
            </a:r>
            <a:endParaRPr lang="pt-BR" alt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6" descr="M:\Criação\2018.1\Institucional\PPT Padrão\UniCarioca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9" y="3"/>
            <a:ext cx="9142643" cy="685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/>
        </p:nvSpPr>
        <p:spPr>
          <a:xfrm>
            <a:off x="601337" y="1679571"/>
            <a:ext cx="7368164" cy="3112794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80075" tIns="40025" rIns="80075" bIns="40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2020.1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 smtClean="0"/>
              <a:t>Bibliotecas da linguagem C: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2000" dirty="0" smtClean="0">
              <a:latin typeface="Arial" charset="0"/>
            </a:endParaRP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pt-BR" altLang="pt-BR" sz="2000" dirty="0" smtClean="0">
                <a:latin typeface="Arial" charset="0"/>
              </a:rPr>
              <a:t>#</a:t>
            </a:r>
            <a:r>
              <a:rPr lang="pt-BR" altLang="pt-BR" sz="2000" dirty="0">
                <a:latin typeface="Arial" charset="0"/>
              </a:rPr>
              <a:t>include &lt;</a:t>
            </a:r>
            <a:r>
              <a:rPr lang="pt-BR" altLang="pt-BR" sz="2000" dirty="0" err="1">
                <a:latin typeface="Arial" charset="0"/>
              </a:rPr>
              <a:t>stdio.h</a:t>
            </a:r>
            <a:r>
              <a:rPr lang="pt-BR" altLang="pt-BR" sz="2000" dirty="0">
                <a:latin typeface="Arial" charset="0"/>
              </a:rPr>
              <a:t>&gt;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pt-BR" altLang="pt-BR" sz="2000" dirty="0">
                <a:latin typeface="Arial" charset="0"/>
              </a:rPr>
              <a:t>#include &lt;</a:t>
            </a:r>
            <a:r>
              <a:rPr lang="pt-BR" altLang="pt-BR" sz="2000" dirty="0" err="1">
                <a:latin typeface="Arial" charset="0"/>
              </a:rPr>
              <a:t>math.h</a:t>
            </a:r>
            <a:r>
              <a:rPr lang="pt-BR" altLang="pt-BR" sz="2000" dirty="0">
                <a:latin typeface="Arial" charset="0"/>
              </a:rPr>
              <a:t>&gt;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pt-BR" altLang="pt-BR" sz="2000" dirty="0" err="1">
                <a:latin typeface="Arial" charset="0"/>
              </a:rPr>
              <a:t>int</a:t>
            </a:r>
            <a:r>
              <a:rPr lang="pt-BR" altLang="pt-BR" sz="2000" dirty="0">
                <a:latin typeface="Arial" charset="0"/>
              </a:rPr>
              <a:t> </a:t>
            </a:r>
            <a:r>
              <a:rPr lang="pt-BR" altLang="pt-BR" sz="2000" dirty="0" err="1">
                <a:latin typeface="Arial" charset="0"/>
              </a:rPr>
              <a:t>main</a:t>
            </a:r>
            <a:r>
              <a:rPr lang="pt-BR" altLang="pt-BR" sz="2000" dirty="0">
                <a:latin typeface="Arial" charset="0"/>
              </a:rPr>
              <a:t>(){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pt-BR" altLang="pt-BR" sz="2000" dirty="0">
                <a:latin typeface="Arial" charset="0"/>
              </a:rPr>
              <a:t>	</a:t>
            </a:r>
            <a:r>
              <a:rPr lang="pt-BR" altLang="pt-BR" sz="2000" dirty="0" err="1">
                <a:latin typeface="Arial" charset="0"/>
              </a:rPr>
              <a:t>int</a:t>
            </a:r>
            <a:r>
              <a:rPr lang="pt-BR" altLang="pt-BR" sz="2000" dirty="0">
                <a:latin typeface="Arial" charset="0"/>
              </a:rPr>
              <a:t> n1,n2,res;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pt-BR" altLang="pt-BR" sz="2000" dirty="0">
                <a:latin typeface="Arial" charset="0"/>
              </a:rPr>
              <a:t>	</a:t>
            </a:r>
            <a:r>
              <a:rPr lang="pt-BR" altLang="pt-BR" sz="2000" dirty="0" err="1">
                <a:latin typeface="Arial" charset="0"/>
              </a:rPr>
              <a:t>printf</a:t>
            </a:r>
            <a:r>
              <a:rPr lang="pt-BR" altLang="pt-BR" sz="2000" dirty="0">
                <a:latin typeface="Arial" charset="0"/>
              </a:rPr>
              <a:t>("Informe a base: ");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pt-BR" altLang="pt-BR" sz="2000" dirty="0">
                <a:latin typeface="Arial" charset="0"/>
              </a:rPr>
              <a:t>	</a:t>
            </a:r>
            <a:r>
              <a:rPr lang="pt-BR" altLang="pt-BR" sz="2000" dirty="0" err="1">
                <a:latin typeface="Arial" charset="0"/>
              </a:rPr>
              <a:t>scanf</a:t>
            </a:r>
            <a:r>
              <a:rPr lang="pt-BR" altLang="pt-BR" sz="2000" dirty="0">
                <a:latin typeface="Arial" charset="0"/>
              </a:rPr>
              <a:t>("%d",&amp;n1);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pt-BR" altLang="pt-BR" sz="2000" dirty="0">
                <a:latin typeface="Arial" charset="0"/>
              </a:rPr>
              <a:t>	</a:t>
            </a:r>
            <a:r>
              <a:rPr lang="pt-BR" altLang="pt-BR" sz="2000" dirty="0" err="1">
                <a:latin typeface="Arial" charset="0"/>
              </a:rPr>
              <a:t>printf</a:t>
            </a:r>
            <a:r>
              <a:rPr lang="pt-BR" altLang="pt-BR" sz="2000" dirty="0">
                <a:latin typeface="Arial" charset="0"/>
              </a:rPr>
              <a:t>("Informe o expoente: ");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pt-BR" altLang="pt-BR" sz="2000" dirty="0">
                <a:latin typeface="Arial" charset="0"/>
              </a:rPr>
              <a:t>	</a:t>
            </a:r>
            <a:r>
              <a:rPr lang="pt-BR" altLang="pt-BR" sz="2000" dirty="0" err="1">
                <a:latin typeface="Arial" charset="0"/>
              </a:rPr>
              <a:t>scanf</a:t>
            </a:r>
            <a:r>
              <a:rPr lang="pt-BR" altLang="pt-BR" sz="2000" dirty="0">
                <a:latin typeface="Arial" charset="0"/>
              </a:rPr>
              <a:t>("%d",&amp;n2);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pt-BR" altLang="pt-BR" sz="2000" dirty="0">
                <a:latin typeface="Arial" charset="0"/>
              </a:rPr>
              <a:t>	res=</a:t>
            </a:r>
            <a:r>
              <a:rPr lang="pt-BR" altLang="pt-BR" sz="2000" dirty="0" err="1">
                <a:latin typeface="Arial" charset="0"/>
              </a:rPr>
              <a:t>pow</a:t>
            </a:r>
            <a:r>
              <a:rPr lang="pt-BR" altLang="pt-BR" sz="2000" dirty="0">
                <a:latin typeface="Arial" charset="0"/>
              </a:rPr>
              <a:t>(n1,n2);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pt-BR" altLang="pt-BR" sz="2000" dirty="0">
                <a:latin typeface="Arial" charset="0"/>
              </a:rPr>
              <a:t>	</a:t>
            </a:r>
            <a:r>
              <a:rPr lang="pt-BR" altLang="pt-BR" sz="2000" dirty="0" err="1">
                <a:latin typeface="Arial" charset="0"/>
              </a:rPr>
              <a:t>printf</a:t>
            </a:r>
            <a:r>
              <a:rPr lang="pt-BR" altLang="pt-BR" sz="2000" dirty="0">
                <a:latin typeface="Arial" charset="0"/>
              </a:rPr>
              <a:t>("%d elevado a %d é: %d",n1, n2,res);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pt-BR" altLang="pt-BR" sz="2000" dirty="0">
                <a:latin typeface="Arial" charset="0"/>
              </a:rPr>
              <a:t>}</a:t>
            </a:r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1600" dirty="0"/>
          </a:p>
          <a:p>
            <a:pPr lvl="2" algn="just">
              <a:lnSpc>
                <a:spcPct val="115000"/>
              </a:lnSpc>
              <a:spcBef>
                <a:spcPts val="0"/>
              </a:spcBef>
            </a:pPr>
            <a:endParaRPr lang="pt-BR" sz="1200" dirty="0"/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endParaRPr lang="pt-BR" sz="1600" dirty="0"/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19100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Programação Modular: funções e procedimentos.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6300" lvl="1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alt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Facilita a construção de grandes programas, através de sua divisão em pequenas etapas, que são os módulos ou sub-rotinas</a:t>
            </a:r>
            <a:r>
              <a:rPr lang="pt-BR" alt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76300" lvl="1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alt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Toda </a:t>
            </a:r>
            <a:r>
              <a:rPr lang="pt-BR" alt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sub-rotina (procedimento ou função) mantém as mesmas características de um algoritmo comum:</a:t>
            </a:r>
          </a:p>
          <a:p>
            <a:pPr marL="1333500" lvl="2" indent="-342900" algn="just">
              <a:lnSpc>
                <a:spcPct val="115000"/>
              </a:lnSpc>
              <a:spcBef>
                <a:spcPts val="0"/>
              </a:spcBef>
            </a:pPr>
            <a:r>
              <a:rPr lang="pt-BR" alt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Pode ter dados de entrada; </a:t>
            </a:r>
          </a:p>
          <a:p>
            <a:pPr marL="1333500" lvl="2" indent="-342900" algn="just">
              <a:lnSpc>
                <a:spcPct val="115000"/>
              </a:lnSpc>
              <a:spcBef>
                <a:spcPts val="0"/>
              </a:spcBef>
            </a:pPr>
            <a:r>
              <a:rPr lang="pt-BR" alt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Dados de saída; e </a:t>
            </a:r>
          </a:p>
          <a:p>
            <a:pPr marL="1333500" lvl="2" indent="-342900" algn="just">
              <a:lnSpc>
                <a:spcPct val="115000"/>
              </a:lnSpc>
              <a:spcBef>
                <a:spcPts val="0"/>
              </a:spcBef>
            </a:pPr>
            <a:r>
              <a:rPr lang="pt-BR" alt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Conter qualquer tipo de comando aceito por um algoritmo. </a:t>
            </a:r>
          </a:p>
          <a:p>
            <a:pPr marL="876300" lvl="1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Funções.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6300" lvl="1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Procedimentos.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0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FUNÇÕES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pt-BR" altLang="pt-BR" sz="2400" dirty="0">
                <a:latin typeface="Arial" charset="0"/>
              </a:rPr>
              <a:t>Blocos de programas que retornam um valor</a:t>
            </a:r>
            <a:r>
              <a:rPr lang="pt-BR" altLang="pt-BR" sz="2400" dirty="0" smtClean="0">
                <a:latin typeface="Arial" charset="0"/>
              </a:rPr>
              <a:t>.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pt-BR" sz="900" dirty="0" smtClean="0">
              <a:latin typeface="Arial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400" b="1" dirty="0" smtClean="0">
                <a:latin typeface="Arial" charset="0"/>
              </a:rPr>
              <a:t>Exemplo:</a:t>
            </a:r>
            <a:endParaRPr lang="pt-BR" sz="2400" b="1" dirty="0"/>
          </a:p>
          <a:p>
            <a:pPr marL="358775" indent="0" algn="just">
              <a:spcBef>
                <a:spcPts val="0"/>
              </a:spcBef>
              <a:buNone/>
            </a:pPr>
            <a:r>
              <a:rPr lang="pt-BR" altLang="pt-BR" sz="2000" dirty="0">
                <a:latin typeface="Arial" charset="0"/>
              </a:rPr>
              <a:t>#include &lt;</a:t>
            </a:r>
            <a:r>
              <a:rPr lang="pt-BR" altLang="pt-BR" sz="2000" dirty="0" err="1">
                <a:latin typeface="Arial" charset="0"/>
              </a:rPr>
              <a:t>stdio.h</a:t>
            </a:r>
            <a:r>
              <a:rPr lang="pt-BR" altLang="pt-BR" sz="2000" dirty="0">
                <a:latin typeface="Arial" charset="0"/>
              </a:rPr>
              <a:t>&gt;</a:t>
            </a:r>
          </a:p>
          <a:p>
            <a:pPr marL="358775" indent="0" algn="just">
              <a:spcBef>
                <a:spcPts val="0"/>
              </a:spcBef>
              <a:buNone/>
            </a:pPr>
            <a:r>
              <a:rPr lang="pt-BR" altLang="pt-BR" sz="2000" dirty="0" err="1">
                <a:latin typeface="Arial" charset="0"/>
              </a:rPr>
              <a:t>int</a:t>
            </a:r>
            <a:r>
              <a:rPr lang="pt-BR" altLang="pt-BR" sz="2000" dirty="0">
                <a:latin typeface="Arial" charset="0"/>
              </a:rPr>
              <a:t> Square (  ) {</a:t>
            </a:r>
          </a:p>
          <a:p>
            <a:pPr marL="358775" indent="0" algn="just">
              <a:spcBef>
                <a:spcPts val="0"/>
              </a:spcBef>
              <a:buNone/>
            </a:pPr>
            <a:r>
              <a:rPr lang="pt-BR" altLang="pt-BR" sz="2000" dirty="0">
                <a:latin typeface="Arial" charset="0"/>
              </a:rPr>
              <a:t>	</a:t>
            </a:r>
            <a:r>
              <a:rPr lang="pt-BR" altLang="pt-BR" sz="2000" b="1" dirty="0" err="1" smtClean="0">
                <a:latin typeface="Arial" charset="0"/>
              </a:rPr>
              <a:t>return</a:t>
            </a:r>
            <a:r>
              <a:rPr lang="pt-BR" altLang="pt-BR" sz="2000" dirty="0" smtClean="0">
                <a:latin typeface="Arial" charset="0"/>
              </a:rPr>
              <a:t> </a:t>
            </a:r>
            <a:r>
              <a:rPr lang="pt-BR" altLang="pt-BR" sz="2000" dirty="0">
                <a:latin typeface="Arial" charset="0"/>
              </a:rPr>
              <a:t>( n1*n1 ) ;</a:t>
            </a:r>
          </a:p>
          <a:p>
            <a:pPr marL="358775" indent="0" algn="just">
              <a:spcBef>
                <a:spcPts val="0"/>
              </a:spcBef>
              <a:buNone/>
            </a:pPr>
            <a:r>
              <a:rPr lang="pt-BR" altLang="pt-BR" sz="2000" dirty="0">
                <a:latin typeface="Arial" charset="0"/>
              </a:rPr>
              <a:t>}</a:t>
            </a:r>
          </a:p>
          <a:p>
            <a:pPr marL="358775" indent="0" algn="just">
              <a:spcBef>
                <a:spcPts val="0"/>
              </a:spcBef>
              <a:buNone/>
            </a:pPr>
            <a:r>
              <a:rPr lang="pt-BR" altLang="pt-BR" sz="2000" dirty="0" err="1">
                <a:latin typeface="Arial" charset="0"/>
              </a:rPr>
              <a:t>int</a:t>
            </a:r>
            <a:r>
              <a:rPr lang="pt-BR" altLang="pt-BR" sz="2000" dirty="0">
                <a:latin typeface="Arial" charset="0"/>
              </a:rPr>
              <a:t> </a:t>
            </a:r>
            <a:r>
              <a:rPr lang="pt-BR" altLang="pt-BR" sz="2000" dirty="0" err="1">
                <a:latin typeface="Arial" charset="0"/>
              </a:rPr>
              <a:t>main</a:t>
            </a:r>
            <a:r>
              <a:rPr lang="pt-BR" altLang="pt-BR" sz="2000" dirty="0">
                <a:latin typeface="Arial" charset="0"/>
              </a:rPr>
              <a:t> ( ) {</a:t>
            </a:r>
          </a:p>
          <a:p>
            <a:pPr marL="358775" indent="0" algn="just">
              <a:spcBef>
                <a:spcPts val="0"/>
              </a:spcBef>
              <a:buNone/>
            </a:pPr>
            <a:r>
              <a:rPr lang="pt-BR" altLang="pt-BR" sz="2000" dirty="0">
                <a:latin typeface="Arial" charset="0"/>
              </a:rPr>
              <a:t>	</a:t>
            </a:r>
            <a:r>
              <a:rPr lang="pt-BR" altLang="pt-BR" sz="2000" dirty="0" err="1">
                <a:latin typeface="Arial" charset="0"/>
              </a:rPr>
              <a:t>int</a:t>
            </a:r>
            <a:r>
              <a:rPr lang="pt-BR" altLang="pt-BR" sz="2000" dirty="0">
                <a:latin typeface="Arial" charset="0"/>
              </a:rPr>
              <a:t> n1, n2 ;</a:t>
            </a:r>
          </a:p>
          <a:p>
            <a:pPr marL="358775" indent="0" algn="just">
              <a:spcBef>
                <a:spcPts val="0"/>
              </a:spcBef>
              <a:buNone/>
            </a:pPr>
            <a:r>
              <a:rPr lang="pt-BR" altLang="pt-BR" sz="2000" dirty="0">
                <a:latin typeface="Arial" charset="0"/>
              </a:rPr>
              <a:t>	</a:t>
            </a:r>
            <a:r>
              <a:rPr lang="pt-BR" altLang="pt-BR" sz="2000" dirty="0" err="1">
                <a:latin typeface="Arial" charset="0"/>
              </a:rPr>
              <a:t>printf</a:t>
            </a:r>
            <a:r>
              <a:rPr lang="pt-BR" altLang="pt-BR" sz="2000" dirty="0">
                <a:latin typeface="Arial" charset="0"/>
              </a:rPr>
              <a:t> ( “Entre com um numero : ” ) ;</a:t>
            </a:r>
          </a:p>
          <a:p>
            <a:pPr marL="358775" indent="0" algn="just">
              <a:spcBef>
                <a:spcPts val="0"/>
              </a:spcBef>
              <a:buNone/>
            </a:pPr>
            <a:r>
              <a:rPr lang="pt-BR" altLang="pt-BR" sz="2000" dirty="0">
                <a:latin typeface="Arial" charset="0"/>
              </a:rPr>
              <a:t>	</a:t>
            </a:r>
            <a:r>
              <a:rPr lang="pt-BR" altLang="pt-BR" sz="2000" dirty="0" err="1">
                <a:latin typeface="Arial" charset="0"/>
              </a:rPr>
              <a:t>scanf</a:t>
            </a:r>
            <a:r>
              <a:rPr lang="pt-BR" altLang="pt-BR" sz="2000" dirty="0">
                <a:latin typeface="Arial" charset="0"/>
              </a:rPr>
              <a:t> ( “%d” , &amp;n1 ) ;</a:t>
            </a:r>
          </a:p>
          <a:p>
            <a:pPr marL="358775" indent="0" algn="just">
              <a:spcBef>
                <a:spcPts val="0"/>
              </a:spcBef>
              <a:buNone/>
            </a:pPr>
            <a:r>
              <a:rPr lang="pt-BR" altLang="pt-BR" sz="2000" dirty="0">
                <a:latin typeface="Arial" charset="0"/>
              </a:rPr>
              <a:t>	n2 = Square( ) ;</a:t>
            </a:r>
          </a:p>
          <a:p>
            <a:pPr marL="358775" indent="0" algn="just">
              <a:spcBef>
                <a:spcPts val="0"/>
              </a:spcBef>
              <a:buNone/>
            </a:pPr>
            <a:r>
              <a:rPr lang="pt-BR" altLang="pt-BR" sz="2000" dirty="0">
                <a:latin typeface="Arial" charset="0"/>
              </a:rPr>
              <a:t>	</a:t>
            </a:r>
            <a:r>
              <a:rPr lang="pt-BR" altLang="pt-BR" sz="2000" dirty="0" err="1">
                <a:latin typeface="Arial" charset="0"/>
              </a:rPr>
              <a:t>printf</a:t>
            </a:r>
            <a:r>
              <a:rPr lang="pt-BR" altLang="pt-BR" sz="2000" dirty="0">
                <a:latin typeface="Arial" charset="0"/>
              </a:rPr>
              <a:t> (“O seu quadrado vale : %d\n”, n2) ;</a:t>
            </a:r>
          </a:p>
          <a:p>
            <a:pPr marL="358775" indent="0" algn="just">
              <a:spcBef>
                <a:spcPts val="0"/>
              </a:spcBef>
              <a:buNone/>
            </a:pPr>
            <a:r>
              <a:rPr lang="pt-BR" altLang="pt-BR" sz="2000" dirty="0">
                <a:latin typeface="Arial" charset="0"/>
              </a:rPr>
              <a:t>}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endParaRPr lang="pt-BR" sz="2400" dirty="0" smtClean="0"/>
          </a:p>
        </p:txBody>
      </p:sp>
      <p:grpSp>
        <p:nvGrpSpPr>
          <p:cNvPr id="15" name="Grupo 14"/>
          <p:cNvGrpSpPr/>
          <p:nvPr/>
        </p:nvGrpSpPr>
        <p:grpSpPr>
          <a:xfrm>
            <a:off x="626308" y="3814362"/>
            <a:ext cx="648072" cy="1793147"/>
            <a:chOff x="755576" y="3501008"/>
            <a:chExt cx="648072" cy="1800200"/>
          </a:xfrm>
        </p:grpSpPr>
        <p:cxnSp>
          <p:nvCxnSpPr>
            <p:cNvPr id="16" name="Conector reto 15"/>
            <p:cNvCxnSpPr/>
            <p:nvPr/>
          </p:nvCxnSpPr>
          <p:spPr>
            <a:xfrm flipH="1">
              <a:off x="755576" y="3501008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755576" y="3501008"/>
              <a:ext cx="0" cy="1800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755576" y="5301208"/>
              <a:ext cx="64807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ixaDeTexto 18"/>
          <p:cNvSpPr txBox="1"/>
          <p:nvPr/>
        </p:nvSpPr>
        <p:spPr>
          <a:xfrm>
            <a:off x="107504" y="5700685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FF0000"/>
                </a:solidFill>
              </a:rPr>
              <a:t>return</a:t>
            </a:r>
            <a:r>
              <a:rPr lang="pt-BR" b="1" dirty="0">
                <a:solidFill>
                  <a:srgbClr val="FF0000"/>
                </a:solidFill>
              </a:rPr>
              <a:t> =&gt; n2</a:t>
            </a:r>
          </a:p>
        </p:txBody>
      </p:sp>
      <p:grpSp>
        <p:nvGrpSpPr>
          <p:cNvPr id="20" name="Grupo 19"/>
          <p:cNvGrpSpPr/>
          <p:nvPr/>
        </p:nvGrpSpPr>
        <p:grpSpPr>
          <a:xfrm rot="10800000">
            <a:off x="3425154" y="3487917"/>
            <a:ext cx="2370162" cy="2174973"/>
            <a:chOff x="755576" y="3501008"/>
            <a:chExt cx="648072" cy="1800200"/>
          </a:xfrm>
        </p:grpSpPr>
        <p:cxnSp>
          <p:nvCxnSpPr>
            <p:cNvPr id="21" name="Conector reto 20"/>
            <p:cNvCxnSpPr/>
            <p:nvPr/>
          </p:nvCxnSpPr>
          <p:spPr>
            <a:xfrm flipH="1">
              <a:off x="755576" y="3501008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755576" y="3501008"/>
              <a:ext cx="0" cy="1800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>
              <a:off x="755576" y="5301208"/>
              <a:ext cx="64807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aixaDeTexto 23"/>
          <p:cNvSpPr txBox="1"/>
          <p:nvPr/>
        </p:nvSpPr>
        <p:spPr>
          <a:xfrm>
            <a:off x="5932546" y="4178753"/>
            <a:ext cx="18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Chama a função Square</a:t>
            </a:r>
          </a:p>
        </p:txBody>
      </p:sp>
    </p:spTree>
    <p:extLst>
      <p:ext uri="{BB962C8B-B14F-4D97-AF65-F5344CB8AC3E}">
        <p14:creationId xmlns:p14="http://schemas.microsoft.com/office/powerpoint/2010/main" val="35550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/>
            <a:r>
              <a:rPr lang="pt-BR" dirty="0" smtClean="0"/>
              <a:t>PROCEDIMENTOS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607667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indent="0"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pt-BR" altLang="pt-BR" sz="2000" dirty="0" smtClean="0">
                <a:latin typeface="Arial" charset="0"/>
              </a:rPr>
              <a:t>O termo </a:t>
            </a:r>
            <a:r>
              <a:rPr lang="pt-BR" altLang="pt-BR" sz="2000" b="1" dirty="0" err="1">
                <a:latin typeface="Arial" charset="0"/>
              </a:rPr>
              <a:t>void</a:t>
            </a:r>
            <a:r>
              <a:rPr lang="pt-BR" altLang="pt-BR" sz="2000" dirty="0">
                <a:latin typeface="Arial" charset="0"/>
              </a:rPr>
              <a:t> quer dizer </a:t>
            </a:r>
            <a:r>
              <a:rPr lang="pt-BR" altLang="pt-BR" sz="2000" dirty="0" smtClean="0">
                <a:latin typeface="Arial" charset="0"/>
              </a:rPr>
              <a:t>vazio. </a:t>
            </a:r>
            <a:r>
              <a:rPr lang="pt-BR" altLang="pt-BR" sz="2000" dirty="0">
                <a:latin typeface="Arial" charset="0"/>
              </a:rPr>
              <a:t>Ele nos permite fazer funções que não retornam nada, o que chamamos de </a:t>
            </a:r>
            <a:r>
              <a:rPr lang="pt-BR" altLang="pt-BR" sz="2000" b="1" dirty="0">
                <a:latin typeface="Arial" charset="0"/>
              </a:rPr>
              <a:t>procedimento</a:t>
            </a:r>
            <a:r>
              <a:rPr lang="pt-BR" altLang="pt-BR" sz="2000" dirty="0">
                <a:latin typeface="Arial" charset="0"/>
              </a:rPr>
              <a:t>. </a:t>
            </a:r>
          </a:p>
          <a:p>
            <a:pPr marL="0" indent="0" algn="just">
              <a:lnSpc>
                <a:spcPct val="95000"/>
              </a:lnSpc>
              <a:spcBef>
                <a:spcPts val="0"/>
              </a:spcBef>
              <a:buNone/>
            </a:pPr>
            <a:endParaRPr lang="pt-BR" altLang="pt-BR" sz="2000" dirty="0">
              <a:latin typeface="Arial" charset="0"/>
            </a:endParaRPr>
          </a:p>
          <a:p>
            <a:pPr marL="0" indent="0"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pt-BR" altLang="pt-BR" sz="1900" dirty="0" smtClean="0">
                <a:latin typeface="Arial" charset="0"/>
              </a:rPr>
              <a:t>#</a:t>
            </a:r>
            <a:r>
              <a:rPr lang="pt-BR" altLang="pt-BR" sz="1900" dirty="0">
                <a:latin typeface="Arial" charset="0"/>
              </a:rPr>
              <a:t>include &lt;</a:t>
            </a:r>
            <a:r>
              <a:rPr lang="pt-BR" altLang="pt-BR" sz="1900" dirty="0" err="1">
                <a:latin typeface="Arial" charset="0"/>
              </a:rPr>
              <a:t>stdio.h</a:t>
            </a:r>
            <a:r>
              <a:rPr lang="pt-BR" altLang="pt-BR" sz="1900" dirty="0">
                <a:latin typeface="Arial" charset="0"/>
              </a:rPr>
              <a:t>&gt;</a:t>
            </a:r>
          </a:p>
          <a:p>
            <a:pPr marL="0" indent="0"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pt-BR" altLang="pt-BR" sz="1900" dirty="0" err="1">
                <a:latin typeface="Arial" charset="0"/>
              </a:rPr>
              <a:t>float</a:t>
            </a:r>
            <a:r>
              <a:rPr lang="pt-BR" altLang="pt-BR" sz="1900" dirty="0">
                <a:latin typeface="Arial" charset="0"/>
              </a:rPr>
              <a:t> NOTA1,NOTA2;</a:t>
            </a:r>
          </a:p>
          <a:p>
            <a:pPr marL="0" indent="0"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pt-BR" altLang="pt-BR" sz="1900" dirty="0" err="1">
                <a:latin typeface="Arial" charset="0"/>
              </a:rPr>
              <a:t>void</a:t>
            </a:r>
            <a:r>
              <a:rPr lang="pt-BR" altLang="pt-BR" sz="1900" dirty="0">
                <a:latin typeface="Arial" charset="0"/>
              </a:rPr>
              <a:t> leitura(){</a:t>
            </a:r>
          </a:p>
          <a:p>
            <a:pPr marL="0" indent="0"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pt-BR" altLang="pt-BR" sz="1900" dirty="0">
                <a:latin typeface="Arial" charset="0"/>
              </a:rPr>
              <a:t>	</a:t>
            </a:r>
            <a:r>
              <a:rPr lang="pt-BR" altLang="pt-BR" sz="1900" dirty="0" err="1">
                <a:latin typeface="Arial" charset="0"/>
              </a:rPr>
              <a:t>printf</a:t>
            </a:r>
            <a:r>
              <a:rPr lang="pt-BR" altLang="pt-BR" sz="1900" dirty="0">
                <a:latin typeface="Arial" charset="0"/>
              </a:rPr>
              <a:t>("Digite a primeira nota: ");</a:t>
            </a:r>
          </a:p>
          <a:p>
            <a:pPr marL="0" indent="0"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pt-BR" altLang="pt-BR" sz="1900" dirty="0">
                <a:latin typeface="Arial" charset="0"/>
              </a:rPr>
              <a:t>	</a:t>
            </a:r>
            <a:r>
              <a:rPr lang="pt-BR" altLang="pt-BR" sz="1900" dirty="0" err="1">
                <a:latin typeface="Arial" charset="0"/>
              </a:rPr>
              <a:t>scanf</a:t>
            </a:r>
            <a:r>
              <a:rPr lang="pt-BR" altLang="pt-BR" sz="1900" dirty="0">
                <a:latin typeface="Arial" charset="0"/>
              </a:rPr>
              <a:t>("%f",&amp;NOTA1);</a:t>
            </a:r>
          </a:p>
          <a:p>
            <a:pPr marL="0" indent="0"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pt-BR" altLang="pt-BR" sz="1900" dirty="0">
                <a:latin typeface="Arial" charset="0"/>
              </a:rPr>
              <a:t>	</a:t>
            </a:r>
            <a:r>
              <a:rPr lang="pt-BR" altLang="pt-BR" sz="1900" dirty="0" err="1">
                <a:latin typeface="Arial" charset="0"/>
              </a:rPr>
              <a:t>printf</a:t>
            </a:r>
            <a:r>
              <a:rPr lang="pt-BR" altLang="pt-BR" sz="1900" dirty="0">
                <a:latin typeface="Arial" charset="0"/>
              </a:rPr>
              <a:t>("Digite a segunda nota: ");</a:t>
            </a:r>
          </a:p>
          <a:p>
            <a:pPr marL="0" indent="0"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pt-BR" altLang="pt-BR" sz="1900" dirty="0">
                <a:latin typeface="Arial" charset="0"/>
              </a:rPr>
              <a:t>	</a:t>
            </a:r>
            <a:r>
              <a:rPr lang="pt-BR" altLang="pt-BR" sz="1900" dirty="0" err="1">
                <a:latin typeface="Arial" charset="0"/>
              </a:rPr>
              <a:t>scanf</a:t>
            </a:r>
            <a:r>
              <a:rPr lang="pt-BR" altLang="pt-BR" sz="1900" dirty="0">
                <a:latin typeface="Arial" charset="0"/>
              </a:rPr>
              <a:t>("%f",&amp;NOTA2);</a:t>
            </a:r>
          </a:p>
          <a:p>
            <a:pPr marL="0" indent="0"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pt-BR" altLang="pt-BR" sz="1900" dirty="0">
                <a:latin typeface="Arial" charset="0"/>
              </a:rPr>
              <a:t>}</a:t>
            </a:r>
          </a:p>
          <a:p>
            <a:pPr marL="0" indent="0"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pt-BR" altLang="pt-BR" sz="1900" dirty="0" err="1">
                <a:latin typeface="Arial" charset="0"/>
              </a:rPr>
              <a:t>int</a:t>
            </a:r>
            <a:r>
              <a:rPr lang="pt-BR" altLang="pt-BR" sz="1900" dirty="0">
                <a:latin typeface="Arial" charset="0"/>
              </a:rPr>
              <a:t> </a:t>
            </a:r>
            <a:r>
              <a:rPr lang="pt-BR" altLang="pt-BR" sz="1900" dirty="0" err="1">
                <a:latin typeface="Arial" charset="0"/>
              </a:rPr>
              <a:t>main</a:t>
            </a:r>
            <a:r>
              <a:rPr lang="pt-BR" altLang="pt-BR" sz="1900" dirty="0">
                <a:latin typeface="Arial" charset="0"/>
              </a:rPr>
              <a:t>(){</a:t>
            </a:r>
          </a:p>
          <a:p>
            <a:pPr marL="0" indent="0"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pt-BR" altLang="pt-BR" sz="1900" dirty="0">
                <a:latin typeface="Arial" charset="0"/>
              </a:rPr>
              <a:t>	</a:t>
            </a:r>
            <a:r>
              <a:rPr lang="pt-BR" altLang="pt-BR" sz="1900" dirty="0" err="1">
                <a:latin typeface="Arial" charset="0"/>
              </a:rPr>
              <a:t>float</a:t>
            </a:r>
            <a:r>
              <a:rPr lang="pt-BR" altLang="pt-BR" sz="1900" dirty="0">
                <a:latin typeface="Arial" charset="0"/>
              </a:rPr>
              <a:t> MEDIA;</a:t>
            </a:r>
          </a:p>
          <a:p>
            <a:pPr marL="0" indent="0"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pt-BR" altLang="pt-BR" sz="1900" dirty="0">
                <a:latin typeface="Arial" charset="0"/>
              </a:rPr>
              <a:t>	leitura();</a:t>
            </a:r>
          </a:p>
          <a:p>
            <a:pPr marL="0" indent="0"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pt-BR" altLang="pt-BR" sz="1900" dirty="0">
                <a:latin typeface="Arial" charset="0"/>
              </a:rPr>
              <a:t>	MEDIA = (NOTA1 + NOTA2) / 2;</a:t>
            </a:r>
          </a:p>
          <a:p>
            <a:pPr marL="0" indent="0"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pt-BR" altLang="pt-BR" sz="1900" dirty="0">
                <a:latin typeface="Arial" charset="0"/>
              </a:rPr>
              <a:t>	</a:t>
            </a:r>
            <a:r>
              <a:rPr lang="pt-BR" altLang="pt-BR" sz="1900" dirty="0" err="1">
                <a:latin typeface="Arial" charset="0"/>
              </a:rPr>
              <a:t>printf</a:t>
            </a:r>
            <a:r>
              <a:rPr lang="pt-BR" altLang="pt-BR" sz="1900" dirty="0">
                <a:latin typeface="Arial" charset="0"/>
              </a:rPr>
              <a:t>("Media = %</a:t>
            </a:r>
            <a:r>
              <a:rPr lang="pt-BR" altLang="pt-BR" sz="1900" dirty="0" err="1">
                <a:latin typeface="Arial" charset="0"/>
              </a:rPr>
              <a:t>f",MEDIA</a:t>
            </a:r>
            <a:r>
              <a:rPr lang="pt-BR" altLang="pt-BR" sz="1900" dirty="0">
                <a:latin typeface="Arial" charset="0"/>
              </a:rPr>
              <a:t>);</a:t>
            </a:r>
          </a:p>
          <a:p>
            <a:pPr marL="0" indent="0"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pt-BR" altLang="pt-BR" sz="1900" dirty="0">
                <a:latin typeface="Arial" charset="0"/>
              </a:rPr>
              <a:t>}</a:t>
            </a:r>
          </a:p>
          <a:p>
            <a:pPr marL="7620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endParaRPr lang="pt-BR" sz="2400" dirty="0"/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endParaRPr lang="pt-BR" sz="1600" dirty="0"/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63132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/>
            <a:r>
              <a:rPr lang="pt-BR" dirty="0" smtClean="0"/>
              <a:t>ESCOPO DE VARIÁVEIS</a:t>
            </a:r>
            <a:endParaRPr dirty="0"/>
          </a:p>
        </p:txBody>
      </p:sp>
      <p:sp>
        <p:nvSpPr>
          <p:cNvPr id="248" name="Google Shape;248;p40"/>
          <p:cNvSpPr txBox="1">
            <a:spLocks noGrp="1"/>
          </p:cNvSpPr>
          <p:nvPr>
            <p:ph type="body" idx="1"/>
          </p:nvPr>
        </p:nvSpPr>
        <p:spPr>
          <a:xfrm flipH="1">
            <a:off x="457150" y="1569959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>
                <a:latin typeface="Arial" charset="0"/>
              </a:rPr>
              <a:t>As variáveis podem ser declaradas basicamente em três lugares:</a:t>
            </a:r>
          </a:p>
          <a:p>
            <a:pPr lvl="1" algn="just">
              <a:spcBef>
                <a:spcPts val="0"/>
              </a:spcBef>
            </a:pPr>
            <a:r>
              <a:rPr lang="pt-BR" altLang="pt-BR" sz="2000" dirty="0">
                <a:latin typeface="Arial" charset="0"/>
              </a:rPr>
              <a:t> dentro de funções,</a:t>
            </a:r>
          </a:p>
          <a:p>
            <a:pPr lvl="1" algn="just">
              <a:spcBef>
                <a:spcPts val="0"/>
              </a:spcBef>
            </a:pPr>
            <a:r>
              <a:rPr lang="pt-BR" altLang="pt-BR" sz="2000" dirty="0">
                <a:latin typeface="Arial" charset="0"/>
              </a:rPr>
              <a:t> fora de todas as funções,</a:t>
            </a:r>
          </a:p>
          <a:p>
            <a:pPr lvl="1" algn="just">
              <a:spcBef>
                <a:spcPts val="0"/>
              </a:spcBef>
            </a:pPr>
            <a:r>
              <a:rPr lang="pt-BR" altLang="pt-BR" sz="2000" dirty="0">
                <a:latin typeface="Arial" charset="0"/>
              </a:rPr>
              <a:t> na lista de parâmetros das funções.</a:t>
            </a:r>
          </a:p>
          <a:p>
            <a:pPr algn="just">
              <a:spcBef>
                <a:spcPts val="0"/>
              </a:spcBef>
            </a:pPr>
            <a:endParaRPr lang="pt-BR" altLang="pt-BR" sz="2400" dirty="0">
              <a:latin typeface="Arial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>
                <a:latin typeface="Arial" charset="0"/>
              </a:rPr>
              <a:t>As variáveis definidas dentro das funções são chamadas de </a:t>
            </a:r>
            <a:r>
              <a:rPr lang="pt-BR" altLang="pt-BR" sz="2400" b="1" dirty="0">
                <a:latin typeface="Arial" charset="0"/>
              </a:rPr>
              <a:t>variáveis locais</a:t>
            </a:r>
            <a:r>
              <a:rPr lang="pt-BR" altLang="pt-BR" sz="2400" dirty="0">
                <a:latin typeface="Arial" charset="0"/>
              </a:rPr>
              <a:t>, as que aparecem fora de todas as funções chamamos de </a:t>
            </a:r>
            <a:r>
              <a:rPr lang="pt-BR" altLang="pt-BR" sz="2400" b="1" dirty="0">
                <a:latin typeface="Arial" charset="0"/>
              </a:rPr>
              <a:t>variáveis globais</a:t>
            </a:r>
            <a:r>
              <a:rPr lang="pt-BR" altLang="pt-BR" sz="2400" dirty="0">
                <a:latin typeface="Arial" charset="0"/>
              </a:rPr>
              <a:t> e aquelas que aparecem na lista de parâmetros são os </a:t>
            </a:r>
            <a:r>
              <a:rPr lang="pt-BR" altLang="pt-BR" sz="2400" b="1" dirty="0">
                <a:latin typeface="Arial" charset="0"/>
              </a:rPr>
              <a:t>parâmetros formais</a:t>
            </a:r>
            <a:r>
              <a:rPr lang="pt-BR" altLang="pt-BR" sz="2400" dirty="0">
                <a:latin typeface="Arial" charset="0"/>
              </a:rPr>
              <a:t>.</a:t>
            </a:r>
            <a:endParaRPr lang="pt-BR" altLang="pt-BR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/>
            <a:r>
              <a:rPr lang="pt-BR" dirty="0" smtClean="0"/>
              <a:t>PARÂMETROS</a:t>
            </a:r>
            <a:endParaRPr dirty="0"/>
          </a:p>
        </p:txBody>
      </p:sp>
      <p:sp>
        <p:nvSpPr>
          <p:cNvPr id="248" name="Google Shape;248;p40"/>
          <p:cNvSpPr txBox="1">
            <a:spLocks noGrp="1"/>
          </p:cNvSpPr>
          <p:nvPr>
            <p:ph type="body" idx="1"/>
          </p:nvPr>
        </p:nvSpPr>
        <p:spPr>
          <a:xfrm flipH="1">
            <a:off x="457150" y="1569959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>
                <a:latin typeface="Arial" charset="0"/>
              </a:rPr>
              <a:t>#include &lt;</a:t>
            </a:r>
            <a:r>
              <a:rPr lang="pt-BR" altLang="pt-BR" sz="2400" dirty="0" err="1">
                <a:latin typeface="Arial" charset="0"/>
              </a:rPr>
              <a:t>stdio.h</a:t>
            </a:r>
            <a:r>
              <a:rPr lang="pt-BR" altLang="pt-BR" sz="2400" dirty="0">
                <a:latin typeface="Arial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 err="1">
                <a:latin typeface="Arial" charset="0"/>
              </a:rPr>
              <a:t>float</a:t>
            </a:r>
            <a:r>
              <a:rPr lang="pt-BR" altLang="pt-BR" sz="2400" dirty="0">
                <a:latin typeface="Arial" charset="0"/>
              </a:rPr>
              <a:t> </a:t>
            </a:r>
            <a:r>
              <a:rPr lang="pt-BR" altLang="pt-BR" sz="2400" dirty="0" err="1">
                <a:latin typeface="Arial" charset="0"/>
              </a:rPr>
              <a:t>AreaTriangulo</a:t>
            </a:r>
            <a:r>
              <a:rPr lang="pt-BR" altLang="pt-BR" sz="2400" dirty="0">
                <a:latin typeface="Arial" charset="0"/>
              </a:rPr>
              <a:t>(</a:t>
            </a:r>
            <a:r>
              <a:rPr lang="pt-BR" altLang="pt-BR" sz="2400" b="1" dirty="0" err="1">
                <a:solidFill>
                  <a:srgbClr val="FF0000"/>
                </a:solidFill>
                <a:latin typeface="Arial" charset="0"/>
              </a:rPr>
              <a:t>int</a:t>
            </a:r>
            <a:r>
              <a:rPr lang="pt-BR" altLang="pt-BR" sz="2400" b="1" dirty="0">
                <a:solidFill>
                  <a:srgbClr val="FF0000"/>
                </a:solidFill>
                <a:latin typeface="Arial" charset="0"/>
              </a:rPr>
              <a:t> b, </a:t>
            </a:r>
            <a:r>
              <a:rPr lang="pt-BR" altLang="pt-BR" sz="2400" b="1" dirty="0" err="1">
                <a:solidFill>
                  <a:srgbClr val="FF0000"/>
                </a:solidFill>
                <a:latin typeface="Arial" charset="0"/>
              </a:rPr>
              <a:t>int</a:t>
            </a:r>
            <a:r>
              <a:rPr lang="pt-BR" altLang="pt-BR" sz="2400" b="1" dirty="0">
                <a:solidFill>
                  <a:srgbClr val="FF0000"/>
                </a:solidFill>
                <a:latin typeface="Arial" charset="0"/>
              </a:rPr>
              <a:t> a</a:t>
            </a:r>
            <a:r>
              <a:rPr lang="pt-BR" altLang="pt-BR" sz="2400" dirty="0">
                <a:latin typeface="Arial" charset="0"/>
              </a:rPr>
              <a:t>)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>
                <a:latin typeface="Arial" charset="0"/>
              </a:rPr>
              <a:t>	</a:t>
            </a:r>
            <a:r>
              <a:rPr lang="pt-BR" altLang="pt-BR" sz="2400" dirty="0" err="1">
                <a:latin typeface="Arial" charset="0"/>
              </a:rPr>
              <a:t>return</a:t>
            </a:r>
            <a:r>
              <a:rPr lang="pt-BR" altLang="pt-BR" sz="2400" dirty="0">
                <a:latin typeface="Arial" charset="0"/>
              </a:rPr>
              <a:t> ( a*b/2 ) 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>
                <a:latin typeface="Arial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 err="1">
                <a:latin typeface="Arial" charset="0"/>
              </a:rPr>
              <a:t>int</a:t>
            </a:r>
            <a:r>
              <a:rPr lang="pt-BR" altLang="pt-BR" sz="2400" dirty="0">
                <a:latin typeface="Arial" charset="0"/>
              </a:rPr>
              <a:t> </a:t>
            </a:r>
            <a:r>
              <a:rPr lang="pt-BR" altLang="pt-BR" sz="2400" dirty="0" err="1">
                <a:latin typeface="Arial" charset="0"/>
              </a:rPr>
              <a:t>main</a:t>
            </a:r>
            <a:r>
              <a:rPr lang="pt-BR" altLang="pt-BR" sz="2400" dirty="0">
                <a:latin typeface="Arial" charset="0"/>
              </a:rPr>
              <a:t> ( )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>
                <a:latin typeface="Arial" charset="0"/>
              </a:rPr>
              <a:t>	</a:t>
            </a:r>
            <a:r>
              <a:rPr lang="pt-BR" altLang="pt-BR" sz="2400" dirty="0" err="1">
                <a:latin typeface="Arial" charset="0"/>
              </a:rPr>
              <a:t>int</a:t>
            </a:r>
            <a:r>
              <a:rPr lang="pt-BR" altLang="pt-BR" sz="2400" dirty="0">
                <a:latin typeface="Arial" charset="0"/>
              </a:rPr>
              <a:t> base, </a:t>
            </a:r>
            <a:r>
              <a:rPr lang="pt-BR" altLang="pt-BR" sz="2400" dirty="0" err="1">
                <a:latin typeface="Arial" charset="0"/>
              </a:rPr>
              <a:t>alt</a:t>
            </a:r>
            <a:r>
              <a:rPr lang="pt-BR" altLang="pt-BR" sz="2400" dirty="0">
                <a:latin typeface="Arial" charset="0"/>
              </a:rPr>
              <a:t> ;	</a:t>
            </a:r>
            <a:r>
              <a:rPr lang="pt-BR" altLang="pt-BR" sz="2400" dirty="0" err="1">
                <a:latin typeface="Arial" charset="0"/>
              </a:rPr>
              <a:t>float</a:t>
            </a:r>
            <a:r>
              <a:rPr lang="pt-BR" altLang="pt-BR" sz="2400" dirty="0">
                <a:latin typeface="Arial" charset="0"/>
              </a:rPr>
              <a:t> res;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>
                <a:latin typeface="Arial" charset="0"/>
              </a:rPr>
              <a:t>	</a:t>
            </a:r>
            <a:r>
              <a:rPr lang="pt-BR" altLang="pt-BR" sz="2400" dirty="0" err="1">
                <a:latin typeface="Arial" charset="0"/>
              </a:rPr>
              <a:t>printf</a:t>
            </a:r>
            <a:r>
              <a:rPr lang="pt-BR" altLang="pt-BR" sz="2400" dirty="0">
                <a:latin typeface="Arial" charset="0"/>
              </a:rPr>
              <a:t> ( “Informe a base do triângulo: ” ) 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>
                <a:latin typeface="Arial" charset="0"/>
              </a:rPr>
              <a:t>	</a:t>
            </a:r>
            <a:r>
              <a:rPr lang="pt-BR" altLang="pt-BR" sz="2400" dirty="0" err="1">
                <a:latin typeface="Arial" charset="0"/>
              </a:rPr>
              <a:t>scanf</a:t>
            </a:r>
            <a:r>
              <a:rPr lang="pt-BR" altLang="pt-BR" sz="2400" dirty="0">
                <a:latin typeface="Arial" charset="0"/>
              </a:rPr>
              <a:t> ( “%d” , &amp;base) 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>
                <a:latin typeface="Arial" charset="0"/>
              </a:rPr>
              <a:t>	</a:t>
            </a:r>
            <a:r>
              <a:rPr lang="pt-BR" altLang="pt-BR" sz="2400" dirty="0" err="1">
                <a:latin typeface="Arial" charset="0"/>
              </a:rPr>
              <a:t>printf</a:t>
            </a:r>
            <a:r>
              <a:rPr lang="pt-BR" altLang="pt-BR" sz="2400" dirty="0">
                <a:latin typeface="Arial" charset="0"/>
              </a:rPr>
              <a:t> ( “Informe a altura do triângulo: ” ) 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>
                <a:latin typeface="Arial" charset="0"/>
              </a:rPr>
              <a:t>	</a:t>
            </a:r>
            <a:r>
              <a:rPr lang="pt-BR" altLang="pt-BR" sz="2400" dirty="0" err="1">
                <a:latin typeface="Arial" charset="0"/>
              </a:rPr>
              <a:t>scanf</a:t>
            </a:r>
            <a:r>
              <a:rPr lang="pt-BR" altLang="pt-BR" sz="2400" dirty="0">
                <a:latin typeface="Arial" charset="0"/>
              </a:rPr>
              <a:t> ( “%d” , &amp;</a:t>
            </a:r>
            <a:r>
              <a:rPr lang="pt-BR" altLang="pt-BR" sz="2400" dirty="0" err="1">
                <a:latin typeface="Arial" charset="0"/>
              </a:rPr>
              <a:t>alt</a:t>
            </a:r>
            <a:r>
              <a:rPr lang="pt-BR" altLang="pt-BR" sz="2400" dirty="0">
                <a:latin typeface="Arial" charset="0"/>
              </a:rPr>
              <a:t>) 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>
                <a:latin typeface="Arial" charset="0"/>
              </a:rPr>
              <a:t>	res = </a:t>
            </a:r>
            <a:r>
              <a:rPr lang="pt-BR" altLang="pt-BR" sz="2400" dirty="0" err="1">
                <a:latin typeface="Arial" charset="0"/>
              </a:rPr>
              <a:t>AreaTriangulo</a:t>
            </a:r>
            <a:r>
              <a:rPr lang="pt-BR" altLang="pt-BR" sz="2400" dirty="0">
                <a:latin typeface="Arial" charset="0"/>
              </a:rPr>
              <a:t>(</a:t>
            </a:r>
            <a:r>
              <a:rPr lang="pt-BR" altLang="pt-BR" sz="2400" b="1" dirty="0">
                <a:solidFill>
                  <a:srgbClr val="FF0000"/>
                </a:solidFill>
                <a:latin typeface="Arial" charset="0"/>
              </a:rPr>
              <a:t>base, </a:t>
            </a:r>
            <a:r>
              <a:rPr lang="pt-BR" altLang="pt-BR" sz="2400" b="1" dirty="0" err="1">
                <a:solidFill>
                  <a:srgbClr val="FF0000"/>
                </a:solidFill>
                <a:latin typeface="Arial" charset="0"/>
              </a:rPr>
              <a:t>alt</a:t>
            </a:r>
            <a:r>
              <a:rPr lang="pt-BR" altLang="pt-BR" sz="2400" dirty="0">
                <a:latin typeface="Arial" charset="0"/>
              </a:rPr>
              <a:t>) 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>
                <a:latin typeface="Arial" charset="0"/>
              </a:rPr>
              <a:t>	</a:t>
            </a:r>
            <a:r>
              <a:rPr lang="pt-BR" altLang="pt-BR" sz="2400" dirty="0" err="1">
                <a:latin typeface="Arial" charset="0"/>
              </a:rPr>
              <a:t>printf</a:t>
            </a:r>
            <a:r>
              <a:rPr lang="pt-BR" altLang="pt-BR" sz="2400" dirty="0">
                <a:latin typeface="Arial" charset="0"/>
              </a:rPr>
              <a:t> (“A área do triângulo é: %f\n”, res) 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>
                <a:latin typeface="Arial" charset="0"/>
              </a:rPr>
              <a:t>}</a:t>
            </a:r>
            <a:endParaRPr lang="pt-BR" altLang="pt-BR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ATIVIDADE</a:t>
            </a:r>
            <a:endParaRPr dirty="0"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2400" dirty="0" smtClean="0"/>
              <a:t>Dividam-se em grupos. Cada grupo deve resolver a tarefa a seguir. Ao final do tempo estipulado, um grupo será sorteado para resolver e discutir a sua solução com a turma.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endParaRPr lang="pt-BR" sz="1000" dirty="0" smtClean="0"/>
          </a:p>
          <a:p>
            <a:pPr marL="358775" indent="0" algn="just">
              <a:buNone/>
              <a:tabLst>
                <a:tab pos="6815138" algn="l"/>
              </a:tabLst>
            </a:pPr>
            <a:r>
              <a:rPr lang="pt-BR" sz="2000" dirty="0" smtClean="0"/>
              <a:t>Implemente um programa em C que possibilite calcular uma potência, considerando que:</a:t>
            </a:r>
          </a:p>
          <a:p>
            <a:pPr marL="358775" indent="536575" algn="just">
              <a:buNone/>
              <a:tabLst>
                <a:tab pos="6815138" algn="l"/>
              </a:tabLst>
            </a:pPr>
            <a:r>
              <a:rPr lang="pt-BR" sz="2000" dirty="0" smtClean="0"/>
              <a:t>X</a:t>
            </a:r>
            <a:r>
              <a:rPr lang="pt-BR" sz="2000" baseline="30000" dirty="0" smtClean="0"/>
              <a:t>0</a:t>
            </a:r>
            <a:r>
              <a:rPr lang="pt-BR" sz="2000" dirty="0" smtClean="0"/>
              <a:t> = 1</a:t>
            </a:r>
          </a:p>
          <a:p>
            <a:pPr marL="358775" indent="536575" algn="just">
              <a:buNone/>
              <a:tabLst>
                <a:tab pos="6815138" algn="l"/>
              </a:tabLst>
            </a:pPr>
            <a:r>
              <a:rPr lang="pt-BR" sz="2000" dirty="0" err="1" smtClean="0"/>
              <a:t>X</a:t>
            </a:r>
            <a:r>
              <a:rPr lang="pt-BR" sz="2000" baseline="30000" dirty="0" err="1" smtClean="0"/>
              <a:t>n</a:t>
            </a:r>
            <a:r>
              <a:rPr lang="pt-BR" sz="2000" dirty="0" smtClean="0"/>
              <a:t> = X * X * X * ... * X (n vezes)</a:t>
            </a:r>
            <a:endParaRPr lang="pt-BR" sz="2400" dirty="0"/>
          </a:p>
          <a:p>
            <a:pPr marL="76200" lvl="0" indent="914400" algn="just">
              <a:spcBef>
                <a:spcPts val="0"/>
              </a:spcBef>
              <a:buSzPts val="2400"/>
              <a:buNone/>
            </a:pPr>
            <a:endParaRPr lang="pt-BR" sz="1100" dirty="0" smtClean="0"/>
          </a:p>
          <a:p>
            <a:pPr marL="358775" lvl="0" indent="0" algn="just">
              <a:spcBef>
                <a:spcPts val="0"/>
              </a:spcBef>
              <a:buSzPts val="2400"/>
              <a:buNone/>
            </a:pPr>
            <a:r>
              <a:rPr lang="pt-BR" sz="2000" dirty="0" smtClean="0"/>
              <a:t>O programa deve ler uma base e expoente e utilizar uma função que recebe esses dados e calcula e retorna a potência.</a:t>
            </a:r>
            <a:endParaRPr lang="pt-BR" sz="2000" dirty="0"/>
          </a:p>
          <a:p>
            <a:pPr marL="358775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200" dirty="0"/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7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378</Words>
  <Application>Microsoft Office PowerPoint</Application>
  <PresentationFormat>Apresentação na tela (4:3)</PresentationFormat>
  <Paragraphs>101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3_Tema do Office</vt:lpstr>
      <vt:lpstr>1_Tema do Office</vt:lpstr>
      <vt:lpstr>2_Tema do Office</vt:lpstr>
      <vt:lpstr>Apresentação do PowerPoint</vt:lpstr>
      <vt:lpstr>Apresentação do PowerPoint</vt:lpstr>
      <vt:lpstr>INTRODUÇÃO </vt:lpstr>
      <vt:lpstr>INTRODUÇÃO</vt:lpstr>
      <vt:lpstr>FUNÇÕES</vt:lpstr>
      <vt:lpstr>PROCEDIMENTOS</vt:lpstr>
      <vt:lpstr>ESCOPO DE VARIÁVEIS</vt:lpstr>
      <vt:lpstr>PARÂMETROS</vt:lpstr>
      <vt:lpstr>ATIVIDADE</vt:lpstr>
      <vt:lpstr>CONSIDERAÇÕES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Priscilla Abreu</cp:lastModifiedBy>
  <cp:revision>41</cp:revision>
  <dcterms:modified xsi:type="dcterms:W3CDTF">2020-01-18T15:07:39Z</dcterms:modified>
</cp:coreProperties>
</file>