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  <p:sldMasterId id="2147483680" r:id="rId2"/>
    <p:sldMasterId id="2147483681" r:id="rId3"/>
  </p:sldMasterIdLst>
  <p:notesMasterIdLst>
    <p:notesMasterId r:id="rId17"/>
  </p:notesMasterIdLst>
  <p:sldIdLst>
    <p:sldId id="277" r:id="rId4"/>
    <p:sldId id="257" r:id="rId5"/>
    <p:sldId id="258" r:id="rId6"/>
    <p:sldId id="259" r:id="rId7"/>
    <p:sldId id="272" r:id="rId8"/>
    <p:sldId id="271" r:id="rId9"/>
    <p:sldId id="274" r:id="rId10"/>
    <p:sldId id="273" r:id="rId11"/>
    <p:sldId id="275" r:id="rId12"/>
    <p:sldId id="276" r:id="rId13"/>
    <p:sldId id="268" r:id="rId14"/>
    <p:sldId id="278" r:id="rId15"/>
    <p:sldId id="267" r:id="rId1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io melo" userId="ed66e63840b7f4d2" providerId="LiveId" clId="{F9161094-5326-4AB5-AC6A-B2268AF98125}"/>
    <pc:docChg chg="undo custSel modSld">
      <pc:chgData name="kaio melo" userId="ed66e63840b7f4d2" providerId="LiveId" clId="{F9161094-5326-4AB5-AC6A-B2268AF98125}" dt="2021-02-28T19:01:53.444" v="141" actId="207"/>
      <pc:docMkLst>
        <pc:docMk/>
      </pc:docMkLst>
      <pc:sldChg chg="modSp mod">
        <pc:chgData name="kaio melo" userId="ed66e63840b7f4d2" providerId="LiveId" clId="{F9161094-5326-4AB5-AC6A-B2268AF98125}" dt="2021-02-28T19:01:53.444" v="141" actId="207"/>
        <pc:sldMkLst>
          <pc:docMk/>
          <pc:sldMk cId="3458477100" sldId="276"/>
        </pc:sldMkLst>
        <pc:spChg chg="mod">
          <ac:chgData name="kaio melo" userId="ed66e63840b7f4d2" providerId="LiveId" clId="{F9161094-5326-4AB5-AC6A-B2268AF98125}" dt="2021-02-28T19:01:53.444" v="141" actId="207"/>
          <ac:spMkLst>
            <pc:docMk/>
            <pc:sldMk cId="3458477100" sldId="276"/>
            <ac:spMk id="23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36956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0902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6b958ddd35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g6b958ddd35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4281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0935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0911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b958ddd3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6b958ddd3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1951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b958ddd3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6b958ddd3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1101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b958ddd3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6b958ddd3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5969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b958ddd3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6b958ddd3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3313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b958ddd3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6b958ddd3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3131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b958ddd3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6b958ddd3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3478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b958ddd3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6b958ddd3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7901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2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ctrTitle"/>
          </p:nvPr>
        </p:nvSpPr>
        <p:spPr>
          <a:xfrm>
            <a:off x="685800" y="213043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ubTitle" idx="1"/>
          </p:nvPr>
        </p:nvSpPr>
        <p:spPr>
          <a:xfrm>
            <a:off x="1371600" y="3886204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722314" y="4406912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722314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body" idx="1"/>
          </p:nvPr>
        </p:nvSpPr>
        <p:spPr>
          <a:xfrm>
            <a:off x="495301" y="1600202"/>
            <a:ext cx="43815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body" idx="2"/>
          </p:nvPr>
        </p:nvSpPr>
        <p:spPr>
          <a:xfrm>
            <a:off x="5029201" y="1600202"/>
            <a:ext cx="43815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body" idx="2"/>
          </p:nvPr>
        </p:nvSpPr>
        <p:spPr>
          <a:xfrm>
            <a:off x="457201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body" idx="3"/>
          </p:nvPr>
        </p:nvSpPr>
        <p:spPr>
          <a:xfrm>
            <a:off x="464503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body" idx="4"/>
          </p:nvPr>
        </p:nvSpPr>
        <p:spPr>
          <a:xfrm>
            <a:off x="464503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457199" y="273050"/>
            <a:ext cx="300831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body"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body" idx="2"/>
          </p:nvPr>
        </p:nvSpPr>
        <p:spPr>
          <a:xfrm>
            <a:off x="457199" y="1435102"/>
            <a:ext cx="300831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8" name="Google Shape;128;p21"/>
          <p:cNvSpPr>
            <a:spLocks noGrp="1"/>
          </p:cNvSpPr>
          <p:nvPr>
            <p:ph type="pic" idx="2"/>
          </p:nvPr>
        </p:nvSpPr>
        <p:spPr>
          <a:xfrm>
            <a:off x="1792289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body" idx="1"/>
          </p:nvPr>
        </p:nvSpPr>
        <p:spPr>
          <a:xfrm>
            <a:off x="1792289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1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7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 rot="5400000">
            <a:off x="5370522" y="2085980"/>
            <a:ext cx="5851525" cy="222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body" idx="1"/>
          </p:nvPr>
        </p:nvSpPr>
        <p:spPr>
          <a:xfrm rot="5400000">
            <a:off x="836613" y="-66670"/>
            <a:ext cx="5851525" cy="653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>
            <a:spLocks noGrp="1"/>
          </p:cNvSpPr>
          <p:nvPr>
            <p:ph type="title"/>
          </p:nvPr>
        </p:nvSpPr>
        <p:spPr>
          <a:xfrm>
            <a:off x="722314" y="4406909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3" name="Google Shape;153;p26"/>
          <p:cNvSpPr txBox="1">
            <a:spLocks noGrp="1"/>
          </p:cNvSpPr>
          <p:nvPr>
            <p:ph type="body" idx="1"/>
          </p:nvPr>
        </p:nvSpPr>
        <p:spPr>
          <a:xfrm>
            <a:off x="722314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Google Shape;156;p26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>
            <a:spLocks noGrp="1"/>
          </p:cNvSpPr>
          <p:nvPr>
            <p:ph type="ctrTitle"/>
          </p:nvPr>
        </p:nvSpPr>
        <p:spPr>
          <a:xfrm>
            <a:off x="685800" y="2130434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subTitle" idx="1"/>
          </p:nvPr>
        </p:nvSpPr>
        <p:spPr>
          <a:xfrm>
            <a:off x="1371600" y="3886204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Google Shape;160;p27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" name="Google Shape;161;p27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5" name="Google Shape;165;p28"/>
          <p:cNvSpPr txBox="1">
            <a:spLocks noGrp="1"/>
          </p:cNvSpPr>
          <p:nvPr>
            <p:ph type="body" idx="1"/>
          </p:nvPr>
        </p:nvSpPr>
        <p:spPr>
          <a:xfrm>
            <a:off x="495301" y="1600202"/>
            <a:ext cx="43815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6" name="Google Shape;166;p28"/>
          <p:cNvSpPr txBox="1">
            <a:spLocks noGrp="1"/>
          </p:cNvSpPr>
          <p:nvPr>
            <p:ph type="body" idx="2"/>
          </p:nvPr>
        </p:nvSpPr>
        <p:spPr>
          <a:xfrm>
            <a:off x="5029201" y="1600202"/>
            <a:ext cx="43815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8" name="Google Shape;168;p28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p28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2" name="Google Shape;172;p29"/>
          <p:cNvSpPr txBox="1"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3" name="Google Shape;173;p29"/>
          <p:cNvSpPr txBox="1">
            <a:spLocks noGrp="1"/>
          </p:cNvSpPr>
          <p:nvPr>
            <p:ph type="body" idx="2"/>
          </p:nvPr>
        </p:nvSpPr>
        <p:spPr>
          <a:xfrm>
            <a:off x="457201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4" name="Google Shape;174;p29"/>
          <p:cNvSpPr txBox="1">
            <a:spLocks noGrp="1"/>
          </p:cNvSpPr>
          <p:nvPr>
            <p:ph type="body" idx="3"/>
          </p:nvPr>
        </p:nvSpPr>
        <p:spPr>
          <a:xfrm>
            <a:off x="4645032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5" name="Google Shape;175;p29"/>
          <p:cNvSpPr txBox="1">
            <a:spLocks noGrp="1"/>
          </p:cNvSpPr>
          <p:nvPr>
            <p:ph type="body" idx="4"/>
          </p:nvPr>
        </p:nvSpPr>
        <p:spPr>
          <a:xfrm>
            <a:off x="4645032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8" name="Google Shape;178;p29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1" name="Google Shape;181;p30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Google Shape;182;p30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3" name="Google Shape;183;p30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>
            <a:spLocks noGrp="1"/>
          </p:cNvSpPr>
          <p:nvPr>
            <p:ph type="title"/>
          </p:nvPr>
        </p:nvSpPr>
        <p:spPr>
          <a:xfrm>
            <a:off x="457199" y="273050"/>
            <a:ext cx="300831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6" name="Google Shape;186;p31"/>
          <p:cNvSpPr txBox="1">
            <a:spLocks noGrp="1"/>
          </p:cNvSpPr>
          <p:nvPr>
            <p:ph type="body"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7" name="Google Shape;187;p31"/>
          <p:cNvSpPr txBox="1">
            <a:spLocks noGrp="1"/>
          </p:cNvSpPr>
          <p:nvPr>
            <p:ph type="body" idx="2"/>
          </p:nvPr>
        </p:nvSpPr>
        <p:spPr>
          <a:xfrm>
            <a:off x="457199" y="1435102"/>
            <a:ext cx="300831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8" name="Google Shape;188;p31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9" name="Google Shape;189;p31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0" name="Google Shape;190;p31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3" name="Google Shape;193;p32"/>
          <p:cNvSpPr>
            <a:spLocks noGrp="1"/>
          </p:cNvSpPr>
          <p:nvPr>
            <p:ph type="pic" idx="2"/>
          </p:nvPr>
        </p:nvSpPr>
        <p:spPr>
          <a:xfrm>
            <a:off x="1792289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4" name="Google Shape;194;p32"/>
          <p:cNvSpPr txBox="1">
            <a:spLocks noGrp="1"/>
          </p:cNvSpPr>
          <p:nvPr>
            <p:ph type="body" idx="1"/>
          </p:nvPr>
        </p:nvSpPr>
        <p:spPr>
          <a:xfrm>
            <a:off x="1792289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5" name="Google Shape;195;p32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6" name="Google Shape;196;p32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7" name="Google Shape;197;p32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0" name="Google Shape;200;p33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7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1" name="Google Shape;201;p33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2" name="Google Shape;202;p33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3" name="Google Shape;203;p33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>
            <a:spLocks noGrp="1"/>
          </p:cNvSpPr>
          <p:nvPr>
            <p:ph type="title"/>
          </p:nvPr>
        </p:nvSpPr>
        <p:spPr>
          <a:xfrm rot="5400000">
            <a:off x="5370519" y="2085980"/>
            <a:ext cx="5851525" cy="222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6" name="Google Shape;206;p34"/>
          <p:cNvSpPr txBox="1">
            <a:spLocks noGrp="1"/>
          </p:cNvSpPr>
          <p:nvPr>
            <p:ph type="body" idx="1"/>
          </p:nvPr>
        </p:nvSpPr>
        <p:spPr>
          <a:xfrm rot="5400000">
            <a:off x="836613" y="-66670"/>
            <a:ext cx="5851525" cy="653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7" name="Google Shape;207;p34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8" name="Google Shape;208;p34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9" name="Google Shape;209;p34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1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34" y="1008"/>
            <a:ext cx="9144477" cy="685699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34" y="1008"/>
            <a:ext cx="9144477" cy="685699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escola.com/pedagogia/mapas-conceituais-no-processo-de-ensino-aprendizagem-aspectos-pratico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0.xml"/><Relationship Id="rId6" Type="http://schemas.openxmlformats.org/officeDocument/2006/relationships/image" Target="https://static.significados.com.br/foto/mapa-conceitual-exemplo_bg.jpg" TargetMode="Externa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4" y="26443"/>
            <a:ext cx="9139700" cy="6833618"/>
          </a:xfrm>
          <a:prstGeom prst="rect">
            <a:avLst/>
          </a:prstGeom>
          <a:ln>
            <a:solidFill>
              <a:srgbClr val="C0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296475" y="1530990"/>
            <a:ext cx="578647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540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itchFamily="34" charset="0"/>
                <a:cs typeface="Times New Roman"/>
              </a:rPr>
              <a:t>ALGORITMOS I</a:t>
            </a:r>
            <a:endParaRPr lang="pt-BR" sz="540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Calibri" pitchFamily="34" charset="0"/>
              <a:cs typeface="Times New Roman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51520" y="4221669"/>
            <a:ext cx="902975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80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itchFamily="34" charset="0"/>
                <a:cs typeface="Times New Roman" pitchFamily="18" charset="0"/>
              </a:rPr>
              <a:t>TEMA 2</a:t>
            </a:r>
          </a:p>
          <a:p>
            <a:pPr lvl="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800" kern="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itchFamily="34" charset="0"/>
                <a:cs typeface="Times New Roman"/>
              </a:rPr>
              <a:t>Profª</a:t>
            </a:r>
            <a:r>
              <a:rPr lang="pt-BR" sz="280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itchFamily="34" charset="0"/>
                <a:cs typeface="Times New Roman"/>
              </a:rPr>
              <a:t> Daisy Albuquerque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0215848-FC25-40C1-B82F-E23CA64D1157}"/>
              </a:ext>
            </a:extLst>
          </p:cNvPr>
          <p:cNvSpPr/>
          <p:nvPr/>
        </p:nvSpPr>
        <p:spPr>
          <a:xfrm>
            <a:off x="71004" y="5811981"/>
            <a:ext cx="9005453" cy="9178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3" descr="Logotipo, Ícone&#10;&#10;Descrição gerada automaticamente">
            <a:extLst>
              <a:ext uri="{FF2B5EF4-FFF2-40B4-BE49-F238E27FC236}">
                <a16:creationId xmlns:a16="http://schemas.microsoft.com/office/drawing/2014/main" id="{FC81460B-2292-48F8-BA27-B1A2C2EC4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19" y="6085882"/>
            <a:ext cx="349279" cy="366597"/>
          </a:xfrm>
          <a:prstGeom prst="rect">
            <a:avLst/>
          </a:prstGeom>
        </p:spPr>
      </p:pic>
      <p:sp>
        <p:nvSpPr>
          <p:cNvPr id="13" name="CaixaDeTexto 1">
            <a:extLst>
              <a:ext uri="{FF2B5EF4-FFF2-40B4-BE49-F238E27FC236}">
                <a16:creationId xmlns:a16="http://schemas.microsoft.com/office/drawing/2014/main" id="{59AC7897-5994-455C-AA63-2F595CF243FC}"/>
              </a:ext>
            </a:extLst>
          </p:cNvPr>
          <p:cNvSpPr txBox="1"/>
          <p:nvPr/>
        </p:nvSpPr>
        <p:spPr>
          <a:xfrm>
            <a:off x="559378" y="6118513"/>
            <a:ext cx="4068041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BR"/>
            </a:defPPr>
            <a:lvl1pPr marL="0" algn="l" defTabSz="91391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6958" algn="l" defTabSz="91391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916" algn="l" defTabSz="91391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874" algn="l" defTabSz="91391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832" algn="l" defTabSz="91391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789" algn="l" defTabSz="91391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748" algn="l" defTabSz="91391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706" algn="l" defTabSz="91391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663" algn="l" defTabSz="91391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bg1"/>
                </a:solidFill>
              </a:rPr>
              <a:t>https://www.instagram.com/profadaisyalbuquerque/​</a:t>
            </a:r>
            <a:endParaRPr lang="pt-BR" sz="1400">
              <a:solidFill>
                <a:schemeClr val="bg1"/>
              </a:solidFill>
              <a:cs typeface="Calibri"/>
            </a:endParaRPr>
          </a:p>
        </p:txBody>
      </p:sp>
      <p:sp>
        <p:nvSpPr>
          <p:cNvPr id="15" name="CaixaDeTexto 1">
            <a:extLst>
              <a:ext uri="{FF2B5EF4-FFF2-40B4-BE49-F238E27FC236}">
                <a16:creationId xmlns:a16="http://schemas.microsoft.com/office/drawing/2014/main" id="{8A70F11A-970F-40CB-B2C4-F2EB0E14A303}"/>
              </a:ext>
            </a:extLst>
          </p:cNvPr>
          <p:cNvSpPr txBox="1"/>
          <p:nvPr/>
        </p:nvSpPr>
        <p:spPr>
          <a:xfrm>
            <a:off x="6317672" y="6144490"/>
            <a:ext cx="2708564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BR"/>
            </a:defPPr>
            <a:lvl1pPr marL="0" algn="l" defTabSz="91391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6958" algn="l" defTabSz="91391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916" algn="l" defTabSz="91391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874" algn="l" defTabSz="91391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832" algn="l" defTabSz="91391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789" algn="l" defTabSz="91391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748" algn="l" defTabSz="91391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706" algn="l" defTabSz="91391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663" algn="l" defTabSz="91391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1400" dirty="0">
                <a:solidFill>
                  <a:schemeClr val="bg1"/>
                </a:solidFill>
                <a:cs typeface="Calibri"/>
              </a:rPr>
              <a:t>dalbuquerque@unicarioca.edu.br</a:t>
            </a:r>
            <a:endParaRPr lang="pt-BR"/>
          </a:p>
        </p:txBody>
      </p:sp>
      <p:pic>
        <p:nvPicPr>
          <p:cNvPr id="16" name="Imagem 16" descr="Ícone&#10;&#10;Descrição gerada automaticamente">
            <a:extLst>
              <a:ext uri="{FF2B5EF4-FFF2-40B4-BE49-F238E27FC236}">
                <a16:creationId xmlns:a16="http://schemas.microsoft.com/office/drawing/2014/main" id="{4326BF7C-D08F-4D8B-B4DA-B2BD742718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3655" y="6016336"/>
            <a:ext cx="436419" cy="43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183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/>
          <p:nvPr/>
        </p:nvSpPr>
        <p:spPr>
          <a:xfrm>
            <a:off x="657075" y="683525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38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7439400" cy="11430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ATIVIDADE 2</a:t>
            </a:r>
            <a:endParaRPr dirty="0"/>
          </a:p>
        </p:txBody>
      </p:sp>
      <p:sp>
        <p:nvSpPr>
          <p:cNvPr id="233" name="Google Shape;233;p38"/>
          <p:cNvSpPr txBox="1">
            <a:spLocks noGrp="1"/>
          </p:cNvSpPr>
          <p:nvPr>
            <p:ph type="body" idx="1"/>
          </p:nvPr>
        </p:nvSpPr>
        <p:spPr>
          <a:xfrm flipH="1">
            <a:off x="457150" y="1881050"/>
            <a:ext cx="7439400" cy="40995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0" lvl="0" indent="0">
              <a:buNone/>
            </a:pPr>
            <a:r>
              <a:rPr lang="pt-BR" sz="1600" dirty="0"/>
              <a:t>1. Indique se os identificadores são válidos ou inválidos:</a:t>
            </a:r>
          </a:p>
          <a:p>
            <a:pPr marL="0" lvl="0" indent="0">
              <a:buNone/>
            </a:pPr>
            <a:r>
              <a:rPr lang="pt-BR" sz="1600" dirty="0"/>
              <a:t>a)  Ano		b)  </a:t>
            </a:r>
            <a:r>
              <a:rPr lang="pt-BR" sz="1600" dirty="0" err="1"/>
              <a:t>media_salarial</a:t>
            </a:r>
            <a:r>
              <a:rPr lang="pt-BR" sz="1600" dirty="0"/>
              <a:t>		c)  ai!</a:t>
            </a:r>
          </a:p>
          <a:p>
            <a:pPr marL="0" lvl="0" indent="0">
              <a:buNone/>
            </a:pPr>
            <a:r>
              <a:rPr lang="pt-BR" sz="1600" dirty="0"/>
              <a:t>d)  idade media 	e)  A51b			f)  "aula"</a:t>
            </a:r>
          </a:p>
          <a:p>
            <a:pPr marL="0" lvl="0" indent="0">
              <a:buNone/>
            </a:pPr>
            <a:r>
              <a:rPr lang="pt-BR" sz="1600" dirty="0"/>
              <a:t>g) 3/1		h) </a:t>
            </a:r>
            <a:r>
              <a:rPr lang="pt-BR" sz="1600" dirty="0" err="1"/>
              <a:t>true</a:t>
            </a:r>
            <a:r>
              <a:rPr lang="pt-BR" sz="1600" dirty="0"/>
              <a:t>			i)  sim</a:t>
            </a:r>
          </a:p>
          <a:p>
            <a:pPr marL="0" lvl="0" indent="0">
              <a:buNone/>
            </a:pPr>
            <a:r>
              <a:rPr lang="pt-BR" sz="1600" dirty="0"/>
              <a:t>j)  </a:t>
            </a:r>
            <a:r>
              <a:rPr lang="pt-BR" sz="1600" dirty="0" err="1"/>
              <a:t>conta-corrente</a:t>
            </a:r>
            <a:endParaRPr lang="pt-BR" sz="1600" dirty="0"/>
          </a:p>
          <a:p>
            <a:pPr marL="0" lvl="0" indent="0">
              <a:buNone/>
            </a:pPr>
            <a:endParaRPr lang="pt-BR" sz="1600" dirty="0"/>
          </a:p>
          <a:p>
            <a:pPr marL="0" lvl="0" indent="0" algn="just">
              <a:buNone/>
            </a:pPr>
            <a:r>
              <a:rPr lang="pt-BR" sz="1600" dirty="0"/>
              <a:t>2. Supondo que as variáveis nota, </a:t>
            </a:r>
            <a:r>
              <a:rPr lang="pt-BR" sz="1600" dirty="0" err="1"/>
              <a:t>nomeAluno</a:t>
            </a:r>
            <a:r>
              <a:rPr lang="pt-BR" sz="1600" dirty="0"/>
              <a:t>, </a:t>
            </a:r>
            <a:r>
              <a:rPr lang="pt-BR" sz="1600" dirty="0" err="1"/>
              <a:t>numMat</a:t>
            </a:r>
            <a:r>
              <a:rPr lang="pt-BR" sz="1600" dirty="0"/>
              <a:t> e sexo sejam utilizadas para armazenar a nota do aluno, o nome do aluno, o numero da matrícula e o sexo, declare-as corretamente, associando o tipo adequado ao dado que será armazenado.</a:t>
            </a:r>
          </a:p>
          <a:p>
            <a:pPr marL="0" lvl="0" indent="0" algn="just">
              <a:buNone/>
            </a:pPr>
            <a:r>
              <a:rPr lang="pt-BR" sz="1600" dirty="0">
                <a:solidFill>
                  <a:srgbClr val="FF0000"/>
                </a:solidFill>
              </a:rPr>
              <a:t>Inteiro: nota, </a:t>
            </a:r>
            <a:r>
              <a:rPr lang="pt-BR" sz="1600" dirty="0" err="1">
                <a:solidFill>
                  <a:srgbClr val="FF0000"/>
                </a:solidFill>
              </a:rPr>
              <a:t>numMat</a:t>
            </a:r>
            <a:r>
              <a:rPr lang="pt-BR" sz="1600" dirty="0">
                <a:solidFill>
                  <a:srgbClr val="FF0000"/>
                </a:solidFill>
              </a:rPr>
              <a:t>; </a:t>
            </a:r>
            <a:r>
              <a:rPr lang="pt-BR" sz="1600" dirty="0" err="1">
                <a:solidFill>
                  <a:srgbClr val="FF0000"/>
                </a:solidFill>
              </a:rPr>
              <a:t>Caracter</a:t>
            </a:r>
            <a:r>
              <a:rPr lang="pt-BR" sz="1600" dirty="0">
                <a:solidFill>
                  <a:srgbClr val="FF0000"/>
                </a:solidFill>
              </a:rPr>
              <a:t>: </a:t>
            </a:r>
            <a:r>
              <a:rPr lang="pt-BR" sz="1600" dirty="0" err="1">
                <a:solidFill>
                  <a:srgbClr val="FF0000"/>
                </a:solidFill>
              </a:rPr>
              <a:t>nomeAluno</a:t>
            </a:r>
            <a:r>
              <a:rPr lang="pt-BR" sz="1600" dirty="0">
                <a:solidFill>
                  <a:srgbClr val="FF0000"/>
                </a:solidFill>
              </a:rPr>
              <a:t>, sexo;</a:t>
            </a:r>
          </a:p>
          <a:p>
            <a:pPr marL="0" lvl="0" indent="0" algn="just">
              <a:buNone/>
            </a:pPr>
            <a:r>
              <a:rPr lang="pt-BR" sz="1600" dirty="0"/>
              <a:t>4. Informe o resultado das operações considerando que A = 1, B = 2, C =3, X = 2.0, Y = 10.0, Z = -1.0, L1 = verdadeiro, L2 = falso.</a:t>
            </a:r>
          </a:p>
          <a:p>
            <a:pPr marL="0" lvl="0" indent="0">
              <a:buNone/>
            </a:pPr>
            <a:r>
              <a:rPr lang="pt-BR" sz="1600" dirty="0"/>
              <a:t>a)   A+C/B   </a:t>
            </a:r>
            <a:r>
              <a:rPr lang="pt-BR" sz="1600" dirty="0">
                <a:solidFill>
                  <a:srgbClr val="FF0000"/>
                </a:solidFill>
              </a:rPr>
              <a:t>2,5</a:t>
            </a:r>
          </a:p>
          <a:p>
            <a:pPr marL="0" lvl="0" indent="0">
              <a:buNone/>
            </a:pPr>
            <a:r>
              <a:rPr lang="pt-BR" sz="1600" dirty="0"/>
              <a:t>b)   A+B+C</a:t>
            </a:r>
            <a:r>
              <a:rPr lang="pt-BR" sz="1600" dirty="0">
                <a:solidFill>
                  <a:srgbClr val="FF0000"/>
                </a:solidFill>
              </a:rPr>
              <a:t>  6</a:t>
            </a:r>
          </a:p>
          <a:p>
            <a:pPr marL="0" lvl="0" indent="0">
              <a:buNone/>
            </a:pPr>
            <a:r>
              <a:rPr lang="pt-BR" sz="1600" dirty="0"/>
              <a:t>c)    C/B/A  </a:t>
            </a:r>
            <a:r>
              <a:rPr lang="pt-BR" sz="1600" dirty="0">
                <a:solidFill>
                  <a:srgbClr val="FF0000"/>
                </a:solidFill>
              </a:rPr>
              <a:t>1</a:t>
            </a:r>
            <a:r>
              <a:rPr lang="pt-BR" sz="1600" dirty="0"/>
              <a:t> 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3458477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5"/>
          <p:cNvSpPr txBox="1"/>
          <p:nvPr/>
        </p:nvSpPr>
        <p:spPr>
          <a:xfrm>
            <a:off x="657075" y="683525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45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7439400" cy="11430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CONSIDERAÇÕES</a:t>
            </a:r>
            <a:endParaRPr dirty="0"/>
          </a:p>
        </p:txBody>
      </p:sp>
      <p:sp>
        <p:nvSpPr>
          <p:cNvPr id="284" name="Google Shape;284;p45"/>
          <p:cNvSpPr txBox="1">
            <a:spLocks noGrp="1"/>
          </p:cNvSpPr>
          <p:nvPr>
            <p:ph type="body" idx="1"/>
          </p:nvPr>
        </p:nvSpPr>
        <p:spPr>
          <a:xfrm flipH="1">
            <a:off x="457150" y="1881050"/>
            <a:ext cx="7439400" cy="40995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sz="2800" dirty="0"/>
              <a:t>Representação de dados:</a:t>
            </a:r>
          </a:p>
          <a:p>
            <a:pPr lvl="1" indent="-381000" algn="just">
              <a:spcBef>
                <a:spcPts val="0"/>
              </a:spcBef>
              <a:buSzPts val="2400"/>
              <a:buChar char="•"/>
            </a:pPr>
            <a:r>
              <a:rPr lang="pt-BR" sz="2400" dirty="0"/>
              <a:t>Tipos de dados;</a:t>
            </a:r>
          </a:p>
          <a:p>
            <a:pPr lvl="1" indent="-381000" algn="just">
              <a:spcBef>
                <a:spcPts val="0"/>
              </a:spcBef>
              <a:buSzPts val="2400"/>
              <a:buChar char="•"/>
            </a:pPr>
            <a:r>
              <a:rPr lang="pt-BR" sz="2400" dirty="0"/>
              <a:t>Variáveis e constantes;</a:t>
            </a:r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endParaRPr lang="pt-BR" sz="2800" dirty="0"/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sz="2800" dirty="0"/>
              <a:t>Operações e operadores:</a:t>
            </a:r>
          </a:p>
          <a:p>
            <a:pPr lvl="1" indent="-381000" algn="just">
              <a:spcBef>
                <a:spcPts val="0"/>
              </a:spcBef>
              <a:buSzPts val="2400"/>
              <a:buChar char="•"/>
            </a:pPr>
            <a:r>
              <a:rPr lang="pt-BR" sz="1600" dirty="0"/>
              <a:t>Aritméticos;</a:t>
            </a:r>
          </a:p>
          <a:p>
            <a:pPr lvl="1" indent="-381000" algn="just">
              <a:spcBef>
                <a:spcPts val="0"/>
              </a:spcBef>
              <a:buSzPts val="2400"/>
              <a:buChar char="•"/>
            </a:pPr>
            <a:r>
              <a:rPr lang="pt-BR" sz="1600" dirty="0"/>
              <a:t>Lógicos;</a:t>
            </a:r>
          </a:p>
          <a:p>
            <a:pPr lvl="1" indent="-381000" algn="just">
              <a:spcBef>
                <a:spcPts val="0"/>
              </a:spcBef>
              <a:buSzPts val="2400"/>
              <a:buChar char="•"/>
            </a:pPr>
            <a:r>
              <a:rPr lang="pt-BR" sz="1600" dirty="0"/>
              <a:t>Relacionais.</a:t>
            </a:r>
            <a:endParaRPr sz="1600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4713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20CE5694-439D-4996-BFD8-6CCBC579D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-342800"/>
            <a:ext cx="7200800" cy="72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538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46" descr="M:\Criação\2018.1\Institucional\PPT Padrão\UniCarioca9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99" y="3"/>
            <a:ext cx="9142643" cy="6856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/>
          <p:nvPr/>
        </p:nvSpPr>
        <p:spPr>
          <a:xfrm>
            <a:off x="601337" y="1679571"/>
            <a:ext cx="7368164" cy="3112794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80075" tIns="40025" rIns="80075" bIns="400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ALGORITMOS I</a:t>
            </a:r>
            <a:endParaRPr sz="4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2020.1</a:t>
            </a:r>
            <a:endParaRPr sz="4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/>
        </p:nvSpPr>
        <p:spPr>
          <a:xfrm>
            <a:off x="657075" y="683525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7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7439400" cy="11430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INTRODUÇÃO </a:t>
            </a:r>
            <a:endParaRPr dirty="0"/>
          </a:p>
        </p:txBody>
      </p:sp>
      <p:sp>
        <p:nvSpPr>
          <p:cNvPr id="226" name="Google Shape;226;p37"/>
          <p:cNvSpPr txBox="1">
            <a:spLocks noGrp="1"/>
          </p:cNvSpPr>
          <p:nvPr>
            <p:ph type="body" idx="1"/>
          </p:nvPr>
        </p:nvSpPr>
        <p:spPr>
          <a:xfrm flipH="1">
            <a:off x="457150" y="1881050"/>
            <a:ext cx="7439400" cy="40995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sz="2400" dirty="0"/>
              <a:t>Tipos de dados;</a:t>
            </a:r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sz="2400" dirty="0"/>
              <a:t>Variáveis;</a:t>
            </a:r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sz="2400" dirty="0"/>
              <a:t>Constantes;</a:t>
            </a:r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sz="2400" dirty="0"/>
              <a:t>Operadores aritméticos;</a:t>
            </a:r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sz="2400" dirty="0"/>
              <a:t>Operadores lógicos;</a:t>
            </a:r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sz="2400" dirty="0"/>
              <a:t>Operadores relacionais.</a:t>
            </a:r>
            <a:endParaRPr sz="2400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/>
          <p:nvPr/>
        </p:nvSpPr>
        <p:spPr>
          <a:xfrm>
            <a:off x="657075" y="683525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38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7439400" cy="11430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TIPOS DE DADOS</a:t>
            </a:r>
            <a:endParaRPr dirty="0"/>
          </a:p>
        </p:txBody>
      </p:sp>
      <p:sp>
        <p:nvSpPr>
          <p:cNvPr id="233" name="Google Shape;233;p38"/>
          <p:cNvSpPr txBox="1">
            <a:spLocks noGrp="1"/>
          </p:cNvSpPr>
          <p:nvPr>
            <p:ph type="body" idx="1"/>
          </p:nvPr>
        </p:nvSpPr>
        <p:spPr>
          <a:xfrm flipH="1">
            <a:off x="457150" y="1881050"/>
            <a:ext cx="7439400" cy="40995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25400" indent="0" algn="just">
              <a:buClr>
                <a:srgbClr val="7E1F18"/>
              </a:buClr>
              <a:buNone/>
            </a:pPr>
            <a:r>
              <a:rPr lang="pt-BR" sz="2400" dirty="0"/>
              <a:t>Na construção de qualquer algoritmo, a informação é essencial, pois é o dado de entrada que será processado pelo computador para gerar um resultado posteriormente.</a:t>
            </a:r>
          </a:p>
          <a:p>
            <a:pPr marL="25400" indent="0" algn="just">
              <a:buClr>
                <a:srgbClr val="7E1F18"/>
              </a:buClr>
              <a:buNone/>
            </a:pPr>
            <a:r>
              <a:rPr lang="pt-BR" sz="2400" dirty="0"/>
              <a:t>Nesse contexto, as informações manipuladas são divididas em quatro tipos primitivos:</a:t>
            </a:r>
          </a:p>
          <a:p>
            <a:pPr lvl="1" indent="-457200" algn="just">
              <a:buClr>
                <a:srgbClr val="7E1F18"/>
              </a:buClr>
              <a:buFont typeface="Arial" panose="020B0604020202020204" pitchFamily="34" charset="0"/>
              <a:buChar char="•"/>
            </a:pPr>
            <a:r>
              <a:rPr lang="pt-BR" sz="2000" dirty="0"/>
              <a:t>Inteiro</a:t>
            </a:r>
          </a:p>
          <a:p>
            <a:pPr lvl="1" indent="-457200" algn="just">
              <a:buClr>
                <a:srgbClr val="7E1F18"/>
              </a:buClr>
              <a:buFont typeface="Arial" panose="020B0604020202020204" pitchFamily="34" charset="0"/>
              <a:buChar char="•"/>
            </a:pPr>
            <a:r>
              <a:rPr lang="pt-BR" sz="2000" dirty="0"/>
              <a:t>Real</a:t>
            </a:r>
          </a:p>
          <a:p>
            <a:pPr lvl="1" indent="-457200" algn="just">
              <a:buClr>
                <a:srgbClr val="7E1F18"/>
              </a:buClr>
              <a:buFont typeface="Arial" panose="020B0604020202020204" pitchFamily="34" charset="0"/>
              <a:buChar char="•"/>
            </a:pPr>
            <a:r>
              <a:rPr lang="pt-BR" sz="2000" dirty="0" err="1"/>
              <a:t>Caracter</a:t>
            </a:r>
            <a:endParaRPr lang="pt-BR" sz="2000" dirty="0"/>
          </a:p>
          <a:p>
            <a:pPr lvl="1" indent="-457200" algn="just">
              <a:buClr>
                <a:srgbClr val="7E1F18"/>
              </a:buClr>
              <a:buFont typeface="Arial" panose="020B0604020202020204" pitchFamily="34" charset="0"/>
              <a:buChar char="•"/>
            </a:pPr>
            <a:r>
              <a:rPr lang="pt-BR" sz="2000" dirty="0"/>
              <a:t>Lógico</a:t>
            </a: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/>
          <p:nvPr/>
        </p:nvSpPr>
        <p:spPr>
          <a:xfrm>
            <a:off x="657075" y="683525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38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7439400" cy="11430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VARIÁVEIS E CONSTANTES</a:t>
            </a:r>
            <a:endParaRPr dirty="0"/>
          </a:p>
        </p:txBody>
      </p:sp>
      <p:sp>
        <p:nvSpPr>
          <p:cNvPr id="233" name="Google Shape;233;p38"/>
          <p:cNvSpPr txBox="1">
            <a:spLocks noGrp="1"/>
          </p:cNvSpPr>
          <p:nvPr>
            <p:ph type="body" idx="1"/>
          </p:nvPr>
        </p:nvSpPr>
        <p:spPr>
          <a:xfrm flipH="1">
            <a:off x="457150" y="1881050"/>
            <a:ext cx="7439400" cy="40995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0" lvl="0" indent="0" algn="just">
              <a:buNone/>
            </a:pPr>
            <a:r>
              <a:rPr lang="pt-BR" sz="2400" dirty="0"/>
              <a:t>Variáveis são espaços de memória para armazenar valores que podem ser alterados durante a execução de um programa;</a:t>
            </a:r>
          </a:p>
          <a:p>
            <a:pPr marL="0" lvl="0" indent="0" algn="just">
              <a:buNone/>
            </a:pPr>
            <a:r>
              <a:rPr lang="pt-BR" sz="2400" dirty="0"/>
              <a:t>Constantes são espaços de memória com dados que durante a execução de um algoritmo permanecem com os seus valores inalterados;</a:t>
            </a:r>
          </a:p>
          <a:p>
            <a:pPr marL="0" lvl="0" indent="0" algn="just">
              <a:buNone/>
            </a:pPr>
            <a:r>
              <a:rPr lang="pt-BR" sz="2400" dirty="0"/>
              <a:t> </a:t>
            </a:r>
            <a:r>
              <a:rPr lang="pt-BR" sz="2400" u="sng" dirty="0"/>
              <a:t>Exemplos: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pt-BR" sz="2400" dirty="0"/>
              <a:t>	</a:t>
            </a:r>
            <a:r>
              <a:rPr lang="pt-BR" sz="2000" dirty="0" err="1"/>
              <a:t>variaveis</a:t>
            </a:r>
            <a:endParaRPr lang="pt-BR" sz="2000" dirty="0"/>
          </a:p>
          <a:p>
            <a:pPr marL="0" lvl="0" indent="0" algn="just">
              <a:spcBef>
                <a:spcPts val="0"/>
              </a:spcBef>
              <a:buNone/>
            </a:pPr>
            <a:r>
              <a:rPr lang="pt-BR" sz="2000" dirty="0"/>
              <a:t>		nota, media: real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pt-BR" sz="2000" dirty="0"/>
              <a:t>		nome: </a:t>
            </a:r>
            <a:r>
              <a:rPr lang="pt-BR" sz="2000" dirty="0" err="1"/>
              <a:t>caracter</a:t>
            </a:r>
            <a:endParaRPr lang="pt-BR" sz="2000" dirty="0"/>
          </a:p>
          <a:p>
            <a:pPr marL="0" lvl="0" indent="0" algn="just">
              <a:spcBef>
                <a:spcPts val="0"/>
              </a:spcBef>
              <a:buNone/>
            </a:pPr>
            <a:r>
              <a:rPr lang="pt-BR" sz="2000" dirty="0"/>
              <a:t>	</a:t>
            </a:r>
            <a:r>
              <a:rPr lang="pt-BR" sz="2000" dirty="0" err="1"/>
              <a:t>const</a:t>
            </a:r>
            <a:endParaRPr lang="pt-BR" sz="2000" dirty="0"/>
          </a:p>
          <a:p>
            <a:pPr marL="0" lvl="0" indent="0" algn="just">
              <a:spcBef>
                <a:spcPts val="0"/>
              </a:spcBef>
              <a:buNone/>
            </a:pPr>
            <a:r>
              <a:rPr lang="pt-BR" sz="2000" dirty="0"/>
              <a:t>		PI 	3.14</a:t>
            </a:r>
            <a:endParaRPr sz="2000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152" y="4947324"/>
            <a:ext cx="1586949" cy="1448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5761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/>
          <p:nvPr/>
        </p:nvSpPr>
        <p:spPr>
          <a:xfrm>
            <a:off x="657075" y="683525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38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7439400" cy="11430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OPERADORES ARITMÉTICOS</a:t>
            </a:r>
            <a:endParaRPr dirty="0"/>
          </a:p>
        </p:txBody>
      </p:sp>
      <p:sp>
        <p:nvSpPr>
          <p:cNvPr id="233" name="Google Shape;233;p38"/>
          <p:cNvSpPr txBox="1">
            <a:spLocks noGrp="1"/>
          </p:cNvSpPr>
          <p:nvPr>
            <p:ph type="body" idx="1"/>
          </p:nvPr>
        </p:nvSpPr>
        <p:spPr>
          <a:xfrm flipH="1">
            <a:off x="457150" y="1881050"/>
            <a:ext cx="7439400" cy="40995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sz="2800" b="1" dirty="0"/>
              <a:t>Lista de operadores</a:t>
            </a:r>
            <a:endParaRPr sz="2400" b="1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09383"/>
              </p:ext>
            </p:extLst>
          </p:nvPr>
        </p:nvGraphicFramePr>
        <p:xfrm>
          <a:off x="657075" y="2667785"/>
          <a:ext cx="3611903" cy="216740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939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28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604">
                <a:tc>
                  <a:txBody>
                    <a:bodyPr/>
                    <a:lstStyle/>
                    <a:p>
                      <a:r>
                        <a:rPr lang="pt-BR" sz="1600" dirty="0"/>
                        <a:t>Operação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Operador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457">
                <a:tc>
                  <a:txBody>
                    <a:bodyPr/>
                    <a:lstStyle/>
                    <a:p>
                      <a:r>
                        <a:rPr lang="pt-BR" sz="1400" dirty="0"/>
                        <a:t>Adição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457">
                <a:tc>
                  <a:txBody>
                    <a:bodyPr/>
                    <a:lstStyle/>
                    <a:p>
                      <a:r>
                        <a:rPr lang="pt-BR" sz="1400" dirty="0"/>
                        <a:t>Multiplicação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457">
                <a:tc>
                  <a:txBody>
                    <a:bodyPr/>
                    <a:lstStyle/>
                    <a:p>
                      <a:r>
                        <a:rPr lang="pt-BR" sz="1400" dirty="0"/>
                        <a:t>Subtração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457">
                <a:tc rowSpan="2">
                  <a:txBody>
                    <a:bodyPr/>
                    <a:lstStyle/>
                    <a:p>
                      <a:r>
                        <a:rPr lang="pt-BR" sz="1400" dirty="0"/>
                        <a:t>Divisão (Inteira / real)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/>
                        <a:t>div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45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457">
                <a:tc>
                  <a:txBody>
                    <a:bodyPr/>
                    <a:lstStyle/>
                    <a:p>
                      <a:r>
                        <a:rPr lang="pt-BR" sz="1400" dirty="0"/>
                        <a:t>Resto da divisão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/>
                        <a:t>mod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Google Shape;233;p38"/>
          <p:cNvSpPr txBox="1">
            <a:spLocks/>
          </p:cNvSpPr>
          <p:nvPr/>
        </p:nvSpPr>
        <p:spPr>
          <a:xfrm flipH="1">
            <a:off x="4553138" y="2055028"/>
            <a:ext cx="3440784" cy="3342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76200" indent="0" algn="just">
              <a:lnSpc>
                <a:spcPct val="115000"/>
              </a:lnSpc>
              <a:spcBef>
                <a:spcPts val="0"/>
              </a:spcBef>
              <a:buSzPts val="2400"/>
              <a:buNone/>
            </a:pPr>
            <a:r>
              <a:rPr lang="pt-BR" sz="2000" dirty="0"/>
              <a:t>Exemplos:</a:t>
            </a:r>
          </a:p>
          <a:p>
            <a:pPr marL="76200" indent="0" algn="just">
              <a:lnSpc>
                <a:spcPct val="115000"/>
              </a:lnSpc>
              <a:spcBef>
                <a:spcPts val="0"/>
              </a:spcBef>
              <a:buSzPts val="2400"/>
              <a:buFont typeface="Arial"/>
              <a:buNone/>
            </a:pPr>
            <a:r>
              <a:rPr lang="pt-BR" sz="2000" dirty="0"/>
              <a:t>     v1, v2, r1, r2: real </a:t>
            </a:r>
          </a:p>
          <a:p>
            <a:pPr marL="76200" indent="0" algn="just">
              <a:lnSpc>
                <a:spcPct val="115000"/>
              </a:lnSpc>
              <a:spcBef>
                <a:spcPts val="0"/>
              </a:spcBef>
              <a:buSzPts val="2400"/>
              <a:buFont typeface="Arial"/>
              <a:buNone/>
            </a:pPr>
            <a:r>
              <a:rPr lang="pt-BR" sz="2000" dirty="0"/>
              <a:t>     v1 := 6, v2 := 8, r1, r2; </a:t>
            </a:r>
          </a:p>
          <a:p>
            <a:pPr marL="76200" indent="0" algn="just">
              <a:lnSpc>
                <a:spcPct val="115000"/>
              </a:lnSpc>
              <a:spcBef>
                <a:spcPts val="0"/>
              </a:spcBef>
              <a:buSzPts val="2400"/>
              <a:buFont typeface="Arial"/>
              <a:buNone/>
            </a:pPr>
            <a:r>
              <a:rPr lang="pt-BR" sz="2000" dirty="0"/>
              <a:t>     v1 := v1 + 2;	</a:t>
            </a:r>
          </a:p>
          <a:p>
            <a:pPr marL="76200" indent="0" algn="just">
              <a:lnSpc>
                <a:spcPct val="115000"/>
              </a:lnSpc>
              <a:spcBef>
                <a:spcPts val="0"/>
              </a:spcBef>
              <a:buSzPts val="2400"/>
              <a:buFont typeface="Arial"/>
              <a:buNone/>
            </a:pPr>
            <a:r>
              <a:rPr lang="pt-BR" sz="2000" dirty="0"/>
              <a:t>     r1 := v1 * v2;	</a:t>
            </a:r>
          </a:p>
          <a:p>
            <a:pPr marL="76200" indent="0" algn="just">
              <a:lnSpc>
                <a:spcPct val="115000"/>
              </a:lnSpc>
              <a:spcBef>
                <a:spcPts val="0"/>
              </a:spcBef>
              <a:buSzPts val="2400"/>
              <a:buFont typeface="Arial"/>
              <a:buNone/>
            </a:pPr>
            <a:r>
              <a:rPr lang="pt-BR" sz="2000" dirty="0"/>
              <a:t>     r2 := v2 / 2;  </a:t>
            </a:r>
          </a:p>
          <a:p>
            <a:pPr marL="76200" indent="0" algn="just">
              <a:lnSpc>
                <a:spcPct val="115000"/>
              </a:lnSpc>
              <a:spcBef>
                <a:spcPts val="0"/>
              </a:spcBef>
              <a:buSzPts val="2400"/>
              <a:buFont typeface="Arial"/>
              <a:buNone/>
            </a:pPr>
            <a:endParaRPr lang="pt-BR" sz="2000" dirty="0"/>
          </a:p>
          <a:p>
            <a:pPr marL="76200" indent="0" algn="just">
              <a:lnSpc>
                <a:spcPct val="115000"/>
              </a:lnSpc>
              <a:spcBef>
                <a:spcPts val="0"/>
              </a:spcBef>
              <a:buSzPts val="2400"/>
              <a:buNone/>
            </a:pPr>
            <a:r>
              <a:rPr lang="pt-BR" sz="2000" dirty="0"/>
              <a:t>Prioridade de operações:</a:t>
            </a:r>
          </a:p>
          <a:p>
            <a:pPr marL="263525" lvl="1" indent="179388" algn="just">
              <a:lnSpc>
                <a:spcPct val="115000"/>
              </a:lnSpc>
              <a:spcBef>
                <a:spcPts val="0"/>
              </a:spcBef>
              <a:buSzPts val="2400"/>
              <a:buFont typeface="Arial"/>
              <a:buChar char="•"/>
            </a:pPr>
            <a:r>
              <a:rPr lang="pt-BR" sz="1800" dirty="0"/>
              <a:t>*,  /,  </a:t>
            </a:r>
            <a:r>
              <a:rPr lang="pt-BR" sz="1800" dirty="0" err="1"/>
              <a:t>mod</a:t>
            </a:r>
            <a:endParaRPr lang="pt-BR" sz="1800" dirty="0"/>
          </a:p>
          <a:p>
            <a:pPr marL="263525" lvl="1" indent="179388" algn="just">
              <a:lnSpc>
                <a:spcPct val="115000"/>
              </a:lnSpc>
              <a:spcBef>
                <a:spcPts val="0"/>
              </a:spcBef>
              <a:buSzPts val="2400"/>
              <a:buFont typeface="Arial"/>
              <a:buChar char="•"/>
            </a:pPr>
            <a:r>
              <a:rPr lang="pt-BR" sz="1800" dirty="0"/>
              <a:t>+, -</a:t>
            </a:r>
          </a:p>
          <a:p>
            <a:pPr marL="263525" lvl="1" indent="179388" algn="just">
              <a:lnSpc>
                <a:spcPct val="115000"/>
              </a:lnSpc>
              <a:spcBef>
                <a:spcPts val="0"/>
              </a:spcBef>
              <a:buSzPts val="2400"/>
              <a:buFont typeface="Arial"/>
              <a:buChar char="•"/>
            </a:pPr>
            <a:r>
              <a:rPr lang="pt-BR" sz="1600" dirty="0"/>
              <a:t>Parênteses: modifica a prioridade das operações.</a:t>
            </a:r>
          </a:p>
          <a:p>
            <a:pPr marL="0" indent="0">
              <a:buFont typeface="Arial"/>
              <a:buNone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674319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/>
          <p:nvPr/>
        </p:nvSpPr>
        <p:spPr>
          <a:xfrm>
            <a:off x="657075" y="683525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38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7439400" cy="11430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OPERADORES LÓGICOS</a:t>
            </a:r>
            <a:endParaRPr dirty="0"/>
          </a:p>
        </p:txBody>
      </p:sp>
      <p:sp>
        <p:nvSpPr>
          <p:cNvPr id="233" name="Google Shape;233;p38"/>
          <p:cNvSpPr txBox="1">
            <a:spLocks noGrp="1"/>
          </p:cNvSpPr>
          <p:nvPr>
            <p:ph type="body" idx="1"/>
          </p:nvPr>
        </p:nvSpPr>
        <p:spPr>
          <a:xfrm flipH="1">
            <a:off x="457150" y="1881050"/>
            <a:ext cx="7439400" cy="40995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0" lvl="1" indent="0" algn="just">
              <a:spcBef>
                <a:spcPts val="0"/>
              </a:spcBef>
              <a:buClr>
                <a:srgbClr val="7E1F18"/>
              </a:buClr>
              <a:buNone/>
            </a:pPr>
            <a:r>
              <a:rPr lang="pt-BR" sz="2400" dirty="0"/>
              <a:t>São utilizados no processo de tomada de decisão e em controles de repetição. O resultado da operação é sempre um valor lógico (V ou F).</a:t>
            </a:r>
          </a:p>
          <a:p>
            <a:pPr marL="457200" lvl="1" indent="0" algn="just">
              <a:spcBef>
                <a:spcPts val="0"/>
              </a:spcBef>
              <a:buClr>
                <a:srgbClr val="7E1F18"/>
              </a:buClr>
              <a:buNone/>
            </a:pPr>
            <a:endParaRPr lang="pt-BR" sz="2400" dirty="0"/>
          </a:p>
          <a:p>
            <a:pPr marL="3175" lvl="1" indent="0" algn="just">
              <a:spcBef>
                <a:spcPts val="0"/>
              </a:spcBef>
              <a:buClr>
                <a:srgbClr val="7E1F18"/>
              </a:buClr>
              <a:buNone/>
            </a:pPr>
            <a:r>
              <a:rPr lang="pt-BR" sz="2400" b="1" dirty="0"/>
              <a:t>São eles:</a:t>
            </a:r>
          </a:p>
          <a:p>
            <a:pPr marL="3175" lvl="1" indent="0" algn="just">
              <a:spcBef>
                <a:spcPts val="0"/>
              </a:spcBef>
              <a:buClr>
                <a:srgbClr val="7E1F18"/>
              </a:buClr>
              <a:buNone/>
            </a:pPr>
            <a:r>
              <a:rPr lang="pt-BR" sz="2400" b="1" dirty="0"/>
              <a:t>      e   	</a:t>
            </a:r>
            <a:r>
              <a:rPr lang="pt-BR" sz="2400" dirty="0"/>
              <a:t>-   conjunção</a:t>
            </a:r>
          </a:p>
          <a:p>
            <a:pPr marL="3175" lvl="1" indent="0" algn="just">
              <a:spcBef>
                <a:spcPts val="0"/>
              </a:spcBef>
              <a:buClr>
                <a:srgbClr val="7E1F18"/>
              </a:buClr>
              <a:buNone/>
            </a:pPr>
            <a:r>
              <a:rPr lang="pt-BR" sz="2400" b="1" dirty="0"/>
              <a:t>      ou 	</a:t>
            </a:r>
            <a:r>
              <a:rPr lang="pt-BR" sz="2400" dirty="0"/>
              <a:t>-   disjunção</a:t>
            </a:r>
          </a:p>
          <a:p>
            <a:pPr marL="3175" lvl="1" indent="0" algn="just">
              <a:spcBef>
                <a:spcPts val="0"/>
              </a:spcBef>
              <a:buClr>
                <a:srgbClr val="7E1F18"/>
              </a:buClr>
              <a:buNone/>
            </a:pPr>
            <a:r>
              <a:rPr lang="pt-BR" sz="2400" b="1" dirty="0"/>
              <a:t>      não </a:t>
            </a:r>
            <a:r>
              <a:rPr lang="pt-BR" sz="2400" dirty="0"/>
              <a:t>-   negação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402229"/>
              </p:ext>
            </p:extLst>
          </p:nvPr>
        </p:nvGraphicFramePr>
        <p:xfrm>
          <a:off x="3461058" y="3233393"/>
          <a:ext cx="2223305" cy="15240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49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0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 e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0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0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0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0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312811"/>
              </p:ext>
            </p:extLst>
          </p:nvPr>
        </p:nvGraphicFramePr>
        <p:xfrm>
          <a:off x="6193410" y="3235279"/>
          <a:ext cx="1960774" cy="1556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65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748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 ou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741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741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741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741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82680"/>
              </p:ext>
            </p:extLst>
          </p:nvPr>
        </p:nvGraphicFramePr>
        <p:xfrm>
          <a:off x="4647414" y="5222449"/>
          <a:ext cx="1555423" cy="93444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54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482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NÃO(A)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482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482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5996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/>
          <p:nvPr/>
        </p:nvSpPr>
        <p:spPr>
          <a:xfrm>
            <a:off x="657075" y="683525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38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7439400" cy="11430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OPERADORES RELACIONAIS</a:t>
            </a:r>
            <a:endParaRPr dirty="0"/>
          </a:p>
        </p:txBody>
      </p:sp>
      <p:sp>
        <p:nvSpPr>
          <p:cNvPr id="233" name="Google Shape;233;p38"/>
          <p:cNvSpPr txBox="1">
            <a:spLocks noGrp="1"/>
          </p:cNvSpPr>
          <p:nvPr>
            <p:ph type="body" idx="1"/>
          </p:nvPr>
        </p:nvSpPr>
        <p:spPr>
          <a:xfrm flipH="1">
            <a:off x="457150" y="1881050"/>
            <a:ext cx="7439400" cy="40995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76200" lvl="0" indent="0" algn="just">
              <a:lnSpc>
                <a:spcPct val="115000"/>
              </a:lnSpc>
              <a:spcBef>
                <a:spcPts val="0"/>
              </a:spcBef>
              <a:buSzPts val="2400"/>
              <a:buNone/>
            </a:pPr>
            <a:r>
              <a:rPr lang="pt-BR" sz="2400" dirty="0"/>
              <a:t>Comparam dois valores ou expressão de um mesmo tipo básico. O resultado obtido é sempre um valor lógico.</a:t>
            </a:r>
            <a:endParaRPr sz="2400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327124"/>
              </p:ext>
            </p:extLst>
          </p:nvPr>
        </p:nvGraphicFramePr>
        <p:xfrm>
          <a:off x="2221029" y="3318238"/>
          <a:ext cx="3859268" cy="274042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68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312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686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pt-BR" sz="18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pt-BR" sz="1800" dirty="0"/>
                        <a:t>Igual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686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pt-BR" sz="1800" dirty="0"/>
                        <a:t>&lt;&gt;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pt-BR" sz="1800" dirty="0"/>
                        <a:t>Diferente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686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pt-BR" sz="18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pt-BR" sz="1800" dirty="0"/>
                        <a:t>Maior 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686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pt-BR" sz="1800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pt-BR" sz="1800" dirty="0"/>
                        <a:t>Maior ou igual 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686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pt-BR" sz="1800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pt-BR" sz="1800" dirty="0"/>
                        <a:t>Menor 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686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pt-BR" sz="1800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pt-BR" sz="1800" dirty="0"/>
                        <a:t>Menor ou igual 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430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/>
          <p:nvPr/>
        </p:nvSpPr>
        <p:spPr>
          <a:xfrm>
            <a:off x="657075" y="683525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38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7439400" cy="11430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ATIVIDADE 1</a:t>
            </a:r>
            <a:endParaRPr dirty="0"/>
          </a:p>
        </p:txBody>
      </p:sp>
      <p:sp>
        <p:nvSpPr>
          <p:cNvPr id="233" name="Google Shape;233;p38"/>
          <p:cNvSpPr txBox="1">
            <a:spLocks noGrp="1"/>
          </p:cNvSpPr>
          <p:nvPr>
            <p:ph type="body" idx="1"/>
          </p:nvPr>
        </p:nvSpPr>
        <p:spPr>
          <a:xfrm flipH="1">
            <a:off x="457150" y="1419127"/>
            <a:ext cx="7439400" cy="40995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25400" indent="0" algn="just">
              <a:buNone/>
            </a:pPr>
            <a:r>
              <a:rPr lang="pt-BR" sz="1700" dirty="0"/>
              <a:t>Mapas Conceituais são estruturas esquemáticas que representam conjuntos de ideias e conceitos dispostos em uma espécie de rede de proposições, de modo a apresentar mais claramente a exposição do conhecimento e organizá-lo segundo a compreensão cognitiva do seu idealizador. São utilizados para a facilitação, a ordenação e a sequencia hierarquizada dos conteúdos a serem abordados, de modo a oferecer estímulos adequados à aprendizagem. </a:t>
            </a:r>
          </a:p>
          <a:p>
            <a:pPr marL="25400" indent="0">
              <a:buNone/>
            </a:pPr>
            <a:r>
              <a:rPr lang="pt-BR" sz="1700" dirty="0"/>
              <a:t>(Fonte: </a:t>
            </a:r>
            <a:r>
              <a:rPr lang="pt-BR" sz="1700" u="sng" dirty="0">
                <a:hlinkClick r:id="rId3"/>
              </a:rPr>
              <a:t>https://www.infoescola.com/pedagogia/mapas-conceituais-no-processo-de-ensino-aprendizagem-aspectos-praticos/</a:t>
            </a:r>
            <a:r>
              <a:rPr lang="pt-BR" sz="1700" dirty="0"/>
              <a:t>)</a:t>
            </a:r>
          </a:p>
          <a:p>
            <a:pPr marL="25400" indent="0">
              <a:buNone/>
            </a:pPr>
            <a:r>
              <a:rPr lang="pt-BR" sz="1700" dirty="0"/>
              <a:t>Construa um mapa conceitual dos conceitos de Computação e Algoritmos vistos até o momento, visando organizar o conteúdo visto e possibilitando expandir esse mapa no decorrer das aulas.</a:t>
            </a:r>
          </a:p>
        </p:txBody>
      </p:sp>
      <p:pic>
        <p:nvPicPr>
          <p:cNvPr id="5" name="Imagem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386" y="4524864"/>
            <a:ext cx="2460399" cy="2045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5" descr="Mapa conceitual - exemplo"/>
          <p:cNvPicPr/>
          <p:nvPr/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033" y="4774655"/>
            <a:ext cx="2574939" cy="17958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1609546"/>
      </p:ext>
    </p:extLst>
  </p:cSld>
  <p:clrMapOvr>
    <a:masterClrMapping/>
  </p:clrMapOvr>
</p:sld>
</file>

<file path=ppt/theme/theme1.xml><?xml version="1.0" encoding="utf-8"?>
<a:theme xmlns:a="http://schemas.openxmlformats.org/drawingml/2006/main" name="3_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711</Words>
  <Application>Microsoft Office PowerPoint</Application>
  <PresentationFormat>Apresentação na tela (4:3)</PresentationFormat>
  <Paragraphs>145</Paragraphs>
  <Slides>13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3_Tema do Office</vt:lpstr>
      <vt:lpstr>1_Tema do Office</vt:lpstr>
      <vt:lpstr>2_Tema do Office</vt:lpstr>
      <vt:lpstr>Apresentação do PowerPoint</vt:lpstr>
      <vt:lpstr>Apresentação do PowerPoint</vt:lpstr>
      <vt:lpstr>INTRODUÇÃO </vt:lpstr>
      <vt:lpstr>TIPOS DE DADOS</vt:lpstr>
      <vt:lpstr>VARIÁVEIS E CONSTANTES</vt:lpstr>
      <vt:lpstr>OPERADORES ARITMÉTICOS</vt:lpstr>
      <vt:lpstr>OPERADORES LÓGICOS</vt:lpstr>
      <vt:lpstr>OPERADORES RELACIONAIS</vt:lpstr>
      <vt:lpstr>ATIVIDADE 1</vt:lpstr>
      <vt:lpstr>ATIVIDADE 2</vt:lpstr>
      <vt:lpstr>CONSIDERAÇÕES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kaio melo</cp:lastModifiedBy>
  <cp:revision>24</cp:revision>
  <dcterms:modified xsi:type="dcterms:W3CDTF">2021-02-28T19:02:07Z</dcterms:modified>
</cp:coreProperties>
</file>