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5"/>
  </p:notesMasterIdLst>
  <p:sldIdLst>
    <p:sldId id="277" r:id="rId4"/>
    <p:sldId id="257" r:id="rId5"/>
    <p:sldId id="264" r:id="rId6"/>
    <p:sldId id="357" r:id="rId7"/>
    <p:sldId id="384" r:id="rId8"/>
    <p:sldId id="385" r:id="rId9"/>
    <p:sldId id="386" r:id="rId10"/>
    <p:sldId id="358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83" r:id="rId21"/>
    <p:sldId id="377" r:id="rId22"/>
    <p:sldId id="278" r:id="rId23"/>
    <p:sldId id="267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BD66F-6F58-4F3B-9384-7C786C0510FA}" v="1" dt="2021-03-12T19:56:26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93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" y="26443"/>
            <a:ext cx="9139700" cy="683361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96475" y="1530990"/>
            <a:ext cx="57864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ALGORITMOS I</a:t>
            </a:r>
            <a:endParaRPr lang="pt-BR" sz="5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Calibri" pitchFamily="34" charset="0"/>
              <a:cs typeface="Times New Roman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4221669"/>
            <a:ext cx="9029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TEMA 4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Profª</a:t>
            </a: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 Daisy Albuquerque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215848-FC25-40C1-B82F-E23CA64D1157}"/>
              </a:ext>
            </a:extLst>
          </p:cNvPr>
          <p:cNvSpPr/>
          <p:nvPr/>
        </p:nvSpPr>
        <p:spPr>
          <a:xfrm>
            <a:off x="71004" y="5811981"/>
            <a:ext cx="9005453" cy="917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FC81460B-2292-48F8-BA27-B1A2C2E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9" y="6085882"/>
            <a:ext cx="349279" cy="366597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59AC7897-5994-455C-AA63-2F595CF243FC}"/>
              </a:ext>
            </a:extLst>
          </p:cNvPr>
          <p:cNvSpPr txBox="1"/>
          <p:nvPr/>
        </p:nvSpPr>
        <p:spPr>
          <a:xfrm>
            <a:off x="559378" y="6118513"/>
            <a:ext cx="42721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https://www.instagram.com/profadaisyalbuquerque/​</a:t>
            </a:r>
            <a:endParaRPr lang="pt-BR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CaixaDeTexto 1">
            <a:extLst>
              <a:ext uri="{FF2B5EF4-FFF2-40B4-BE49-F238E27FC236}">
                <a16:creationId xmlns:a16="http://schemas.microsoft.com/office/drawing/2014/main" id="{8A70F11A-970F-40CB-B2C4-F2EB0E14A303}"/>
              </a:ext>
            </a:extLst>
          </p:cNvPr>
          <p:cNvSpPr txBox="1"/>
          <p:nvPr/>
        </p:nvSpPr>
        <p:spPr>
          <a:xfrm>
            <a:off x="6065028" y="6144490"/>
            <a:ext cx="2961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dirty="0">
                <a:solidFill>
                  <a:schemeClr val="bg1"/>
                </a:solidFill>
                <a:cs typeface="Calibri"/>
              </a:rPr>
              <a:t>dalbuquerque@unicarioca.edu.br</a:t>
            </a:r>
            <a:endParaRPr lang="pt-BR" dirty="0"/>
          </a:p>
        </p:txBody>
      </p:sp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4326BF7C-D08F-4D8B-B4DA-B2BD74271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295" y="5989871"/>
            <a:ext cx="436419" cy="4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 de Seleção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429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b="1" dirty="0"/>
              <a:t>Estrutura de Seleção: condicional simples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Exemplo:</a:t>
            </a:r>
          </a:p>
          <a:p>
            <a:pPr marL="781903" lvl="2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    </a:t>
            </a:r>
            <a:r>
              <a:rPr lang="pt-BR" altLang="pt-BR" sz="2394" b="1" dirty="0"/>
              <a:t>se </a:t>
            </a:r>
            <a:r>
              <a:rPr lang="pt-BR" altLang="pt-BR" sz="2394" dirty="0"/>
              <a:t>(media &gt;= 7.0) </a:t>
            </a:r>
            <a:r>
              <a:rPr lang="pt-BR" altLang="pt-BR" sz="2394" b="1" dirty="0"/>
              <a:t>então</a:t>
            </a:r>
          </a:p>
          <a:p>
            <a:pPr marL="781903" lvl="2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           escreva(“Aprovado!!!”)</a:t>
            </a:r>
          </a:p>
          <a:p>
            <a:pPr marL="781903" lvl="2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    </a:t>
            </a:r>
            <a:r>
              <a:rPr lang="pt-BR" altLang="pt-BR" sz="2394" b="1" dirty="0" err="1"/>
              <a:t>fim-se</a:t>
            </a:r>
            <a:endParaRPr lang="pt-BR" altLang="pt-BR" sz="2394" b="1" dirty="0"/>
          </a:p>
          <a:p>
            <a:pPr algn="just">
              <a:buClr>
                <a:srgbClr val="7E1F18"/>
              </a:buClr>
            </a:pPr>
            <a:endParaRPr lang="pt-BR" sz="3420" dirty="0"/>
          </a:p>
          <a:p>
            <a:pPr algn="just">
              <a:buClr>
                <a:srgbClr val="7E1F18"/>
              </a:buClr>
            </a:pPr>
            <a:endParaRPr lang="pt-BR" sz="3420" dirty="0"/>
          </a:p>
        </p:txBody>
      </p:sp>
    </p:spTree>
    <p:extLst>
      <p:ext uri="{BB962C8B-B14F-4D97-AF65-F5344CB8AC3E}">
        <p14:creationId xmlns:p14="http://schemas.microsoft.com/office/powerpoint/2010/main" val="60831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1"/>
            <a:ext cx="7388944" cy="103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78" b="1" dirty="0"/>
              <a:t>Estrutura de Seleção – condicional simples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197510"/>
            <a:ext cx="6526901" cy="451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Algoritmo media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Var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   n1,n2, 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: real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início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escreva(“Entre com as duas notas:”) 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leia(n1, n2)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←(n1+n2)/2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 (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 &gt;= 7) então 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escreva(“Aprovado!”)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 (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 &lt; 7) então 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escreva(“Reprovado!”)</a:t>
            </a:r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Fim.</a:t>
            </a:r>
            <a:endParaRPr lang="pt-BR" sz="3762" dirty="0"/>
          </a:p>
        </p:txBody>
      </p:sp>
    </p:spTree>
    <p:extLst>
      <p:ext uri="{BB962C8B-B14F-4D97-AF65-F5344CB8AC3E}">
        <p14:creationId xmlns:p14="http://schemas.microsoft.com/office/powerpoint/2010/main" val="4473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1"/>
            <a:ext cx="7388944" cy="103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78" b="1" dirty="0"/>
              <a:t>Estrutura de Seleção – condicional simples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135935"/>
            <a:ext cx="6526901" cy="464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Algoritmo maior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var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X, Y : inteiro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início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escreva(“Entre com dois Números:”)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leia(X, Y)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 (X &gt; Y) então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escreva(X, “ é maior que ”, Y 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 (X = Y) então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      escreva(“Os valores são iguais”)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se (Y &gt; X) então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escreva(Y, “ é maior que”, X)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fim.</a:t>
            </a:r>
            <a:endParaRPr lang="pt-BR" altLang="pt-BR" sz="1539" dirty="0"/>
          </a:p>
        </p:txBody>
      </p:sp>
    </p:spTree>
    <p:extLst>
      <p:ext uri="{BB962C8B-B14F-4D97-AF65-F5344CB8AC3E}">
        <p14:creationId xmlns:p14="http://schemas.microsoft.com/office/powerpoint/2010/main" val="25630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6588475" cy="125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62" b="1" dirty="0"/>
              <a:t>Estrutura Condicional Composta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7" y="1969934"/>
            <a:ext cx="6526901" cy="530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7E1F18"/>
              </a:buClr>
            </a:pPr>
            <a:r>
              <a:rPr lang="pt-BR" sz="2394" dirty="0"/>
              <a:t>Além da estrutura condicional simples, temos a estrutura condicional composta:</a:t>
            </a:r>
            <a:endParaRPr lang="pt-BR" sz="2394" b="1" dirty="0"/>
          </a:p>
          <a:p>
            <a:pPr algn="just">
              <a:buClr>
                <a:srgbClr val="7E1F18"/>
              </a:buClr>
            </a:pPr>
            <a:endParaRPr lang="pt-BR" sz="1197" dirty="0"/>
          </a:p>
          <a:p>
            <a:pPr algn="just">
              <a:spcAft>
                <a:spcPts val="1026"/>
              </a:spcAft>
              <a:buClr>
                <a:schemeClr val="accent2">
                  <a:lumMod val="75000"/>
                </a:schemeClr>
              </a:buClr>
              <a:buFont typeface="Calibri" panose="020F0502020204030204" pitchFamily="34" charset="0"/>
              <a:buChar char="–"/>
            </a:pPr>
            <a:r>
              <a:rPr lang="pt-BR" sz="2223" b="1" dirty="0"/>
              <a:t> Estrutura condicional composta (se/então/senão):</a:t>
            </a:r>
          </a:p>
          <a:p>
            <a:pPr lvl="1" algn="just"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A seleção de uma ação é feita a partir da especificação de duas alternativas e é dirigida por uma condição. </a:t>
            </a:r>
          </a:p>
          <a:p>
            <a:pPr lvl="1" algn="just"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Se a condição for verdadeira, um conjunto de ações será tomado; caso contrário, outro conjunto de ações será tomado. </a:t>
            </a:r>
          </a:p>
          <a:p>
            <a:pPr lvl="1" algn="just"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Com isso, o fluxo de condição é direcionado por uma tomada de decisão e alguns passos podem não ser processados, devido a um desvio.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05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21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 de Seleção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15953" y="1617400"/>
            <a:ext cx="6526901" cy="405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565" b="1" dirty="0"/>
              <a:t>Estrutura de Seleção - Condicional Composta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394" dirty="0"/>
              <a:t>  Sintaxe: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endParaRPr lang="pt-BR" altLang="pt-BR" sz="770" dirty="0"/>
          </a:p>
          <a:p>
            <a:pPr marL="390952" lvl="1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2736" dirty="0"/>
              <a:t>  </a:t>
            </a:r>
            <a:r>
              <a:rPr lang="pt-BR" altLang="pt-BR" sz="2394" b="1" dirty="0"/>
              <a:t>se</a:t>
            </a:r>
            <a:r>
              <a:rPr lang="pt-BR" altLang="pt-BR" sz="2394" dirty="0"/>
              <a:t> (condição) </a:t>
            </a:r>
            <a:r>
              <a:rPr lang="pt-BR" altLang="pt-BR" sz="2394" b="1" dirty="0"/>
              <a:t>então</a:t>
            </a:r>
          </a:p>
          <a:p>
            <a:pPr marL="390952" lvl="1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2394" dirty="0"/>
              <a:t>	comandos</a:t>
            </a:r>
          </a:p>
          <a:p>
            <a:pPr marL="390952" lvl="1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2394" dirty="0"/>
              <a:t>  </a:t>
            </a:r>
            <a:r>
              <a:rPr lang="pt-BR" altLang="pt-BR" sz="2394" b="1" dirty="0"/>
              <a:t>senão</a:t>
            </a:r>
          </a:p>
          <a:p>
            <a:pPr marL="390952" lvl="1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2394" dirty="0"/>
              <a:t>         comandos</a:t>
            </a:r>
          </a:p>
          <a:p>
            <a:pPr marL="390952" lvl="1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2394" b="1" dirty="0"/>
              <a:t>  </a:t>
            </a:r>
            <a:r>
              <a:rPr lang="pt-BR" altLang="pt-BR" sz="2394" b="1" dirty="0" err="1"/>
              <a:t>fim-se</a:t>
            </a:r>
            <a:r>
              <a:rPr lang="pt-BR" altLang="pt-BR" sz="2394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1"/>
            <a:ext cx="7388944" cy="103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78" b="1" dirty="0"/>
              <a:t>Estrutura de Seleção – condicional composta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197509"/>
            <a:ext cx="6526901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90000"/>
              </a:lnSpc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b="1" dirty="0"/>
              <a:t>Exemplo: cálculo da média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Algoritmo media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var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	      n1,n2, 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: real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início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escreva(“Entre com as duas notas:”)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leia(n1, n2)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←(n1+n2)/2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 (</a:t>
            </a:r>
            <a:r>
              <a:rPr lang="pt-BR" altLang="pt-BR" sz="2052" dirty="0" err="1"/>
              <a:t>med</a:t>
            </a:r>
            <a:r>
              <a:rPr lang="pt-BR" altLang="pt-BR" sz="2052" dirty="0"/>
              <a:t> &gt;= 7) então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escreva(“Aprovado!”)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senão 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      escreva(“Reprovado!”)</a:t>
            </a:r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  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marL="781903" lvl="2" algn="just">
              <a:lnSpc>
                <a:spcPct val="90000"/>
              </a:lnSpc>
              <a:buClr>
                <a:srgbClr val="7E1F18"/>
              </a:buClr>
              <a:tabLst>
                <a:tab pos="769687" algn="l"/>
              </a:tabLst>
            </a:pPr>
            <a:r>
              <a:rPr lang="pt-BR" altLang="pt-BR" sz="2052" dirty="0"/>
              <a:t>Fim.</a:t>
            </a:r>
            <a:endParaRPr lang="pt-BR" altLang="pt-BR" sz="1539" dirty="0"/>
          </a:p>
        </p:txBody>
      </p:sp>
    </p:spTree>
    <p:extLst>
      <p:ext uri="{BB962C8B-B14F-4D97-AF65-F5344CB8AC3E}">
        <p14:creationId xmlns:p14="http://schemas.microsoft.com/office/powerpoint/2010/main" val="1175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1"/>
            <a:ext cx="7388944" cy="103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78" b="1" dirty="0"/>
              <a:t>Estrutura de Seleção – condicional composta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1951212"/>
            <a:ext cx="6526901" cy="478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90000"/>
              </a:lnSpc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b="1" dirty="0"/>
              <a:t>Exemplo: Encontrando maior número 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Algoritmo maior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var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	 X, Y : inteiro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início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  escreva(“Entre com dois Números:”) 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  leia(X, Y)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  se (X &gt; Y) então 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        escreva(X, “ é maior que ”, Y )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  senão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  <a:tabLst>
                <a:tab pos="847062" algn="l"/>
              </a:tabLst>
            </a:pPr>
            <a:r>
              <a:rPr lang="pt-BR" altLang="pt-BR" sz="2052" dirty="0"/>
              <a:t>		se (X = Y) então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  <a:tabLst>
                <a:tab pos="847062" algn="l"/>
              </a:tabLst>
            </a:pPr>
            <a:r>
              <a:rPr lang="pt-BR" altLang="pt-BR" sz="2052" dirty="0"/>
              <a:t>			escreva(	“Os números são iguais!”)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  <a:tabLst>
                <a:tab pos="847062" algn="l"/>
              </a:tabLst>
            </a:pPr>
            <a:r>
              <a:rPr lang="pt-BR" altLang="pt-BR" sz="2052" dirty="0"/>
              <a:t>		senão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  <a:tabLst>
                <a:tab pos="847062" algn="l"/>
              </a:tabLst>
            </a:pPr>
            <a:r>
              <a:rPr lang="pt-BR" altLang="pt-BR" sz="2052" dirty="0"/>
              <a:t>		               escreva(Y, “ é maior que”, X);</a:t>
            </a:r>
          </a:p>
          <a:p>
            <a:pPr lvl="2" algn="just">
              <a:lnSpc>
                <a:spcPct val="80000"/>
              </a:lnSpc>
              <a:buClr>
                <a:srgbClr val="7E1F18"/>
              </a:buClr>
              <a:tabLst>
                <a:tab pos="847062" algn="l"/>
              </a:tabLst>
            </a:pPr>
            <a:r>
              <a:rPr lang="pt-BR" altLang="pt-BR" sz="2052" dirty="0"/>
              <a:t>		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   </a:t>
            </a:r>
            <a:r>
              <a:rPr lang="pt-BR" altLang="pt-BR" sz="2052" dirty="0" err="1"/>
              <a:t>fim-se</a:t>
            </a:r>
            <a:endParaRPr lang="pt-BR" altLang="pt-BR" sz="2052" dirty="0"/>
          </a:p>
          <a:p>
            <a:pPr lvl="2" algn="just">
              <a:lnSpc>
                <a:spcPct val="80000"/>
              </a:lnSpc>
              <a:buClr>
                <a:srgbClr val="7E1F18"/>
              </a:buClr>
            </a:pPr>
            <a:r>
              <a:rPr lang="pt-BR" altLang="pt-BR" sz="2052" dirty="0"/>
              <a:t>fim.</a:t>
            </a:r>
            <a:endParaRPr lang="pt-BR" altLang="pt-BR" sz="1539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5434044" y="2426235"/>
            <a:ext cx="2770854" cy="1926384"/>
          </a:xfrm>
          <a:prstGeom prst="cloudCallout">
            <a:avLst>
              <a:gd name="adj1" fmla="val -30239"/>
              <a:gd name="adj2" fmla="val 6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97" dirty="0"/>
              <a:t>Uso de uma estrutura condicional dentro de outra!</a:t>
            </a:r>
          </a:p>
        </p:txBody>
      </p:sp>
    </p:spTree>
    <p:extLst>
      <p:ext uri="{BB962C8B-B14F-4D97-AF65-F5344CB8AC3E}">
        <p14:creationId xmlns:p14="http://schemas.microsoft.com/office/powerpoint/2010/main" val="34417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658847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62" b="1" dirty="0"/>
              <a:t>Estrutura Condicional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012786"/>
            <a:ext cx="6526901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7E1F18"/>
              </a:buClr>
            </a:pPr>
            <a:r>
              <a:rPr lang="pt-BR" sz="2394" b="1" dirty="0">
                <a:solidFill>
                  <a:srgbClr val="FF0000"/>
                </a:solidFill>
              </a:rPr>
              <a:t>IMPORTANTE!</a:t>
            </a:r>
          </a:p>
          <a:p>
            <a:pPr algn="just">
              <a:buClr>
                <a:srgbClr val="7E1F18"/>
              </a:buClr>
            </a:pPr>
            <a:endParaRPr lang="pt-BR" altLang="pt-BR" sz="428" dirty="0"/>
          </a:p>
          <a:p>
            <a:pPr algn="just">
              <a:buClr>
                <a:srgbClr val="7E1F18"/>
              </a:buClr>
            </a:pPr>
            <a:r>
              <a:rPr lang="pt-BR" altLang="pt-BR" sz="2052" dirty="0"/>
              <a:t>Sempre que for necessário utilizar mais de um comando na estrutura se/então/senão deve-se utilizar as palavras inicio ...fim para indicar tudo o que está dentro daquela estrutura.</a:t>
            </a:r>
          </a:p>
          <a:p>
            <a:pPr algn="just">
              <a:buClr>
                <a:srgbClr val="7E1F18"/>
              </a:buClr>
            </a:pPr>
            <a:endParaRPr lang="pt-BR" altLang="pt-BR" sz="855" dirty="0"/>
          </a:p>
          <a:p>
            <a:pPr algn="just">
              <a:buClr>
                <a:srgbClr val="7E1F18"/>
              </a:buClr>
            </a:pPr>
            <a:r>
              <a:rPr lang="pt-BR" altLang="pt-BR" sz="2394" dirty="0"/>
              <a:t>Exemplo: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394" dirty="0"/>
              <a:t>	</a:t>
            </a:r>
            <a:r>
              <a:rPr lang="pt-BR" altLang="pt-BR" sz="2052" dirty="0"/>
              <a:t>se (saldo &gt; valor) então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inicio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	saldo = saldo – valor;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	escreva(“Saldo: ”, saldo);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fim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senão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	escreva(“Saldo insuficiente!”)</a:t>
            </a:r>
          </a:p>
          <a:p>
            <a:pPr algn="just">
              <a:lnSpc>
                <a:spcPct val="90000"/>
              </a:lnSpc>
              <a:buClr>
                <a:srgbClr val="7E1F18"/>
              </a:buClr>
            </a:pPr>
            <a:r>
              <a:rPr lang="pt-BR" altLang="pt-BR" sz="2052" dirty="0"/>
              <a:t>	</a:t>
            </a:r>
            <a:r>
              <a:rPr lang="pt-BR" altLang="pt-BR" sz="2052" dirty="0" err="1"/>
              <a:t>fim-se</a:t>
            </a:r>
            <a:endParaRPr lang="pt-BR" altLang="pt-BR" sz="1710" dirty="0"/>
          </a:p>
        </p:txBody>
      </p:sp>
    </p:spTree>
    <p:extLst>
      <p:ext uri="{BB962C8B-B14F-4D97-AF65-F5344CB8AC3E}">
        <p14:creationId xmlns:p14="http://schemas.microsoft.com/office/powerpoint/2010/main" val="143216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6957923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 Condicional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31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13"/>
              </a:spcAft>
              <a:buClr>
                <a:schemeClr val="accent2">
                  <a:lumMod val="75000"/>
                </a:schemeClr>
              </a:buClr>
            </a:pPr>
            <a:r>
              <a:rPr lang="pt-BR" sz="2394" dirty="0"/>
              <a:t>Com as estruturas de seleção ampliamos um pouco mais o escopo dos nossos algoritmos;</a:t>
            </a:r>
          </a:p>
          <a:p>
            <a:pPr lvl="1" algn="just">
              <a:spcAft>
                <a:spcPts val="513"/>
              </a:spcAft>
              <a:buClr>
                <a:schemeClr val="accent2">
                  <a:lumMod val="75000"/>
                </a:schemeClr>
              </a:buClr>
              <a:buFont typeface="Calibri" panose="020F0502020204030204" pitchFamily="34" charset="0"/>
              <a:buChar char="–"/>
            </a:pPr>
            <a:r>
              <a:rPr lang="pt-BR" sz="2052" dirty="0"/>
              <a:t> Muitas vezes precisamos tomar decisões que podem interferir no andamento do algoritmo ou programa. A representação dessas decisões em nossos algoritmos é feita através do uso de estruturas de seleção, que nos permitem fazer escolhas e desvios no programa para atender aos critérios necessários para a resolução de um dado problema.</a:t>
            </a:r>
          </a:p>
        </p:txBody>
      </p:sp>
    </p:spTree>
    <p:extLst>
      <p:ext uri="{BB962C8B-B14F-4D97-AF65-F5344CB8AC3E}">
        <p14:creationId xmlns:p14="http://schemas.microsoft.com/office/powerpoint/2010/main" val="232047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6957923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Exercícios de Fixação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4345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0952" indent="-390952" algn="just">
              <a:spcAft>
                <a:spcPts val="513"/>
              </a:spcAft>
              <a:buClr>
                <a:srgbClr val="7E1F18"/>
              </a:buClr>
              <a:buFont typeface="+mj-lt"/>
              <a:buAutoNum type="arabicPeriod"/>
            </a:pPr>
            <a:r>
              <a:rPr lang="pt-BR" sz="2223" dirty="0"/>
              <a:t>Em uma rede de </a:t>
            </a:r>
            <a:r>
              <a:rPr lang="pt-BR" sz="2223" dirty="0" err="1"/>
              <a:t>hortifruti</a:t>
            </a:r>
            <a:r>
              <a:rPr lang="pt-BR" sz="2223" dirty="0"/>
              <a:t>, as maçãs custam R$ 0,80 cada se forem compradas menos do que uma dúzia, e R$ 0,65 se forem compradas pelo menos doze. Escreva um programa que leia o número de maçãs compradas, calcule e escreva o valor total da compra.</a:t>
            </a:r>
          </a:p>
          <a:p>
            <a:pPr marL="390952" indent="-390952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+mj-lt"/>
              <a:buAutoNum type="arabicPeriod"/>
            </a:pPr>
            <a:r>
              <a:rPr lang="pt-BR" altLang="pt-BR" sz="2223" dirty="0"/>
              <a:t>Faça um algoritmo que leia a idade de uma pessoa e mostre na saída em qual categoria ela se encontra:</a:t>
            </a:r>
          </a:p>
          <a:p>
            <a:pPr marL="684166" lvl="2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1710" dirty="0"/>
              <a:t>Até 12 anos –  infantil</a:t>
            </a:r>
          </a:p>
          <a:p>
            <a:pPr marL="684166" lvl="2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1710" dirty="0"/>
              <a:t>13 - 17 anos –  juvenil</a:t>
            </a:r>
          </a:p>
          <a:p>
            <a:pPr marL="684166" lvl="2" algn="just">
              <a:lnSpc>
                <a:spcPct val="120000"/>
              </a:lnSpc>
              <a:buClr>
                <a:srgbClr val="7E1F18"/>
              </a:buClr>
            </a:pPr>
            <a:r>
              <a:rPr lang="pt-BR" altLang="pt-BR" sz="1710" dirty="0"/>
              <a:t>Acima de 18 –  adulto</a:t>
            </a:r>
          </a:p>
        </p:txBody>
      </p:sp>
    </p:spTree>
    <p:extLst>
      <p:ext uri="{BB962C8B-B14F-4D97-AF65-F5344CB8AC3E}">
        <p14:creationId xmlns:p14="http://schemas.microsoft.com/office/powerpoint/2010/main" val="7359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I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2021.1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0CE5694-439D-4996-BFD8-6CCBC57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342800"/>
            <a:ext cx="720080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OBJETIVO DA AULA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193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394" dirty="0"/>
          </a:p>
          <a:p>
            <a:pPr algn="just"/>
            <a:r>
              <a:rPr lang="pt-BR" sz="2394" dirty="0"/>
              <a:t>Compreender o objetivo e a importância do uso de estruturas condicionais.</a:t>
            </a:r>
          </a:p>
          <a:p>
            <a:endParaRPr lang="pt-BR" sz="2394" dirty="0"/>
          </a:p>
          <a:p>
            <a:endParaRPr lang="pt-BR" sz="2394" dirty="0"/>
          </a:p>
        </p:txBody>
      </p:sp>
    </p:spTree>
    <p:extLst>
      <p:ext uri="{BB962C8B-B14F-4D97-AF65-F5344CB8AC3E}">
        <p14:creationId xmlns:p14="http://schemas.microsoft.com/office/powerpoint/2010/main" val="28988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403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7E1F18"/>
              </a:buClr>
            </a:pPr>
            <a:r>
              <a:rPr lang="pt-BR" sz="2736" dirty="0"/>
              <a:t>Considere o algoritmo abaixo:</a:t>
            </a:r>
          </a:p>
          <a:p>
            <a:pPr algn="just">
              <a:buClr>
                <a:srgbClr val="7E1F18"/>
              </a:buClr>
            </a:pPr>
            <a:endParaRPr lang="pt-BR" sz="2394" dirty="0"/>
          </a:p>
          <a:p>
            <a:pPr algn="just">
              <a:buClr>
                <a:srgbClr val="7E1F18"/>
              </a:buClr>
            </a:pPr>
            <a:r>
              <a:rPr lang="pt-BR" sz="2052" dirty="0"/>
              <a:t>Algoritmo </a:t>
            </a:r>
            <a:r>
              <a:rPr lang="pt-BR" sz="2052" dirty="0" err="1"/>
              <a:t>MediaAritmetica</a:t>
            </a:r>
            <a:endParaRPr lang="pt-BR" sz="2052" dirty="0"/>
          </a:p>
          <a:p>
            <a:pPr algn="just">
              <a:buClr>
                <a:srgbClr val="7E1F18"/>
              </a:buClr>
            </a:pPr>
            <a:r>
              <a:rPr lang="pt-BR" sz="2052" dirty="0"/>
              <a:t>Var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nota1, nota2, media: real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Inicio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escreva(“Informe as duas notas:”)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leia(nota1)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leia(nota2)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media ← (nota1 + nota2)/2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	escreva(“Média: ”, media)</a:t>
            </a:r>
          </a:p>
          <a:p>
            <a:pPr algn="just">
              <a:buClr>
                <a:srgbClr val="7E1F18"/>
              </a:buClr>
            </a:pPr>
            <a:r>
              <a:rPr lang="pt-BR" sz="2052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6422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372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dirty="0"/>
              <a:t>Agora imagine que precisamos fazer um algoritmo para ler duas notas de um aluno, calcular a média e informar se o aluno está aprovado ou reprovado.</a:t>
            </a:r>
          </a:p>
          <a:p>
            <a:pPr algn="ctr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endParaRPr lang="pt-BR" altLang="pt-BR" sz="684" b="1" dirty="0"/>
          </a:p>
          <a:p>
            <a:pPr algn="ctr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b="1" dirty="0"/>
              <a:t>Como fazer esse programa?</a:t>
            </a:r>
          </a:p>
          <a:p>
            <a:pPr algn="ctr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b="1" dirty="0"/>
              <a:t>Conseguimos resolvê-lo com o que aprendemos até o momento?</a:t>
            </a:r>
            <a:endParaRPr lang="pt-BR" altLang="pt-BR" sz="3420" b="1" dirty="0"/>
          </a:p>
        </p:txBody>
      </p:sp>
    </p:spTree>
    <p:extLst>
      <p:ext uri="{BB962C8B-B14F-4D97-AF65-F5344CB8AC3E}">
        <p14:creationId xmlns:p14="http://schemas.microsoft.com/office/powerpoint/2010/main" val="129478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Estruturas de Controle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21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dirty="0"/>
              <a:t>Diversas situações precisam de desvios ou análise para serem solucionadas, podendo apresentar resultados e caminhos diferentes dependendo de cada caso e valores considerados.</a:t>
            </a:r>
            <a:endParaRPr lang="pt-BR" altLang="pt-BR" sz="3420" b="1" dirty="0"/>
          </a:p>
        </p:txBody>
      </p:sp>
    </p:spTree>
    <p:extLst>
      <p:ext uri="{BB962C8B-B14F-4D97-AF65-F5344CB8AC3E}">
        <p14:creationId xmlns:p14="http://schemas.microsoft.com/office/powerpoint/2010/main" val="82110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Estruturas de Controle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352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dirty="0"/>
              <a:t>Estruturas de controle controlam o fluxo de execução de um algoritmo.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Temos três categorias principais: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Sequencial 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Seleção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Iteração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endParaRPr lang="pt-BR" altLang="pt-BR" sz="2052" dirty="0"/>
          </a:p>
        </p:txBody>
      </p:sp>
    </p:spTree>
    <p:extLst>
      <p:ext uri="{BB962C8B-B14F-4D97-AF65-F5344CB8AC3E}">
        <p14:creationId xmlns:p14="http://schemas.microsoft.com/office/powerpoint/2010/main" val="31726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 de Seleção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15953" y="1585316"/>
            <a:ext cx="6526901" cy="4830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7E1F18"/>
              </a:buClr>
            </a:pPr>
            <a:r>
              <a:rPr lang="pt-BR" sz="2394" dirty="0"/>
              <a:t>Uma das principais estruturas de seleção é a estrutura condicional </a:t>
            </a:r>
            <a:r>
              <a:rPr lang="pt-BR" sz="2394" b="1" dirty="0"/>
              <a:t>se/então.</a:t>
            </a:r>
          </a:p>
          <a:p>
            <a:pPr algn="just">
              <a:buClr>
                <a:srgbClr val="7E1F18"/>
              </a:buClr>
            </a:pPr>
            <a:endParaRPr lang="pt-BR" sz="1197" dirty="0"/>
          </a:p>
          <a:p>
            <a:pPr algn="just">
              <a:spcAft>
                <a:spcPts val="1026"/>
              </a:spcAft>
              <a:buClr>
                <a:schemeClr val="accent2">
                  <a:lumMod val="75000"/>
                </a:schemeClr>
              </a:buClr>
              <a:buFont typeface="Calibri" panose="020F0502020204030204" pitchFamily="34" charset="0"/>
              <a:buChar char="–"/>
            </a:pPr>
            <a:r>
              <a:rPr lang="pt-BR" sz="2736" b="1" dirty="0"/>
              <a:t> Estrutura condicional simples (se/então):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A seleção de uma ação é feita a partir da especificação de uma  condição. Quando o resultado da condição é “VERDADEIRO”, os comandos especificados são executados. Caso contrário, vai para o final da estrutura.</a:t>
            </a:r>
          </a:p>
          <a:p>
            <a:pPr lvl="1"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052" dirty="0"/>
              <a:t>  Dessa forma, o fluxo da condição é direcionado por uma tomada de decisão e alguns passos podem não ser processados, devido a um desvio.</a:t>
            </a:r>
          </a:p>
        </p:txBody>
      </p:sp>
    </p:spTree>
    <p:extLst>
      <p:ext uri="{BB962C8B-B14F-4D97-AF65-F5344CB8AC3E}">
        <p14:creationId xmlns:p14="http://schemas.microsoft.com/office/powerpoint/2010/main" val="33311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15953" y="719720"/>
            <a:ext cx="5911156" cy="72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04" b="1" dirty="0"/>
              <a:t>Estrutura de Seleção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7528" y="2259084"/>
            <a:ext cx="6526901" cy="443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736" b="1" dirty="0"/>
              <a:t>Estrutura de Seleção: condicional simples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  <a:buFont typeface="Calibri" panose="020F0502020204030204" pitchFamily="34" charset="0"/>
              <a:buChar char="̶"/>
            </a:pPr>
            <a:r>
              <a:rPr lang="pt-BR" altLang="pt-BR" sz="2565" dirty="0"/>
              <a:t>   Sintaxe: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endParaRPr lang="pt-BR" altLang="pt-BR" sz="855" dirty="0"/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052" dirty="0"/>
              <a:t>	</a:t>
            </a:r>
            <a:r>
              <a:rPr lang="pt-BR" altLang="pt-BR" sz="2394" b="1" dirty="0"/>
              <a:t>se</a:t>
            </a:r>
            <a:r>
              <a:rPr lang="pt-BR" altLang="pt-BR" sz="2394" dirty="0"/>
              <a:t> (condição) </a:t>
            </a:r>
            <a:r>
              <a:rPr lang="pt-BR" altLang="pt-BR" sz="2394" b="1" dirty="0"/>
              <a:t>então</a:t>
            </a:r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	</a:t>
            </a:r>
            <a:r>
              <a:rPr lang="pt-BR" altLang="pt-BR" sz="2394"/>
              <a:t>	comandos</a:t>
            </a:r>
            <a:endParaRPr lang="pt-BR" altLang="pt-BR" sz="2394" dirty="0"/>
          </a:p>
          <a:p>
            <a:pPr algn="just">
              <a:spcBef>
                <a:spcPts val="1026"/>
              </a:spcBef>
              <a:spcAft>
                <a:spcPts val="513"/>
              </a:spcAft>
              <a:buClr>
                <a:srgbClr val="7E1F18"/>
              </a:buClr>
            </a:pPr>
            <a:r>
              <a:rPr lang="pt-BR" altLang="pt-BR" sz="2394" dirty="0"/>
              <a:t>	</a:t>
            </a:r>
            <a:r>
              <a:rPr lang="pt-BR" altLang="pt-BR" sz="2394" b="1" dirty="0" err="1"/>
              <a:t>fim-se</a:t>
            </a:r>
            <a:endParaRPr lang="pt-BR" altLang="pt-BR" sz="2394" b="1" dirty="0"/>
          </a:p>
          <a:p>
            <a:pPr algn="just">
              <a:buClr>
                <a:srgbClr val="7E1F18"/>
              </a:buClr>
            </a:pPr>
            <a:endParaRPr lang="pt-BR" sz="2736" dirty="0"/>
          </a:p>
          <a:p>
            <a:pPr algn="just">
              <a:buClr>
                <a:srgbClr val="7E1F18"/>
              </a:buClr>
            </a:pPr>
            <a:endParaRPr lang="pt-BR" sz="2736" dirty="0"/>
          </a:p>
        </p:txBody>
      </p:sp>
    </p:spTree>
    <p:extLst>
      <p:ext uri="{BB962C8B-B14F-4D97-AF65-F5344CB8AC3E}">
        <p14:creationId xmlns:p14="http://schemas.microsoft.com/office/powerpoint/2010/main" val="1134237891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1072</Words>
  <Application>Microsoft Office PowerPoint</Application>
  <PresentationFormat>Apresentação na tela (4:3)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3_Tema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Daisy Albuquerque</dc:creator>
  <cp:lastModifiedBy>Daisy Albuquerque</cp:lastModifiedBy>
  <cp:revision>23</cp:revision>
  <dcterms:modified xsi:type="dcterms:W3CDTF">2021-03-12T19:59:47Z</dcterms:modified>
</cp:coreProperties>
</file>