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56" r:id="rId3"/>
    <p:sldId id="257" r:id="rId4"/>
    <p:sldId id="258" r:id="rId5"/>
    <p:sldId id="259" r:id="rId6"/>
    <p:sldId id="263" r:id="rId7"/>
    <p:sldId id="261" r:id="rId8"/>
    <p:sldId id="262" r:id="rId9"/>
    <p:sldId id="260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io Galvao" initials="KG" lastIdx="1" clrIdx="0">
    <p:extLst>
      <p:ext uri="{19B8F6BF-5375-455C-9EA6-DF929625EA0E}">
        <p15:presenceInfo xmlns:p15="http://schemas.microsoft.com/office/powerpoint/2012/main" userId="9da1c4c2df7e08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17C77-D154-4531-961C-625083B2AB1E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AE874-CB02-4CDC-ABF3-5D9158D748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78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AE874-CB02-4CDC-ABF3-5D9158D7485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6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CE379-A274-42A1-8F7E-E882A21CF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8CDED8-73F5-4D3D-98FC-33B8A15BB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60872F-34DF-41F2-9B85-14A23AD1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83B-819D-43D8-9C58-F89A81B9C9CA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6CED58-A966-45C2-A406-A08CFA39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4B66A9-F423-4389-9DFD-80884913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4D9E-9919-448B-93AA-DAEFF4A4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98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E8038-0B8F-43AC-8B1C-1BEF4EF9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8480A6-5ADA-4CE0-9504-B526F361B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229B63-2137-48F5-8FD6-25BB799F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83B-819D-43D8-9C58-F89A81B9C9CA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D92CB6-6ED1-42A9-A647-47877750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FD391C-7A4B-490C-B383-44018CEF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4D9E-9919-448B-93AA-DAEFF4A4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20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43C7AA-A195-49D7-A546-3DA5732DB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2B66E4-2037-41B2-B8D1-32FFB2A5F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5AB7D-A466-480D-8917-56F92B2E8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83B-819D-43D8-9C58-F89A81B9C9CA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EC02B1-3394-424B-BE31-95077FB2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3336E1-6AF4-45E2-80F7-B70DD264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4D9E-9919-448B-93AA-DAEFF4A4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1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0D816-5CA6-4348-8052-AD2C8402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6C21E1-39B0-4A45-9B4A-B2845AFD0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F1485C-AA19-4F1C-B5BC-5F3119181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83B-819D-43D8-9C58-F89A81B9C9CA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E6E9F6-02ED-4C10-BBBF-A5331AC6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154A64-344E-4DD5-A01A-B35CFF89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4D9E-9919-448B-93AA-DAEFF4A4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21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2CABE-B404-4A8D-A230-21CA9620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34BDC1-3F9F-43BC-8C1F-64693D02F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FD1DE9-1896-437A-9AFE-D2F7302E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83B-819D-43D8-9C58-F89A81B9C9CA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8AAC47-F4C8-47B6-BFFE-6395B4A6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CAB11-7FDC-4B84-BD50-8E32C66A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4D9E-9919-448B-93AA-DAEFF4A4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65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12290-AD9D-4737-8E56-060508A7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EBFD6-3959-472C-A5B1-1FE8D081C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9187C1-F09A-4343-B836-96DD40B11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9878A3-D3DB-4946-8BF2-20C8A8F44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83B-819D-43D8-9C58-F89A81B9C9CA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6858E3-175A-4E59-8C4E-4A2B0E15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8B917E-6ED1-4134-ABC9-BB0B47D0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4D9E-9919-448B-93AA-DAEFF4A4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0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AEE30-B7E1-4739-A89E-E840CC64F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D3B89D-2A65-45CC-846C-21F3D9C98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F82DA3-DA88-41BD-982C-68D054EE9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E60EF66-EA82-4ECC-B8A0-1DEAD6C58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1C7DEFD-1FE4-4E61-9911-EEAC9AF2D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5A401E-7EAD-48D3-85E7-E95E5977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83B-819D-43D8-9C58-F89A81B9C9CA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0F6D927-C4D1-4E6D-B0BF-830380FE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3FF147-151B-4081-A68F-F9C70276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4D9E-9919-448B-93AA-DAEFF4A4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32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4287F-B5BD-432B-9ACD-52873F24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B9D1F5-4FB8-49F1-9404-CECA9F80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83B-819D-43D8-9C58-F89A81B9C9CA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A95FF7-73AE-4B9F-999C-049F8D4B7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0609C14-0902-4BE9-A593-6E6B5D46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4D9E-9919-448B-93AA-DAEFF4A4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4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2405AFC-BD16-4DED-AA61-1F099FB6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83B-819D-43D8-9C58-F89A81B9C9CA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E4102C-ED80-4546-99AC-2C8130A6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4B5058-7959-4336-96C0-D45918AA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4D9E-9919-448B-93AA-DAEFF4A4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49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65930-8102-4BA9-8F27-DA2AE71C2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9D276E-A597-4F88-8DF5-5CB0BE735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C931B7-A42B-491E-BC3E-5BBAA7F73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3F43E1-D0AB-4C45-8F33-310DA3F94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83B-819D-43D8-9C58-F89A81B9C9CA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05F69F-1D25-4411-8028-056C96DE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642C84-6864-49E0-90ED-86FAC459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4D9E-9919-448B-93AA-DAEFF4A4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86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B14D0-ECCE-48BB-BC6A-FA3C0D12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562A999-659E-4123-89E6-1707AB2D1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21AF5B-B366-4A50-B3E4-15FAA0FF8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C55623-B754-47F0-8B8F-D338E78E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83B-819D-43D8-9C58-F89A81B9C9CA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2F8564-73AB-40E8-AFA0-BC2BE726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A4C7B4-454E-4DF3-BDDD-32B282A44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4D9E-9919-448B-93AA-DAEFF4A4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00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C68FB0F-EADF-4D62-8B3A-918F9D2D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B35B3A-6C1B-414B-BB81-39658AC07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7FD1EB-BBEF-4794-B527-E31EDFCCB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4D83B-819D-43D8-9C58-F89A81B9C9CA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54464A-898D-495C-860B-C24E87A4B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DA5C26-86D8-4BC7-8C89-660CFBCCD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A4D9E-9919-448B-93AA-DAEFF4A4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41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2947D58-8C0F-42DE-839F-9FB717BBD58B}"/>
              </a:ext>
            </a:extLst>
          </p:cNvPr>
          <p:cNvSpPr/>
          <p:nvPr/>
        </p:nvSpPr>
        <p:spPr>
          <a:xfrm>
            <a:off x="695497" y="4293906"/>
            <a:ext cx="11496503" cy="69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43C3304-15D6-4617-A32A-D99449ABC93C}"/>
              </a:ext>
            </a:extLst>
          </p:cNvPr>
          <p:cNvSpPr/>
          <p:nvPr/>
        </p:nvSpPr>
        <p:spPr>
          <a:xfrm>
            <a:off x="0" y="3195263"/>
            <a:ext cx="12192000" cy="1394200"/>
          </a:xfrm>
          <a:prstGeom prst="rect">
            <a:avLst/>
          </a:prstGeom>
          <a:solidFill>
            <a:schemeClr val="accent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E81432-A2D7-493A-B459-40F31A73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47C79D-C759-4E31-A029-D3D5C70E5E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Recursividade</a:t>
            </a:r>
          </a:p>
        </p:txBody>
      </p:sp>
    </p:spTree>
    <p:extLst>
      <p:ext uri="{BB962C8B-B14F-4D97-AF65-F5344CB8AC3E}">
        <p14:creationId xmlns:p14="http://schemas.microsoft.com/office/powerpoint/2010/main" val="173766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4D8FB8D-3C26-43CF-B861-12EB2FA6C384}"/>
              </a:ext>
            </a:extLst>
          </p:cNvPr>
          <p:cNvSpPr txBox="1"/>
          <p:nvPr/>
        </p:nvSpPr>
        <p:spPr>
          <a:xfrm>
            <a:off x="641457" y="1717582"/>
            <a:ext cx="60960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maior(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inicio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fim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meio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t-B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inicio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fim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/ 2;</a:t>
            </a:r>
          </a:p>
          <a:p>
            <a:pPr algn="l"/>
            <a:r>
              <a:rPr lang="pt-B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n1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meio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inicio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n1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maior(</a:t>
            </a:r>
            <a:r>
              <a:rPr lang="pt-BR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inicio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meio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maior(</a:t>
            </a:r>
            <a:r>
              <a:rPr lang="pt-BR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meio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+ 1, </a:t>
            </a:r>
            <a:r>
              <a:rPr lang="pt-BR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fim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n1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inicio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fim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pt-B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n1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n1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algn="l"/>
            <a:r>
              <a:rPr lang="pt-B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D94B43D-6A8B-45AC-BE6F-E0F4561608EB}"/>
              </a:ext>
            </a:extLst>
          </p:cNvPr>
          <p:cNvSpPr txBox="1"/>
          <p:nvPr/>
        </p:nvSpPr>
        <p:spPr>
          <a:xfrm>
            <a:off x="1220913" y="279133"/>
            <a:ext cx="9750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0" dirty="0">
                <a:effectLst/>
                <a:latin typeface="wf_segoe-ui_normal"/>
              </a:rPr>
              <a:t>O algoritmo recursivo abaixo retorna o maior elemento do vetor.</a:t>
            </a:r>
            <a:r>
              <a:rPr lang="pt-BR" sz="2800" b="1" dirty="0"/>
              <a:t>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98BAAE1-9968-4F2F-9627-F540619C59ED}"/>
              </a:ext>
            </a:extLst>
          </p:cNvPr>
          <p:cNvSpPr txBox="1"/>
          <p:nvPr/>
        </p:nvSpPr>
        <p:spPr>
          <a:xfrm>
            <a:off x="4136799" y="633077"/>
            <a:ext cx="391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0" dirty="0">
                <a:effectLst/>
                <a:latin typeface="wf_segoe-ui_normal"/>
              </a:rPr>
              <a:t>Realiza comparação  entre os conteúdos 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AF0F7E7-1C30-4359-84B0-9A16BF76ECF8}"/>
              </a:ext>
            </a:extLst>
          </p:cNvPr>
          <p:cNvSpPr txBox="1"/>
          <p:nvPr/>
        </p:nvSpPr>
        <p:spPr>
          <a:xfrm>
            <a:off x="6138924" y="1702192"/>
            <a:ext cx="528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0" dirty="0">
                <a:effectLst/>
                <a:latin typeface="wf_segoe-ui_normal"/>
              </a:rPr>
              <a:t>Inicia os tamanho do vetor, o inicio e o fim do vetor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2B49237-4394-4D1B-8EDA-CA81DE439231}"/>
              </a:ext>
            </a:extLst>
          </p:cNvPr>
          <p:cNvSpPr txBox="1"/>
          <p:nvPr/>
        </p:nvSpPr>
        <p:spPr>
          <a:xfrm>
            <a:off x="6138924" y="1332861"/>
            <a:ext cx="2937149" cy="38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0" dirty="0">
                <a:effectLst/>
                <a:latin typeface="wf_segoe-ui_normal"/>
              </a:rPr>
              <a:t>Exemplo: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74063FA-2000-4156-A81A-82D1BA26A630}"/>
              </a:ext>
            </a:extLst>
          </p:cNvPr>
          <p:cNvSpPr txBox="1"/>
          <p:nvPr/>
        </p:nvSpPr>
        <p:spPr>
          <a:xfrm>
            <a:off x="3689457" y="1930131"/>
            <a:ext cx="717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wf_segoe-ui_normal"/>
              </a:rPr>
              <a:t>Define a metade do vetor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5215A29-529A-4E28-A586-E408EB84FE76}"/>
              </a:ext>
            </a:extLst>
          </p:cNvPr>
          <p:cNvSpPr txBox="1"/>
          <p:nvPr/>
        </p:nvSpPr>
        <p:spPr>
          <a:xfrm>
            <a:off x="3689457" y="2152311"/>
            <a:ext cx="717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wf_segoe-ui_normal"/>
              </a:rPr>
              <a:t>Cria as variáveis n1,n2</a:t>
            </a:r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BEFD92E-CF95-4AAE-9542-25BA56736813}"/>
              </a:ext>
            </a:extLst>
          </p:cNvPr>
          <p:cNvSpPr txBox="1"/>
          <p:nvPr/>
        </p:nvSpPr>
        <p:spPr>
          <a:xfrm>
            <a:off x="3689457" y="2368745"/>
            <a:ext cx="717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wf_segoe-ui_normal"/>
              </a:rPr>
              <a:t>Se o meio for maior que o inicio faz: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5218433-A5ED-4E69-A5C8-0C2C29F82C9E}"/>
              </a:ext>
            </a:extLst>
          </p:cNvPr>
          <p:cNvSpPr txBox="1"/>
          <p:nvPr/>
        </p:nvSpPr>
        <p:spPr>
          <a:xfrm>
            <a:off x="3975421" y="2553411"/>
            <a:ext cx="7170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wf_segoe-ui_normal"/>
              </a:rPr>
              <a:t>Por meio de divisão e conquista é feito a atribuição para n1 e n2 a qual será feita a recursão  para encontrar esse valor.</a:t>
            </a:r>
          </a:p>
          <a:p>
            <a:r>
              <a:rPr lang="pt-BR" dirty="0">
                <a:latin typeface="wf_segoe-ui_normal"/>
              </a:rPr>
              <a:t> </a:t>
            </a:r>
          </a:p>
          <a:p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9BE73C0-ED38-4904-9A69-BB6F022B8D07}"/>
              </a:ext>
            </a:extLst>
          </p:cNvPr>
          <p:cNvSpPr txBox="1"/>
          <p:nvPr/>
        </p:nvSpPr>
        <p:spPr>
          <a:xfrm>
            <a:off x="3689457" y="3102609"/>
            <a:ext cx="6457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wf_segoe-ui_normal"/>
              </a:rPr>
              <a:t>Caso contrario 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30E1683-33BD-4132-9324-085F67CD905E}"/>
              </a:ext>
            </a:extLst>
          </p:cNvPr>
          <p:cNvSpPr txBox="1"/>
          <p:nvPr/>
        </p:nvSpPr>
        <p:spPr>
          <a:xfrm>
            <a:off x="3975421" y="3363353"/>
            <a:ext cx="7170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wf_segoe-ui_normal"/>
              </a:rPr>
              <a:t>N1 recebe o elemento do v[inicio]</a:t>
            </a:r>
          </a:p>
          <a:p>
            <a:r>
              <a:rPr lang="pt-BR" dirty="0">
                <a:latin typeface="wf_segoe-ui_normal"/>
              </a:rPr>
              <a:t>N12recebe o elemento do v[fim]</a:t>
            </a:r>
          </a:p>
          <a:p>
            <a:r>
              <a:rPr lang="pt-BR" dirty="0">
                <a:latin typeface="wf_segoe-ui_normal"/>
              </a:rPr>
              <a:t> </a:t>
            </a:r>
          </a:p>
          <a:p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CB0CC69-C98B-4AB6-9DEC-05A02D8E5B66}"/>
              </a:ext>
            </a:extLst>
          </p:cNvPr>
          <p:cNvSpPr txBox="1"/>
          <p:nvPr/>
        </p:nvSpPr>
        <p:spPr>
          <a:xfrm>
            <a:off x="3689457" y="3950393"/>
            <a:ext cx="717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wf_segoe-ui_normal"/>
              </a:rPr>
              <a:t>Se n1 for maior que n2</a:t>
            </a:r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EAE20AD-1FAC-4404-842D-22CF792E7CC2}"/>
              </a:ext>
            </a:extLst>
          </p:cNvPr>
          <p:cNvSpPr txBox="1"/>
          <p:nvPr/>
        </p:nvSpPr>
        <p:spPr>
          <a:xfrm>
            <a:off x="3975421" y="4172831"/>
            <a:ext cx="7170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wf_segoe-ui_normal"/>
              </a:rPr>
              <a:t>Retorna n1</a:t>
            </a:r>
          </a:p>
          <a:p>
            <a:r>
              <a:rPr lang="pt-BR" dirty="0">
                <a:latin typeface="wf_segoe-ui_normal"/>
              </a:rPr>
              <a:t> </a:t>
            </a:r>
          </a:p>
          <a:p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A927570-4F91-43CC-A0F1-031F88E3445E}"/>
              </a:ext>
            </a:extLst>
          </p:cNvPr>
          <p:cNvSpPr txBox="1"/>
          <p:nvPr/>
        </p:nvSpPr>
        <p:spPr>
          <a:xfrm>
            <a:off x="3689457" y="4418564"/>
            <a:ext cx="717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wf_segoe-ui_normal"/>
              </a:rPr>
              <a:t>senão</a:t>
            </a:r>
            <a:endParaRPr lang="pt-BR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95BF71C-BE78-4B5A-A2D2-2AB44955AF23}"/>
              </a:ext>
            </a:extLst>
          </p:cNvPr>
          <p:cNvSpPr txBox="1"/>
          <p:nvPr/>
        </p:nvSpPr>
        <p:spPr>
          <a:xfrm>
            <a:off x="3975421" y="4641002"/>
            <a:ext cx="7170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wf_segoe-ui_normal"/>
              </a:rPr>
              <a:t>Retorna n2</a:t>
            </a:r>
          </a:p>
          <a:p>
            <a:r>
              <a:rPr lang="pt-BR" dirty="0">
                <a:latin typeface="wf_segoe-ui_normal"/>
              </a:rPr>
              <a:t> </a:t>
            </a:r>
          </a:p>
          <a:p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AD046F6-87E5-4A35-A215-22E89D1AE53E}"/>
              </a:ext>
            </a:extLst>
          </p:cNvPr>
          <p:cNvSpPr txBox="1"/>
          <p:nvPr/>
        </p:nvSpPr>
        <p:spPr>
          <a:xfrm>
            <a:off x="641457" y="6255701"/>
            <a:ext cx="7170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0" dirty="0">
                <a:effectLst/>
                <a:latin typeface="wf_segoe-ui_normal"/>
              </a:rPr>
              <a:t>*Código-fonte fornecido pela Mestre-</a:t>
            </a:r>
            <a:r>
              <a:rPr lang="pt-BR" b="0" i="0" dirty="0">
                <a:effectLst/>
                <a:latin typeface="-apple-system"/>
              </a:rPr>
              <a:t>Doutoranda </a:t>
            </a:r>
            <a:r>
              <a:rPr lang="pt-BR" b="1" i="0" dirty="0">
                <a:effectLst/>
                <a:latin typeface="-apple-system"/>
              </a:rPr>
              <a:t>Eliane Oliveira Santiago.</a:t>
            </a:r>
          </a:p>
          <a:p>
            <a:r>
              <a:rPr lang="pt-BR" b="0" i="0" dirty="0">
                <a:effectLst/>
                <a:latin typeface="-apple-system"/>
              </a:rPr>
              <a:t> 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617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13B4141B-6B60-4422-B93A-71375B1E3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49039"/>
              </p:ext>
            </p:extLst>
          </p:nvPr>
        </p:nvGraphicFramePr>
        <p:xfrm>
          <a:off x="838200" y="1825625"/>
          <a:ext cx="1073002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505">
                  <a:extLst>
                    <a:ext uri="{9D8B030D-6E8A-4147-A177-3AD203B41FA5}">
                      <a16:colId xmlns:a16="http://schemas.microsoft.com/office/drawing/2014/main" val="3290375568"/>
                    </a:ext>
                  </a:extLst>
                </a:gridCol>
                <a:gridCol w="2682505">
                  <a:extLst>
                    <a:ext uri="{9D8B030D-6E8A-4147-A177-3AD203B41FA5}">
                      <a16:colId xmlns:a16="http://schemas.microsoft.com/office/drawing/2014/main" val="2751011005"/>
                    </a:ext>
                  </a:extLst>
                </a:gridCol>
                <a:gridCol w="2682505">
                  <a:extLst>
                    <a:ext uri="{9D8B030D-6E8A-4147-A177-3AD203B41FA5}">
                      <a16:colId xmlns:a16="http://schemas.microsoft.com/office/drawing/2014/main" val="209158378"/>
                    </a:ext>
                  </a:extLst>
                </a:gridCol>
                <a:gridCol w="2682505">
                  <a:extLst>
                    <a:ext uri="{9D8B030D-6E8A-4147-A177-3AD203B41FA5}">
                      <a16:colId xmlns:a16="http://schemas.microsoft.com/office/drawing/2014/main" val="388066713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r>
                        <a:rPr lang="pt-BR" dirty="0"/>
                        <a:t>V[3]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4944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1585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B7AEA19D-C1AA-40F7-BB59-ED10443710FD}"/>
              </a:ext>
            </a:extLst>
          </p:cNvPr>
          <p:cNvSpPr txBox="1"/>
          <p:nvPr/>
        </p:nvSpPr>
        <p:spPr>
          <a:xfrm>
            <a:off x="698643" y="369870"/>
            <a:ext cx="1036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Teste de MESA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9CD783-0132-4B35-B5CC-ECFFA5857501}"/>
              </a:ext>
            </a:extLst>
          </p:cNvPr>
          <p:cNvSpPr txBox="1"/>
          <p:nvPr/>
        </p:nvSpPr>
        <p:spPr>
          <a:xfrm>
            <a:off x="698643" y="954645"/>
            <a:ext cx="717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0" dirty="0">
                <a:effectLst/>
                <a:latin typeface="wf_segoe-ui_normal"/>
              </a:rPr>
              <a:t>Em um vetor (v[3]) de 3 posições, onde o inicio é 0 e  fim é 2.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39646C-7395-46A0-AF84-6A788BB064A6}"/>
              </a:ext>
            </a:extLst>
          </p:cNvPr>
          <p:cNvSpPr txBox="1"/>
          <p:nvPr/>
        </p:nvSpPr>
        <p:spPr>
          <a:xfrm>
            <a:off x="698643" y="1390135"/>
            <a:ext cx="717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0" dirty="0">
                <a:effectLst/>
                <a:latin typeface="wf_segoe-ui_normal"/>
              </a:rPr>
              <a:t>Atribui  respectivamente os valores  6, 4, 7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CAF8A56-DCA8-49DA-B903-C4FB3FA6B4CB}"/>
              </a:ext>
            </a:extLst>
          </p:cNvPr>
          <p:cNvSpPr txBox="1"/>
          <p:nvPr/>
        </p:nvSpPr>
        <p:spPr>
          <a:xfrm>
            <a:off x="838200" y="3461149"/>
            <a:ext cx="717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0" dirty="0">
                <a:effectLst/>
                <a:latin typeface="wf_segoe-ui_normal"/>
              </a:rPr>
              <a:t>Se meio &gt; inicio // 1 &gt; 0</a:t>
            </a:r>
            <a:endParaRPr lang="pt-BR" dirty="0"/>
          </a:p>
        </p:txBody>
      </p:sp>
      <p:graphicFrame>
        <p:nvGraphicFramePr>
          <p:cNvPr id="16" name="Tabela 9">
            <a:extLst>
              <a:ext uri="{FF2B5EF4-FFF2-40B4-BE49-F238E27FC236}">
                <a16:creationId xmlns:a16="http://schemas.microsoft.com/office/drawing/2014/main" id="{3AD383AE-583A-4EF3-A01C-577866FCA1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2827968"/>
              </p:ext>
            </p:extLst>
          </p:nvPr>
        </p:nvGraphicFramePr>
        <p:xfrm>
          <a:off x="838202" y="3830481"/>
          <a:ext cx="1073002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599">
                  <a:extLst>
                    <a:ext uri="{9D8B030D-6E8A-4147-A177-3AD203B41FA5}">
                      <a16:colId xmlns:a16="http://schemas.microsoft.com/office/drawing/2014/main" val="3290375568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2751011005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209158378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3880667134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3426271145"/>
                    </a:ext>
                  </a:extLst>
                </a:gridCol>
                <a:gridCol w="1967026">
                  <a:extLst>
                    <a:ext uri="{9D8B030D-6E8A-4147-A177-3AD203B41FA5}">
                      <a16:colId xmlns:a16="http://schemas.microsoft.com/office/drawing/2014/main" val="1219294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*maior(v[3],0,2)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49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000000"/>
                          </a:solidFill>
                        </a:rPr>
                        <a:t>maior(</a:t>
                      </a:r>
                      <a:r>
                        <a:rPr lang="pt-BR" sz="1200" dirty="0">
                          <a:solidFill>
                            <a:srgbClr val="6A3E3E"/>
                          </a:solidFill>
                        </a:rPr>
                        <a:t>v[3]</a:t>
                      </a:r>
                      <a:r>
                        <a:rPr lang="pt-BR" sz="1200" dirty="0">
                          <a:solidFill>
                            <a:srgbClr val="000000"/>
                          </a:solidFill>
                        </a:rPr>
                        <a:t>,0, </a:t>
                      </a:r>
                      <a:r>
                        <a:rPr lang="pt-BR" sz="1200" dirty="0">
                          <a:solidFill>
                            <a:srgbClr val="6A3E3E"/>
                          </a:solidFill>
                        </a:rPr>
                        <a:t>1</a:t>
                      </a:r>
                      <a:r>
                        <a:rPr lang="pt-BR" sz="1200" dirty="0">
                          <a:solidFill>
                            <a:srgbClr val="000000"/>
                          </a:solidFill>
                        </a:rPr>
                        <a:t>);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000000"/>
                          </a:solidFill>
                        </a:rPr>
                        <a:t>maior(</a:t>
                      </a:r>
                      <a:r>
                        <a:rPr lang="pt-BR" sz="1200" dirty="0">
                          <a:solidFill>
                            <a:srgbClr val="6A3E3E"/>
                          </a:solidFill>
                        </a:rPr>
                        <a:t>v</a:t>
                      </a:r>
                      <a:r>
                        <a:rPr lang="pt-BR" sz="1200" dirty="0">
                          <a:solidFill>
                            <a:srgbClr val="000000"/>
                          </a:solidFill>
                        </a:rPr>
                        <a:t>[3], </a:t>
                      </a:r>
                      <a:r>
                        <a:rPr lang="pt-BR" sz="1200" dirty="0">
                          <a:solidFill>
                            <a:srgbClr val="6A3E3E"/>
                          </a:solidFill>
                        </a:rPr>
                        <a:t>1</a:t>
                      </a:r>
                      <a:r>
                        <a:rPr lang="pt-BR" sz="1200" dirty="0">
                          <a:solidFill>
                            <a:srgbClr val="000000"/>
                          </a:solidFill>
                        </a:rPr>
                        <a:t>+1 , </a:t>
                      </a:r>
                      <a:r>
                        <a:rPr lang="pt-BR" sz="1200" dirty="0">
                          <a:solidFill>
                            <a:srgbClr val="6A3E3E"/>
                          </a:solidFill>
                        </a:rPr>
                        <a:t>2</a:t>
                      </a:r>
                      <a:r>
                        <a:rPr lang="pt-BR" sz="1200" dirty="0">
                          <a:solidFill>
                            <a:srgbClr val="000000"/>
                          </a:solidFill>
                        </a:rPr>
                        <a:t>);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1585"/>
                  </a:ext>
                </a:extLst>
              </a:tr>
            </a:tbl>
          </a:graphicData>
        </a:graphic>
      </p:graphicFrame>
      <p:graphicFrame>
        <p:nvGraphicFramePr>
          <p:cNvPr id="18" name="Tabela 9">
            <a:extLst>
              <a:ext uri="{FF2B5EF4-FFF2-40B4-BE49-F238E27FC236}">
                <a16:creationId xmlns:a16="http://schemas.microsoft.com/office/drawing/2014/main" id="{7D278CEB-5381-43AC-82BD-E9DBE3213F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946056"/>
              </p:ext>
            </p:extLst>
          </p:nvPr>
        </p:nvGraphicFramePr>
        <p:xfrm>
          <a:off x="838202" y="2709517"/>
          <a:ext cx="10730021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599">
                  <a:extLst>
                    <a:ext uri="{9D8B030D-6E8A-4147-A177-3AD203B41FA5}">
                      <a16:colId xmlns:a16="http://schemas.microsoft.com/office/drawing/2014/main" val="3290375568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2751011005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209158378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3880667134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3426271145"/>
                    </a:ext>
                  </a:extLst>
                </a:gridCol>
                <a:gridCol w="1967026">
                  <a:extLst>
                    <a:ext uri="{9D8B030D-6E8A-4147-A177-3AD203B41FA5}">
                      <a16:colId xmlns:a16="http://schemas.microsoft.com/office/drawing/2014/main" val="1219294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*maior(v[3],0,2)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49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(0+2)/2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1585"/>
                  </a:ext>
                </a:extLst>
              </a:tr>
            </a:tbl>
          </a:graphicData>
        </a:graphic>
      </p:graphicFrame>
      <p:sp>
        <p:nvSpPr>
          <p:cNvPr id="20" name="CaixaDeTexto 19">
            <a:extLst>
              <a:ext uri="{FF2B5EF4-FFF2-40B4-BE49-F238E27FC236}">
                <a16:creationId xmlns:a16="http://schemas.microsoft.com/office/drawing/2014/main" id="{37CE0AE2-A16A-45D0-80FB-BA0318C3C485}"/>
              </a:ext>
            </a:extLst>
          </p:cNvPr>
          <p:cNvSpPr txBox="1"/>
          <p:nvPr/>
        </p:nvSpPr>
        <p:spPr>
          <a:xfrm>
            <a:off x="7094027" y="954868"/>
            <a:ext cx="717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maior(</a:t>
            </a:r>
            <a:r>
              <a:rPr lang="pt-BR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v[3]</a:t>
            </a:r>
            <a:r>
              <a:rPr lang="pt-B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,0, </a:t>
            </a:r>
            <a:r>
              <a:rPr lang="pt-BR" i="1" dirty="0">
                <a:solidFill>
                  <a:srgbClr val="6A3E3E"/>
                </a:solidFill>
                <a:latin typeface="Consolas" panose="020B0609020204030204" pitchFamily="49" charset="0"/>
              </a:rPr>
              <a:t>2</a:t>
            </a:r>
            <a:r>
              <a:rPr lang="pt-B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sz="1800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06961937-FFAF-4504-B52E-A16C9F9EBA59}"/>
              </a:ext>
            </a:extLst>
          </p:cNvPr>
          <p:cNvSpPr/>
          <p:nvPr/>
        </p:nvSpPr>
        <p:spPr>
          <a:xfrm>
            <a:off x="7869463" y="3491380"/>
            <a:ext cx="1664955" cy="12380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A6696C3C-377F-408B-8DB7-7AA652393BB1}"/>
              </a:ext>
            </a:extLst>
          </p:cNvPr>
          <p:cNvSpPr/>
          <p:nvPr/>
        </p:nvSpPr>
        <p:spPr>
          <a:xfrm>
            <a:off x="9632122" y="3491380"/>
            <a:ext cx="1664955" cy="12380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B64E2E7D-0CB2-40C1-B2B0-E8F4284D37F9}"/>
              </a:ext>
            </a:extLst>
          </p:cNvPr>
          <p:cNvSpPr txBox="1"/>
          <p:nvPr/>
        </p:nvSpPr>
        <p:spPr>
          <a:xfrm>
            <a:off x="7869463" y="3483491"/>
            <a:ext cx="166495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0" dirty="0">
                <a:effectLst/>
                <a:latin typeface="wf_segoe-ui_normal"/>
              </a:rPr>
              <a:t>Caso1</a:t>
            </a:r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7CD87BF-78FF-4FB2-956C-FB9F70185465}"/>
              </a:ext>
            </a:extLst>
          </p:cNvPr>
          <p:cNvSpPr txBox="1"/>
          <p:nvPr/>
        </p:nvSpPr>
        <p:spPr>
          <a:xfrm>
            <a:off x="9632121" y="3513913"/>
            <a:ext cx="166495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0" dirty="0">
                <a:effectLst/>
                <a:latin typeface="wf_segoe-ui_normal"/>
              </a:rPr>
              <a:t>Caso2</a:t>
            </a:r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27B1753-063F-469B-A712-D2EB3223229B}"/>
              </a:ext>
            </a:extLst>
          </p:cNvPr>
          <p:cNvSpPr txBox="1"/>
          <p:nvPr/>
        </p:nvSpPr>
        <p:spPr>
          <a:xfrm>
            <a:off x="698643" y="5467865"/>
            <a:ext cx="1086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0" dirty="0">
                <a:effectLst/>
                <a:latin typeface="wf_segoe-ui_normal"/>
              </a:rPr>
              <a:t>Nesse momento começa agir a recursividade, onde o  método </a:t>
            </a:r>
            <a:r>
              <a:rPr lang="pt-BR" b="1" i="0" dirty="0">
                <a:effectLst/>
                <a:latin typeface="wf_segoe-ui_normal"/>
              </a:rPr>
              <a:t>maior</a:t>
            </a:r>
            <a:r>
              <a:rPr lang="pt-BR" i="0" dirty="0">
                <a:effectLst/>
                <a:latin typeface="wf_segoe-ui_normal"/>
              </a:rPr>
              <a:t> chama o próprio método para encontrar o maior valor por meio de divisão e conquista.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0357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9">
            <a:extLst>
              <a:ext uri="{FF2B5EF4-FFF2-40B4-BE49-F238E27FC236}">
                <a16:creationId xmlns:a16="http://schemas.microsoft.com/office/drawing/2014/main" id="{EC971B6A-DA7E-43B0-8C63-CD12043B31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686832"/>
              </p:ext>
            </p:extLst>
          </p:nvPr>
        </p:nvGraphicFramePr>
        <p:xfrm>
          <a:off x="956664" y="448585"/>
          <a:ext cx="10730021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599">
                  <a:extLst>
                    <a:ext uri="{9D8B030D-6E8A-4147-A177-3AD203B41FA5}">
                      <a16:colId xmlns:a16="http://schemas.microsoft.com/office/drawing/2014/main" val="3290375568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2751011005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209158378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3880667134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3426271145"/>
                    </a:ext>
                  </a:extLst>
                </a:gridCol>
                <a:gridCol w="1967026">
                  <a:extLst>
                    <a:ext uri="{9D8B030D-6E8A-4147-A177-3AD203B41FA5}">
                      <a16:colId xmlns:a16="http://schemas.microsoft.com/office/drawing/2014/main" val="1219294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maior(v[3],0,1)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49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(0+1)/2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1585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DA6D1347-F302-41C8-9FA5-1AF04FC09DC2}"/>
              </a:ext>
            </a:extLst>
          </p:cNvPr>
          <p:cNvSpPr txBox="1"/>
          <p:nvPr/>
        </p:nvSpPr>
        <p:spPr>
          <a:xfrm>
            <a:off x="956664" y="1220689"/>
            <a:ext cx="717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0" dirty="0">
                <a:effectLst/>
                <a:latin typeface="wf_segoe-ui_normal"/>
              </a:rPr>
              <a:t>Se meio &gt; inicio // </a:t>
            </a:r>
            <a:r>
              <a:rPr lang="pt-BR" dirty="0">
                <a:latin typeface="wf_segoe-ui_normal"/>
              </a:rPr>
              <a:t>0</a:t>
            </a:r>
            <a:r>
              <a:rPr lang="pt-BR" i="0" dirty="0">
                <a:effectLst/>
                <a:latin typeface="wf_segoe-ui_normal"/>
              </a:rPr>
              <a:t>&gt; 0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13ABD04-D8E5-4DDF-B6BF-9C06A0F0BE8B}"/>
              </a:ext>
            </a:extLst>
          </p:cNvPr>
          <p:cNvSpPr txBox="1"/>
          <p:nvPr/>
        </p:nvSpPr>
        <p:spPr>
          <a:xfrm>
            <a:off x="1002585" y="48180"/>
            <a:ext cx="717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Caso1</a:t>
            </a:r>
            <a:endParaRPr lang="pt-BR" sz="18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BFEC4E6-966B-435E-9C9F-27A938E68695}"/>
              </a:ext>
            </a:extLst>
          </p:cNvPr>
          <p:cNvSpPr txBox="1"/>
          <p:nvPr/>
        </p:nvSpPr>
        <p:spPr>
          <a:xfrm>
            <a:off x="3823685" y="6440488"/>
            <a:ext cx="508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0" dirty="0">
                <a:effectLst/>
                <a:latin typeface="wf_segoe-ui_normal"/>
              </a:rPr>
              <a:t>*A divisão de ½ retorna 0 pois a variável ‘meio’ é int.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9129544-A7E0-4A5A-AAF4-9A70E99CC25D}"/>
              </a:ext>
            </a:extLst>
          </p:cNvPr>
          <p:cNvSpPr txBox="1"/>
          <p:nvPr/>
        </p:nvSpPr>
        <p:spPr>
          <a:xfrm>
            <a:off x="956664" y="1553207"/>
            <a:ext cx="717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wf_segoe-ui_normal"/>
              </a:rPr>
              <a:t>Senão</a:t>
            </a:r>
            <a:endParaRPr lang="pt-BR" dirty="0"/>
          </a:p>
        </p:txBody>
      </p:sp>
      <p:graphicFrame>
        <p:nvGraphicFramePr>
          <p:cNvPr id="19" name="Tabela 9">
            <a:extLst>
              <a:ext uri="{FF2B5EF4-FFF2-40B4-BE49-F238E27FC236}">
                <a16:creationId xmlns:a16="http://schemas.microsoft.com/office/drawing/2014/main" id="{CB3532E4-C7BC-4440-9E7F-D2C58B6291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9897219"/>
              </p:ext>
            </p:extLst>
          </p:nvPr>
        </p:nvGraphicFramePr>
        <p:xfrm>
          <a:off x="956663" y="1922539"/>
          <a:ext cx="547222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599">
                  <a:extLst>
                    <a:ext uri="{9D8B030D-6E8A-4147-A177-3AD203B41FA5}">
                      <a16:colId xmlns:a16="http://schemas.microsoft.com/office/drawing/2014/main" val="3290375568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3426271145"/>
                    </a:ext>
                  </a:extLst>
                </a:gridCol>
                <a:gridCol w="1967026">
                  <a:extLst>
                    <a:ext uri="{9D8B030D-6E8A-4147-A177-3AD203B41FA5}">
                      <a16:colId xmlns:a16="http://schemas.microsoft.com/office/drawing/2014/main" val="1219294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Variável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49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n1 = v[inicio];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n2 = v[fim];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1585"/>
                  </a:ext>
                </a:extLst>
              </a:tr>
            </a:tbl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:a16="http://schemas.microsoft.com/office/drawing/2014/main" id="{B1604A88-E36A-4362-89CF-4C9DFF15ED3A}"/>
              </a:ext>
            </a:extLst>
          </p:cNvPr>
          <p:cNvSpPr txBox="1"/>
          <p:nvPr/>
        </p:nvSpPr>
        <p:spPr>
          <a:xfrm>
            <a:off x="956663" y="3554236"/>
            <a:ext cx="717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0" dirty="0">
                <a:effectLst/>
                <a:latin typeface="wf_segoe-ui_normal"/>
              </a:rPr>
              <a:t>Se n1 &gt; </a:t>
            </a:r>
            <a:r>
              <a:rPr lang="pt-BR" dirty="0">
                <a:latin typeface="wf_segoe-ui_normal"/>
              </a:rPr>
              <a:t>n2</a:t>
            </a:r>
            <a:r>
              <a:rPr lang="pt-BR" i="0" dirty="0">
                <a:effectLst/>
                <a:latin typeface="wf_segoe-ui_normal"/>
              </a:rPr>
              <a:t> // 6&gt; </a:t>
            </a:r>
            <a:r>
              <a:rPr lang="pt-BR" dirty="0">
                <a:latin typeface="wf_segoe-ui_normal"/>
              </a:rPr>
              <a:t>4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26675D3-7BFE-4C94-A2DF-461A55ED7D39}"/>
              </a:ext>
            </a:extLst>
          </p:cNvPr>
          <p:cNvSpPr txBox="1"/>
          <p:nvPr/>
        </p:nvSpPr>
        <p:spPr>
          <a:xfrm>
            <a:off x="6533818" y="1902815"/>
            <a:ext cx="717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0" dirty="0">
                <a:effectLst/>
                <a:latin typeface="wf_segoe-ui_normal"/>
              </a:rPr>
              <a:t>N1 recebe o elemento contido na posição do vetor v[0]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49B283E-71C1-4290-9CEA-63800DFDC970}"/>
              </a:ext>
            </a:extLst>
          </p:cNvPr>
          <p:cNvSpPr txBox="1"/>
          <p:nvPr/>
        </p:nvSpPr>
        <p:spPr>
          <a:xfrm>
            <a:off x="6533818" y="2235333"/>
            <a:ext cx="717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0" dirty="0">
                <a:effectLst/>
                <a:latin typeface="wf_segoe-ui_normal"/>
              </a:rPr>
              <a:t>N2 recebe o elemento contido na posição do vetor v[1]</a:t>
            </a:r>
            <a:endParaRPr lang="pt-BR" dirty="0"/>
          </a:p>
        </p:txBody>
      </p:sp>
      <p:graphicFrame>
        <p:nvGraphicFramePr>
          <p:cNvPr id="29" name="Tabela 9">
            <a:extLst>
              <a:ext uri="{FF2B5EF4-FFF2-40B4-BE49-F238E27FC236}">
                <a16:creationId xmlns:a16="http://schemas.microsoft.com/office/drawing/2014/main" id="{6151BF77-4346-4CEC-A50E-C6B6DF8E39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0718612"/>
              </p:ext>
            </p:extLst>
          </p:nvPr>
        </p:nvGraphicFramePr>
        <p:xfrm>
          <a:off x="956663" y="2699946"/>
          <a:ext cx="547222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599">
                  <a:extLst>
                    <a:ext uri="{9D8B030D-6E8A-4147-A177-3AD203B41FA5}">
                      <a16:colId xmlns:a16="http://schemas.microsoft.com/office/drawing/2014/main" val="3290375568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3426271145"/>
                    </a:ext>
                  </a:extLst>
                </a:gridCol>
                <a:gridCol w="1967026">
                  <a:extLst>
                    <a:ext uri="{9D8B030D-6E8A-4147-A177-3AD203B41FA5}">
                      <a16:colId xmlns:a16="http://schemas.microsoft.com/office/drawing/2014/main" val="1219294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Variável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49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n1 = 6;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n2 = 4;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1585"/>
                  </a:ext>
                </a:extLst>
              </a:tr>
            </a:tbl>
          </a:graphicData>
        </a:graphic>
      </p:graphicFrame>
      <p:sp>
        <p:nvSpPr>
          <p:cNvPr id="31" name="CaixaDeTexto 30">
            <a:extLst>
              <a:ext uri="{FF2B5EF4-FFF2-40B4-BE49-F238E27FC236}">
                <a16:creationId xmlns:a16="http://schemas.microsoft.com/office/drawing/2014/main" id="{5BB60FF0-CFE0-4913-A17E-B6DA9CAD6429}"/>
              </a:ext>
            </a:extLst>
          </p:cNvPr>
          <p:cNvSpPr txBox="1"/>
          <p:nvPr/>
        </p:nvSpPr>
        <p:spPr>
          <a:xfrm>
            <a:off x="6533818" y="2529913"/>
            <a:ext cx="717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Respectivamente 6 e 4.</a:t>
            </a:r>
          </a:p>
        </p:txBody>
      </p:sp>
      <p:graphicFrame>
        <p:nvGraphicFramePr>
          <p:cNvPr id="33" name="Tabela 9">
            <a:extLst>
              <a:ext uri="{FF2B5EF4-FFF2-40B4-BE49-F238E27FC236}">
                <a16:creationId xmlns:a16="http://schemas.microsoft.com/office/drawing/2014/main" id="{21AD61C9-F36C-4D69-944A-A93B74ED1B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452672"/>
              </p:ext>
            </p:extLst>
          </p:nvPr>
        </p:nvGraphicFramePr>
        <p:xfrm>
          <a:off x="956663" y="3934468"/>
          <a:ext cx="3505198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599">
                  <a:extLst>
                    <a:ext uri="{9D8B030D-6E8A-4147-A177-3AD203B41FA5}">
                      <a16:colId xmlns:a16="http://schemas.microsoft.com/office/drawing/2014/main" val="3290375568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3426271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Variável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49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Retorna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n1 = 6;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1585"/>
                  </a:ext>
                </a:extLst>
              </a:tr>
            </a:tbl>
          </a:graphicData>
        </a:graphic>
      </p:graphicFrame>
      <p:sp>
        <p:nvSpPr>
          <p:cNvPr id="35" name="CaixaDeTexto 34">
            <a:extLst>
              <a:ext uri="{FF2B5EF4-FFF2-40B4-BE49-F238E27FC236}">
                <a16:creationId xmlns:a16="http://schemas.microsoft.com/office/drawing/2014/main" id="{CEFB9B06-B64D-4E6A-9CE7-DA8D1A67EC71}"/>
              </a:ext>
            </a:extLst>
          </p:cNvPr>
          <p:cNvSpPr txBox="1"/>
          <p:nvPr/>
        </p:nvSpPr>
        <p:spPr>
          <a:xfrm>
            <a:off x="4461861" y="4126731"/>
            <a:ext cx="787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Até o momento 6 é o maior elemento obtido na recursividade </a:t>
            </a:r>
            <a:r>
              <a:rPr lang="pt-BR" sz="1800" dirty="0">
                <a:solidFill>
                  <a:srgbClr val="000000"/>
                </a:solidFill>
              </a:rPr>
              <a:t>maior(</a:t>
            </a:r>
            <a:r>
              <a:rPr lang="pt-BR" sz="1800" dirty="0">
                <a:solidFill>
                  <a:srgbClr val="6A3E3E"/>
                </a:solidFill>
              </a:rPr>
              <a:t>v[3]</a:t>
            </a:r>
            <a:r>
              <a:rPr lang="pt-BR" sz="1800" dirty="0">
                <a:solidFill>
                  <a:srgbClr val="000000"/>
                </a:solidFill>
              </a:rPr>
              <a:t>,0, </a:t>
            </a:r>
            <a:r>
              <a:rPr lang="pt-BR" sz="1800" dirty="0">
                <a:solidFill>
                  <a:srgbClr val="6A3E3E"/>
                </a:solidFill>
              </a:rPr>
              <a:t>1</a:t>
            </a:r>
            <a:r>
              <a:rPr lang="pt-BR" sz="1800" dirty="0">
                <a:solidFill>
                  <a:srgbClr val="000000"/>
                </a:solidFill>
              </a:rPr>
              <a:t>);</a:t>
            </a:r>
            <a:endParaRPr lang="pt-BR" sz="1800" dirty="0"/>
          </a:p>
          <a:p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48F28B8A-77C3-4AAA-9830-2F14ADA44EEA}"/>
              </a:ext>
            </a:extLst>
          </p:cNvPr>
          <p:cNvSpPr txBox="1"/>
          <p:nvPr/>
        </p:nvSpPr>
        <p:spPr>
          <a:xfrm>
            <a:off x="1002585" y="4936919"/>
            <a:ext cx="1068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Como foi feita o  a recursiva para n1 e para n2(divisão e conquista) o mesmo procedimento se aplicará para n2.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3A50EF97-FABF-4A53-AB2C-DC20083EDA76}"/>
              </a:ext>
            </a:extLst>
          </p:cNvPr>
          <p:cNvSpPr txBox="1"/>
          <p:nvPr/>
        </p:nvSpPr>
        <p:spPr>
          <a:xfrm>
            <a:off x="3823685" y="5399175"/>
            <a:ext cx="68528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800" dirty="0">
                <a:solidFill>
                  <a:srgbClr val="6A3E3E"/>
                </a:solidFill>
                <a:latin typeface="Consolas" panose="020B0609020204030204" pitchFamily="49" charset="0"/>
              </a:rPr>
              <a:t>n1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maior(</a:t>
            </a:r>
            <a:r>
              <a:rPr lang="pt-BR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pt-B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inicio</a:t>
            </a:r>
            <a:r>
              <a:rPr lang="pt-B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meio</a:t>
            </a:r>
            <a:r>
              <a:rPr lang="pt-B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BR" sz="1800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maior(</a:t>
            </a:r>
            <a:r>
              <a:rPr lang="pt-BR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pt-B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meio</a:t>
            </a:r>
            <a:r>
              <a:rPr lang="pt-B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+ 1, </a:t>
            </a:r>
            <a:r>
              <a:rPr lang="pt-BR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fim</a:t>
            </a:r>
            <a:r>
              <a:rPr lang="pt-B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0659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9">
            <a:extLst>
              <a:ext uri="{FF2B5EF4-FFF2-40B4-BE49-F238E27FC236}">
                <a16:creationId xmlns:a16="http://schemas.microsoft.com/office/drawing/2014/main" id="{CA0902B8-F074-4489-9F0F-DD8A5F336F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790932"/>
              </p:ext>
            </p:extLst>
          </p:nvPr>
        </p:nvGraphicFramePr>
        <p:xfrm>
          <a:off x="956664" y="448585"/>
          <a:ext cx="10730021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599">
                  <a:extLst>
                    <a:ext uri="{9D8B030D-6E8A-4147-A177-3AD203B41FA5}">
                      <a16:colId xmlns:a16="http://schemas.microsoft.com/office/drawing/2014/main" val="3290375568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2751011005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209158378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3880667134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3426271145"/>
                    </a:ext>
                  </a:extLst>
                </a:gridCol>
                <a:gridCol w="1967026">
                  <a:extLst>
                    <a:ext uri="{9D8B030D-6E8A-4147-A177-3AD203B41FA5}">
                      <a16:colId xmlns:a16="http://schemas.microsoft.com/office/drawing/2014/main" val="1219294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maior(v[3],0,1)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49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(2+2)/2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1585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CB1C02C6-C561-4D95-9891-97FDEF8BD383}"/>
              </a:ext>
            </a:extLst>
          </p:cNvPr>
          <p:cNvSpPr txBox="1"/>
          <p:nvPr/>
        </p:nvSpPr>
        <p:spPr>
          <a:xfrm>
            <a:off x="956664" y="1220689"/>
            <a:ext cx="717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0" dirty="0">
                <a:effectLst/>
                <a:latin typeface="wf_segoe-ui_normal"/>
              </a:rPr>
              <a:t>Se meio &gt; inicio // 2&gt; 2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D4F8FD4-8D03-4DAD-A9A4-1344E5029CCE}"/>
              </a:ext>
            </a:extLst>
          </p:cNvPr>
          <p:cNvSpPr txBox="1"/>
          <p:nvPr/>
        </p:nvSpPr>
        <p:spPr>
          <a:xfrm>
            <a:off x="1002585" y="48180"/>
            <a:ext cx="717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Caso2</a:t>
            </a:r>
            <a:endParaRPr lang="pt-BR" sz="18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CECC70-AE7A-4BB5-8E34-82F3F8066544}"/>
              </a:ext>
            </a:extLst>
          </p:cNvPr>
          <p:cNvSpPr txBox="1"/>
          <p:nvPr/>
        </p:nvSpPr>
        <p:spPr>
          <a:xfrm>
            <a:off x="1734674" y="6440488"/>
            <a:ext cx="959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0" dirty="0">
                <a:effectLst/>
                <a:latin typeface="wf_segoe-ui_normal"/>
              </a:rPr>
              <a:t>*Retorna o elemento contido no vetor. Procedimento será feito até que encontre o maior elemento.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BDE1D6F-77F5-48D1-98D7-06108C2C171E}"/>
              </a:ext>
            </a:extLst>
          </p:cNvPr>
          <p:cNvSpPr txBox="1"/>
          <p:nvPr/>
        </p:nvSpPr>
        <p:spPr>
          <a:xfrm>
            <a:off x="956664" y="1553207"/>
            <a:ext cx="717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wf_segoe-ui_normal"/>
              </a:rPr>
              <a:t>Senão</a:t>
            </a:r>
            <a:endParaRPr lang="pt-BR" dirty="0"/>
          </a:p>
        </p:txBody>
      </p:sp>
      <p:graphicFrame>
        <p:nvGraphicFramePr>
          <p:cNvPr id="17" name="Tabela 9">
            <a:extLst>
              <a:ext uri="{FF2B5EF4-FFF2-40B4-BE49-F238E27FC236}">
                <a16:creationId xmlns:a16="http://schemas.microsoft.com/office/drawing/2014/main" id="{A811309D-63D4-4276-B35E-26E3D4E550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3669158"/>
              </p:ext>
            </p:extLst>
          </p:nvPr>
        </p:nvGraphicFramePr>
        <p:xfrm>
          <a:off x="956663" y="1922539"/>
          <a:ext cx="547222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599">
                  <a:extLst>
                    <a:ext uri="{9D8B030D-6E8A-4147-A177-3AD203B41FA5}">
                      <a16:colId xmlns:a16="http://schemas.microsoft.com/office/drawing/2014/main" val="3290375568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3426271145"/>
                    </a:ext>
                  </a:extLst>
                </a:gridCol>
                <a:gridCol w="1967026">
                  <a:extLst>
                    <a:ext uri="{9D8B030D-6E8A-4147-A177-3AD203B41FA5}">
                      <a16:colId xmlns:a16="http://schemas.microsoft.com/office/drawing/2014/main" val="1219294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Variável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49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n1 = v[inicio];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n2 = v[fim];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1585"/>
                  </a:ext>
                </a:extLst>
              </a:tr>
            </a:tbl>
          </a:graphicData>
        </a:graphic>
      </p:graphicFrame>
      <p:sp>
        <p:nvSpPr>
          <p:cNvPr id="19" name="CaixaDeTexto 18">
            <a:extLst>
              <a:ext uri="{FF2B5EF4-FFF2-40B4-BE49-F238E27FC236}">
                <a16:creationId xmlns:a16="http://schemas.microsoft.com/office/drawing/2014/main" id="{34E9DC76-9991-446D-A8D1-95A6BA40F0BD}"/>
              </a:ext>
            </a:extLst>
          </p:cNvPr>
          <p:cNvSpPr txBox="1"/>
          <p:nvPr/>
        </p:nvSpPr>
        <p:spPr>
          <a:xfrm>
            <a:off x="956663" y="3554236"/>
            <a:ext cx="717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0" dirty="0">
                <a:effectLst/>
                <a:latin typeface="wf_segoe-ui_normal"/>
              </a:rPr>
              <a:t>Se n1 &gt; </a:t>
            </a:r>
            <a:r>
              <a:rPr lang="pt-BR" dirty="0">
                <a:latin typeface="wf_segoe-ui_normal"/>
              </a:rPr>
              <a:t>n2</a:t>
            </a:r>
            <a:r>
              <a:rPr lang="pt-BR" i="0" dirty="0">
                <a:effectLst/>
                <a:latin typeface="wf_segoe-ui_normal"/>
              </a:rPr>
              <a:t> // 7&gt; 7</a:t>
            </a:r>
            <a:endParaRPr lang="pt-BR" dirty="0"/>
          </a:p>
        </p:txBody>
      </p:sp>
      <p:graphicFrame>
        <p:nvGraphicFramePr>
          <p:cNvPr id="21" name="Tabela 9">
            <a:extLst>
              <a:ext uri="{FF2B5EF4-FFF2-40B4-BE49-F238E27FC236}">
                <a16:creationId xmlns:a16="http://schemas.microsoft.com/office/drawing/2014/main" id="{9B44029E-DF60-4338-A2B1-DE269CBE75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4833281"/>
              </p:ext>
            </p:extLst>
          </p:nvPr>
        </p:nvGraphicFramePr>
        <p:xfrm>
          <a:off x="956663" y="2699946"/>
          <a:ext cx="547222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599">
                  <a:extLst>
                    <a:ext uri="{9D8B030D-6E8A-4147-A177-3AD203B41FA5}">
                      <a16:colId xmlns:a16="http://schemas.microsoft.com/office/drawing/2014/main" val="3290375568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3426271145"/>
                    </a:ext>
                  </a:extLst>
                </a:gridCol>
                <a:gridCol w="1967026">
                  <a:extLst>
                    <a:ext uri="{9D8B030D-6E8A-4147-A177-3AD203B41FA5}">
                      <a16:colId xmlns:a16="http://schemas.microsoft.com/office/drawing/2014/main" val="1219294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Variável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49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n1 = 6;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n2 = 4;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1585"/>
                  </a:ext>
                </a:extLst>
              </a:tr>
            </a:tbl>
          </a:graphicData>
        </a:graphic>
      </p:graphicFrame>
      <p:graphicFrame>
        <p:nvGraphicFramePr>
          <p:cNvPr id="23" name="Tabela 9">
            <a:extLst>
              <a:ext uri="{FF2B5EF4-FFF2-40B4-BE49-F238E27FC236}">
                <a16:creationId xmlns:a16="http://schemas.microsoft.com/office/drawing/2014/main" id="{84B59F10-4685-4D93-92DC-871C7BC628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2081329"/>
              </p:ext>
            </p:extLst>
          </p:nvPr>
        </p:nvGraphicFramePr>
        <p:xfrm>
          <a:off x="956663" y="4280813"/>
          <a:ext cx="3505198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599">
                  <a:extLst>
                    <a:ext uri="{9D8B030D-6E8A-4147-A177-3AD203B41FA5}">
                      <a16:colId xmlns:a16="http://schemas.microsoft.com/office/drawing/2014/main" val="3290375568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3426271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Variável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49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Retorna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n2 = 7;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1585"/>
                  </a:ext>
                </a:extLst>
              </a:tr>
            </a:tbl>
          </a:graphicData>
        </a:graphic>
      </p:graphicFrame>
      <p:sp>
        <p:nvSpPr>
          <p:cNvPr id="31" name="CaixaDeTexto 30">
            <a:extLst>
              <a:ext uri="{FF2B5EF4-FFF2-40B4-BE49-F238E27FC236}">
                <a16:creationId xmlns:a16="http://schemas.microsoft.com/office/drawing/2014/main" id="{A82F4164-331A-4128-8582-2C42016B653D}"/>
              </a:ext>
            </a:extLst>
          </p:cNvPr>
          <p:cNvSpPr txBox="1"/>
          <p:nvPr/>
        </p:nvSpPr>
        <p:spPr>
          <a:xfrm>
            <a:off x="6096000" y="1200727"/>
            <a:ext cx="717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N1 continua valendo 6( do lado de fora dessa recursividade)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36028A2-B16A-4A53-84B3-7DD5B260516F}"/>
              </a:ext>
            </a:extLst>
          </p:cNvPr>
          <p:cNvSpPr txBox="1"/>
          <p:nvPr/>
        </p:nvSpPr>
        <p:spPr>
          <a:xfrm>
            <a:off x="6533818" y="1902815"/>
            <a:ext cx="717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0" dirty="0">
                <a:effectLst/>
                <a:latin typeface="wf_segoe-ui_normal"/>
              </a:rPr>
              <a:t>N1 recebe o elemento contido na posição do vetor v[2]</a:t>
            </a:r>
            <a:endParaRPr lang="pt-BR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7BAE61B-DF87-42F0-90AB-98BAFD688989}"/>
              </a:ext>
            </a:extLst>
          </p:cNvPr>
          <p:cNvSpPr txBox="1"/>
          <p:nvPr/>
        </p:nvSpPr>
        <p:spPr>
          <a:xfrm>
            <a:off x="6533818" y="2235333"/>
            <a:ext cx="717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0" dirty="0">
                <a:effectLst/>
                <a:latin typeface="wf_segoe-ui_normal"/>
              </a:rPr>
              <a:t>N2 recebe o elemento contido na posição do vetor v[2]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AFB0ADD-DE67-4E8E-9C82-56E4443200B5}"/>
              </a:ext>
            </a:extLst>
          </p:cNvPr>
          <p:cNvSpPr txBox="1"/>
          <p:nvPr/>
        </p:nvSpPr>
        <p:spPr>
          <a:xfrm>
            <a:off x="6533818" y="2529913"/>
            <a:ext cx="717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Respectivamente 7 e 7.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D4344B3-5B49-42FB-BA9B-FDDD3AEBD95D}"/>
              </a:ext>
            </a:extLst>
          </p:cNvPr>
          <p:cNvSpPr txBox="1"/>
          <p:nvPr/>
        </p:nvSpPr>
        <p:spPr>
          <a:xfrm>
            <a:off x="956663" y="3911396"/>
            <a:ext cx="717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0" dirty="0">
                <a:effectLst/>
                <a:latin typeface="wf_segoe-ui_normal"/>
              </a:rPr>
              <a:t>Senão</a:t>
            </a:r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14EDE1E8-1735-45C6-B031-F870C75993B2}"/>
              </a:ext>
            </a:extLst>
          </p:cNvPr>
          <p:cNvSpPr txBox="1"/>
          <p:nvPr/>
        </p:nvSpPr>
        <p:spPr>
          <a:xfrm>
            <a:off x="4461861" y="4529728"/>
            <a:ext cx="787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Até o momento 7 é o maior elemento obtido na recursividade </a:t>
            </a:r>
            <a:r>
              <a:rPr lang="pt-BR" sz="1800" dirty="0">
                <a:solidFill>
                  <a:srgbClr val="000000"/>
                </a:solidFill>
              </a:rPr>
              <a:t>maior(</a:t>
            </a:r>
            <a:r>
              <a:rPr lang="pt-BR" sz="1800" dirty="0">
                <a:solidFill>
                  <a:srgbClr val="6A3E3E"/>
                </a:solidFill>
              </a:rPr>
              <a:t>v</a:t>
            </a:r>
            <a:r>
              <a:rPr lang="pt-BR" sz="1800" dirty="0">
                <a:solidFill>
                  <a:srgbClr val="000000"/>
                </a:solidFill>
              </a:rPr>
              <a:t>[3], </a:t>
            </a:r>
            <a:r>
              <a:rPr lang="pt-BR" sz="1800" dirty="0">
                <a:solidFill>
                  <a:srgbClr val="6A3E3E"/>
                </a:solidFill>
              </a:rPr>
              <a:t>1</a:t>
            </a:r>
            <a:r>
              <a:rPr lang="pt-BR" sz="1800" dirty="0">
                <a:solidFill>
                  <a:srgbClr val="000000"/>
                </a:solidFill>
              </a:rPr>
              <a:t>+1 ,</a:t>
            </a:r>
            <a:r>
              <a:rPr lang="pt-BR" sz="1800" dirty="0">
                <a:solidFill>
                  <a:srgbClr val="6A3E3E"/>
                </a:solidFill>
              </a:rPr>
              <a:t>2</a:t>
            </a:r>
            <a:r>
              <a:rPr lang="pt-BR" sz="1800" dirty="0">
                <a:solidFill>
                  <a:srgbClr val="000000"/>
                </a:solidFill>
              </a:rPr>
              <a:t>);</a:t>
            </a:r>
            <a:endParaRPr lang="pt-BR" sz="1800" dirty="0"/>
          </a:p>
          <a:p>
            <a:endParaRPr lang="pt-BR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94F59D8-CCF6-4F1D-8415-C38A9F3A3DAD}"/>
              </a:ext>
            </a:extLst>
          </p:cNvPr>
          <p:cNvSpPr txBox="1"/>
          <p:nvPr/>
        </p:nvSpPr>
        <p:spPr>
          <a:xfrm>
            <a:off x="1002585" y="5081662"/>
            <a:ext cx="1068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Agora que foi obtido os dois maiores valores sendo eles n1 = 6 e n2 =7 é feita a comparação entre ambos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AE07853-5ACB-4EB7-A67F-425CD4F041EA}"/>
              </a:ext>
            </a:extLst>
          </p:cNvPr>
          <p:cNvSpPr txBox="1"/>
          <p:nvPr/>
        </p:nvSpPr>
        <p:spPr>
          <a:xfrm>
            <a:off x="1002585" y="5452645"/>
            <a:ext cx="717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0" dirty="0">
                <a:effectLst/>
                <a:latin typeface="wf_segoe-ui_normal"/>
              </a:rPr>
              <a:t>Se n1 &gt; </a:t>
            </a:r>
            <a:r>
              <a:rPr lang="pt-BR" dirty="0">
                <a:latin typeface="wf_segoe-ui_normal"/>
              </a:rPr>
              <a:t>n2</a:t>
            </a:r>
            <a:r>
              <a:rPr lang="pt-BR" i="0" dirty="0">
                <a:effectLst/>
                <a:latin typeface="wf_segoe-ui_normal"/>
              </a:rPr>
              <a:t> // 6&gt; 7 ... </a:t>
            </a:r>
            <a:endParaRPr lang="pt-BR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678E5966-570A-4D43-8421-BAE7B68E2336}"/>
              </a:ext>
            </a:extLst>
          </p:cNvPr>
          <p:cNvSpPr txBox="1"/>
          <p:nvPr/>
        </p:nvSpPr>
        <p:spPr>
          <a:xfrm>
            <a:off x="1002585" y="5759149"/>
            <a:ext cx="717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wf_segoe-ui_normal"/>
              </a:rPr>
              <a:t>Senão</a:t>
            </a:r>
            <a:endParaRPr lang="pt-BR" dirty="0"/>
          </a:p>
        </p:txBody>
      </p:sp>
      <p:graphicFrame>
        <p:nvGraphicFramePr>
          <p:cNvPr id="51" name="Tabela 9">
            <a:extLst>
              <a:ext uri="{FF2B5EF4-FFF2-40B4-BE49-F238E27FC236}">
                <a16:creationId xmlns:a16="http://schemas.microsoft.com/office/drawing/2014/main" id="{879651CA-B000-4C40-BEF5-EE31322CCB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9387441"/>
              </p:ext>
            </p:extLst>
          </p:nvPr>
        </p:nvGraphicFramePr>
        <p:xfrm>
          <a:off x="4263229" y="5718481"/>
          <a:ext cx="3505197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8399">
                  <a:extLst>
                    <a:ext uri="{9D8B030D-6E8A-4147-A177-3AD203B41FA5}">
                      <a16:colId xmlns:a16="http://schemas.microsoft.com/office/drawing/2014/main" val="3290375568"/>
                    </a:ext>
                  </a:extLst>
                </a:gridCol>
                <a:gridCol w="1168399">
                  <a:extLst>
                    <a:ext uri="{9D8B030D-6E8A-4147-A177-3AD203B41FA5}">
                      <a16:colId xmlns:a16="http://schemas.microsoft.com/office/drawing/2014/main" val="3426271145"/>
                    </a:ext>
                  </a:extLst>
                </a:gridCol>
                <a:gridCol w="1168399">
                  <a:extLst>
                    <a:ext uri="{9D8B030D-6E8A-4147-A177-3AD203B41FA5}">
                      <a16:colId xmlns:a16="http://schemas.microsoft.com/office/drawing/2014/main" val="42893691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Variável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49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Retorna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n2 = 7;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1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34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B24CE-0D0A-4255-AA46-6244BA98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603" y="2766218"/>
            <a:ext cx="5644793" cy="1325563"/>
          </a:xfrm>
        </p:spPr>
        <p:txBody>
          <a:bodyPr/>
          <a:lstStyle/>
          <a:p>
            <a:r>
              <a:rPr lang="pt-BR" dirty="0"/>
              <a:t>Material para Hands-On</a:t>
            </a:r>
          </a:p>
        </p:txBody>
      </p:sp>
    </p:spTree>
    <p:extLst>
      <p:ext uri="{BB962C8B-B14F-4D97-AF65-F5344CB8AC3E}">
        <p14:creationId xmlns:p14="http://schemas.microsoft.com/office/powerpoint/2010/main" val="86652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E3CC2-C8BE-4CD7-9B9E-B1956355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</a:t>
            </a:r>
            <a:br>
              <a:rPr lang="pt-BR" dirty="0"/>
            </a:br>
            <a:r>
              <a:rPr lang="pt-BR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Principal_maior_Recursivo.java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0C3B154-3E81-45CB-A334-1F4EC408B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16" y="1690688"/>
            <a:ext cx="82010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3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E3CC2-C8BE-4CD7-9B9E-B1956355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</a:t>
            </a:r>
            <a:br>
              <a:rPr lang="pt-BR" dirty="0"/>
            </a:br>
            <a:r>
              <a:rPr lang="pt-BR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MaoirRecursivo.java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BBC1C5-0F19-44AA-B485-5E2B98C13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"/>
          <a:stretch/>
        </p:blipFill>
        <p:spPr>
          <a:xfrm>
            <a:off x="985392" y="1690688"/>
            <a:ext cx="79184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7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58B73-A128-4221-A9CB-12AA6B72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Referencias.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99C8404-9325-4FDD-BF47-2036BC74486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0" dirty="0">
                <a:effectLst/>
                <a:latin typeface="wf_segoe-ui_normal"/>
              </a:rPr>
              <a:t>Código-fonte fornecido pela Mestre-</a:t>
            </a:r>
            <a:r>
              <a:rPr lang="pt-BR" sz="2000" b="0" i="0" dirty="0">
                <a:effectLst/>
                <a:latin typeface="-apple-system"/>
              </a:rPr>
              <a:t>Doutoranda </a:t>
            </a:r>
            <a:r>
              <a:rPr lang="pt-BR" sz="2000" b="1" i="0" dirty="0">
                <a:effectLst/>
                <a:latin typeface="-apple-system"/>
              </a:rPr>
              <a:t>Eliane Oliveira Santiago</a:t>
            </a:r>
            <a:r>
              <a:rPr lang="pt-BR" sz="2000" b="1" dirty="0">
                <a:latin typeface="-apple-system"/>
              </a:rPr>
              <a:t>, </a:t>
            </a:r>
            <a:r>
              <a:rPr lang="pt-BR" sz="2000" b="1" i="0" dirty="0">
                <a:effectLst/>
                <a:latin typeface="-apple-system"/>
              </a:rPr>
              <a:t>Exercicio 05 de ‘</a:t>
            </a:r>
            <a:r>
              <a:rPr lang="pt-BR" sz="2000" b="1" i="0" dirty="0">
                <a:effectLst/>
                <a:latin typeface="Segoe UI Web"/>
              </a:rPr>
              <a:t>Laboratório de Estruturas de Dados Lineares e Recursividade’.</a:t>
            </a:r>
            <a:endParaRPr lang="pt-BR" sz="2000" b="1" i="0" dirty="0">
              <a:effectLst/>
              <a:latin typeface="-apple-system"/>
            </a:endParaRPr>
          </a:p>
          <a:p>
            <a:r>
              <a:rPr lang="pt-BR" sz="2000" b="0" i="0" dirty="0">
                <a:effectLst/>
                <a:latin typeface="-apple-system"/>
              </a:rPr>
              <a:t>  Ferramenta para Debug – Eclipse IDE for Java Developers - 2020-06.</a:t>
            </a:r>
          </a:p>
          <a:p>
            <a:pPr marL="0" indent="0">
              <a:buNone/>
            </a:pPr>
            <a:endParaRPr lang="pt-BR" sz="2000" b="0" i="0" dirty="0">
              <a:effectLst/>
              <a:latin typeface="-apple-system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8B284E3-2103-4EE3-8803-A7084DB40D56}"/>
              </a:ext>
            </a:extLst>
          </p:cNvPr>
          <p:cNvSpPr txBox="1">
            <a:spLocks/>
          </p:cNvSpPr>
          <p:nvPr/>
        </p:nvSpPr>
        <p:spPr>
          <a:xfrm>
            <a:off x="838200" y="55568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Este material poderá ser utilizado para toda e qualquer aula ministrada pela </a:t>
            </a:r>
            <a:r>
              <a:rPr lang="pt-BR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Eliane Oliveira Santiago,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pelos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alunos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contido no grupo da atividade ou </a:t>
            </a:r>
            <a:r>
              <a:rPr lang="pt-BR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pelo</a:t>
            </a:r>
            <a:r>
              <a:rPr lang="pt-BR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CPS-FATEC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68564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850</Words>
  <Application>Microsoft Office PowerPoint</Application>
  <PresentationFormat>Widescreen</PresentationFormat>
  <Paragraphs>174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Consolas</vt:lpstr>
      <vt:lpstr>Segoe UI Web</vt:lpstr>
      <vt:lpstr>wf_segoe-ui_normal</vt:lpstr>
      <vt:lpstr>Tema do Office</vt:lpstr>
      <vt:lpstr>Estrutura de Dados</vt:lpstr>
      <vt:lpstr>Apresentação do PowerPoint</vt:lpstr>
      <vt:lpstr>Apresentação do PowerPoint</vt:lpstr>
      <vt:lpstr>Apresentação do PowerPoint</vt:lpstr>
      <vt:lpstr>Apresentação do PowerPoint</vt:lpstr>
      <vt:lpstr>Material para Hands-On</vt:lpstr>
      <vt:lpstr>Código Principal_maior_Recursivo.java</vt:lpstr>
      <vt:lpstr>Código MaoirRecursivo.java</vt:lpstr>
      <vt:lpstr>Referencias.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Kaio Galvao</dc:creator>
  <cp:lastModifiedBy>Kaio Galvao</cp:lastModifiedBy>
  <cp:revision>15</cp:revision>
  <dcterms:created xsi:type="dcterms:W3CDTF">2020-10-15T23:27:39Z</dcterms:created>
  <dcterms:modified xsi:type="dcterms:W3CDTF">2020-10-16T02:21:09Z</dcterms:modified>
</cp:coreProperties>
</file>