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7"/>
  </p:notesMasterIdLst>
  <p:sldIdLst>
    <p:sldId id="256" r:id="rId2"/>
    <p:sldId id="265" r:id="rId3"/>
    <p:sldId id="257" r:id="rId4"/>
    <p:sldId id="295" r:id="rId5"/>
    <p:sldId id="261" r:id="rId6"/>
    <p:sldId id="264" r:id="rId7"/>
    <p:sldId id="299" r:id="rId8"/>
    <p:sldId id="300" r:id="rId9"/>
    <p:sldId id="272" r:id="rId10"/>
    <p:sldId id="278" r:id="rId11"/>
    <p:sldId id="274" r:id="rId12"/>
    <p:sldId id="271" r:id="rId13"/>
    <p:sldId id="296" r:id="rId14"/>
    <p:sldId id="298" r:id="rId15"/>
    <p:sldId id="301" r:id="rId16"/>
  </p:sldIdLst>
  <p:sldSz cx="9144000" cy="5143500" type="screen16x9"/>
  <p:notesSz cx="6858000" cy="9144000"/>
  <p:embeddedFontLst>
    <p:embeddedFont>
      <p:font typeface="Merriweather" panose="020B0604020202020204" charset="0"/>
      <p:regular r:id="rId18"/>
      <p:bold r:id="rId19"/>
      <p:italic r:id="rId20"/>
      <p:boldItalic r:id="rId21"/>
    </p:embeddedFont>
    <p:embeddedFont>
      <p:font typeface="Raleway" panose="020B060402020202020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F5F1E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8F5ED6B-40B9-40AC-8FA2-20DD159D144C}">
  <a:tblStyle styleId="{98F5ED6B-40B9-40AC-8FA2-20DD159D144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6B68A2A-B305-4263-850F-5E2D87496A6D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50344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73182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96301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83066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28756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76533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00" y="2580675"/>
            <a:ext cx="9144000" cy="2562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903500" y="1786850"/>
            <a:ext cx="5337000" cy="15699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944450" y="1831388"/>
            <a:ext cx="5255100" cy="14808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100" y="0"/>
            <a:ext cx="9144000" cy="796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5"/>
          <p:cNvSpPr/>
          <p:nvPr/>
        </p:nvSpPr>
        <p:spPr>
          <a:xfrm>
            <a:off x="1777275" y="522975"/>
            <a:ext cx="5589600" cy="546900"/>
          </a:xfrm>
          <a:prstGeom prst="rect">
            <a:avLst/>
          </a:prstGeom>
          <a:noFill/>
          <a:ln w="9525" cap="flat" cmpd="sng">
            <a:solidFill>
              <a:srgbClr val="22222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1810200" y="557513"/>
            <a:ext cx="55236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457200" y="1403306"/>
            <a:ext cx="8229600" cy="3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◉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4297650" y="4764749"/>
            <a:ext cx="548700" cy="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100" y="0"/>
            <a:ext cx="9144000" cy="796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/>
          <p:nvPr/>
        </p:nvSpPr>
        <p:spPr>
          <a:xfrm>
            <a:off x="1777275" y="522975"/>
            <a:ext cx="5589600" cy="546900"/>
          </a:xfrm>
          <a:prstGeom prst="rect">
            <a:avLst/>
          </a:prstGeom>
          <a:noFill/>
          <a:ln w="9525" cap="flat" cmpd="sng">
            <a:solidFill>
              <a:srgbClr val="22222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457200" y="1397363"/>
            <a:ext cx="3994500" cy="352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4692274" y="1397363"/>
            <a:ext cx="3994500" cy="352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1810200" y="557513"/>
            <a:ext cx="55236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4297650" y="4764749"/>
            <a:ext cx="548700" cy="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/>
          <p:nvPr/>
        </p:nvSpPr>
        <p:spPr>
          <a:xfrm>
            <a:off x="100" y="0"/>
            <a:ext cx="9144000" cy="796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7"/>
          <p:cNvSpPr/>
          <p:nvPr/>
        </p:nvSpPr>
        <p:spPr>
          <a:xfrm>
            <a:off x="1777275" y="522975"/>
            <a:ext cx="5589600" cy="546900"/>
          </a:xfrm>
          <a:prstGeom prst="rect">
            <a:avLst/>
          </a:prstGeom>
          <a:noFill/>
          <a:ln w="9525" cap="flat" cmpd="sng">
            <a:solidFill>
              <a:srgbClr val="22222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457200" y="1462781"/>
            <a:ext cx="2631900" cy="3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3223964" y="1462781"/>
            <a:ext cx="2631900" cy="3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5990727" y="1462781"/>
            <a:ext cx="2631900" cy="3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1810200" y="557513"/>
            <a:ext cx="55236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sldNum" idx="12"/>
          </p:nvPr>
        </p:nvSpPr>
        <p:spPr>
          <a:xfrm>
            <a:off x="4297650" y="4764749"/>
            <a:ext cx="548700" cy="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"/>
          <p:cNvSpPr/>
          <p:nvPr/>
        </p:nvSpPr>
        <p:spPr>
          <a:xfrm>
            <a:off x="100" y="0"/>
            <a:ext cx="9144000" cy="796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8"/>
          <p:cNvSpPr/>
          <p:nvPr/>
        </p:nvSpPr>
        <p:spPr>
          <a:xfrm>
            <a:off x="1777275" y="522975"/>
            <a:ext cx="5589600" cy="546900"/>
          </a:xfrm>
          <a:prstGeom prst="rect">
            <a:avLst/>
          </a:prstGeom>
          <a:noFill/>
          <a:ln w="9525" cap="flat" cmpd="sng">
            <a:solidFill>
              <a:srgbClr val="22222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1810200" y="557513"/>
            <a:ext cx="55236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sldNum" idx="12"/>
          </p:nvPr>
        </p:nvSpPr>
        <p:spPr>
          <a:xfrm>
            <a:off x="4297650" y="4764749"/>
            <a:ext cx="548700" cy="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9"/>
          <p:cNvSpPr/>
          <p:nvPr/>
        </p:nvSpPr>
        <p:spPr>
          <a:xfrm>
            <a:off x="100" y="4346775"/>
            <a:ext cx="9144000" cy="796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body" idx="1"/>
          </p:nvPr>
        </p:nvSpPr>
        <p:spPr>
          <a:xfrm>
            <a:off x="457200" y="4346775"/>
            <a:ext cx="8229600" cy="5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erriweather"/>
              <a:buNone/>
              <a:defRPr sz="1400" i="1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sldNum" idx="12"/>
          </p:nvPr>
        </p:nvSpPr>
        <p:spPr>
          <a:xfrm>
            <a:off x="4297650" y="4764749"/>
            <a:ext cx="548700" cy="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buNone/>
              <a:defRPr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buNone/>
              <a:defRPr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buNone/>
              <a:defRPr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buNone/>
              <a:defRPr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buNone/>
              <a:defRPr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buNone/>
              <a:defRPr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buNone/>
              <a:defRPr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buNone/>
              <a:defRPr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light" type="blank">
  <p:cSld name="BLANK">
    <p:bg>
      <p:bgPr>
        <a:solidFill>
          <a:schemeClr val="accent3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/>
          <p:nvPr/>
        </p:nvSpPr>
        <p:spPr>
          <a:xfrm>
            <a:off x="322800" y="328500"/>
            <a:ext cx="8498400" cy="44865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0"/>
          <p:cNvSpPr/>
          <p:nvPr/>
        </p:nvSpPr>
        <p:spPr>
          <a:xfrm>
            <a:off x="385544" y="389475"/>
            <a:ext cx="8373000" cy="43647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sldNum" idx="12"/>
          </p:nvPr>
        </p:nvSpPr>
        <p:spPr>
          <a:xfrm>
            <a:off x="4297650" y="4764749"/>
            <a:ext cx="548700" cy="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_1">
    <p:bg>
      <p:bgPr>
        <a:solidFill>
          <a:schemeClr val="dk1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1"/>
          <p:cNvSpPr txBox="1">
            <a:spLocks noGrp="1"/>
          </p:cNvSpPr>
          <p:nvPr>
            <p:ph type="sldNum" idx="12"/>
          </p:nvPr>
        </p:nvSpPr>
        <p:spPr>
          <a:xfrm>
            <a:off x="4297650" y="4764749"/>
            <a:ext cx="548700" cy="30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accent3"/>
                </a:solidFill>
              </a:defRPr>
            </a:lvl1pPr>
            <a:lvl2pPr lvl="1">
              <a:buNone/>
              <a:defRPr>
                <a:solidFill>
                  <a:schemeClr val="accent3"/>
                </a:solidFill>
              </a:defRPr>
            </a:lvl2pPr>
            <a:lvl3pPr lvl="2">
              <a:buNone/>
              <a:defRPr>
                <a:solidFill>
                  <a:schemeClr val="accent3"/>
                </a:solidFill>
              </a:defRPr>
            </a:lvl3pPr>
            <a:lvl4pPr lvl="3">
              <a:buNone/>
              <a:defRPr>
                <a:solidFill>
                  <a:schemeClr val="accent3"/>
                </a:solidFill>
              </a:defRPr>
            </a:lvl4pPr>
            <a:lvl5pPr lvl="4">
              <a:buNone/>
              <a:defRPr>
                <a:solidFill>
                  <a:schemeClr val="accent3"/>
                </a:solidFill>
              </a:defRPr>
            </a:lvl5pPr>
            <a:lvl6pPr lvl="5">
              <a:buNone/>
              <a:defRPr>
                <a:solidFill>
                  <a:schemeClr val="accent3"/>
                </a:solidFill>
              </a:defRPr>
            </a:lvl6pPr>
            <a:lvl7pPr lvl="6">
              <a:buNone/>
              <a:defRPr>
                <a:solidFill>
                  <a:schemeClr val="accent3"/>
                </a:solidFill>
              </a:defRPr>
            </a:lvl7pPr>
            <a:lvl8pPr lvl="7">
              <a:buNone/>
              <a:defRPr>
                <a:solidFill>
                  <a:schemeClr val="accent3"/>
                </a:solidFill>
              </a:defRPr>
            </a:lvl8pPr>
            <a:lvl9pPr lvl="8">
              <a:buNone/>
              <a:defRPr>
                <a:solidFill>
                  <a:schemeClr val="accent3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62" name="Google Shape;62;p11"/>
          <p:cNvSpPr/>
          <p:nvPr/>
        </p:nvSpPr>
        <p:spPr>
          <a:xfrm>
            <a:off x="322800" y="328500"/>
            <a:ext cx="8498400" cy="4486500"/>
          </a:xfrm>
          <a:prstGeom prst="rect">
            <a:avLst/>
          </a:prstGeom>
          <a:noFill/>
          <a:ln w="9525" cap="flat" cmpd="sng">
            <a:solidFill>
              <a:schemeClr val="accent3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11"/>
          <p:cNvSpPr/>
          <p:nvPr/>
        </p:nvSpPr>
        <p:spPr>
          <a:xfrm>
            <a:off x="385544" y="389475"/>
            <a:ext cx="8373000" cy="4364700"/>
          </a:xfrm>
          <a:prstGeom prst="rect">
            <a:avLst/>
          </a:prstGeom>
          <a:noFill/>
          <a:ln w="28575" cap="flat" cmpd="sng">
            <a:solidFill>
              <a:schemeClr val="accent3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810300" y="556800"/>
            <a:ext cx="55236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erriweather"/>
              <a:buNone/>
              <a:defRPr sz="16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erriweather"/>
              <a:buNone/>
              <a:defRPr sz="16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erriweather"/>
              <a:buNone/>
              <a:defRPr sz="16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erriweather"/>
              <a:buNone/>
              <a:defRPr sz="16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erriweather"/>
              <a:buNone/>
              <a:defRPr sz="16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erriweather"/>
              <a:buNone/>
              <a:defRPr sz="16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erriweather"/>
              <a:buNone/>
              <a:defRPr sz="16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erriweather"/>
              <a:buNone/>
              <a:defRPr sz="16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erriweather"/>
              <a:buNone/>
              <a:defRPr sz="16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345100"/>
            <a:ext cx="8229600" cy="35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◉"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Char char="○"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Char char="■"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Char char="●"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Char char="○"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Char char="■"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Char char="●"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Char char="○"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Char char="■"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4297650" y="4764749"/>
            <a:ext cx="548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 sz="11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ctr">
              <a:buNone/>
              <a:defRPr sz="11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algn="ctr">
              <a:buNone/>
              <a:defRPr sz="11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algn="ctr">
              <a:buNone/>
              <a:defRPr sz="11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algn="ctr">
              <a:buNone/>
              <a:defRPr sz="11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algn="ctr">
              <a:buNone/>
              <a:defRPr sz="11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algn="ctr">
              <a:buNone/>
              <a:defRPr sz="11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algn="ctr">
              <a:buNone/>
              <a:defRPr sz="11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algn="ctr">
              <a:buNone/>
              <a:defRPr sz="11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90">
          <a:fgClr>
            <a:schemeClr val="accent3"/>
          </a:fgClr>
          <a:bgClr>
            <a:schemeClr val="bg1"/>
          </a:bgClr>
        </a:patt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5370CB5-73A3-4CC2-9EAC-27D96173F8DB}"/>
              </a:ext>
            </a:extLst>
          </p:cNvPr>
          <p:cNvSpPr txBox="1"/>
          <p:nvPr/>
        </p:nvSpPr>
        <p:spPr>
          <a:xfrm>
            <a:off x="0" y="2571750"/>
            <a:ext cx="9144000" cy="2571750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68" name="Google Shape;68;p12"/>
          <p:cNvSpPr txBox="1">
            <a:spLocks noGrp="1"/>
          </p:cNvSpPr>
          <p:nvPr>
            <p:ph type="ctrTitle"/>
          </p:nvPr>
        </p:nvSpPr>
        <p:spPr>
          <a:xfrm>
            <a:off x="1944450" y="1831388"/>
            <a:ext cx="5255100" cy="148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3300"/>
                </a:solidFill>
              </a:rPr>
              <a:t>Nós</a:t>
            </a:r>
            <a:r>
              <a:rPr lang="en" dirty="0"/>
              <a:t>Treidamos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4"/>
          <p:cNvSpPr txBox="1">
            <a:spLocks noGrp="1"/>
          </p:cNvSpPr>
          <p:nvPr>
            <p:ph type="ctrTitle" idx="4294967295"/>
          </p:nvPr>
        </p:nvSpPr>
        <p:spPr>
          <a:xfrm>
            <a:off x="685800" y="857249"/>
            <a:ext cx="7772400" cy="742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accent1"/>
              </a:solidFill>
            </a:endParaRPr>
          </a:p>
        </p:txBody>
      </p:sp>
      <p:sp>
        <p:nvSpPr>
          <p:cNvPr id="321" name="Google Shape;321;p34"/>
          <p:cNvSpPr txBox="1">
            <a:spLocks noGrp="1"/>
          </p:cNvSpPr>
          <p:nvPr>
            <p:ph type="subTitle" idx="4294967295"/>
          </p:nvPr>
        </p:nvSpPr>
        <p:spPr>
          <a:xfrm>
            <a:off x="1143000" y="1468463"/>
            <a:ext cx="69723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200" b="1" dirty="0">
                <a:solidFill>
                  <a:schemeClr val="lt1"/>
                </a:solidFill>
              </a:rPr>
              <a:t>Métricas de dados da plataforma</a:t>
            </a:r>
            <a:endParaRPr sz="3200" b="1" dirty="0">
              <a:solidFill>
                <a:schemeClr val="lt1"/>
              </a:solidFill>
            </a:endParaRPr>
          </a:p>
        </p:txBody>
      </p:sp>
      <p:sp>
        <p:nvSpPr>
          <p:cNvPr id="322" name="Google Shape;322;p34"/>
          <p:cNvSpPr txBox="1">
            <a:spLocks noGrp="1"/>
          </p:cNvSpPr>
          <p:nvPr>
            <p:ph type="body" idx="4294967295"/>
          </p:nvPr>
        </p:nvSpPr>
        <p:spPr>
          <a:xfrm>
            <a:off x="1275150" y="2841694"/>
            <a:ext cx="6593700" cy="12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rgbClr val="FFFFFF"/>
                </a:solidFill>
              </a:rPr>
              <a:t>Faixa etária dos usuários</a:t>
            </a:r>
            <a:endParaRPr sz="1800" dirty="0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rgbClr val="FFFFFF"/>
                </a:solidFill>
              </a:rPr>
              <a:t>Dados do simulador</a:t>
            </a:r>
            <a:endParaRPr lang="en" sz="1800" dirty="0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lang="en" sz="1800" dirty="0">
              <a:solidFill>
                <a:srgbClr val="FFFFFF"/>
              </a:solidFill>
            </a:endParaRPr>
          </a:p>
        </p:txBody>
      </p:sp>
      <p:sp>
        <p:nvSpPr>
          <p:cNvPr id="323" name="Google Shape;323;p34"/>
          <p:cNvSpPr txBox="1">
            <a:spLocks noGrp="1"/>
          </p:cNvSpPr>
          <p:nvPr>
            <p:ph type="sldNum" idx="12"/>
          </p:nvPr>
        </p:nvSpPr>
        <p:spPr>
          <a:xfrm>
            <a:off x="4297650" y="4764749"/>
            <a:ext cx="548700" cy="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grpSp>
        <p:nvGrpSpPr>
          <p:cNvPr id="324" name="Google Shape;324;p34"/>
          <p:cNvGrpSpPr/>
          <p:nvPr/>
        </p:nvGrpSpPr>
        <p:grpSpPr>
          <a:xfrm>
            <a:off x="3927600" y="2539800"/>
            <a:ext cx="1288800" cy="63900"/>
            <a:chOff x="3927600" y="2539800"/>
            <a:chExt cx="1288800" cy="63900"/>
          </a:xfrm>
        </p:grpSpPr>
        <p:cxnSp>
          <p:nvCxnSpPr>
            <p:cNvPr id="325" name="Google Shape;325;p34"/>
            <p:cNvCxnSpPr/>
            <p:nvPr/>
          </p:nvCxnSpPr>
          <p:spPr>
            <a:xfrm>
              <a:off x="3927600" y="2571750"/>
              <a:ext cx="12888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26" name="Google Shape;326;p34"/>
            <p:cNvSpPr/>
            <p:nvPr/>
          </p:nvSpPr>
          <p:spPr>
            <a:xfrm flipH="1">
              <a:off x="4538275" y="2539800"/>
              <a:ext cx="67500" cy="63900"/>
            </a:xfrm>
            <a:prstGeom prst="diamond">
              <a:avLst/>
            </a:prstGeom>
            <a:solidFill>
              <a:srgbClr val="22222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0"/>
          <p:cNvSpPr txBox="1">
            <a:spLocks noGrp="1"/>
          </p:cNvSpPr>
          <p:nvPr>
            <p:ph type="body" idx="1"/>
          </p:nvPr>
        </p:nvSpPr>
        <p:spPr>
          <a:xfrm>
            <a:off x="457200" y="4346775"/>
            <a:ext cx="8229600" cy="5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3300"/>
                </a:solidFill>
              </a:rPr>
              <a:t>Faixa etária dos usuários da plataforma</a:t>
            </a:r>
            <a:endParaRPr dirty="0">
              <a:solidFill>
                <a:srgbClr val="FF3300"/>
              </a:solidFill>
            </a:endParaRPr>
          </a:p>
        </p:txBody>
      </p:sp>
      <p:sp>
        <p:nvSpPr>
          <p:cNvPr id="261" name="Google Shape;261;p30"/>
          <p:cNvSpPr txBox="1">
            <a:spLocks noGrp="1"/>
          </p:cNvSpPr>
          <p:nvPr>
            <p:ph type="sldNum" idx="12"/>
          </p:nvPr>
        </p:nvSpPr>
        <p:spPr>
          <a:xfrm>
            <a:off x="4297650" y="4764749"/>
            <a:ext cx="548700" cy="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cxnSp>
        <p:nvCxnSpPr>
          <p:cNvPr id="262" name="Google Shape;262;p30"/>
          <p:cNvCxnSpPr/>
          <p:nvPr/>
        </p:nvCxnSpPr>
        <p:spPr>
          <a:xfrm>
            <a:off x="952500" y="870101"/>
            <a:ext cx="7239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3" name="Google Shape;263;p30"/>
          <p:cNvCxnSpPr/>
          <p:nvPr/>
        </p:nvCxnSpPr>
        <p:spPr>
          <a:xfrm>
            <a:off x="952500" y="1579583"/>
            <a:ext cx="7239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4" name="Google Shape;264;p30"/>
          <p:cNvCxnSpPr/>
          <p:nvPr/>
        </p:nvCxnSpPr>
        <p:spPr>
          <a:xfrm>
            <a:off x="952500" y="2289064"/>
            <a:ext cx="7239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5" name="Google Shape;265;p30"/>
          <p:cNvCxnSpPr/>
          <p:nvPr/>
        </p:nvCxnSpPr>
        <p:spPr>
          <a:xfrm>
            <a:off x="952500" y="2998546"/>
            <a:ext cx="7239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6" name="Google Shape;266;p30"/>
          <p:cNvCxnSpPr/>
          <p:nvPr/>
        </p:nvCxnSpPr>
        <p:spPr>
          <a:xfrm>
            <a:off x="952500" y="3729926"/>
            <a:ext cx="7239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" name="Imagem 4">
            <a:extLst>
              <a:ext uri="{FF2B5EF4-FFF2-40B4-BE49-F238E27FC236}">
                <a16:creationId xmlns:a16="http://schemas.microsoft.com/office/drawing/2014/main" id="{07E08ED1-CD4E-4592-8C0B-235446D670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99" y="541227"/>
            <a:ext cx="4354357" cy="3732172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81837918-C721-4368-9119-1B0CFD82D0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8205" y="541227"/>
            <a:ext cx="4430232" cy="373217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7"/>
          <p:cNvSpPr txBox="1">
            <a:spLocks noGrp="1"/>
          </p:cNvSpPr>
          <p:nvPr>
            <p:ph type="ctrTitle" idx="4294967295"/>
          </p:nvPr>
        </p:nvSpPr>
        <p:spPr>
          <a:xfrm>
            <a:off x="1080600" y="590850"/>
            <a:ext cx="6982800" cy="894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solidFill>
                  <a:srgbClr val="002060"/>
                </a:solidFill>
              </a:rPr>
              <a:t>R$ 559.049,12 </a:t>
            </a:r>
            <a:endParaRPr sz="4800" dirty="0">
              <a:solidFill>
                <a:srgbClr val="002060"/>
              </a:solidFill>
            </a:endParaRPr>
          </a:p>
        </p:txBody>
      </p:sp>
      <p:sp>
        <p:nvSpPr>
          <p:cNvPr id="204" name="Google Shape;204;p27"/>
          <p:cNvSpPr txBox="1">
            <a:spLocks noGrp="1"/>
          </p:cNvSpPr>
          <p:nvPr>
            <p:ph type="subTitle" idx="4294967295"/>
          </p:nvPr>
        </p:nvSpPr>
        <p:spPr>
          <a:xfrm>
            <a:off x="1080600" y="1277960"/>
            <a:ext cx="69828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rgbClr val="FF3300"/>
                </a:solidFill>
              </a:rPr>
              <a:t>Em movimentações financeiras (10 minutos)</a:t>
            </a:r>
            <a:endParaRPr sz="1800" dirty="0">
              <a:solidFill>
                <a:srgbClr val="FF3300"/>
              </a:solidFill>
            </a:endParaRPr>
          </a:p>
        </p:txBody>
      </p:sp>
      <p:sp>
        <p:nvSpPr>
          <p:cNvPr id="205" name="Google Shape;205;p27"/>
          <p:cNvSpPr txBox="1">
            <a:spLocks noGrp="1"/>
          </p:cNvSpPr>
          <p:nvPr>
            <p:ph type="ctrTitle" idx="4294967295"/>
          </p:nvPr>
        </p:nvSpPr>
        <p:spPr>
          <a:xfrm>
            <a:off x="1080600" y="3219752"/>
            <a:ext cx="6982800" cy="894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solidFill>
                  <a:srgbClr val="002060"/>
                </a:solidFill>
              </a:rPr>
              <a:t>2,18%</a:t>
            </a:r>
            <a:endParaRPr sz="4800" dirty="0">
              <a:solidFill>
                <a:srgbClr val="002060"/>
              </a:solidFill>
            </a:endParaRPr>
          </a:p>
        </p:txBody>
      </p:sp>
      <p:sp>
        <p:nvSpPr>
          <p:cNvPr id="206" name="Google Shape;206;p27"/>
          <p:cNvSpPr txBox="1">
            <a:spLocks noGrp="1"/>
          </p:cNvSpPr>
          <p:nvPr>
            <p:ph type="subTitle" idx="4294967295"/>
          </p:nvPr>
        </p:nvSpPr>
        <p:spPr>
          <a:xfrm>
            <a:off x="1080600" y="3906862"/>
            <a:ext cx="69828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rgbClr val="FF3300"/>
                </a:solidFill>
              </a:rPr>
              <a:t>Oscilação (10 minutos)</a:t>
            </a:r>
            <a:endParaRPr sz="1800" dirty="0">
              <a:solidFill>
                <a:srgbClr val="FF3300"/>
              </a:solidFill>
            </a:endParaRPr>
          </a:p>
        </p:txBody>
      </p:sp>
      <p:sp>
        <p:nvSpPr>
          <p:cNvPr id="207" name="Google Shape;207;p27"/>
          <p:cNvSpPr txBox="1">
            <a:spLocks noGrp="1"/>
          </p:cNvSpPr>
          <p:nvPr>
            <p:ph type="ctrTitle" idx="4294967295"/>
          </p:nvPr>
        </p:nvSpPr>
        <p:spPr>
          <a:xfrm>
            <a:off x="1080600" y="1905301"/>
            <a:ext cx="6982800" cy="894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solidFill>
                  <a:srgbClr val="002060"/>
                </a:solidFill>
              </a:rPr>
              <a:t>19,665</a:t>
            </a:r>
            <a:endParaRPr sz="4800" dirty="0">
              <a:solidFill>
                <a:srgbClr val="002060"/>
              </a:solidFill>
            </a:endParaRPr>
          </a:p>
        </p:txBody>
      </p:sp>
      <p:sp>
        <p:nvSpPr>
          <p:cNvPr id="208" name="Google Shape;208;p27"/>
          <p:cNvSpPr txBox="1">
            <a:spLocks noGrp="1"/>
          </p:cNvSpPr>
          <p:nvPr>
            <p:ph type="subTitle" idx="4294967295"/>
          </p:nvPr>
        </p:nvSpPr>
        <p:spPr>
          <a:xfrm>
            <a:off x="1080600" y="2592411"/>
            <a:ext cx="69828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rgbClr val="FF3300"/>
                </a:solidFill>
              </a:rPr>
              <a:t>Quantidade de ativos movimentados (10 minutos)</a:t>
            </a:r>
            <a:endParaRPr sz="1800" dirty="0">
              <a:solidFill>
                <a:srgbClr val="FF3300"/>
              </a:solidFill>
            </a:endParaRPr>
          </a:p>
        </p:txBody>
      </p:sp>
      <p:sp>
        <p:nvSpPr>
          <p:cNvPr id="209" name="Google Shape;209;p27"/>
          <p:cNvSpPr txBox="1">
            <a:spLocks noGrp="1"/>
          </p:cNvSpPr>
          <p:nvPr>
            <p:ph type="sldNum" idx="12"/>
          </p:nvPr>
        </p:nvSpPr>
        <p:spPr>
          <a:xfrm>
            <a:off x="4297650" y="4764749"/>
            <a:ext cx="548700" cy="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1"/>
          <p:cNvSpPr txBox="1">
            <a:spLocks noGrp="1"/>
          </p:cNvSpPr>
          <p:nvPr>
            <p:ph type="title"/>
          </p:nvPr>
        </p:nvSpPr>
        <p:spPr>
          <a:xfrm>
            <a:off x="1810200" y="557513"/>
            <a:ext cx="5523600" cy="477900"/>
          </a:xfrm>
          <a:prstGeom prst="rect">
            <a:avLst/>
          </a:prstGeom>
          <a:solidFill>
            <a:srgbClr val="002060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Escolhas dos elementos do site</a:t>
            </a:r>
            <a:endParaRPr dirty="0"/>
          </a:p>
        </p:txBody>
      </p:sp>
      <p:sp>
        <p:nvSpPr>
          <p:cNvPr id="149" name="Google Shape;149;p21"/>
          <p:cNvSpPr txBox="1">
            <a:spLocks noGrp="1"/>
          </p:cNvSpPr>
          <p:nvPr>
            <p:ph type="body" idx="1"/>
          </p:nvPr>
        </p:nvSpPr>
        <p:spPr>
          <a:xfrm>
            <a:off x="636300" y="1519949"/>
            <a:ext cx="3026100" cy="32447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/>
              <a:t>- Predominância dos tons de azul, branco e detalhes em laranja.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" sz="18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800" dirty="0"/>
              <a:t>- Transmitir segurança e modernidade.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pt-BR" sz="18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800" dirty="0"/>
              <a:t>- Direcionado a diversos públicos.</a:t>
            </a:r>
            <a:endParaRPr sz="1800" dirty="0"/>
          </a:p>
        </p:txBody>
      </p:sp>
      <p:sp>
        <p:nvSpPr>
          <p:cNvPr id="153" name="Google Shape;153;p21"/>
          <p:cNvSpPr txBox="1">
            <a:spLocks noGrp="1"/>
          </p:cNvSpPr>
          <p:nvPr>
            <p:ph type="sldNum" idx="12"/>
          </p:nvPr>
        </p:nvSpPr>
        <p:spPr>
          <a:xfrm>
            <a:off x="4297650" y="4764749"/>
            <a:ext cx="548700" cy="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7C11FFF0-F743-4287-B3C4-12DB9A10E1B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191" t="-20016" r="27782" b="36439"/>
          <a:stretch/>
        </p:blipFill>
        <p:spPr>
          <a:xfrm>
            <a:off x="6137091" y="1243780"/>
            <a:ext cx="1908000" cy="1908000"/>
          </a:xfrm>
          <a:prstGeom prst="flowChartDecision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5B5DBEFF-457B-4987-87AE-4EC4F59144A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947" r="16947"/>
          <a:stretch/>
        </p:blipFill>
        <p:spPr>
          <a:xfrm>
            <a:off x="6677087" y="2885873"/>
            <a:ext cx="1528096" cy="1528096"/>
          </a:xfrm>
          <a:prstGeom prst="flowChartDecision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0F59BA03-4F5E-4929-801F-B5BAF8E20F9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4389" t="-1892" r="3494" b="1892"/>
          <a:stretch/>
        </p:blipFill>
        <p:spPr>
          <a:xfrm>
            <a:off x="4395049" y="1873200"/>
            <a:ext cx="2642887" cy="2642887"/>
          </a:xfrm>
          <a:prstGeom prst="flowChartDecision">
            <a:avLst/>
          </a:prstGeom>
        </p:spPr>
      </p:pic>
    </p:spTree>
    <p:extLst>
      <p:ext uri="{BB962C8B-B14F-4D97-AF65-F5344CB8AC3E}">
        <p14:creationId xmlns:p14="http://schemas.microsoft.com/office/powerpoint/2010/main" val="25888245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4"/>
          <p:cNvSpPr txBox="1">
            <a:spLocks noGrp="1"/>
          </p:cNvSpPr>
          <p:nvPr>
            <p:ph type="ctrTitle" idx="4294967295"/>
          </p:nvPr>
        </p:nvSpPr>
        <p:spPr>
          <a:xfrm>
            <a:off x="685800" y="857249"/>
            <a:ext cx="7772400" cy="742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accent1"/>
              </a:solidFill>
            </a:endParaRPr>
          </a:p>
        </p:txBody>
      </p:sp>
      <p:sp>
        <p:nvSpPr>
          <p:cNvPr id="321" name="Google Shape;321;p34"/>
          <p:cNvSpPr txBox="1">
            <a:spLocks noGrp="1"/>
          </p:cNvSpPr>
          <p:nvPr>
            <p:ph type="subTitle" idx="4294967295"/>
          </p:nvPr>
        </p:nvSpPr>
        <p:spPr>
          <a:xfrm>
            <a:off x="1143000" y="1468463"/>
            <a:ext cx="69723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chemeClr val="lt1"/>
                </a:solidFill>
              </a:rPr>
              <a:t>Vamos conhecer?</a:t>
            </a:r>
            <a:endParaRPr sz="3600" b="1" dirty="0">
              <a:solidFill>
                <a:schemeClr val="lt1"/>
              </a:solidFill>
            </a:endParaRPr>
          </a:p>
        </p:txBody>
      </p:sp>
      <p:sp>
        <p:nvSpPr>
          <p:cNvPr id="322" name="Google Shape;322;p34"/>
          <p:cNvSpPr txBox="1">
            <a:spLocks noGrp="1"/>
          </p:cNvSpPr>
          <p:nvPr>
            <p:ph type="body" idx="4294967295"/>
          </p:nvPr>
        </p:nvSpPr>
        <p:spPr>
          <a:xfrm>
            <a:off x="1275150" y="2841694"/>
            <a:ext cx="6593700" cy="12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1800" dirty="0">
              <a:solidFill>
                <a:srgbClr val="FFFFFF"/>
              </a:solidFill>
            </a:endParaRPr>
          </a:p>
        </p:txBody>
      </p:sp>
      <p:sp>
        <p:nvSpPr>
          <p:cNvPr id="323" name="Google Shape;323;p34"/>
          <p:cNvSpPr txBox="1">
            <a:spLocks noGrp="1"/>
          </p:cNvSpPr>
          <p:nvPr>
            <p:ph type="sldNum" idx="12"/>
          </p:nvPr>
        </p:nvSpPr>
        <p:spPr>
          <a:xfrm>
            <a:off x="4297650" y="4764749"/>
            <a:ext cx="548700" cy="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grpSp>
        <p:nvGrpSpPr>
          <p:cNvPr id="324" name="Google Shape;324;p34"/>
          <p:cNvGrpSpPr/>
          <p:nvPr/>
        </p:nvGrpSpPr>
        <p:grpSpPr>
          <a:xfrm>
            <a:off x="2992499" y="2260072"/>
            <a:ext cx="3030413" cy="212980"/>
            <a:chOff x="3927600" y="2539800"/>
            <a:chExt cx="1288800" cy="63900"/>
          </a:xfrm>
        </p:grpSpPr>
        <p:cxnSp>
          <p:nvCxnSpPr>
            <p:cNvPr id="325" name="Google Shape;325;p34"/>
            <p:cNvCxnSpPr/>
            <p:nvPr/>
          </p:nvCxnSpPr>
          <p:spPr>
            <a:xfrm>
              <a:off x="3927600" y="2571750"/>
              <a:ext cx="12888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26" name="Google Shape;326;p34"/>
            <p:cNvSpPr/>
            <p:nvPr/>
          </p:nvSpPr>
          <p:spPr>
            <a:xfrm flipH="1">
              <a:off x="4538275" y="2539800"/>
              <a:ext cx="67500" cy="63900"/>
            </a:xfrm>
            <a:prstGeom prst="diamond">
              <a:avLst/>
            </a:prstGeom>
            <a:solidFill>
              <a:srgbClr val="22222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7812230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4"/>
          <p:cNvSpPr txBox="1">
            <a:spLocks noGrp="1"/>
          </p:cNvSpPr>
          <p:nvPr>
            <p:ph type="ctrTitle" idx="4294967295"/>
          </p:nvPr>
        </p:nvSpPr>
        <p:spPr>
          <a:xfrm>
            <a:off x="685800" y="857249"/>
            <a:ext cx="7772400" cy="742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accent1"/>
              </a:solidFill>
            </a:endParaRPr>
          </a:p>
        </p:txBody>
      </p:sp>
      <p:sp>
        <p:nvSpPr>
          <p:cNvPr id="321" name="Google Shape;321;p34"/>
          <p:cNvSpPr txBox="1">
            <a:spLocks noGrp="1"/>
          </p:cNvSpPr>
          <p:nvPr>
            <p:ph type="subTitle" idx="4294967295"/>
          </p:nvPr>
        </p:nvSpPr>
        <p:spPr>
          <a:xfrm>
            <a:off x="1143000" y="1468463"/>
            <a:ext cx="69723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200" b="1" dirty="0">
                <a:solidFill>
                  <a:schemeClr val="lt1"/>
                </a:solidFill>
              </a:rPr>
              <a:t>Obrigado!</a:t>
            </a:r>
            <a:endParaRPr sz="3200" b="1" dirty="0">
              <a:solidFill>
                <a:schemeClr val="lt1"/>
              </a:solidFill>
            </a:endParaRPr>
          </a:p>
        </p:txBody>
      </p:sp>
      <p:sp>
        <p:nvSpPr>
          <p:cNvPr id="322" name="Google Shape;322;p34"/>
          <p:cNvSpPr txBox="1">
            <a:spLocks noGrp="1"/>
          </p:cNvSpPr>
          <p:nvPr>
            <p:ph type="body" idx="4294967295"/>
          </p:nvPr>
        </p:nvSpPr>
        <p:spPr>
          <a:xfrm>
            <a:off x="1275150" y="2841694"/>
            <a:ext cx="6593700" cy="12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FFFFFF"/>
                </a:solidFill>
              </a:rPr>
              <a:t>Kaio Raphael Zaniboni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FFFFFF"/>
                </a:solidFill>
              </a:rPr>
              <a:t>RA: 01211076</a:t>
            </a:r>
          </a:p>
        </p:txBody>
      </p:sp>
      <p:sp>
        <p:nvSpPr>
          <p:cNvPr id="323" name="Google Shape;323;p34"/>
          <p:cNvSpPr txBox="1">
            <a:spLocks noGrp="1"/>
          </p:cNvSpPr>
          <p:nvPr>
            <p:ph type="sldNum" idx="12"/>
          </p:nvPr>
        </p:nvSpPr>
        <p:spPr>
          <a:xfrm>
            <a:off x="4297650" y="4764749"/>
            <a:ext cx="548700" cy="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grpSp>
        <p:nvGrpSpPr>
          <p:cNvPr id="324" name="Google Shape;324;p34"/>
          <p:cNvGrpSpPr/>
          <p:nvPr/>
        </p:nvGrpSpPr>
        <p:grpSpPr>
          <a:xfrm>
            <a:off x="3927600" y="2539800"/>
            <a:ext cx="1288800" cy="63900"/>
            <a:chOff x="3927600" y="2539800"/>
            <a:chExt cx="1288800" cy="63900"/>
          </a:xfrm>
        </p:grpSpPr>
        <p:cxnSp>
          <p:nvCxnSpPr>
            <p:cNvPr id="325" name="Google Shape;325;p34"/>
            <p:cNvCxnSpPr/>
            <p:nvPr/>
          </p:nvCxnSpPr>
          <p:spPr>
            <a:xfrm>
              <a:off x="3927600" y="2571750"/>
              <a:ext cx="12888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26" name="Google Shape;326;p34"/>
            <p:cNvSpPr/>
            <p:nvPr/>
          </p:nvSpPr>
          <p:spPr>
            <a:xfrm flipH="1">
              <a:off x="4538275" y="2539800"/>
              <a:ext cx="67500" cy="63900"/>
            </a:xfrm>
            <a:prstGeom prst="diamond">
              <a:avLst/>
            </a:prstGeom>
            <a:solidFill>
              <a:srgbClr val="22222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614451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1"/>
          <p:cNvSpPr txBox="1">
            <a:spLocks noGrp="1"/>
          </p:cNvSpPr>
          <p:nvPr>
            <p:ph type="title"/>
          </p:nvPr>
        </p:nvSpPr>
        <p:spPr>
          <a:xfrm>
            <a:off x="1810200" y="557513"/>
            <a:ext cx="5523600" cy="477900"/>
          </a:xfrm>
          <a:prstGeom prst="rect">
            <a:avLst/>
          </a:prstGeom>
          <a:solidFill>
            <a:srgbClr val="002060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Agradecimentos</a:t>
            </a:r>
            <a:endParaRPr dirty="0"/>
          </a:p>
        </p:txBody>
      </p:sp>
      <p:sp>
        <p:nvSpPr>
          <p:cNvPr id="149" name="Google Shape;149;p21"/>
          <p:cNvSpPr txBox="1">
            <a:spLocks noGrp="1"/>
          </p:cNvSpPr>
          <p:nvPr>
            <p:ph type="body" idx="1"/>
          </p:nvPr>
        </p:nvSpPr>
        <p:spPr>
          <a:xfrm>
            <a:off x="636300" y="1519949"/>
            <a:ext cx="4921538" cy="32447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rgbClr val="FF3300"/>
                </a:solidFill>
              </a:rPr>
              <a:t>Grupo 11 - PI 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" sz="1600" b="1" dirty="0">
              <a:solidFill>
                <a:srgbClr val="FF3300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 dirty="0"/>
              <a:t>Sou grato pelo conhecimento compartilhado, dicas para a aplicação de ideias e pelos momentos divertidos compartilhados durante a criação desse projeto.</a:t>
            </a:r>
            <a:endParaRPr sz="1800" b="1" dirty="0"/>
          </a:p>
        </p:txBody>
      </p:sp>
      <p:sp>
        <p:nvSpPr>
          <p:cNvPr id="153" name="Google Shape;153;p21"/>
          <p:cNvSpPr txBox="1">
            <a:spLocks noGrp="1"/>
          </p:cNvSpPr>
          <p:nvPr>
            <p:ph type="sldNum" idx="12"/>
          </p:nvPr>
        </p:nvSpPr>
        <p:spPr>
          <a:xfrm>
            <a:off x="4297650" y="4764749"/>
            <a:ext cx="548700" cy="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3"/>
          <p:cNvSpPr txBox="1">
            <a:spLocks noGrp="1"/>
          </p:cNvSpPr>
          <p:nvPr>
            <p:ph type="title" idx="4294967295"/>
          </p:nvPr>
        </p:nvSpPr>
        <p:spPr>
          <a:xfrm>
            <a:off x="1810300" y="556800"/>
            <a:ext cx="55236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this template</a:t>
            </a:r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title"/>
          </p:nvPr>
        </p:nvSpPr>
        <p:spPr>
          <a:xfrm>
            <a:off x="1810200" y="557513"/>
            <a:ext cx="5523600" cy="477900"/>
          </a:xfrm>
          <a:prstGeom prst="rect">
            <a:avLst/>
          </a:prstGeom>
          <a:solidFill>
            <a:srgbClr val="002060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Porque escolhi um blog financeiro ?</a:t>
            </a:r>
            <a:endParaRPr dirty="0"/>
          </a:p>
        </p:txBody>
      </p:sp>
      <p:sp>
        <p:nvSpPr>
          <p:cNvPr id="75" name="Google Shape;75;p13"/>
          <p:cNvSpPr txBox="1"/>
          <p:nvPr/>
        </p:nvSpPr>
        <p:spPr>
          <a:xfrm>
            <a:off x="457200" y="1278863"/>
            <a:ext cx="3776700" cy="16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b="1" dirty="0">
                <a:solidFill>
                  <a:srgbClr val="FF3300"/>
                </a:solidFill>
                <a:latin typeface="Raleway"/>
                <a:ea typeface="Raleway"/>
                <a:cs typeface="Raleway"/>
                <a:sym typeface="Raleway"/>
              </a:rPr>
              <a:t>Afinidade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pt-BR" dirty="0">
              <a:solidFill>
                <a:srgbClr val="FF33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pt-BR" dirty="0">
              <a:solidFill>
                <a:srgbClr val="FF33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>
              <a:spcBef>
                <a:spcPts val="600"/>
              </a:spcBef>
            </a:pPr>
            <a:r>
              <a:rPr lang="pt-BR" sz="1600" b="1" dirty="0">
                <a:solidFill>
                  <a:schemeClr val="tx1"/>
                </a:solidFill>
                <a:latin typeface="Raleway"/>
                <a:ea typeface="Raleway"/>
                <a:cs typeface="Raleway"/>
                <a:sym typeface="Raleway"/>
              </a:rPr>
              <a:t>- Apaixonado pelo tema e sempre em busca de novas formas de investir.</a:t>
            </a:r>
          </a:p>
          <a:p>
            <a:pPr marL="285750" indent="-285750">
              <a:spcBef>
                <a:spcPts val="600"/>
              </a:spcBef>
              <a:buFontTx/>
              <a:buChar char="-"/>
            </a:pPr>
            <a:endParaRPr b="1" dirty="0">
              <a:solidFill>
                <a:srgbClr val="FF33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 b="1" dirty="0">
                <a:solidFill>
                  <a:schemeClr val="tx1"/>
                </a:solidFill>
                <a:latin typeface="Raleway"/>
                <a:ea typeface="Raleway"/>
                <a:cs typeface="Raleway"/>
                <a:sym typeface="Raleway"/>
              </a:rPr>
              <a:t>- 13 anos de experiência no tema.</a:t>
            </a:r>
            <a:endParaRPr sz="1600" b="1" dirty="0">
              <a:solidFill>
                <a:schemeClr val="tx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>
              <a:solidFill>
                <a:srgbClr val="22222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6" name="Google Shape;76;p13"/>
          <p:cNvSpPr txBox="1"/>
          <p:nvPr/>
        </p:nvSpPr>
        <p:spPr>
          <a:xfrm>
            <a:off x="4744975" y="1278863"/>
            <a:ext cx="3941700" cy="16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b="1" dirty="0">
                <a:solidFill>
                  <a:srgbClr val="FF3300"/>
                </a:solidFill>
                <a:latin typeface="Raleway"/>
                <a:ea typeface="Raleway"/>
                <a:cs typeface="Raleway"/>
                <a:sym typeface="Raleway"/>
              </a:rPr>
              <a:t>Missão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pt-BR" dirty="0">
              <a:solidFill>
                <a:srgbClr val="FF33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>
              <a:solidFill>
                <a:srgbClr val="FF33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600" b="1" i="0" dirty="0">
                <a:solidFill>
                  <a:srgbClr val="000000"/>
                </a:solidFill>
                <a:effectLst/>
                <a:latin typeface="Raleway" panose="020B0604020202020204" charset="0"/>
              </a:rPr>
              <a:t>- Propiciar um ambiente que favorece o desenvolvimento 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pt-BR" dirty="0">
              <a:latin typeface="Raleway" panose="020B0604020202020204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600" b="1" dirty="0">
                <a:latin typeface="Raleway" panose="020B0604020202020204" charset="0"/>
              </a:rPr>
              <a:t>- Ensinar e oferecer</a:t>
            </a:r>
            <a:r>
              <a:rPr lang="pt-BR" sz="1600" b="1" i="0" dirty="0">
                <a:solidFill>
                  <a:srgbClr val="000000"/>
                </a:solidFill>
                <a:effectLst/>
                <a:latin typeface="Raleway" panose="020B0604020202020204" charset="0"/>
              </a:rPr>
              <a:t> ferramentas para que as pessoas sejam mais resilientes e eficazes em seus objetivos financeiros.</a:t>
            </a:r>
            <a:endParaRPr sz="1600" b="1" dirty="0">
              <a:solidFill>
                <a:schemeClr val="tx1"/>
              </a:solidFill>
              <a:latin typeface="Raleway" panose="020B0604020202020204" charset="0"/>
              <a:ea typeface="Raleway"/>
              <a:cs typeface="Raleway"/>
              <a:sym typeface="Raleway"/>
            </a:endParaRPr>
          </a:p>
        </p:txBody>
      </p:sp>
      <p:sp>
        <p:nvSpPr>
          <p:cNvPr id="77" name="Google Shape;77;p13"/>
          <p:cNvSpPr txBox="1"/>
          <p:nvPr/>
        </p:nvSpPr>
        <p:spPr>
          <a:xfrm>
            <a:off x="457075" y="3684300"/>
            <a:ext cx="8229600" cy="6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200" dirty="0">
              <a:solidFill>
                <a:schemeClr val="accen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8" name="Google Shape;78;p13"/>
          <p:cNvSpPr txBox="1">
            <a:spLocks noGrp="1"/>
          </p:cNvSpPr>
          <p:nvPr>
            <p:ph type="sldNum" idx="12"/>
          </p:nvPr>
        </p:nvSpPr>
        <p:spPr>
          <a:xfrm>
            <a:off x="4297650" y="4764749"/>
            <a:ext cx="548700" cy="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>
            <a:spLocks noGrp="1"/>
          </p:cNvSpPr>
          <p:nvPr>
            <p:ph type="title"/>
          </p:nvPr>
        </p:nvSpPr>
        <p:spPr>
          <a:xfrm>
            <a:off x="1810200" y="557513"/>
            <a:ext cx="5523600" cy="477900"/>
          </a:xfrm>
          <a:prstGeom prst="rect">
            <a:avLst/>
          </a:prstGeom>
          <a:solidFill>
            <a:srgbClr val="002060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Quais foram as maiores dificuldades ?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09" name="Google Shape;109;p17"/>
          <p:cNvSpPr txBox="1">
            <a:spLocks noGrp="1"/>
          </p:cNvSpPr>
          <p:nvPr>
            <p:ph type="body" idx="1"/>
          </p:nvPr>
        </p:nvSpPr>
        <p:spPr>
          <a:xfrm>
            <a:off x="457200" y="1403306"/>
            <a:ext cx="8229600" cy="3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◉"/>
            </a:pPr>
            <a:endParaRPr lang="en" dirty="0"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◉"/>
            </a:pPr>
            <a:r>
              <a:rPr lang="en" dirty="0"/>
              <a:t>Integração da API</a:t>
            </a: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◉"/>
            </a:pP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◉"/>
            </a:pPr>
            <a:r>
              <a:rPr lang="en" dirty="0"/>
              <a:t>Organização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◉"/>
            </a:pPr>
            <a:endParaRPr lang="pt-BR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◉"/>
            </a:pPr>
            <a:r>
              <a:rPr lang="pt-BR" dirty="0"/>
              <a:t>Indecisão na escolha de artigos e alguns conteúdos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pt-BR" dirty="0"/>
          </a:p>
        </p:txBody>
      </p:sp>
      <p:sp>
        <p:nvSpPr>
          <p:cNvPr id="110" name="Google Shape;110;p17"/>
          <p:cNvSpPr txBox="1">
            <a:spLocks noGrp="1"/>
          </p:cNvSpPr>
          <p:nvPr>
            <p:ph type="sldNum" idx="12"/>
          </p:nvPr>
        </p:nvSpPr>
        <p:spPr>
          <a:xfrm>
            <a:off x="4297650" y="4764749"/>
            <a:ext cx="548700" cy="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70909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>
            <a:spLocks noGrp="1"/>
          </p:cNvSpPr>
          <p:nvPr>
            <p:ph type="title"/>
          </p:nvPr>
        </p:nvSpPr>
        <p:spPr>
          <a:xfrm>
            <a:off x="1810200" y="557513"/>
            <a:ext cx="5523600" cy="477900"/>
          </a:xfrm>
          <a:prstGeom prst="rect">
            <a:avLst/>
          </a:prstGeom>
          <a:solidFill>
            <a:srgbClr val="002060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Quais foram as maiores superações?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09" name="Google Shape;109;p17"/>
          <p:cNvSpPr txBox="1">
            <a:spLocks noGrp="1"/>
          </p:cNvSpPr>
          <p:nvPr>
            <p:ph type="body" idx="1"/>
          </p:nvPr>
        </p:nvSpPr>
        <p:spPr>
          <a:xfrm>
            <a:off x="457200" y="1403306"/>
            <a:ext cx="8229600" cy="3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spcBef>
                <a:spcPts val="600"/>
              </a:spcBef>
              <a:spcAft>
                <a:spcPts val="0"/>
              </a:spcAft>
              <a:buSzPts val="1800"/>
              <a:buNone/>
            </a:pPr>
            <a:endParaRPr lang="en" dirty="0"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◉"/>
            </a:pPr>
            <a:r>
              <a:rPr lang="en" dirty="0"/>
              <a:t>Dominio da API</a:t>
            </a: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◉"/>
            </a:pPr>
            <a:endParaRPr lang="pt-BR" dirty="0"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◉"/>
            </a:pPr>
            <a:r>
              <a:rPr lang="pt-BR" dirty="0"/>
              <a:t>Maior agilidade nas escolhas </a:t>
            </a: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◉"/>
            </a:pPr>
            <a:endParaRPr lang="en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◉"/>
            </a:pPr>
            <a:r>
              <a:rPr lang="pt-BR" dirty="0"/>
              <a:t>Desenvolver de forma otimizada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0" name="Google Shape;110;p17"/>
          <p:cNvSpPr txBox="1">
            <a:spLocks noGrp="1"/>
          </p:cNvSpPr>
          <p:nvPr>
            <p:ph type="sldNum" idx="12"/>
          </p:nvPr>
        </p:nvSpPr>
        <p:spPr>
          <a:xfrm>
            <a:off x="4297650" y="4764749"/>
            <a:ext cx="548700" cy="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 txBox="1">
            <a:spLocks noGrp="1"/>
          </p:cNvSpPr>
          <p:nvPr>
            <p:ph type="title" idx="4294967295"/>
          </p:nvPr>
        </p:nvSpPr>
        <p:spPr>
          <a:xfrm>
            <a:off x="1810300" y="556800"/>
            <a:ext cx="55236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139" name="Google Shape;139;p20"/>
          <p:cNvSpPr txBox="1">
            <a:spLocks noGrp="1"/>
          </p:cNvSpPr>
          <p:nvPr>
            <p:ph type="body" idx="1"/>
          </p:nvPr>
        </p:nvSpPr>
        <p:spPr>
          <a:xfrm>
            <a:off x="457200" y="1462781"/>
            <a:ext cx="2631900" cy="3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b="1" dirty="0" err="1">
                <a:solidFill>
                  <a:srgbClr val="FF3300"/>
                </a:solidFill>
              </a:rPr>
              <a:t>WordPad</a:t>
            </a:r>
            <a:endParaRPr lang="pt-BR" b="1" dirty="0">
              <a:solidFill>
                <a:srgbClr val="FF3300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pt-BR" b="1" dirty="0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Espaço para acumular esboços de ideías.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140" name="Google Shape;140;p20"/>
          <p:cNvSpPr txBox="1">
            <a:spLocks noGrp="1"/>
          </p:cNvSpPr>
          <p:nvPr>
            <p:ph type="body" idx="2"/>
          </p:nvPr>
        </p:nvSpPr>
        <p:spPr>
          <a:xfrm>
            <a:off x="3223964" y="1462781"/>
            <a:ext cx="2631900" cy="3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b="1" dirty="0" err="1">
                <a:solidFill>
                  <a:srgbClr val="FF3300"/>
                </a:solidFill>
              </a:rPr>
              <a:t>Planner</a:t>
            </a:r>
            <a:endParaRPr b="1" dirty="0">
              <a:solidFill>
                <a:srgbClr val="FF3300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" b="1" dirty="0">
              <a:solidFill>
                <a:srgbClr val="FF3300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Alocação das metas do projeto, alem da priorização d itens.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" dirty="0"/>
          </a:p>
        </p:txBody>
      </p:sp>
      <p:sp>
        <p:nvSpPr>
          <p:cNvPr id="141" name="Google Shape;141;p20"/>
          <p:cNvSpPr txBox="1">
            <a:spLocks noGrp="1"/>
          </p:cNvSpPr>
          <p:nvPr>
            <p:ph type="body" idx="3"/>
          </p:nvPr>
        </p:nvSpPr>
        <p:spPr>
          <a:xfrm>
            <a:off x="5990727" y="1462781"/>
            <a:ext cx="2631900" cy="3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b="1" dirty="0">
                <a:solidFill>
                  <a:srgbClr val="FF3300"/>
                </a:solidFill>
              </a:rPr>
              <a:t>GitHub</a:t>
            </a:r>
            <a:endParaRPr b="1" dirty="0">
              <a:solidFill>
                <a:srgbClr val="FF3300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dirty="0"/>
              <a:t>Controle das versões do código e repositório para o projeto.</a:t>
            </a:r>
            <a:endParaRPr dirty="0"/>
          </a:p>
        </p:txBody>
      </p:sp>
      <p:sp>
        <p:nvSpPr>
          <p:cNvPr id="142" name="Google Shape;142;p20"/>
          <p:cNvSpPr txBox="1">
            <a:spLocks noGrp="1"/>
          </p:cNvSpPr>
          <p:nvPr>
            <p:ph type="title"/>
          </p:nvPr>
        </p:nvSpPr>
        <p:spPr>
          <a:xfrm>
            <a:off x="1810200" y="557513"/>
            <a:ext cx="5523600" cy="477900"/>
          </a:xfrm>
          <a:prstGeom prst="rect">
            <a:avLst/>
          </a:prstGeom>
          <a:solidFill>
            <a:srgbClr val="002060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143" name="Google Shape;143;p20"/>
          <p:cNvSpPr txBox="1">
            <a:spLocks noGrp="1"/>
          </p:cNvSpPr>
          <p:nvPr>
            <p:ph type="sldNum" idx="12"/>
          </p:nvPr>
        </p:nvSpPr>
        <p:spPr>
          <a:xfrm>
            <a:off x="4297650" y="4764749"/>
            <a:ext cx="548700" cy="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8"/>
          <p:cNvSpPr txBox="1">
            <a:spLocks noGrp="1"/>
          </p:cNvSpPr>
          <p:nvPr>
            <p:ph type="title" idx="4294967295"/>
          </p:nvPr>
        </p:nvSpPr>
        <p:spPr>
          <a:xfrm>
            <a:off x="1810300" y="556800"/>
            <a:ext cx="55236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217" name="Google Shape;217;p28"/>
          <p:cNvSpPr txBox="1">
            <a:spLocks noGrp="1"/>
          </p:cNvSpPr>
          <p:nvPr>
            <p:ph type="title"/>
          </p:nvPr>
        </p:nvSpPr>
        <p:spPr>
          <a:xfrm>
            <a:off x="1810200" y="557513"/>
            <a:ext cx="5523600" cy="477900"/>
          </a:xfrm>
          <a:prstGeom prst="rect">
            <a:avLst/>
          </a:prstGeom>
          <a:solidFill>
            <a:srgbClr val="002060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High Level Design - HLD</a:t>
            </a:r>
            <a:endParaRPr dirty="0"/>
          </a:p>
        </p:txBody>
      </p:sp>
      <p:sp>
        <p:nvSpPr>
          <p:cNvPr id="219" name="Google Shape;219;p28"/>
          <p:cNvSpPr txBox="1">
            <a:spLocks noGrp="1"/>
          </p:cNvSpPr>
          <p:nvPr>
            <p:ph type="sldNum" idx="12"/>
          </p:nvPr>
        </p:nvSpPr>
        <p:spPr>
          <a:xfrm>
            <a:off x="4297650" y="4764749"/>
            <a:ext cx="548700" cy="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6200F83-31D4-4A26-987C-25E99CA97B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9237" y="1662777"/>
            <a:ext cx="6105525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0174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8"/>
          <p:cNvSpPr txBox="1">
            <a:spLocks noGrp="1"/>
          </p:cNvSpPr>
          <p:nvPr>
            <p:ph type="title" idx="4294967295"/>
          </p:nvPr>
        </p:nvSpPr>
        <p:spPr>
          <a:xfrm>
            <a:off x="1810300" y="556800"/>
            <a:ext cx="55236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217" name="Google Shape;217;p28"/>
          <p:cNvSpPr txBox="1">
            <a:spLocks noGrp="1"/>
          </p:cNvSpPr>
          <p:nvPr>
            <p:ph type="title"/>
          </p:nvPr>
        </p:nvSpPr>
        <p:spPr>
          <a:xfrm>
            <a:off x="1810200" y="557513"/>
            <a:ext cx="5523600" cy="477900"/>
          </a:xfrm>
          <a:prstGeom prst="rect">
            <a:avLst/>
          </a:prstGeom>
          <a:solidFill>
            <a:srgbClr val="002060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Low Level Desing - LLD</a:t>
            </a:r>
            <a:endParaRPr dirty="0"/>
          </a:p>
        </p:txBody>
      </p:sp>
      <p:sp>
        <p:nvSpPr>
          <p:cNvPr id="219" name="Google Shape;219;p28"/>
          <p:cNvSpPr txBox="1">
            <a:spLocks noGrp="1"/>
          </p:cNvSpPr>
          <p:nvPr>
            <p:ph type="sldNum" idx="12"/>
          </p:nvPr>
        </p:nvSpPr>
        <p:spPr>
          <a:xfrm>
            <a:off x="4297650" y="4764749"/>
            <a:ext cx="548700" cy="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D3F0D30-E2B0-4507-9A3E-54362D0770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3771" y="2058933"/>
            <a:ext cx="6936458" cy="2158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5448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8"/>
          <p:cNvSpPr txBox="1">
            <a:spLocks noGrp="1"/>
          </p:cNvSpPr>
          <p:nvPr>
            <p:ph type="title" idx="4294967295"/>
          </p:nvPr>
        </p:nvSpPr>
        <p:spPr>
          <a:xfrm>
            <a:off x="1810300" y="556800"/>
            <a:ext cx="55236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217" name="Google Shape;217;p28"/>
          <p:cNvSpPr txBox="1">
            <a:spLocks noGrp="1"/>
          </p:cNvSpPr>
          <p:nvPr>
            <p:ph type="title"/>
          </p:nvPr>
        </p:nvSpPr>
        <p:spPr>
          <a:xfrm>
            <a:off x="1810200" y="557513"/>
            <a:ext cx="5523600" cy="477900"/>
          </a:xfrm>
          <a:prstGeom prst="rect">
            <a:avLst/>
          </a:prstGeom>
          <a:solidFill>
            <a:srgbClr val="002060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Banco de Dados – Modelo Lógico</a:t>
            </a:r>
            <a:endParaRPr dirty="0"/>
          </a:p>
        </p:txBody>
      </p:sp>
      <p:sp>
        <p:nvSpPr>
          <p:cNvPr id="219" name="Google Shape;219;p28"/>
          <p:cNvSpPr txBox="1">
            <a:spLocks noGrp="1"/>
          </p:cNvSpPr>
          <p:nvPr>
            <p:ph type="sldNum" idx="12"/>
          </p:nvPr>
        </p:nvSpPr>
        <p:spPr>
          <a:xfrm>
            <a:off x="4297650" y="4764749"/>
            <a:ext cx="548700" cy="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DDA637E-A570-4F27-B787-DE8CE4B1A3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9908" y="1487152"/>
            <a:ext cx="6264183" cy="327688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thello template">
  <a:themeElements>
    <a:clrScheme name="Custom 347">
      <a:dk1>
        <a:srgbClr val="222222"/>
      </a:dk1>
      <a:lt1>
        <a:srgbClr val="FFFFFF"/>
      </a:lt1>
      <a:dk2>
        <a:srgbClr val="8B8B8B"/>
      </a:dk2>
      <a:lt2>
        <a:srgbClr val="F3F3F3"/>
      </a:lt2>
      <a:accent1>
        <a:srgbClr val="A8122A"/>
      </a:accent1>
      <a:accent2>
        <a:srgbClr val="B88A92"/>
      </a:accent2>
      <a:accent3>
        <a:srgbClr val="F5F1E0"/>
      </a:accent3>
      <a:accent4>
        <a:srgbClr val="D6CEAD"/>
      </a:accent4>
      <a:accent5>
        <a:srgbClr val="434343"/>
      </a:accent5>
      <a:accent6>
        <a:srgbClr val="B7B7B7"/>
      </a:accent6>
      <a:hlink>
        <a:srgbClr val="A8122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1974</TotalTime>
  <Words>295</Words>
  <Application>Microsoft Office PowerPoint</Application>
  <PresentationFormat>Apresentação na tela (16:9)</PresentationFormat>
  <Paragraphs>84</Paragraphs>
  <Slides>15</Slides>
  <Notes>15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9" baseType="lpstr">
      <vt:lpstr>Arial</vt:lpstr>
      <vt:lpstr>Raleway</vt:lpstr>
      <vt:lpstr>Merriweather</vt:lpstr>
      <vt:lpstr>Othello template</vt:lpstr>
      <vt:lpstr>NósTreidamos</vt:lpstr>
      <vt:lpstr>Agradecimentos</vt:lpstr>
      <vt:lpstr>About this template</vt:lpstr>
      <vt:lpstr>Quais foram as maiores dificuldades ?</vt:lpstr>
      <vt:lpstr>Quais foram as maiores superações?</vt:lpstr>
      <vt:lpstr>In two or three columns</vt:lpstr>
      <vt:lpstr>Our process is easy</vt:lpstr>
      <vt:lpstr>Our process is easy</vt:lpstr>
      <vt:lpstr>Our process is easy</vt:lpstr>
      <vt:lpstr>Apresentação do PowerPoint</vt:lpstr>
      <vt:lpstr>Apresentação do PowerPoint</vt:lpstr>
      <vt:lpstr>R$ 559.049,12 </vt:lpstr>
      <vt:lpstr>Escolhas dos elementos do site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NósTreidamos</dc:title>
  <dc:creator>Kaio Raphael Zaniboni</dc:creator>
  <cp:lastModifiedBy>Kaio Raphael Zaniboni</cp:lastModifiedBy>
  <cp:revision>35</cp:revision>
  <dcterms:modified xsi:type="dcterms:W3CDTF">2021-06-09T09:58:44Z</dcterms:modified>
</cp:coreProperties>
</file>