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7"/>
  </p:notesMasterIdLst>
  <p:sldIdLst>
    <p:sldId id="256" r:id="rId2"/>
    <p:sldId id="301" r:id="rId3"/>
    <p:sldId id="338" r:id="rId4"/>
    <p:sldId id="323" r:id="rId5"/>
    <p:sldId id="324" r:id="rId6"/>
    <p:sldId id="337" r:id="rId7"/>
    <p:sldId id="325" r:id="rId8"/>
    <p:sldId id="328" r:id="rId9"/>
    <p:sldId id="264" r:id="rId10"/>
    <p:sldId id="339" r:id="rId11"/>
    <p:sldId id="330" r:id="rId12"/>
    <p:sldId id="326" r:id="rId13"/>
    <p:sldId id="336" r:id="rId14"/>
    <p:sldId id="322" r:id="rId15"/>
    <p:sldId id="333" r:id="rId16"/>
    <p:sldId id="334" r:id="rId17"/>
    <p:sldId id="335" r:id="rId18"/>
    <p:sldId id="327" r:id="rId19"/>
    <p:sldId id="340" r:id="rId20"/>
    <p:sldId id="341" r:id="rId21"/>
    <p:sldId id="342" r:id="rId22"/>
    <p:sldId id="344" r:id="rId23"/>
    <p:sldId id="345" r:id="rId24"/>
    <p:sldId id="343" r:id="rId25"/>
    <p:sldId id="31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557"/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0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0" y="1347019"/>
            <a:ext cx="8413474" cy="1940777"/>
          </a:xfrm>
        </p:spPr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Desenvolvimento do projeto</a:t>
            </a:r>
            <a:endParaRPr lang="pt-BR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5" y="338926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(LLD/Modelagem/</a:t>
            </a:r>
            <a:r>
              <a:rPr lang="pt-B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Analytics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68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5" y="216310"/>
            <a:ext cx="6435249" cy="46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1" y="94691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1113512" y="150208"/>
            <a:ext cx="324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7" y="926997"/>
            <a:ext cx="717816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557663-FDD6-494E-9CF9-4539CA4E7057}"/>
              </a:ext>
            </a:extLst>
          </p:cNvPr>
          <p:cNvSpPr txBox="1"/>
          <p:nvPr/>
        </p:nvSpPr>
        <p:spPr>
          <a:xfrm>
            <a:off x="290661" y="1111627"/>
            <a:ext cx="6858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Uma empresa pode </a:t>
            </a:r>
            <a:r>
              <a:rPr lang="pt-BR" sz="1800" dirty="0"/>
              <a:t>ter mais de uma fazenda, porém uma fazenda só pode ter </a:t>
            </a:r>
            <a:r>
              <a:rPr lang="pt-BR" sz="1800" dirty="0" smtClean="0"/>
              <a:t>uma empresa </a:t>
            </a:r>
            <a:r>
              <a:rPr lang="pt-BR" sz="1800" dirty="0"/>
              <a:t>como </a:t>
            </a:r>
            <a:r>
              <a:rPr lang="pt-BR" sz="1800" dirty="0" smtClean="0"/>
              <a:t>dona;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Uma empresa </a:t>
            </a:r>
            <a:r>
              <a:rPr lang="pt-BR" sz="1800" dirty="0"/>
              <a:t>pode ter mais de um </a:t>
            </a:r>
            <a:r>
              <a:rPr lang="pt-BR" sz="1800" dirty="0" smtClean="0"/>
              <a:t>funcionário, </a:t>
            </a:r>
            <a:r>
              <a:rPr lang="pt-BR" sz="1800" dirty="0"/>
              <a:t>porém um </a:t>
            </a:r>
            <a:r>
              <a:rPr lang="pt-BR" sz="1800" dirty="0" smtClean="0"/>
              <a:t>funcionário pode pertencer somente a uma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Uma empresa pode </a:t>
            </a:r>
            <a:r>
              <a:rPr lang="pt-BR" sz="1800" dirty="0"/>
              <a:t>ter sido ou não um lead, porém um lead só pode </a:t>
            </a:r>
            <a:r>
              <a:rPr lang="pt-BR" sz="1800" dirty="0" smtClean="0"/>
              <a:t>ter uma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Uma </a:t>
            </a:r>
            <a:r>
              <a:rPr lang="pt-BR" sz="1800" dirty="0"/>
              <a:t>fazenda pode ter vários sensores, porém um sensor </a:t>
            </a:r>
            <a:r>
              <a:rPr lang="pt-BR" sz="1800" dirty="0" smtClean="0"/>
              <a:t>pertence </a:t>
            </a:r>
            <a:r>
              <a:rPr lang="pt-BR" sz="1800" dirty="0" smtClean="0"/>
              <a:t>à </a:t>
            </a:r>
            <a:r>
              <a:rPr lang="pt-BR" sz="1800" dirty="0" smtClean="0"/>
              <a:t>apenas </a:t>
            </a:r>
            <a:r>
              <a:rPr lang="pt-BR" sz="1800" dirty="0"/>
              <a:t>uma fazenda</a:t>
            </a:r>
            <a:r>
              <a:rPr lang="pt-BR" sz="1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 sensor tem vários </a:t>
            </a:r>
            <a:r>
              <a:rPr lang="pt-BR" sz="1800" dirty="0" smtClean="0"/>
              <a:t>históricos, </a:t>
            </a:r>
            <a:r>
              <a:rPr lang="pt-BR" sz="1800" dirty="0"/>
              <a:t>porém um </a:t>
            </a:r>
            <a:r>
              <a:rPr lang="pt-BR" sz="1800" dirty="0" smtClean="0"/>
              <a:t>histórico pertence somente a um sensor.</a:t>
            </a:r>
            <a:endParaRPr lang="pt-BR" sz="1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F7C868-CACA-49B2-B6FD-B63E44C288E3}"/>
              </a:ext>
            </a:extLst>
          </p:cNvPr>
          <p:cNvSpPr/>
          <p:nvPr/>
        </p:nvSpPr>
        <p:spPr>
          <a:xfrm>
            <a:off x="251544" y="229963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1FBAD0-DD1D-447E-A016-856D1E538B90}"/>
              </a:ext>
            </a:extLst>
          </p:cNvPr>
          <p:cNvSpPr txBox="1"/>
          <p:nvPr/>
        </p:nvSpPr>
        <p:spPr>
          <a:xfrm>
            <a:off x="290661" y="34099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REGRA DE NEGÓCIO:</a:t>
            </a:r>
          </a:p>
        </p:txBody>
      </p:sp>
    </p:spTree>
    <p:extLst>
      <p:ext uri="{BB962C8B-B14F-4D97-AF65-F5344CB8AC3E}">
        <p14:creationId xmlns:p14="http://schemas.microsoft.com/office/powerpoint/2010/main" val="9572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9726" y="175823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0" y="919916"/>
            <a:ext cx="860322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 smtClean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</a:t>
            </a:r>
            <a:r>
              <a:rPr lang="pt-BR" sz="1800" b="1" dirty="0"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desenvolvimento </a:t>
            </a:r>
            <a:r>
              <a:rPr lang="pt-BR" sz="1800" b="1" dirty="0" smtClean="0"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podem</a:t>
            </a:r>
            <a:endParaRPr lang="pt-BR" sz="1800" b="1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-1" y="1227663"/>
            <a:ext cx="860322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 smtClean="0">
                <a:latin typeface="Playfair Display"/>
                <a:ea typeface="Calibri" panose="020F0502020204030204" pitchFamily="34" charset="0"/>
                <a:cs typeface="Arial" panose="020B0604020202020204" pitchFamily="34" charset="0"/>
              </a:rPr>
              <a:t>ser observados abaixo:</a:t>
            </a:r>
            <a:endParaRPr lang="pt-BR" sz="1800" b="1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911697"/>
            <a:ext cx="8413474" cy="1026096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Demonstração do Site </a:t>
            </a:r>
            <a:r>
              <a:rPr lang="pt-BR" sz="4000" dirty="0" smtClean="0">
                <a:latin typeface="Verdana"/>
                <a:ea typeface="Verdana"/>
              </a:rPr>
              <a:t>Institucional/</a:t>
            </a:r>
            <a:r>
              <a:rPr lang="pt-BR" sz="4000" dirty="0" err="1" smtClean="0">
                <a:latin typeface="Verdana"/>
                <a:ea typeface="Verdana"/>
              </a:rPr>
              <a:t>Dashboard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Site/Cadastro/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Login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Dashboard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1963024"/>
            <a:ext cx="8413474" cy="833690"/>
          </a:xfrm>
        </p:spPr>
        <p:txBody>
          <a:bodyPr/>
          <a:lstStyle/>
          <a:p>
            <a:r>
              <a:rPr lang="pt-BR" sz="4000" dirty="0" smtClean="0">
                <a:latin typeface="Verdana"/>
                <a:ea typeface="Verdana"/>
              </a:rPr>
              <a:t>SUPORTE AO CLIENTE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21484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(Manual/Atendimento/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HelpDesk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2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1"/>
            <a:ext cx="3923414" cy="2670397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Dias Ekstein 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89209" y="574207"/>
            <a:ext cx="1819800" cy="2906411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9"/>
            <a:ext cx="411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MANUAL DE INSTALAÇÃO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9"/>
            <a:ext cx="7089058" cy="5146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506065" y="0"/>
            <a:ext cx="3637935" cy="514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66267" y="540470"/>
            <a:ext cx="3637935" cy="100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69" y="142411"/>
            <a:ext cx="2214763" cy="21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HELPDESK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5" y="1232293"/>
            <a:ext cx="7992067" cy="3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997213" y="202817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EXEMPLO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5" y="1232293"/>
            <a:ext cx="7992067" cy="3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771200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7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TESTE AO VIVO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10" y="1141373"/>
            <a:ext cx="2745007" cy="35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681317"/>
            <a:ext cx="8413474" cy="1256476"/>
          </a:xfrm>
        </p:spPr>
        <p:txBody>
          <a:bodyPr/>
          <a:lstStyle/>
          <a:p>
            <a:r>
              <a:rPr lang="pt-BR" sz="8000" dirty="0" smtClean="0">
                <a:latin typeface="Verdana"/>
                <a:ea typeface="Verdana"/>
              </a:rPr>
              <a:t>CONCLUSÃO </a:t>
            </a:r>
            <a:endParaRPr lang="pt-BR" sz="9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(Aprendizagem/Grupo/Relevância)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55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844" y="2766858"/>
            <a:ext cx="7764545" cy="510446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</a:t>
            </a:r>
            <a:r>
              <a:rPr lang="pt-BR" sz="32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352957" y="3108722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8" y="1199493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63026" y="1284880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2028872"/>
            <a:ext cx="8413474" cy="701631"/>
          </a:xfrm>
        </p:spPr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Visão do projeto </a:t>
            </a:r>
            <a:endParaRPr lang="pt-BR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3050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Equipe/Metodologia/</a:t>
            </a:r>
            <a:r>
              <a:rPr lang="pt-B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Backlog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/Gestão 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risco)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44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8" y="1360827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50" y="2602168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79" y="4028931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2064910" y="998879"/>
            <a:ext cx="1080218" cy="30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 smtClean="0">
                <a:solidFill>
                  <a:srgbClr val="385819"/>
                </a:solidFill>
              </a:rPr>
              <a:t>CONTEXTOO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2064910" y="3710915"/>
            <a:ext cx="2094135" cy="30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2054862" y="2382311"/>
            <a:ext cx="2456055" cy="29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3098445" y="4920205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65" y="62205"/>
            <a:ext cx="1074197" cy="113618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2133897" y="1291169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2133589" y="1372272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</a:t>
            </a:r>
            <a:r>
              <a:rPr lang="pt-BR" sz="1200" b="1" dirty="0" smtClean="0">
                <a:solidFill>
                  <a:schemeClr val="bg1"/>
                </a:solidFill>
                <a:latin typeface="Playfair Display"/>
              </a:rPr>
              <a:t>.</a:t>
            </a:r>
            <a:r>
              <a:rPr lang="pt-BR" sz="1200" b="1" i="1" dirty="0" smtClean="0">
                <a:solidFill>
                  <a:schemeClr val="bg1"/>
                </a:solidFill>
                <a:latin typeface="Playfair Display"/>
              </a:rPr>
              <a:t>);</a:t>
            </a:r>
            <a:endParaRPr lang="pt-BR" sz="1200" b="1" i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</a:t>
            </a:r>
            <a:r>
              <a:rPr lang="pt-BR" sz="1200" b="1" dirty="0" smtClean="0">
                <a:solidFill>
                  <a:schemeClr val="bg1"/>
                </a:solidFill>
                <a:latin typeface="Playfair Display"/>
              </a:rPr>
              <a:t>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2123541" y="2690745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2133589" y="2679707"/>
            <a:ext cx="60439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</a:t>
            </a:r>
            <a:r>
              <a:rPr lang="pt-BR" sz="1200" b="1" dirty="0" smtClean="0">
                <a:solidFill>
                  <a:srgbClr val="F4F7DA"/>
                </a:solidFill>
                <a:latin typeface="Playfair Display"/>
              </a:rPr>
              <a:t>produção;</a:t>
            </a:r>
            <a:endParaRPr lang="pt-BR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2133589" y="4028931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2133589" y="4173042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9" y="142406"/>
            <a:ext cx="7046630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15" y="414644"/>
            <a:ext cx="7705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50" y="2410730"/>
            <a:ext cx="4197530" cy="251687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0" y="96962"/>
            <a:ext cx="7334904" cy="591296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1670768" y="161777"/>
            <a:ext cx="44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</a:t>
            </a:r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UTILIZADAS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0" y="900337"/>
            <a:ext cx="4387565" cy="23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9593"/>
              </p:ext>
            </p:extLst>
          </p:nvPr>
        </p:nvGraphicFramePr>
        <p:xfrm>
          <a:off x="1307690" y="863600"/>
          <a:ext cx="6420465" cy="4091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896">
                  <a:extLst>
                    <a:ext uri="{9D8B030D-6E8A-4147-A177-3AD203B41FA5}">
                      <a16:colId xmlns:a16="http://schemas.microsoft.com/office/drawing/2014/main" val="3184020114"/>
                    </a:ext>
                  </a:extLst>
                </a:gridCol>
                <a:gridCol w="1656896">
                  <a:extLst>
                    <a:ext uri="{9D8B030D-6E8A-4147-A177-3AD203B41FA5}">
                      <a16:colId xmlns:a16="http://schemas.microsoft.com/office/drawing/2014/main" val="3774946154"/>
                    </a:ext>
                  </a:extLst>
                </a:gridCol>
                <a:gridCol w="1518817">
                  <a:extLst>
                    <a:ext uri="{9D8B030D-6E8A-4147-A177-3AD203B41FA5}">
                      <a16:colId xmlns:a16="http://schemas.microsoft.com/office/drawing/2014/main" val="4197954171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1462491412"/>
                    </a:ext>
                  </a:extLst>
                </a:gridCol>
              </a:tblGrid>
              <a:tr h="234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3600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</a:rPr>
                        <a:t>Simular o </a:t>
                      </a:r>
                      <a:r>
                        <a:rPr lang="pt-BR" sz="900" u="none" strike="noStrike" dirty="0" err="1" smtClean="0">
                          <a:effectLst/>
                        </a:rPr>
                        <a:t>Arduino</a:t>
                      </a:r>
                      <a:r>
                        <a:rPr lang="pt-BR" sz="900" u="none" strike="noStrike" dirty="0" smtClean="0">
                          <a:effectLst/>
                        </a:rPr>
                        <a:t> na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89789642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Captação dos dados;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91928864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err="1" smtClean="0">
                          <a:effectLst/>
                        </a:rPr>
                        <a:t>Arduino</a:t>
                      </a:r>
                      <a:r>
                        <a:rPr lang="pt-BR" sz="900" u="none" strike="noStrike" dirty="0" smtClean="0">
                          <a:effectLst/>
                        </a:rPr>
                        <a:t> funcionando e recebendo os dados dentro da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55541342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</a:rPr>
                        <a:t>Utilizar os sensores;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420598700"/>
                  </a:ext>
                </a:extLst>
              </a:tr>
              <a:tr h="70361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03876991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Sistema de </a:t>
                      </a:r>
                      <a:r>
                        <a:rPr lang="pt-BR" sz="900" u="none" strike="noStrike" dirty="0" err="1">
                          <a:effectLst/>
                        </a:rPr>
                        <a:t>login</a:t>
                      </a:r>
                      <a:r>
                        <a:rPr lang="pt-BR" sz="900" u="none" strike="noStrike" dirty="0">
                          <a:effectLst/>
                        </a:rPr>
                        <a:t> e cadastro de usuário,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061755383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32030187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49808629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Documentação do projeto;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38528205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18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98737"/>
              </p:ext>
            </p:extLst>
          </p:nvPr>
        </p:nvGraphicFramePr>
        <p:xfrm>
          <a:off x="180807" y="107959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180807" y="156295"/>
            <a:ext cx="36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552</Words>
  <Application>Microsoft Office PowerPoint</Application>
  <PresentationFormat>Apresentação na tela (16:9)</PresentationFormat>
  <Paragraphs>163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7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Rajdhani</vt:lpstr>
      <vt:lpstr>Verdana</vt:lpstr>
      <vt:lpstr>Whitney</vt:lpstr>
      <vt:lpstr>Sustainable Agriculture Project Proposal by Slidesgo</vt:lpstr>
      <vt:lpstr>WiSoy</vt:lpstr>
      <vt:lpstr>Apresentação do PowerPoint</vt:lpstr>
      <vt:lpstr>Visão do projeto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 do projeto</vt:lpstr>
      <vt:lpstr>Apresentação do PowerPoint</vt:lpstr>
      <vt:lpstr>Apresentação do PowerPoint</vt:lpstr>
      <vt:lpstr>Apresentação do PowerPoint</vt:lpstr>
      <vt:lpstr>Apresentação do PowerPoint</vt:lpstr>
      <vt:lpstr>Soja</vt:lpstr>
      <vt:lpstr>Soja</vt:lpstr>
      <vt:lpstr>Soja</vt:lpstr>
      <vt:lpstr>Demonstração do Site Institucional/Dashboard</vt:lpstr>
      <vt:lpstr>SUPORTE AO CLIENTE</vt:lpstr>
      <vt:lpstr>Apresentação do PowerPoint</vt:lpstr>
      <vt:lpstr>Apresentação do PowerPoint</vt:lpstr>
      <vt:lpstr>Apresentação do PowerPoint</vt:lpstr>
      <vt:lpstr>Apresentação do PowerPoint</vt:lpstr>
      <vt:lpstr>CONCLUSÃO </vt:lpstr>
      <vt:lpstr>Solução inteligente para seu plantio.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LUIZ FELIPE DIAS EKSTEIN</cp:lastModifiedBy>
  <cp:revision>361</cp:revision>
  <dcterms:modified xsi:type="dcterms:W3CDTF">2021-06-17T01:20:03Z</dcterms:modified>
</cp:coreProperties>
</file>