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323" r:id="rId3"/>
    <p:sldId id="324" r:id="rId4"/>
    <p:sldId id="330" r:id="rId5"/>
    <p:sldId id="325" r:id="rId6"/>
    <p:sldId id="264" r:id="rId7"/>
    <p:sldId id="328" r:id="rId8"/>
    <p:sldId id="327" r:id="rId9"/>
    <p:sldId id="322" r:id="rId10"/>
    <p:sldId id="326" r:id="rId11"/>
    <p:sldId id="316" r:id="rId12"/>
    <p:sldId id="30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Pulcino" initials="LP" lastIdx="1" clrIdx="0">
    <p:extLst>
      <p:ext uri="{19B8F6BF-5375-455C-9EA6-DF929625EA0E}">
        <p15:presenceInfo xmlns:p15="http://schemas.microsoft.com/office/powerpoint/2012/main" userId="6625f85a1322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819"/>
    <a:srgbClr val="F4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09F-40B5-0000-CF78-4691543B8F9F}" v="1201" dt="2021-04-20T21:36:43.948"/>
    <p1510:client id="{912B33E6-10F7-4A63-FEF3-BBADBB20E5D3}" v="2" dt="2021-04-20T21:45:18.785"/>
    <p1510:client id="{A2916D42-B181-40B4-A221-A873AD1A8EB1}" v="233" dt="2021-04-20T23:10:06.873"/>
  </p1510:revLst>
</p1510:revInfo>
</file>

<file path=ppt/tableStyles.xml><?xml version="1.0" encoding="utf-8"?>
<a:tblStyleLst xmlns:a="http://schemas.openxmlformats.org/drawingml/2006/main" def="{473ACEA7-2A10-4AA4-BFA6-6C7E4F44E177}">
  <a:tblStyle styleId="{473ACEA7-2A10-4AA4-BFA6-6C7E4F44E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84" y="84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71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77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187c80fb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187c80fb_4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02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187c80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187c80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Playfair Display"/>
              <a:buNone/>
              <a:defRPr sz="43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 Medium"/>
              <a:buNone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0" y="4429375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8459538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1533900" y="1371600"/>
            <a:ext cx="2961900" cy="25716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666000" y="1371600"/>
            <a:ext cx="2961900" cy="2571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03538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753453" y="2543125"/>
            <a:ext cx="2787000" cy="15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19445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5094400" y="2019150"/>
            <a:ext cx="21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459550" y="33255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-1234200" y="3188106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7D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rot="5400000">
            <a:off x="2436125" y="-787125"/>
            <a:ext cx="4119000" cy="56736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861350" y="904150"/>
            <a:ext cx="54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5954400" y="6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0" y="3931900"/>
            <a:ext cx="31836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85250" y="3175325"/>
            <a:ext cx="4002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 sz="2600" b="0">
                <a:solidFill>
                  <a:srgbClr val="B45400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385250" y="1146300"/>
            <a:ext cx="4242900" cy="20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300" b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layfair Display"/>
              <a:buNone/>
              <a:defRPr>
                <a:solidFill>
                  <a:schemeClr val="accent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>
            <a:off x="0" y="47914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7185900" y="1234081"/>
            <a:ext cx="31896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2954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723975" y="15972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04925" y="22258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5400000">
            <a:off x="2742975" y="375525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>
            <a:off x="7092600" y="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372100" y="543000"/>
            <a:ext cx="3771900" cy="3273600"/>
          </a:xfrm>
          <a:prstGeom prst="rect">
            <a:avLst/>
          </a:prstGeom>
          <a:solidFill>
            <a:srgbClr val="F4F7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115050" y="1143000"/>
            <a:ext cx="22860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5715000" y="1771650"/>
            <a:ext cx="2705100" cy="11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4316925" y="0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-856675" y="3941850"/>
            <a:ext cx="20514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/>
          <p:nvPr/>
        </p:nvSpPr>
        <p:spPr>
          <a:xfrm rot="5400000">
            <a:off x="-667050" y="3755250"/>
            <a:ext cx="2055300" cy="7212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>
            <a:off x="8126988" y="0"/>
            <a:ext cx="10170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5400000">
            <a:off x="8459550" y="332425"/>
            <a:ext cx="1017000" cy="351900"/>
          </a:xfrm>
          <a:prstGeom prst="rect">
            <a:avLst/>
          </a:prstGeom>
          <a:solidFill>
            <a:srgbClr val="324A00">
              <a:alpha val="76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5400000">
            <a:off x="-1432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723900" y="361800"/>
            <a:ext cx="76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None/>
              <a:defRPr>
                <a:solidFill>
                  <a:srgbClr val="324A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9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585750" y="1851600"/>
            <a:ext cx="7972500" cy="14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WiSoy</a:t>
            </a:r>
            <a:endParaRPr sz="8000" dirty="0"/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1390650" y="3056617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Irrigação e controle inteligente de soja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968C65F-8C13-4E96-A9F1-23EF1D55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2" y="864636"/>
            <a:ext cx="7110322" cy="4184173"/>
          </a:xfrm>
          <a:prstGeom prst="rect">
            <a:avLst/>
          </a:prstGeom>
        </p:spPr>
      </p:pic>
      <p:pic>
        <p:nvPicPr>
          <p:cNvPr id="4" name="Imagem 3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0DF37D80-132D-4D4D-9B4B-C97FA2D9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163" y="4220307"/>
            <a:ext cx="425186" cy="45102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CBB88C5-9056-4E3F-AAE2-A1AD14C055EC}"/>
              </a:ext>
            </a:extLst>
          </p:cNvPr>
          <p:cNvSpPr/>
          <p:nvPr/>
        </p:nvSpPr>
        <p:spPr>
          <a:xfrm>
            <a:off x="526212" y="94691"/>
            <a:ext cx="3931488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43ECB-A181-4A9E-A060-43B9E1924FBD}"/>
              </a:ext>
            </a:extLst>
          </p:cNvPr>
          <p:cNvSpPr txBox="1"/>
          <p:nvPr/>
        </p:nvSpPr>
        <p:spPr>
          <a:xfrm>
            <a:off x="604444" y="150208"/>
            <a:ext cx="434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MODELO LÓGICO + SCRIPT</a:t>
            </a:r>
          </a:p>
        </p:txBody>
      </p:sp>
    </p:spTree>
    <p:extLst>
      <p:ext uri="{BB962C8B-B14F-4D97-AF65-F5344CB8AC3E}">
        <p14:creationId xmlns:p14="http://schemas.microsoft.com/office/powerpoint/2010/main" val="309513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561" y="1763489"/>
            <a:ext cx="8413474" cy="1309043"/>
          </a:xfrm>
        </p:spPr>
        <p:txBody>
          <a:bodyPr/>
          <a:lstStyle/>
          <a:p>
            <a:r>
              <a:rPr lang="pt-BR" sz="3200" b="0" dirty="0">
                <a:latin typeface="Verdana" panose="020B0604030504040204" pitchFamily="34" charset="0"/>
                <a:ea typeface="Verdana" panose="020B0604030504040204" pitchFamily="34" charset="0"/>
              </a:rPr>
              <a:t>Solução inteligente para seu plantio.</a:t>
            </a:r>
            <a:br>
              <a:rPr lang="pt-BR" b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1250828" y="2241535"/>
            <a:ext cx="748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Nós somos a </a:t>
            </a:r>
            <a:r>
              <a:rPr lang="pt-BR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WiSoy</a:t>
            </a:r>
            <a:r>
              <a:rPr lang="pt-BR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con&#10;&#10;Description automatically generated">
            <a:extLst>
              <a:ext uri="{FF2B5EF4-FFF2-40B4-BE49-F238E27FC236}">
                <a16:creationId xmlns:a16="http://schemas.microsoft.com/office/drawing/2014/main" id="{AB73F193-9E34-49AA-8BF2-E30383A5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2" y="1763489"/>
            <a:ext cx="1199147" cy="12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750A996-7D49-41E7-B493-169DABDFE2AE}"/>
              </a:ext>
            </a:extLst>
          </p:cNvPr>
          <p:cNvSpPr txBox="1"/>
          <p:nvPr/>
        </p:nvSpPr>
        <p:spPr>
          <a:xfrm>
            <a:off x="2243137" y="161746"/>
            <a:ext cx="43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layfair Display"/>
              </a:rPr>
              <a:t>Obrigado pela atenção de todos!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4450DE-C4C1-42F8-8A32-C7AEFC2E3787}"/>
              </a:ext>
            </a:extLst>
          </p:cNvPr>
          <p:cNvSpPr txBox="1"/>
          <p:nvPr/>
        </p:nvSpPr>
        <p:spPr>
          <a:xfrm>
            <a:off x="2243137" y="1533703"/>
            <a:ext cx="3923414" cy="2371026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Membros: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Amanda Fruteiro de Lima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Fernanda Chimenez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 			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Jonas Florêncio Silva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Kaio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Raphael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Zaniboni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            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</a:rPr>
              <a:t>Matheus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</a:rPr>
              <a:t>Vieck</a:t>
            </a:r>
            <a:r>
              <a:rPr lang="pt-BR" sz="1800" dirty="0">
                <a:solidFill>
                  <a:schemeClr val="bg1"/>
                </a:solidFill>
                <a:latin typeface="Playfair Display"/>
              </a:rPr>
              <a:t> Das Dores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Luiz Felipe </a:t>
            </a:r>
            <a:r>
              <a:rPr lang="pt-BR" sz="1800" dirty="0" err="1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Ekstein</a:t>
            </a:r>
            <a:r>
              <a:rPr lang="pt-BR" sz="1800" dirty="0">
                <a:solidFill>
                  <a:schemeClr val="bg1"/>
                </a:solidFill>
                <a:latin typeface="Playfair Display"/>
                <a:cs typeface="Rajdhani" panose="020B0604020202020204" charset="0"/>
              </a:rPr>
              <a:t>        </a:t>
            </a:r>
            <a:endParaRPr lang="pt-BR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Tx/>
            </a:pPr>
            <a:endParaRPr lang="pt-BR" sz="1800" dirty="0">
              <a:solidFill>
                <a:schemeClr val="bg1"/>
              </a:solidFill>
              <a:latin typeface="Playfair Display"/>
              <a:cs typeface="Rajdhani" panose="020B060402020202020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A2E50F-83A9-4E7D-A3DC-7D137E5E3F68}"/>
              </a:ext>
            </a:extLst>
          </p:cNvPr>
          <p:cNvSpPr txBox="1"/>
          <p:nvPr/>
        </p:nvSpPr>
        <p:spPr>
          <a:xfrm>
            <a:off x="5116283" y="1428750"/>
            <a:ext cx="1819800" cy="2465953"/>
          </a:xfrm>
          <a:prstGeom prst="rect">
            <a:avLst/>
          </a:prstGeom>
          <a:noFill/>
        </p:spPr>
        <p:txBody>
          <a:bodyPr wrap="none" lIns="91440" tIns="45720" rIns="91440" bIns="45720" numCol="1" rtlCol="0" anchor="t">
            <a:noAutofit/>
          </a:bodyPr>
          <a:lstStyle/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endParaRPr lang="pt-BR" sz="18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01211002</a:t>
            </a:r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  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01211039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01211069</a:t>
            </a:r>
            <a:endParaRPr lang="pt-BR" sz="1600" dirty="0">
              <a:solidFill>
                <a:schemeClr val="bg1"/>
              </a:solidFill>
              <a:latin typeface="Exo"/>
              <a:cs typeface="Rajdhani" panose="020B0604020202020204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01211076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01211101</a:t>
            </a:r>
          </a:p>
          <a:p>
            <a:r>
              <a:rPr lang="pt-BR" sz="1800" dirty="0">
                <a:solidFill>
                  <a:schemeClr val="bg1"/>
                </a:solidFill>
                <a:latin typeface="Exo"/>
                <a:cs typeface="Rajdhani" panose="020B0604020202020204" charset="0"/>
              </a:rPr>
              <a:t>RA: </a:t>
            </a:r>
            <a:r>
              <a:rPr lang="pt-BR" sz="1800" dirty="0">
                <a:solidFill>
                  <a:schemeClr val="bg1"/>
                </a:solidFill>
              </a:rPr>
              <a:t>01211088</a:t>
            </a:r>
          </a:p>
        </p:txBody>
      </p:sp>
    </p:spTree>
    <p:extLst>
      <p:ext uri="{BB962C8B-B14F-4D97-AF65-F5344CB8AC3E}">
        <p14:creationId xmlns:p14="http://schemas.microsoft.com/office/powerpoint/2010/main" val="14360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BE06108-B6C0-478B-B5B1-D9586D9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7" y="1505291"/>
            <a:ext cx="615352" cy="62613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0F520DA-5C86-47F9-AC63-E300F0A3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61" y="2743159"/>
            <a:ext cx="831012" cy="82022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65FCB705-3757-400F-BE12-EBB44E9F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42" y="4136118"/>
            <a:ext cx="755531" cy="75553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6864B31-37E5-498E-B2C7-2E080FB36A93}"/>
              </a:ext>
            </a:extLst>
          </p:cNvPr>
          <p:cNvSpPr txBox="1">
            <a:spLocks/>
          </p:cNvSpPr>
          <p:nvPr/>
        </p:nvSpPr>
        <p:spPr>
          <a:xfrm>
            <a:off x="1556111" y="1107033"/>
            <a:ext cx="994571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CONTEXTO</a:t>
            </a:r>
            <a:endParaRPr lang="pt-BR" sz="1200" b="0" dirty="0">
              <a:solidFill>
                <a:srgbClr val="385819"/>
              </a:solidFill>
            </a:endParaRPr>
          </a:p>
          <a:p>
            <a:pPr algn="just"/>
            <a:endParaRPr lang="pt-BR" sz="12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E836879-6535-4965-A654-6BAEE79498DA}"/>
              </a:ext>
            </a:extLst>
          </p:cNvPr>
          <p:cNvSpPr txBox="1">
            <a:spLocks/>
          </p:cNvSpPr>
          <p:nvPr/>
        </p:nvSpPr>
        <p:spPr>
          <a:xfrm>
            <a:off x="1671473" y="3780100"/>
            <a:ext cx="3738832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OBJETIVO DA SOLUÇÃO</a:t>
            </a:r>
          </a:p>
          <a:p>
            <a:pPr algn="just"/>
            <a:endParaRPr lang="pt-BR" sz="12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5CFFDF1-B135-4B5D-B909-E87A5DB58942}"/>
              </a:ext>
            </a:extLst>
          </p:cNvPr>
          <p:cNvSpPr txBox="1">
            <a:spLocks/>
          </p:cNvSpPr>
          <p:nvPr/>
        </p:nvSpPr>
        <p:spPr>
          <a:xfrm>
            <a:off x="1671473" y="2473253"/>
            <a:ext cx="3738832" cy="47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Playfair Display"/>
              <a:buNone/>
              <a:defRPr sz="2800" b="1" i="0" u="none" strike="noStrike" cap="none">
                <a:solidFill>
                  <a:srgbClr val="324A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A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24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1200" dirty="0">
                <a:solidFill>
                  <a:srgbClr val="385819"/>
                </a:solidFill>
              </a:rPr>
              <a:t>PROBLEMA / JUSTIFICATIVA</a:t>
            </a:r>
          </a:p>
          <a:p>
            <a:pPr algn="just"/>
            <a:endParaRPr lang="pt-BR" sz="1200" dirty="0"/>
          </a:p>
        </p:txBody>
      </p:sp>
      <p:sp>
        <p:nvSpPr>
          <p:cNvPr id="29" name="CaixaDeTexto 2">
            <a:extLst>
              <a:ext uri="{FF2B5EF4-FFF2-40B4-BE49-F238E27FC236}">
                <a16:creationId xmlns:a16="http://schemas.microsoft.com/office/drawing/2014/main" id="{F32898F1-E451-427F-9195-93115A44FBD2}"/>
              </a:ext>
            </a:extLst>
          </p:cNvPr>
          <p:cNvSpPr txBox="1"/>
          <p:nvPr/>
        </p:nvSpPr>
        <p:spPr>
          <a:xfrm rot="-10800000" flipV="1">
            <a:off x="2636329" y="5028359"/>
            <a:ext cx="6828902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endParaRPr lang="pt-BR" sz="900" b="0" i="0" dirty="0">
              <a:solidFill>
                <a:schemeClr val="tx1"/>
              </a:solidFill>
              <a:effectLst/>
              <a:latin typeface="Whitne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/>
              </a:solidFill>
              <a:latin typeface="Whitney"/>
            </a:endParaRPr>
          </a:p>
          <a:p>
            <a:endParaRPr lang="pt-BR" sz="900" b="1" dirty="0">
              <a:solidFill>
                <a:schemeClr val="tx1"/>
              </a:solidFill>
            </a:endParaRPr>
          </a:p>
        </p:txBody>
      </p:sp>
      <p:pic>
        <p:nvPicPr>
          <p:cNvPr id="32" name="Picture 32" descr="Icon&#10;&#10;Description automatically generated">
            <a:extLst>
              <a:ext uri="{FF2B5EF4-FFF2-40B4-BE49-F238E27FC236}">
                <a16:creationId xmlns:a16="http://schemas.microsoft.com/office/drawing/2014/main" id="{04A75397-0A17-443A-9C8F-A7BD67A9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449" y="102703"/>
            <a:ext cx="1074197" cy="113618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7B532EA-2A05-4265-AA21-DB269940BF74}"/>
              </a:ext>
            </a:extLst>
          </p:cNvPr>
          <p:cNvSpPr/>
          <p:nvPr/>
        </p:nvSpPr>
        <p:spPr>
          <a:xfrm>
            <a:off x="1086084" y="247448"/>
            <a:ext cx="3607358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5DEE7E3-5DEB-431D-B009-2231C3B17605}"/>
              </a:ext>
            </a:extLst>
          </p:cNvPr>
          <p:cNvSpPr txBox="1"/>
          <p:nvPr/>
        </p:nvSpPr>
        <p:spPr>
          <a:xfrm>
            <a:off x="1327566" y="302084"/>
            <a:ext cx="3431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VISÃO DO PROJETO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AE78D9C-DC53-4ED4-A819-B2C0A7DD98E1}"/>
              </a:ext>
            </a:extLst>
          </p:cNvPr>
          <p:cNvSpPr/>
          <p:nvPr/>
        </p:nvSpPr>
        <p:spPr>
          <a:xfrm>
            <a:off x="1671781" y="1399323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9188FE-D36B-4B35-BAAD-A148965FB19F}"/>
              </a:ext>
            </a:extLst>
          </p:cNvPr>
          <p:cNvSpPr txBox="1"/>
          <p:nvPr/>
        </p:nvSpPr>
        <p:spPr>
          <a:xfrm>
            <a:off x="1671473" y="1451048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Playfair Display"/>
              </a:rPr>
              <a:t>A soja é a principal cultura do agronegócio brasileiro (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óleo utilizado na formulação de margarinas, maioneses, molhos, 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shoyu, </a:t>
            </a: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etc.</a:t>
            </a:r>
            <a:r>
              <a:rPr lang="pt-BR" sz="1200" b="1" i="1" dirty="0">
                <a:solidFill>
                  <a:schemeClr val="bg1"/>
                </a:solidFill>
                <a:latin typeface="Playfair Display"/>
              </a:rPr>
              <a:t>),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Playfair Display"/>
              </a:rPr>
              <a:t>Grande demanda populacional. </a:t>
            </a:r>
            <a:endParaRPr lang="en-US" sz="1200" b="1" dirty="0">
              <a:solidFill>
                <a:schemeClr val="bg1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AE381-5A76-4808-A9F5-9B397211B52E}"/>
              </a:ext>
            </a:extLst>
          </p:cNvPr>
          <p:cNvSpPr/>
          <p:nvPr/>
        </p:nvSpPr>
        <p:spPr>
          <a:xfrm>
            <a:off x="1740152" y="2821008"/>
            <a:ext cx="6043630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BBDCF4-CE0B-4162-A448-39FD87041C29}"/>
              </a:ext>
            </a:extLst>
          </p:cNvPr>
          <p:cNvSpPr txBox="1"/>
          <p:nvPr/>
        </p:nvSpPr>
        <p:spPr>
          <a:xfrm>
            <a:off x="1750200" y="2868797"/>
            <a:ext cx="6043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Níveis de umidade menor ou maior </a:t>
            </a:r>
            <a:r>
              <a:rPr lang="pt-BR" sz="1200" b="1" i="0" dirty="0">
                <a:solidFill>
                  <a:srgbClr val="F4F7DA"/>
                </a:solidFill>
                <a:effectLst/>
                <a:latin typeface="Playfair Display"/>
              </a:rPr>
              <a:t>do </a:t>
            </a: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que o ideal;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Irrigação em excesso e tempo gasto para cobertura da área total de produção,</a:t>
            </a:r>
          </a:p>
          <a:p>
            <a:pPr marL="342900" indent="-342900" algn="just">
              <a:buClr>
                <a:srgbClr val="F4F7DA"/>
              </a:buClr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Menor produtividade resulta em necessidade de expansão.</a:t>
            </a:r>
            <a:endParaRPr lang="pt-BR" sz="1200" b="1" i="0" dirty="0">
              <a:solidFill>
                <a:srgbClr val="F4F7DA"/>
              </a:solidFill>
              <a:effectLst/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F570111-1C14-4129-B0B9-3C4127C847F7}"/>
              </a:ext>
            </a:extLst>
          </p:cNvPr>
          <p:cNvSpPr/>
          <p:nvPr/>
        </p:nvSpPr>
        <p:spPr>
          <a:xfrm>
            <a:off x="1740152" y="4144708"/>
            <a:ext cx="6053986" cy="765452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CBADB-2B79-402A-B75D-A0CECA332C87}"/>
              </a:ext>
            </a:extLst>
          </p:cNvPr>
          <p:cNvSpPr txBox="1"/>
          <p:nvPr/>
        </p:nvSpPr>
        <p:spPr>
          <a:xfrm>
            <a:off x="1740152" y="4288819"/>
            <a:ext cx="60439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4F7DA"/>
              </a:buClr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F4F7DA"/>
                </a:solidFill>
                <a:latin typeface="Playfair Display"/>
              </a:rPr>
              <a:t>Captar dados das plantações via sensor e aplicação web para controle e tomada de decisão do cliente.</a:t>
            </a:r>
            <a:endParaRPr lang="en-US" sz="1200" b="1" dirty="0">
              <a:solidFill>
                <a:srgbClr val="F4F7DA"/>
              </a:solidFill>
              <a:latin typeface="Playfair Display"/>
            </a:endParaRPr>
          </a:p>
          <a:p>
            <a:pPr marL="342900" indent="-342900" algn="just">
              <a:buFont typeface="Arial" panose="020B0604020202020204" pitchFamily="34" charset="0"/>
            </a:pPr>
            <a:endParaRPr lang="pt-BR" sz="1400" b="0" i="0" dirty="0">
              <a:solidFill>
                <a:schemeClr val="tx1"/>
              </a:solidFill>
              <a:effectLst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34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62D3DAC6-4D0A-4EE8-9500-736BA86F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3" y="4421275"/>
            <a:ext cx="569561" cy="451023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4FF238D-B795-403C-BA1E-688484858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00" y="221064"/>
            <a:ext cx="6039061" cy="45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51F5C9F1-C6A3-4035-BCD2-0E3527E3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520" y="0"/>
            <a:ext cx="385685" cy="305416"/>
          </a:xfrm>
          <a:prstGeom prst="rect">
            <a:avLst/>
          </a:prstGeom>
        </p:spPr>
      </p:pic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8B4F9978-535F-4A4F-9398-50AB82AB7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87" y="212370"/>
            <a:ext cx="6953460" cy="47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264EF9-28B4-496B-BEDB-C5977EC2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71" y="915614"/>
            <a:ext cx="4014086" cy="2641727"/>
          </a:xfrm>
          <a:prstGeom prst="rect">
            <a:avLst/>
          </a:prstGeom>
        </p:spPr>
      </p:pic>
      <p:pic>
        <p:nvPicPr>
          <p:cNvPr id="11" name="Imagem 10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A1C05CA3-7D73-4F56-9176-FC21781D7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9" y="4382003"/>
            <a:ext cx="569561" cy="45102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B59DE3D-C11A-43E2-8797-E2DA4D7D0BD9}"/>
              </a:ext>
            </a:extLst>
          </p:cNvPr>
          <p:cNvSpPr/>
          <p:nvPr/>
        </p:nvSpPr>
        <p:spPr>
          <a:xfrm>
            <a:off x="216271" y="96963"/>
            <a:ext cx="7060829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69D0FB-A4C1-42EE-9CAC-E7C4E06D7C42}"/>
              </a:ext>
            </a:extLst>
          </p:cNvPr>
          <p:cNvSpPr txBox="1"/>
          <p:nvPr/>
        </p:nvSpPr>
        <p:spPr>
          <a:xfrm>
            <a:off x="337012" y="152480"/>
            <a:ext cx="7060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FERRAMENTAS UTILIZADAS + DEMONSTRAÇÃO</a:t>
            </a:r>
          </a:p>
        </p:txBody>
      </p:sp>
      <p:pic>
        <p:nvPicPr>
          <p:cNvPr id="4" name="Imagem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728DC4EA-9646-4A02-9454-E319E599A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670" y="2062301"/>
            <a:ext cx="4318268" cy="24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43341F-ECFB-4E87-87F8-056AD9B90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66585"/>
              </p:ext>
            </p:extLst>
          </p:nvPr>
        </p:nvGraphicFramePr>
        <p:xfrm>
          <a:off x="180807" y="991101"/>
          <a:ext cx="8028696" cy="3508542"/>
        </p:xfrm>
        <a:graphic>
          <a:graphicData uri="http://schemas.openxmlformats.org/drawingml/2006/table">
            <a:tbl>
              <a:tblPr firstRow="1" bandRow="1">
                <a:tableStyleId>{473ACEA7-2A10-4AA4-BFA6-6C7E4F44E177}</a:tableStyleId>
              </a:tblPr>
              <a:tblGrid>
                <a:gridCol w="552723">
                  <a:extLst>
                    <a:ext uri="{9D8B030D-6E8A-4147-A177-3AD203B41FA5}">
                      <a16:colId xmlns:a16="http://schemas.microsoft.com/office/drawing/2014/main" val="319095284"/>
                    </a:ext>
                  </a:extLst>
                </a:gridCol>
                <a:gridCol w="1627833">
                  <a:extLst>
                    <a:ext uri="{9D8B030D-6E8A-4147-A177-3AD203B41FA5}">
                      <a16:colId xmlns:a16="http://schemas.microsoft.com/office/drawing/2014/main" val="388584863"/>
                    </a:ext>
                  </a:extLst>
                </a:gridCol>
                <a:gridCol w="1155560">
                  <a:extLst>
                    <a:ext uri="{9D8B030D-6E8A-4147-A177-3AD203B41FA5}">
                      <a16:colId xmlns:a16="http://schemas.microsoft.com/office/drawing/2014/main" val="421641730"/>
                    </a:ext>
                  </a:extLst>
                </a:gridCol>
                <a:gridCol w="717424">
                  <a:extLst>
                    <a:ext uri="{9D8B030D-6E8A-4147-A177-3AD203B41FA5}">
                      <a16:colId xmlns:a16="http://schemas.microsoft.com/office/drawing/2014/main" val="3205104673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262372931"/>
                    </a:ext>
                  </a:extLst>
                </a:gridCol>
                <a:gridCol w="695532">
                  <a:extLst>
                    <a:ext uri="{9D8B030D-6E8A-4147-A177-3AD203B41FA5}">
                      <a16:colId xmlns:a16="http://schemas.microsoft.com/office/drawing/2014/main" val="622648561"/>
                    </a:ext>
                  </a:extLst>
                </a:gridCol>
                <a:gridCol w="2466626">
                  <a:extLst>
                    <a:ext uri="{9D8B030D-6E8A-4147-A177-3AD203B41FA5}">
                      <a16:colId xmlns:a16="http://schemas.microsoft.com/office/drawing/2014/main" val="227289974"/>
                    </a:ext>
                  </a:extLst>
                </a:gridCol>
              </a:tblGrid>
              <a:tr h="6577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 dos Riscos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Probabilidade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-Média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-Alta​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Impacto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 Baixo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-Médio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-Alto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Fator de Risco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Ação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-Evitar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-Mitigar</a:t>
                      </a:r>
                      <a:br>
                        <a:rPr lang="pt-BR" sz="1000" b="1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-Eliminar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effectLst/>
                        </a:rPr>
                        <a:t>Como?</a:t>
                      </a:r>
                      <a:endParaRPr lang="pt-BR" sz="1000" b="1" noProof="0" dirty="0">
                        <a:solidFill>
                          <a:schemeClr val="bg1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solidFill>
                      <a:srgbClr val="3858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85296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comunicação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000" b="0" i="0" u="none" strike="noStrike" noProof="0" dirty="0">
                          <a:effectLst/>
                          <a:latin typeface="Arial"/>
                        </a:rPr>
                        <a:t>3 </a:t>
                      </a:r>
                      <a:endParaRPr lang="en-US" dirty="0"/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Estabelecer padrão de conversas e feedback durante todo o projeto.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54638120"/>
                  </a:ext>
                </a:extLst>
              </a:tr>
              <a:tr h="4110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Problemas técnicos no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Revisar e Monitorar integralmente todos os elementos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59204476"/>
                  </a:ext>
                </a:extLst>
              </a:tr>
              <a:tr h="6079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Falta de Comprometimento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Exigir a dedicação de todos os membros do grupo dando feedback ao professor para eliminar possíveis impasses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8279861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4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Perda de Arquivos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Eliminar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Criando Backups nas máquinas locais e um repositório em nuvem que possua todo 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5397904"/>
                  </a:ext>
                </a:extLst>
              </a:tr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5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Escopo do projeto mal interpretado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2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Mitigar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Realizando entregas semanais para a validação do projeto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58937363"/>
                  </a:ext>
                </a:extLst>
              </a:tr>
              <a:tr h="498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6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 err="1">
                          <a:effectLst/>
                        </a:rPr>
                        <a:t>Turn-over</a:t>
                      </a:r>
                      <a:r>
                        <a:rPr lang="pt-BR" sz="1000" noProof="0" dirty="0">
                          <a:effectLst/>
                        </a:rPr>
                        <a:t> de um integrante da equipe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1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3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Aceitar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noProof="0" dirty="0">
                          <a:effectLst/>
                        </a:rPr>
                        <a:t>Repasse de atividades, tarefas ou responsabilidades para os demais integrantes do grupo</a:t>
                      </a:r>
                      <a:endParaRPr lang="pt-BR" sz="1000" noProof="0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1087991"/>
                  </a:ext>
                </a:extLst>
              </a:tr>
            </a:tbl>
          </a:graphicData>
        </a:graphic>
      </p:graphicFrame>
      <p:pic>
        <p:nvPicPr>
          <p:cNvPr id="4" name="Imagem 3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BFC3106E-71D2-4A6F-BDD6-21295902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058" y="4426531"/>
            <a:ext cx="569561" cy="45102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49EF0BC-70C9-4CD7-AE85-53ED89FD8EC5}"/>
              </a:ext>
            </a:extLst>
          </p:cNvPr>
          <p:cNvSpPr/>
          <p:nvPr/>
        </p:nvSpPr>
        <p:spPr>
          <a:xfrm>
            <a:off x="180807" y="100778"/>
            <a:ext cx="3226481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B549E8-3F52-46B9-940E-35124EC85321}"/>
              </a:ext>
            </a:extLst>
          </p:cNvPr>
          <p:cNvSpPr txBox="1"/>
          <p:nvPr/>
        </p:nvSpPr>
        <p:spPr>
          <a:xfrm>
            <a:off x="376650" y="156295"/>
            <a:ext cx="303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GESTÃO DE RISCOS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089035D2-5FBC-4758-B9BC-5CB07536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54" y="4431323"/>
            <a:ext cx="569561" cy="451023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435E295-D4EC-4610-9BD6-DBC09E8F9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97599"/>
              </p:ext>
            </p:extLst>
          </p:nvPr>
        </p:nvGraphicFramePr>
        <p:xfrm>
          <a:off x="718387" y="1254728"/>
          <a:ext cx="7209762" cy="2965577"/>
        </p:xfrm>
        <a:graphic>
          <a:graphicData uri="http://schemas.openxmlformats.org/drawingml/2006/table">
            <a:tbl>
              <a:tblPr/>
              <a:tblGrid>
                <a:gridCol w="4505671">
                  <a:extLst>
                    <a:ext uri="{9D8B030D-6E8A-4147-A177-3AD203B41FA5}">
                      <a16:colId xmlns:a16="http://schemas.microsoft.com/office/drawing/2014/main" val="3490060646"/>
                    </a:ext>
                  </a:extLst>
                </a:gridCol>
                <a:gridCol w="978295">
                  <a:extLst>
                    <a:ext uri="{9D8B030D-6E8A-4147-A177-3AD203B41FA5}">
                      <a16:colId xmlns:a16="http://schemas.microsoft.com/office/drawing/2014/main" val="1143599930"/>
                    </a:ext>
                  </a:extLst>
                </a:gridCol>
                <a:gridCol w="751106">
                  <a:extLst>
                    <a:ext uri="{9D8B030D-6E8A-4147-A177-3AD203B41FA5}">
                      <a16:colId xmlns:a16="http://schemas.microsoft.com/office/drawing/2014/main" val="197530752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1436018221"/>
                    </a:ext>
                  </a:extLst>
                </a:gridCol>
              </a:tblGrid>
              <a:tr h="4124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Playfair Display"/>
                        </a:rPr>
                        <a:t>Requisitos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Playfair Display"/>
                        </a:rPr>
                        <a:t>Classificação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Playfair Display"/>
                        </a:rPr>
                        <a:t>Fibonacci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Playfair Display"/>
                        </a:rPr>
                        <a:t>Ordem de execucao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82136"/>
                  </a:ext>
                </a:extLst>
              </a:tr>
              <a:tr h="412432"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Realizar uma aplicação web que gere os valores e gráficos relativo à umidade do solo e utilização de água;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00023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O banco de dados armazenando informações sobre os sensores;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26139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Sistema de login e cadastro de usuário;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22818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Utilizar os sensores;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92992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 Captação dos dados;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366743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Simular o arduino;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773631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 Arduino funcionando e recebendo os dados;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848705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Uso de ferramentas para gestão de projetos (Microsoft Project/ Planner);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27663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Documentação do projeto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35530"/>
                  </a:ext>
                </a:extLst>
              </a:tr>
              <a:tr h="237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Desenvolver o conhecimento básico de Git para aplicação do grupo; 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Playfair Display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layfair Display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1195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A7A37478-CA5F-4370-B18A-8E7A1006EB57}"/>
              </a:ext>
            </a:extLst>
          </p:cNvPr>
          <p:cNvSpPr/>
          <p:nvPr/>
        </p:nvSpPr>
        <p:spPr>
          <a:xfrm>
            <a:off x="718387" y="199022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59B81E-5C68-4411-9772-62A38E658E5B}"/>
              </a:ext>
            </a:extLst>
          </p:cNvPr>
          <p:cNvSpPr txBox="1"/>
          <p:nvPr/>
        </p:nvSpPr>
        <p:spPr>
          <a:xfrm>
            <a:off x="853940" y="254539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7997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E7D44-C783-4232-88D8-5B13A044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63" y="2283272"/>
            <a:ext cx="8413474" cy="1309043"/>
          </a:xfrm>
        </p:spPr>
        <p:txBody>
          <a:bodyPr/>
          <a:lstStyle/>
          <a:p>
            <a:r>
              <a:rPr lang="pt-BR" sz="3200" dirty="0">
                <a:latin typeface="Verdana"/>
                <a:ea typeface="Verdana"/>
              </a:rPr>
              <a:t>Demonstração do Site Institucional/Dashboard</a:t>
            </a:r>
            <a:b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1DF2A6-A7C1-481F-B785-6C67CB0DCFC0}"/>
              </a:ext>
            </a:extLst>
          </p:cNvPr>
          <p:cNvSpPr txBox="1"/>
          <p:nvPr/>
        </p:nvSpPr>
        <p:spPr>
          <a:xfrm>
            <a:off x="829917" y="2937793"/>
            <a:ext cx="748416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(Tela de cadastro/login/API </a:t>
            </a:r>
            <a:r>
              <a:rPr lang="pt-BR" b="1" dirty="0" err="1">
                <a:solidFill>
                  <a:schemeClr val="bg1"/>
                </a:solidFill>
                <a:latin typeface="Verdana"/>
                <a:ea typeface="Verdana"/>
              </a:rPr>
              <a:t>ChartJS</a:t>
            </a:r>
            <a:r>
              <a:rPr lang="pt-BR" b="1" dirty="0">
                <a:solidFill>
                  <a:schemeClr val="bg1"/>
                </a:solidFill>
                <a:latin typeface="Verdana"/>
                <a:ea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9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62675041">
            <a:extLst>
              <a:ext uri="{FF2B5EF4-FFF2-40B4-BE49-F238E27FC236}">
                <a16:creationId xmlns:a16="http://schemas.microsoft.com/office/drawing/2014/main" id="{18CE8369-97B8-47BC-8C74-599BB3DD9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286" y="1457011"/>
            <a:ext cx="6143625" cy="33147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7E217D-7B26-470E-99AB-860C541522D0}"/>
              </a:ext>
            </a:extLst>
          </p:cNvPr>
          <p:cNvSpPr txBox="1"/>
          <p:nvPr/>
        </p:nvSpPr>
        <p:spPr>
          <a:xfrm>
            <a:off x="321547" y="915694"/>
            <a:ext cx="8239648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Playfair Display"/>
                <a:ea typeface="Arial" panose="020B0604020202020204" pitchFamily="34" charset="0"/>
                <a:cs typeface="Arial" panose="020B0604020202020204" pitchFamily="34" charset="0"/>
              </a:rPr>
              <a:t>Os teores ideais de umidade para cada fase de desenvolvimento podem ser observados abaixo:</a:t>
            </a:r>
            <a:endParaRPr lang="pt-BR" sz="1200" dirty="0">
              <a:effectLst/>
              <a:latin typeface="Playfair Display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DFDDE728-A644-47B0-8DBD-2DE4FA5B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217" y="4320688"/>
            <a:ext cx="445975" cy="45102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189BD6E-2543-4E50-995B-EA8408B57909}"/>
              </a:ext>
            </a:extLst>
          </p:cNvPr>
          <p:cNvSpPr/>
          <p:nvPr/>
        </p:nvSpPr>
        <p:spPr>
          <a:xfrm>
            <a:off x="758581" y="142411"/>
            <a:ext cx="2117195" cy="572700"/>
          </a:xfrm>
          <a:prstGeom prst="rect">
            <a:avLst/>
          </a:prstGeom>
          <a:solidFill>
            <a:srgbClr val="385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73D04-B16D-4607-96D1-534BA3A2A2F0}"/>
              </a:ext>
            </a:extLst>
          </p:cNvPr>
          <p:cNvSpPr txBox="1"/>
          <p:nvPr/>
        </p:nvSpPr>
        <p:spPr>
          <a:xfrm>
            <a:off x="894134" y="197928"/>
            <a:ext cx="234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layfair Display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75403506"/>
      </p:ext>
    </p:extLst>
  </p:cSld>
  <p:clrMapOvr>
    <a:masterClrMapping/>
  </p:clrMapOvr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471</Words>
  <Application>Microsoft Office PowerPoint</Application>
  <PresentationFormat>Apresentação na tela (16:9)</PresentationFormat>
  <Paragraphs>112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Arial</vt:lpstr>
      <vt:lpstr>Calibri</vt:lpstr>
      <vt:lpstr>Exo</vt:lpstr>
      <vt:lpstr>Montserrat</vt:lpstr>
      <vt:lpstr>Montserrat Medium</vt:lpstr>
      <vt:lpstr>Playfair Display</vt:lpstr>
      <vt:lpstr>Playfair Display Regular</vt:lpstr>
      <vt:lpstr>Quicksand</vt:lpstr>
      <vt:lpstr>Verdana</vt:lpstr>
      <vt:lpstr>Whitney</vt:lpstr>
      <vt:lpstr>Sustainable Agriculture Project Proposal by Slidesgo</vt:lpstr>
      <vt:lpstr>WiSoy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Demonstração do Site Institucional/Dashboard </vt:lpstr>
      <vt:lpstr>Apresentação do PowerPoint</vt:lpstr>
      <vt:lpstr>Apresentação do PowerPoint</vt:lpstr>
      <vt:lpstr>Solução inteligente para seu plantio.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WiSOY</dc:title>
  <dc:creator>Lucas Pulcino</dc:creator>
  <cp:lastModifiedBy>FERNANDA CHIMENEZ LEME .</cp:lastModifiedBy>
  <cp:revision>330</cp:revision>
  <dcterms:modified xsi:type="dcterms:W3CDTF">2021-04-21T12:50:40Z</dcterms:modified>
</cp:coreProperties>
</file>