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301" r:id="rId3"/>
    <p:sldId id="323" r:id="rId4"/>
    <p:sldId id="324" r:id="rId5"/>
    <p:sldId id="330" r:id="rId6"/>
    <p:sldId id="325" r:id="rId7"/>
    <p:sldId id="264" r:id="rId8"/>
    <p:sldId id="328" r:id="rId9"/>
    <p:sldId id="327" r:id="rId10"/>
    <p:sldId id="322" r:id="rId11"/>
    <p:sldId id="333" r:id="rId12"/>
    <p:sldId id="334" r:id="rId13"/>
    <p:sldId id="335" r:id="rId14"/>
    <p:sldId id="326" r:id="rId15"/>
    <p:sldId id="31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Pulcino" initials="LP" lastIdx="1" clrIdx="0">
    <p:extLst>
      <p:ext uri="{19B8F6BF-5375-455C-9EA6-DF929625EA0E}">
        <p15:presenceInfo xmlns:p15="http://schemas.microsoft.com/office/powerpoint/2012/main" userId="6625f85a1322f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819"/>
    <a:srgbClr val="F4F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1C09F-40B5-0000-CF78-4691543B8F9F}" v="1201" dt="2021-04-20T21:36:43.948"/>
    <p1510:client id="{912B33E6-10F7-4A63-FEF3-BBADBB20E5D3}" v="2" dt="2021-04-20T21:45:18.785"/>
    <p1510:client id="{A2916D42-B181-40B4-A221-A873AD1A8EB1}" v="233" dt="2021-04-20T23:10:06.873"/>
  </p1510:revLst>
</p1510:revInfo>
</file>

<file path=ppt/tableStyles.xml><?xml version="1.0" encoding="utf-8"?>
<a:tblStyleLst xmlns:a="http://schemas.openxmlformats.org/drawingml/2006/main" def="{473ACEA7-2A10-4AA4-BFA6-6C7E4F44E177}">
  <a:tblStyle styleId="{473ACEA7-2A10-4AA4-BFA6-6C7E4F44E1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84" y="84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Germinação</a:t>
            </a:r>
            <a:r>
              <a:rPr lang="pt-BR" baseline="0"/>
              <a:t> (umidade)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Planilha1!$F$3</c:f>
              <c:strCache>
                <c:ptCount val="1"/>
                <c:pt idx="0">
                  <c:v>Germinação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Planilha1!$F$4:$F$8</c:f>
              <c:numCache>
                <c:formatCode>0%</c:formatCode>
                <c:ptCount val="5"/>
                <c:pt idx="0">
                  <c:v>0.53</c:v>
                </c:pt>
                <c:pt idx="1">
                  <c:v>0.7</c:v>
                </c:pt>
                <c:pt idx="2">
                  <c:v>0.6</c:v>
                </c:pt>
                <c:pt idx="3">
                  <c:v>0.69</c:v>
                </c:pt>
                <c:pt idx="4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98-4A25-831C-FB5EFB9508FE}"/>
            </c:ext>
          </c:extLst>
        </c:ser>
        <c:ser>
          <c:idx val="1"/>
          <c:order val="1"/>
          <c:tx>
            <c:strRef>
              <c:f>Planilha1!$G$3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Planilha1!$G$4:$G$8</c:f>
              <c:numCache>
                <c:formatCode>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98-4A25-831C-FB5EFB9508FE}"/>
            </c:ext>
          </c:extLst>
        </c:ser>
        <c:ser>
          <c:idx val="2"/>
          <c:order val="2"/>
          <c:tx>
            <c:strRef>
              <c:f>Planilha1!$H$3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Planilha1!$H$4:$H$8</c:f>
              <c:numCache>
                <c:formatCode>0%</c:formatCode>
                <c:ptCount val="5"/>
                <c:pt idx="0">
                  <c:v>0.54</c:v>
                </c:pt>
                <c:pt idx="1">
                  <c:v>0.54</c:v>
                </c:pt>
                <c:pt idx="2">
                  <c:v>0.54</c:v>
                </c:pt>
                <c:pt idx="3">
                  <c:v>0.54</c:v>
                </c:pt>
                <c:pt idx="4">
                  <c:v>0.54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98-4A25-831C-FB5EFB9508FE}"/>
            </c:ext>
          </c:extLst>
        </c:ser>
        <c:ser>
          <c:idx val="3"/>
          <c:order val="3"/>
          <c:tx>
            <c:strRef>
              <c:f>Planilha1!$I$3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Planilha1!$I$4:$I$8</c:f>
              <c:numCache>
                <c:formatCode>0%</c:formatCode>
                <c:ptCount val="5"/>
                <c:pt idx="0">
                  <c:v>0.81</c:v>
                </c:pt>
                <c:pt idx="1">
                  <c:v>0.81</c:v>
                </c:pt>
                <c:pt idx="2">
                  <c:v>0.81</c:v>
                </c:pt>
                <c:pt idx="3">
                  <c:v>0.81</c:v>
                </c:pt>
                <c:pt idx="4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98-4A25-831C-FB5EFB9508FE}"/>
            </c:ext>
          </c:extLst>
        </c:ser>
        <c:ser>
          <c:idx val="4"/>
          <c:order val="4"/>
          <c:tx>
            <c:strRef>
              <c:f>Planilha1!$J$3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Planilha1!$J$4:$J$8</c:f>
              <c:numCache>
                <c:formatCode>0%</c:formatCode>
                <c:ptCount val="5"/>
                <c:pt idx="0">
                  <c:v>0.85</c:v>
                </c:pt>
                <c:pt idx="1">
                  <c:v>0.85</c:v>
                </c:pt>
                <c:pt idx="2">
                  <c:v>0.85</c:v>
                </c:pt>
                <c:pt idx="3">
                  <c:v>0.85</c:v>
                </c:pt>
                <c:pt idx="4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98-4A25-831C-FB5EFB9508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7826352"/>
        <c:axId val="487826768"/>
      </c:lineChart>
      <c:catAx>
        <c:axId val="48782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826768"/>
        <c:crosses val="autoZero"/>
        <c:auto val="1"/>
        <c:lblAlgn val="ctr"/>
        <c:lblOffset val="100"/>
        <c:noMultiLvlLbl val="0"/>
      </c:catAx>
      <c:valAx>
        <c:axId val="48782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8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Vegetativa</a:t>
            </a:r>
            <a:r>
              <a:rPr lang="pt-BR" baseline="0"/>
              <a:t> (umidade)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Planilha1!$F$19</c:f>
              <c:strCache>
                <c:ptCount val="1"/>
                <c:pt idx="0">
                  <c:v>Vegetativa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Planilha1!$F$20:$F$24</c:f>
              <c:numCache>
                <c:formatCode>0.0%</c:formatCode>
                <c:ptCount val="5"/>
                <c:pt idx="0">
                  <c:v>1.7000000000000001E-2</c:v>
                </c:pt>
                <c:pt idx="1">
                  <c:v>3.7999999999999999E-2</c:v>
                </c:pt>
                <c:pt idx="2">
                  <c:v>2.8000000000000001E-2</c:v>
                </c:pt>
                <c:pt idx="3">
                  <c:v>2.3E-2</c:v>
                </c:pt>
                <c:pt idx="4">
                  <c:v>3.4000000000000002E-2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94-482A-8EA7-EBF69C61A7E4}"/>
            </c:ext>
          </c:extLst>
        </c:ser>
        <c:ser>
          <c:idx val="1"/>
          <c:order val="1"/>
          <c:tx>
            <c:strRef>
              <c:f>Planilha1!$G$19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Planilha1!$G$20:$G$24</c:f>
              <c:numCache>
                <c:formatCode>0.0%</c:formatCode>
                <c:ptCount val="5"/>
                <c:pt idx="0">
                  <c:v>1.9E-2</c:v>
                </c:pt>
                <c:pt idx="1">
                  <c:v>1.9E-2</c:v>
                </c:pt>
                <c:pt idx="2">
                  <c:v>1.9E-2</c:v>
                </c:pt>
                <c:pt idx="3">
                  <c:v>1.9E-2</c:v>
                </c:pt>
                <c:pt idx="4">
                  <c:v>1.9E-2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94-482A-8EA7-EBF69C61A7E4}"/>
            </c:ext>
          </c:extLst>
        </c:ser>
        <c:ser>
          <c:idx val="2"/>
          <c:order val="2"/>
          <c:tx>
            <c:strRef>
              <c:f>Planilha1!$H$19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Planilha1!$H$20:$H$24</c:f>
              <c:numCache>
                <c:formatCode>0.0%</c:formatCode>
                <c:ptCount val="5"/>
                <c:pt idx="0">
                  <c:v>2.4E-2</c:v>
                </c:pt>
                <c:pt idx="1">
                  <c:v>2.4E-2</c:v>
                </c:pt>
                <c:pt idx="2">
                  <c:v>2.4E-2</c:v>
                </c:pt>
                <c:pt idx="3">
                  <c:v>2.4E-2</c:v>
                </c:pt>
                <c:pt idx="4">
                  <c:v>2.4E-2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94-482A-8EA7-EBF69C61A7E4}"/>
            </c:ext>
          </c:extLst>
        </c:ser>
        <c:ser>
          <c:idx val="3"/>
          <c:order val="3"/>
          <c:tx>
            <c:strRef>
              <c:f>Planilha1!$I$19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Planilha1!$I$20:$I$24</c:f>
              <c:numCache>
                <c:formatCode>0.0%</c:formatCode>
                <c:ptCount val="5"/>
                <c:pt idx="0">
                  <c:v>3.5999999999999997E-2</c:v>
                </c:pt>
                <c:pt idx="1">
                  <c:v>3.5999999999999997E-2</c:v>
                </c:pt>
                <c:pt idx="2">
                  <c:v>3.5999999999999997E-2</c:v>
                </c:pt>
                <c:pt idx="3">
                  <c:v>3.5999999999999997E-2</c:v>
                </c:pt>
                <c:pt idx="4">
                  <c:v>3.5999999999999997E-2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94-482A-8EA7-EBF69C61A7E4}"/>
            </c:ext>
          </c:extLst>
        </c:ser>
        <c:ser>
          <c:idx val="4"/>
          <c:order val="4"/>
          <c:tx>
            <c:strRef>
              <c:f>Planilha1!$J$19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Planilha1!$J$20:$J$24</c:f>
              <c:numCache>
                <c:formatCode>0.0%</c:formatCode>
                <c:ptCount val="5"/>
                <c:pt idx="0">
                  <c:v>4.1000000000000002E-2</c:v>
                </c:pt>
                <c:pt idx="1">
                  <c:v>4.1000000000000002E-2</c:v>
                </c:pt>
                <c:pt idx="2">
                  <c:v>4.1000000000000002E-2</c:v>
                </c:pt>
                <c:pt idx="3">
                  <c:v>4.1000000000000002E-2</c:v>
                </c:pt>
                <c:pt idx="4">
                  <c:v>4.1000000000000002E-2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94-482A-8EA7-EBF69C61A7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7551584"/>
        <c:axId val="487547008"/>
      </c:lineChart>
      <c:catAx>
        <c:axId val="48755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547008"/>
        <c:crosses val="autoZero"/>
        <c:auto val="1"/>
        <c:lblAlgn val="ctr"/>
        <c:lblOffset val="100"/>
        <c:noMultiLvlLbl val="0"/>
      </c:catAx>
      <c:valAx>
        <c:axId val="48754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55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Grãos</a:t>
            </a:r>
            <a:r>
              <a:rPr lang="pt-BR" baseline="0"/>
              <a:t> e floração (umidade)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Planilha1!$F$36</c:f>
              <c:strCache>
                <c:ptCount val="1"/>
                <c:pt idx="0">
                  <c:v>Grãos e floração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Planilha1!$F$37:$F$41</c:f>
              <c:numCache>
                <c:formatCode>0%</c:formatCode>
                <c:ptCount val="5"/>
                <c:pt idx="0">
                  <c:v>0.1</c:v>
                </c:pt>
                <c:pt idx="1">
                  <c:v>0.08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9B-4E29-ACD6-1811C02ED96E}"/>
            </c:ext>
          </c:extLst>
        </c:ser>
        <c:ser>
          <c:idx val="1"/>
          <c:order val="1"/>
          <c:tx>
            <c:strRef>
              <c:f>Planilha1!$G$36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Planilha1!$G$37:$G$41</c:f>
              <c:numCache>
                <c:formatCode>0%</c:formatCode>
                <c:ptCount val="5"/>
                <c:pt idx="0">
                  <c:v>0.06</c:v>
                </c:pt>
                <c:pt idx="1">
                  <c:v>0.06</c:v>
                </c:pt>
                <c:pt idx="2">
                  <c:v>0.06</c:v>
                </c:pt>
                <c:pt idx="3">
                  <c:v>0.06</c:v>
                </c:pt>
                <c:pt idx="4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9B-4E29-ACD6-1811C02ED96E}"/>
            </c:ext>
          </c:extLst>
        </c:ser>
        <c:ser>
          <c:idx val="2"/>
          <c:order val="2"/>
          <c:tx>
            <c:strRef>
              <c:f>Planilha1!$H$36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Planilha1!$H$37:$H$41</c:f>
              <c:numCache>
                <c:formatCode>0%</c:formatCode>
                <c:ptCount val="5"/>
                <c:pt idx="0">
                  <c:v>7.0000000000000007E-2</c:v>
                </c:pt>
                <c:pt idx="1">
                  <c:v>7.0000000000000007E-2</c:v>
                </c:pt>
                <c:pt idx="2">
                  <c:v>7.0000000000000007E-2</c:v>
                </c:pt>
                <c:pt idx="3">
                  <c:v>7.0000000000000007E-2</c:v>
                </c:pt>
                <c:pt idx="4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9B-4E29-ACD6-1811C02ED96E}"/>
            </c:ext>
          </c:extLst>
        </c:ser>
        <c:ser>
          <c:idx val="3"/>
          <c:order val="3"/>
          <c:tx>
            <c:strRef>
              <c:f>Planilha1!$I$36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Planilha1!$I$37:$I$41</c:f>
              <c:numCache>
                <c:formatCode>0%</c:formatCode>
                <c:ptCount val="5"/>
                <c:pt idx="0">
                  <c:v>0.09</c:v>
                </c:pt>
                <c:pt idx="1">
                  <c:v>0.09</c:v>
                </c:pt>
                <c:pt idx="2">
                  <c:v>0.09</c:v>
                </c:pt>
                <c:pt idx="3">
                  <c:v>0.09</c:v>
                </c:pt>
                <c:pt idx="4">
                  <c:v>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9B-4E29-ACD6-1811C02ED96E}"/>
            </c:ext>
          </c:extLst>
        </c:ser>
        <c:ser>
          <c:idx val="4"/>
          <c:order val="4"/>
          <c:tx>
            <c:strRef>
              <c:f>Planilha1!$J$36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Planilha1!$J$37:$J$41</c:f>
              <c:numCache>
                <c:formatCode>0%</c:formatCode>
                <c:ptCount val="5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9B-4E29-ACD6-1811C02ED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28512"/>
        <c:axId val="17826432"/>
      </c:lineChart>
      <c:catAx>
        <c:axId val="1782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6432"/>
        <c:crosses val="autoZero"/>
        <c:auto val="1"/>
        <c:lblAlgn val="ctr"/>
        <c:lblOffset val="100"/>
        <c:noMultiLvlLbl val="0"/>
      </c:catAx>
      <c:valAx>
        <c:axId val="1782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71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677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02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099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49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55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0" y="1124700"/>
            <a:ext cx="9144000" cy="28941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71500" y="1516975"/>
            <a:ext cx="6801000" cy="14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Playfair Display"/>
              <a:buNone/>
              <a:defRPr sz="43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90650" y="2957225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 Medium"/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-667200" y="3755238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7092600" y="9478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2">
          <p15:clr>
            <a:srgbClr val="FA7B17"/>
          </p15:clr>
        </p15:guide>
        <p15:guide id="2" pos="456">
          <p15:clr>
            <a:srgbClr val="FA7B17"/>
          </p15:clr>
        </p15:guide>
        <p15:guide id="3" orient="horz" pos="2937">
          <p15:clr>
            <a:srgbClr val="FA7B17"/>
          </p15:clr>
        </p15:guide>
        <p15:guide id="4" pos="5304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/>
          <p:nvPr/>
        </p:nvSpPr>
        <p:spPr>
          <a:xfrm rot="5400000">
            <a:off x="-332550" y="445905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8136300" y="442217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/>
          <p:nvPr/>
        </p:nvSpPr>
        <p:spPr>
          <a:xfrm rot="10800000">
            <a:off x="-12" y="4791475"/>
            <a:ext cx="31836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 rot="5400000">
            <a:off x="8276850" y="14312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 rot="10800000">
            <a:off x="7088700" y="-125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5400000">
            <a:off x="7942350" y="3941850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 rot="10800000">
            <a:off x="0" y="4429375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 rot="5400000">
            <a:off x="8459538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05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1533900" y="1371600"/>
            <a:ext cx="2961900" cy="257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666000" y="1371600"/>
            <a:ext cx="2961900" cy="2571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603538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753453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19445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50944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 rot="5400000">
            <a:off x="8459550" y="33255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5400000">
            <a:off x="-1234200" y="3188106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3975" y="361950"/>
            <a:ext cx="85206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>
            <a:off x="8127000" y="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5400000">
            <a:off x="82768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 rot="5400000">
            <a:off x="2436125" y="-787125"/>
            <a:ext cx="4119000" cy="5673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861350" y="904150"/>
            <a:ext cx="542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 rot="10800000">
            <a:off x="5954400" y="6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0" y="3931900"/>
            <a:ext cx="31836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385250" y="3175325"/>
            <a:ext cx="40029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 sz="2600" b="0">
                <a:solidFill>
                  <a:srgbClr val="B45400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385250" y="1146300"/>
            <a:ext cx="4242900" cy="20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300" b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/>
          <p:nvPr/>
        </p:nvSpPr>
        <p:spPr>
          <a:xfrm rot="10800000">
            <a:off x="0" y="47914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 rot="5400000">
            <a:off x="7185900" y="1234081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0" y="12954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723975" y="15972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704925" y="22258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/>
          <p:nvPr/>
        </p:nvSpPr>
        <p:spPr>
          <a:xfrm rot="5400000">
            <a:off x="2742975" y="375525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 rot="10800000">
            <a:off x="7092600" y="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5372100" y="5430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6115050" y="11430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5715000" y="17716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>
            <a:off x="4316925" y="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5400000">
            <a:off x="-856675" y="394185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/>
          <p:nvPr/>
        </p:nvSpPr>
        <p:spPr>
          <a:xfrm rot="5400000">
            <a:off x="-667050" y="3755250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 rot="10800000">
            <a:off x="8126988" y="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 rot="5400000">
            <a:off x="8459550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 rot="5400000">
            <a:off x="-1432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9" r:id="rId5"/>
    <p:sldLayoutId id="2147483660" r:id="rId6"/>
    <p:sldLayoutId id="2147483661" r:id="rId7"/>
    <p:sldLayoutId id="2147483669" r:id="rId8"/>
    <p:sldLayoutId id="2147483675" r:id="rId9"/>
    <p:sldLayoutId id="2147483677" r:id="rId10"/>
    <p:sldLayoutId id="2147483678" r:id="rId11"/>
    <p:sldLayoutId id="2147483679" r:id="rId12"/>
    <p:sldLayoutId id="2147483680" r:id="rId13"/>
    <p:sldLayoutId id="214748368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78">
          <p15:clr>
            <a:srgbClr val="EA4335"/>
          </p15:clr>
        </p15:guide>
        <p15:guide id="4" pos="530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ctrTitle"/>
          </p:nvPr>
        </p:nvSpPr>
        <p:spPr>
          <a:xfrm>
            <a:off x="585750" y="1851600"/>
            <a:ext cx="79725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/>
              <a:t>WiSoy</a:t>
            </a:r>
            <a:endParaRPr sz="8000" dirty="0"/>
          </a:p>
        </p:txBody>
      </p:sp>
      <p:sp>
        <p:nvSpPr>
          <p:cNvPr id="259" name="Google Shape;259;p38"/>
          <p:cNvSpPr txBox="1">
            <a:spLocks noGrp="1"/>
          </p:cNvSpPr>
          <p:nvPr>
            <p:ph type="subTitle" idx="1"/>
          </p:nvPr>
        </p:nvSpPr>
        <p:spPr>
          <a:xfrm>
            <a:off x="1390650" y="3056617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Irrigação e controle inteligente de soja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62675041">
            <a:extLst>
              <a:ext uri="{FF2B5EF4-FFF2-40B4-BE49-F238E27FC236}">
                <a16:creationId xmlns:a16="http://schemas.microsoft.com/office/drawing/2014/main" id="{18CE8369-97B8-47BC-8C74-599BB3DD92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7286" y="1457011"/>
            <a:ext cx="6143625" cy="331470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A7E217D-7B26-470E-99AB-860C541522D0}"/>
              </a:ext>
            </a:extLst>
          </p:cNvPr>
          <p:cNvSpPr txBox="1"/>
          <p:nvPr/>
        </p:nvSpPr>
        <p:spPr>
          <a:xfrm>
            <a:off x="321547" y="915694"/>
            <a:ext cx="8239648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Playfair Display"/>
                <a:ea typeface="Arial" panose="020B0604020202020204" pitchFamily="34" charset="0"/>
                <a:cs typeface="Arial" panose="020B0604020202020204" pitchFamily="34" charset="0"/>
              </a:rPr>
              <a:t>Os teores ideais de umidade para cada fase de desenvolvimento podem ser observados abaixo:</a:t>
            </a:r>
            <a:endParaRPr lang="pt-BR" sz="1200" dirty="0">
              <a:effectLst/>
              <a:latin typeface="Playfair Display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DFDDE728-A644-47B0-8DBD-2DE4FA5BD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217" y="4320688"/>
            <a:ext cx="445975" cy="45102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8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7540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29" name="Gráfico 28"/>
          <p:cNvGraphicFramePr>
            <a:graphicFrameLocks/>
          </p:cNvGraphicFramePr>
          <p:nvPr/>
        </p:nvGraphicFramePr>
        <p:xfrm>
          <a:off x="1940642" y="1072330"/>
          <a:ext cx="5262716" cy="3332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56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7" name="Gráfico 6"/>
          <p:cNvGraphicFramePr>
            <a:graphicFrameLocks/>
          </p:cNvGraphicFramePr>
          <p:nvPr/>
        </p:nvGraphicFramePr>
        <p:xfrm>
          <a:off x="1917290" y="1042834"/>
          <a:ext cx="5314335" cy="353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89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1860755" y="1150988"/>
          <a:ext cx="5422490" cy="3421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771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0968C65F-8C13-4E96-A9F1-23EF1D55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2" y="864636"/>
            <a:ext cx="7110322" cy="4184173"/>
          </a:xfrm>
          <a:prstGeom prst="rect">
            <a:avLst/>
          </a:prstGeom>
        </p:spPr>
      </p:pic>
      <p:pic>
        <p:nvPicPr>
          <p:cNvPr id="4" name="Imagem 3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0DF37D80-132D-4D4D-9B4B-C97FA2D9A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163" y="4220307"/>
            <a:ext cx="425186" cy="45102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CBB88C5-9056-4E3F-AAE2-A1AD14C055EC}"/>
              </a:ext>
            </a:extLst>
          </p:cNvPr>
          <p:cNvSpPr/>
          <p:nvPr/>
        </p:nvSpPr>
        <p:spPr>
          <a:xfrm>
            <a:off x="526212" y="94691"/>
            <a:ext cx="3931488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C43ECB-A181-4A9E-A060-43B9E1924FBD}"/>
              </a:ext>
            </a:extLst>
          </p:cNvPr>
          <p:cNvSpPr txBox="1"/>
          <p:nvPr/>
        </p:nvSpPr>
        <p:spPr>
          <a:xfrm>
            <a:off x="604444" y="150208"/>
            <a:ext cx="434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MODELO LÓGICO + SCRIPT</a:t>
            </a:r>
          </a:p>
        </p:txBody>
      </p:sp>
    </p:spTree>
    <p:extLst>
      <p:ext uri="{BB962C8B-B14F-4D97-AF65-F5344CB8AC3E}">
        <p14:creationId xmlns:p14="http://schemas.microsoft.com/office/powerpoint/2010/main" val="3095134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968" y="2638206"/>
            <a:ext cx="8413474" cy="1309043"/>
          </a:xfrm>
        </p:spPr>
        <p:txBody>
          <a:bodyPr/>
          <a:lstStyle/>
          <a:p>
            <a:r>
              <a:rPr lang="pt-BR" sz="3200" b="0" dirty="0">
                <a:latin typeface="Verdana" panose="020B0604030504040204" pitchFamily="34" charset="0"/>
                <a:ea typeface="Verdana" panose="020B0604030504040204" pitchFamily="34" charset="0"/>
              </a:rPr>
              <a:t>Solução inteligente para seu plantio.</a:t>
            </a:r>
            <a:br>
              <a:rPr lang="pt-BR" b="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1230731" y="3088742"/>
            <a:ext cx="748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Nós somos a </a:t>
            </a:r>
            <a:r>
              <a:rPr lang="pt-BR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WiSoy</a:t>
            </a:r>
            <a:r>
              <a:rPr lang="pt-BR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Icon&#10;&#10;Description automatically generated">
            <a:extLst>
              <a:ext uri="{FF2B5EF4-FFF2-40B4-BE49-F238E27FC236}">
                <a16:creationId xmlns:a16="http://schemas.microsoft.com/office/drawing/2014/main" id="{AB73F193-9E34-49AA-8BF2-E30383A5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91" y="1196251"/>
            <a:ext cx="1199147" cy="128782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8D00EF-5625-43FD-9DBE-E2D797284BD7}"/>
              </a:ext>
            </a:extLst>
          </p:cNvPr>
          <p:cNvSpPr txBox="1"/>
          <p:nvPr/>
        </p:nvSpPr>
        <p:spPr>
          <a:xfrm>
            <a:off x="2225238" y="1304965"/>
            <a:ext cx="43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Playfair Display"/>
              </a:rPr>
              <a:t>Obrigado pela atenção de todos!</a:t>
            </a:r>
          </a:p>
        </p:txBody>
      </p:sp>
    </p:spTree>
    <p:extLst>
      <p:ext uri="{BB962C8B-B14F-4D97-AF65-F5344CB8AC3E}">
        <p14:creationId xmlns:p14="http://schemas.microsoft.com/office/powerpoint/2010/main" val="38923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B4450DE-C4C1-42F8-8A32-C7AEFC2E3787}"/>
              </a:ext>
            </a:extLst>
          </p:cNvPr>
          <p:cNvSpPr txBox="1"/>
          <p:nvPr/>
        </p:nvSpPr>
        <p:spPr>
          <a:xfrm>
            <a:off x="2176543" y="810222"/>
            <a:ext cx="3923414" cy="2371026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Membros:</a:t>
            </a:r>
          </a:p>
          <a:p>
            <a:pPr algn="ctr"/>
            <a:endParaRPr lang="pt-BR" sz="2800" b="1" dirty="0">
              <a:solidFill>
                <a:schemeClr val="bg1"/>
              </a:solidFill>
              <a:latin typeface="Playfair Display"/>
              <a:cs typeface="Rajdhani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Amanda Fruteiro de Lima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Fernanda Chimenez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 			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Jonas Florêncio Silva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Kaio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Raphael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Zaniboni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Matheus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Vieck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Das Dores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Luiz Felipe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Ekstein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       </a:t>
            </a:r>
            <a:endParaRPr lang="pt-BR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Tx/>
            </a:pPr>
            <a:endParaRPr lang="pt-BR" sz="1800" dirty="0">
              <a:solidFill>
                <a:schemeClr val="bg1"/>
              </a:solidFill>
              <a:latin typeface="Playfair Display"/>
              <a:cs typeface="Rajdhani" panose="020B060402020202020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A2E50F-83A9-4E7D-A3DC-7D137E5E3F68}"/>
              </a:ext>
            </a:extLst>
          </p:cNvPr>
          <p:cNvSpPr txBox="1"/>
          <p:nvPr/>
        </p:nvSpPr>
        <p:spPr>
          <a:xfrm>
            <a:off x="5005751" y="554543"/>
            <a:ext cx="1819800" cy="2465953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01211002</a:t>
            </a:r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  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01211039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01211069</a:t>
            </a:r>
            <a:endParaRPr lang="pt-BR" sz="16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01211076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01211101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01211088</a:t>
            </a:r>
          </a:p>
        </p:txBody>
      </p:sp>
    </p:spTree>
    <p:extLst>
      <p:ext uri="{BB962C8B-B14F-4D97-AF65-F5344CB8AC3E}">
        <p14:creationId xmlns:p14="http://schemas.microsoft.com/office/powerpoint/2010/main" val="14360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con&#10;&#10;Description automatically generated">
            <a:extLst>
              <a:ext uri="{FF2B5EF4-FFF2-40B4-BE49-F238E27FC236}">
                <a16:creationId xmlns:a16="http://schemas.microsoft.com/office/drawing/2014/main" id="{EBE06108-B6C0-478B-B5B1-D9586D96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37" y="1505291"/>
            <a:ext cx="615352" cy="626135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C0F520DA-5C86-47F9-AC63-E300F0A31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61" y="2743159"/>
            <a:ext cx="831012" cy="820229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65FCB705-3757-400F-BE12-EBB44E9F3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42" y="4136118"/>
            <a:ext cx="755531" cy="755531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56864B31-37E5-498E-B2C7-2E080FB36A93}"/>
              </a:ext>
            </a:extLst>
          </p:cNvPr>
          <p:cNvSpPr txBox="1">
            <a:spLocks/>
          </p:cNvSpPr>
          <p:nvPr/>
        </p:nvSpPr>
        <p:spPr>
          <a:xfrm>
            <a:off x="1556111" y="1107033"/>
            <a:ext cx="994571" cy="47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CONTEXTO</a:t>
            </a:r>
            <a:endParaRPr lang="pt-BR" sz="1200" b="0" dirty="0">
              <a:solidFill>
                <a:srgbClr val="385819"/>
              </a:solidFill>
            </a:endParaRPr>
          </a:p>
          <a:p>
            <a:pPr algn="just"/>
            <a:endParaRPr lang="pt-BR" sz="1200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8E836879-6535-4965-A654-6BAEE79498DA}"/>
              </a:ext>
            </a:extLst>
          </p:cNvPr>
          <p:cNvSpPr txBox="1">
            <a:spLocks/>
          </p:cNvSpPr>
          <p:nvPr/>
        </p:nvSpPr>
        <p:spPr>
          <a:xfrm>
            <a:off x="1671473" y="3780100"/>
            <a:ext cx="3738832" cy="47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OBJETIVO DA SOLUÇÃO</a:t>
            </a:r>
          </a:p>
          <a:p>
            <a:pPr algn="just"/>
            <a:endParaRPr lang="pt-BR" sz="1200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25CFFDF1-B135-4B5D-B909-E87A5DB58942}"/>
              </a:ext>
            </a:extLst>
          </p:cNvPr>
          <p:cNvSpPr txBox="1">
            <a:spLocks/>
          </p:cNvSpPr>
          <p:nvPr/>
        </p:nvSpPr>
        <p:spPr>
          <a:xfrm>
            <a:off x="1671473" y="2473253"/>
            <a:ext cx="3738832" cy="47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PROBLEMA / JUSTIFICATIVA</a:t>
            </a:r>
          </a:p>
          <a:p>
            <a:pPr algn="just"/>
            <a:endParaRPr lang="pt-BR" sz="1200" dirty="0"/>
          </a:p>
        </p:txBody>
      </p:sp>
      <p:sp>
        <p:nvSpPr>
          <p:cNvPr id="29" name="CaixaDeTexto 2">
            <a:extLst>
              <a:ext uri="{FF2B5EF4-FFF2-40B4-BE49-F238E27FC236}">
                <a16:creationId xmlns:a16="http://schemas.microsoft.com/office/drawing/2014/main" id="{F32898F1-E451-427F-9195-93115A44FBD2}"/>
              </a:ext>
            </a:extLst>
          </p:cNvPr>
          <p:cNvSpPr txBox="1"/>
          <p:nvPr/>
        </p:nvSpPr>
        <p:spPr>
          <a:xfrm rot="-10800000" flipV="1">
            <a:off x="2636329" y="5028359"/>
            <a:ext cx="6828902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</a:pPr>
            <a:endParaRPr lang="pt-BR" sz="900" b="0" i="0" dirty="0">
              <a:solidFill>
                <a:schemeClr val="tx1"/>
              </a:solidFill>
              <a:effectLst/>
              <a:latin typeface="Whitne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900" dirty="0">
              <a:solidFill>
                <a:schemeClr val="tx1"/>
              </a:solidFill>
              <a:latin typeface="Whitney"/>
            </a:endParaRPr>
          </a:p>
          <a:p>
            <a:endParaRPr lang="pt-BR" sz="900" b="1" dirty="0">
              <a:solidFill>
                <a:schemeClr val="tx1"/>
              </a:solidFill>
            </a:endParaRPr>
          </a:p>
        </p:txBody>
      </p:sp>
      <p:pic>
        <p:nvPicPr>
          <p:cNvPr id="32" name="Picture 32" descr="Icon&#10;&#10;Description automatically generated">
            <a:extLst>
              <a:ext uri="{FF2B5EF4-FFF2-40B4-BE49-F238E27FC236}">
                <a16:creationId xmlns:a16="http://schemas.microsoft.com/office/drawing/2014/main" id="{04A75397-0A17-443A-9C8F-A7BD67A99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449" y="102703"/>
            <a:ext cx="1074197" cy="113618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7B532EA-2A05-4265-AA21-DB269940BF74}"/>
              </a:ext>
            </a:extLst>
          </p:cNvPr>
          <p:cNvSpPr/>
          <p:nvPr/>
        </p:nvSpPr>
        <p:spPr>
          <a:xfrm>
            <a:off x="1086084" y="247448"/>
            <a:ext cx="3607358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5DEE7E3-5DEB-431D-B009-2231C3B17605}"/>
              </a:ext>
            </a:extLst>
          </p:cNvPr>
          <p:cNvSpPr txBox="1"/>
          <p:nvPr/>
        </p:nvSpPr>
        <p:spPr>
          <a:xfrm>
            <a:off x="1327566" y="302084"/>
            <a:ext cx="3431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VISÃO DO PROJETO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AE78D9C-DC53-4ED4-A819-B2C0A7DD98E1}"/>
              </a:ext>
            </a:extLst>
          </p:cNvPr>
          <p:cNvSpPr/>
          <p:nvPr/>
        </p:nvSpPr>
        <p:spPr>
          <a:xfrm>
            <a:off x="1671781" y="1399323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9188FE-D36B-4B35-BAAD-A148965FB19F}"/>
              </a:ext>
            </a:extLst>
          </p:cNvPr>
          <p:cNvSpPr txBox="1"/>
          <p:nvPr/>
        </p:nvSpPr>
        <p:spPr>
          <a:xfrm>
            <a:off x="1671473" y="1451048"/>
            <a:ext cx="60439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chemeClr val="bg1"/>
                </a:solidFill>
                <a:effectLst/>
                <a:latin typeface="Playfair Display"/>
              </a:rPr>
              <a:t>A soja é a principal cultura do agronegócio brasileiro (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óleo utilizado na formulação de margarinas, maioneses, molhos, </a:t>
            </a:r>
            <a:r>
              <a:rPr lang="pt-BR" sz="1200" b="1" i="1" dirty="0">
                <a:solidFill>
                  <a:schemeClr val="bg1"/>
                </a:solidFill>
                <a:latin typeface="Playfair Display"/>
              </a:rPr>
              <a:t>shoyu, 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etc.</a:t>
            </a:r>
            <a:r>
              <a:rPr lang="pt-BR" sz="1200" b="1" i="1" dirty="0">
                <a:solidFill>
                  <a:schemeClr val="bg1"/>
                </a:solidFill>
                <a:latin typeface="Playfair Display"/>
              </a:rPr>
              <a:t>),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Grande demanda populacional. </a:t>
            </a:r>
            <a:endParaRPr lang="en-US" sz="1200" b="1" dirty="0">
              <a:solidFill>
                <a:schemeClr val="bg1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60AE381-5A76-4808-A9F5-9B397211B52E}"/>
              </a:ext>
            </a:extLst>
          </p:cNvPr>
          <p:cNvSpPr/>
          <p:nvPr/>
        </p:nvSpPr>
        <p:spPr>
          <a:xfrm>
            <a:off x="1740152" y="2821008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ABBDCF4-CE0B-4162-A448-39FD87041C29}"/>
              </a:ext>
            </a:extLst>
          </p:cNvPr>
          <p:cNvSpPr txBox="1"/>
          <p:nvPr/>
        </p:nvSpPr>
        <p:spPr>
          <a:xfrm>
            <a:off x="1750200" y="2868797"/>
            <a:ext cx="60439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Níveis de umidade menor ou maior </a:t>
            </a:r>
            <a:r>
              <a:rPr lang="pt-BR" sz="1200" b="1" i="0" dirty="0">
                <a:solidFill>
                  <a:srgbClr val="F4F7DA"/>
                </a:solidFill>
                <a:effectLst/>
                <a:latin typeface="Playfair Display"/>
              </a:rPr>
              <a:t>do </a:t>
            </a: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que o ideal;</a:t>
            </a: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Irrigação em excesso e tempo gasto para cobertura da área total de produção,</a:t>
            </a: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Menor produtividade resulta em necessidade de expansão.</a:t>
            </a:r>
            <a:endParaRPr lang="pt-BR" sz="1200" b="1" i="0" dirty="0">
              <a:solidFill>
                <a:srgbClr val="F4F7DA"/>
              </a:solidFill>
              <a:effectLst/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F570111-1C14-4129-B0B9-3C4127C847F7}"/>
              </a:ext>
            </a:extLst>
          </p:cNvPr>
          <p:cNvSpPr/>
          <p:nvPr/>
        </p:nvSpPr>
        <p:spPr>
          <a:xfrm>
            <a:off x="1740152" y="4144708"/>
            <a:ext cx="6053986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F5CBADB-2B79-402A-B75D-A0CECA332C87}"/>
              </a:ext>
            </a:extLst>
          </p:cNvPr>
          <p:cNvSpPr txBox="1"/>
          <p:nvPr/>
        </p:nvSpPr>
        <p:spPr>
          <a:xfrm>
            <a:off x="1740152" y="4288819"/>
            <a:ext cx="60439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Captar dados das plantações via sensor e aplicação web para controle e tomada de decisão do cliente.</a:t>
            </a:r>
            <a:endParaRPr lang="en-US" sz="1200" b="1" dirty="0">
              <a:solidFill>
                <a:srgbClr val="F4F7DA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63448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62D3DAC6-4D0A-4EE8-9500-736BA86F6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3" y="4421275"/>
            <a:ext cx="569561" cy="451023"/>
          </a:xfrm>
          <a:prstGeom prst="rect">
            <a:avLst/>
          </a:prstGeom>
        </p:spPr>
      </p:pic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24FF238D-B795-403C-BA1E-688484858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800" y="221064"/>
            <a:ext cx="6039061" cy="45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2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51F5C9F1-C6A3-4035-BCD2-0E3527E3A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520" y="0"/>
            <a:ext cx="385685" cy="305416"/>
          </a:xfrm>
          <a:prstGeom prst="rect">
            <a:avLst/>
          </a:prstGeom>
        </p:spPr>
      </p:pic>
      <p:pic>
        <p:nvPicPr>
          <p:cNvPr id="4" name="Imagem 3" descr="Linha do tempo&#10;&#10;Descrição gerada automaticamente">
            <a:extLst>
              <a:ext uri="{FF2B5EF4-FFF2-40B4-BE49-F238E27FC236}">
                <a16:creationId xmlns:a16="http://schemas.microsoft.com/office/drawing/2014/main" id="{8B4F9978-535F-4A4F-9398-50AB82AB7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787" y="212370"/>
            <a:ext cx="6953460" cy="47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7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264EF9-28B4-496B-BEDB-C5977EC27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71" y="915614"/>
            <a:ext cx="4014086" cy="2641727"/>
          </a:xfrm>
          <a:prstGeom prst="rect">
            <a:avLst/>
          </a:prstGeom>
        </p:spPr>
      </p:pic>
      <p:pic>
        <p:nvPicPr>
          <p:cNvPr id="11" name="Imagem 10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A1C05CA3-7D73-4F56-9176-FC21781D7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9" y="4382003"/>
            <a:ext cx="569561" cy="45102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B59DE3D-C11A-43E2-8797-E2DA4D7D0BD9}"/>
              </a:ext>
            </a:extLst>
          </p:cNvPr>
          <p:cNvSpPr/>
          <p:nvPr/>
        </p:nvSpPr>
        <p:spPr>
          <a:xfrm>
            <a:off x="216271" y="96963"/>
            <a:ext cx="7060829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69D0FB-A4C1-42EE-9CAC-E7C4E06D7C42}"/>
              </a:ext>
            </a:extLst>
          </p:cNvPr>
          <p:cNvSpPr txBox="1"/>
          <p:nvPr/>
        </p:nvSpPr>
        <p:spPr>
          <a:xfrm>
            <a:off x="337012" y="152480"/>
            <a:ext cx="7060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FERRAMENTAS UTILIZADAS + DEMONSTRAÇÃO</a:t>
            </a:r>
          </a:p>
        </p:txBody>
      </p:sp>
      <p:pic>
        <p:nvPicPr>
          <p:cNvPr id="4" name="Imagem 3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728DC4EA-9646-4A02-9454-E319E599A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670" y="2062301"/>
            <a:ext cx="4318268" cy="24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3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943341F-ECFB-4E87-87F8-056AD9B90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66585"/>
              </p:ext>
            </p:extLst>
          </p:nvPr>
        </p:nvGraphicFramePr>
        <p:xfrm>
          <a:off x="180807" y="991101"/>
          <a:ext cx="8028696" cy="3508542"/>
        </p:xfrm>
        <a:graphic>
          <a:graphicData uri="http://schemas.openxmlformats.org/drawingml/2006/table">
            <a:tbl>
              <a:tblPr firstRow="1" bandRow="1">
                <a:tableStyleId>{473ACEA7-2A10-4AA4-BFA6-6C7E4F44E177}</a:tableStyleId>
              </a:tblPr>
              <a:tblGrid>
                <a:gridCol w="552723">
                  <a:extLst>
                    <a:ext uri="{9D8B030D-6E8A-4147-A177-3AD203B41FA5}">
                      <a16:colId xmlns:a16="http://schemas.microsoft.com/office/drawing/2014/main" val="319095284"/>
                    </a:ext>
                  </a:extLst>
                </a:gridCol>
                <a:gridCol w="1627833">
                  <a:extLst>
                    <a:ext uri="{9D8B030D-6E8A-4147-A177-3AD203B41FA5}">
                      <a16:colId xmlns:a16="http://schemas.microsoft.com/office/drawing/2014/main" val="388584863"/>
                    </a:ext>
                  </a:extLst>
                </a:gridCol>
                <a:gridCol w="1155560">
                  <a:extLst>
                    <a:ext uri="{9D8B030D-6E8A-4147-A177-3AD203B41FA5}">
                      <a16:colId xmlns:a16="http://schemas.microsoft.com/office/drawing/2014/main" val="421641730"/>
                    </a:ext>
                  </a:extLst>
                </a:gridCol>
                <a:gridCol w="717424">
                  <a:extLst>
                    <a:ext uri="{9D8B030D-6E8A-4147-A177-3AD203B41FA5}">
                      <a16:colId xmlns:a16="http://schemas.microsoft.com/office/drawing/2014/main" val="3205104673"/>
                    </a:ext>
                  </a:extLst>
                </a:gridCol>
                <a:gridCol w="812998">
                  <a:extLst>
                    <a:ext uri="{9D8B030D-6E8A-4147-A177-3AD203B41FA5}">
                      <a16:colId xmlns:a16="http://schemas.microsoft.com/office/drawing/2014/main" val="2262372931"/>
                    </a:ext>
                  </a:extLst>
                </a:gridCol>
                <a:gridCol w="695532">
                  <a:extLst>
                    <a:ext uri="{9D8B030D-6E8A-4147-A177-3AD203B41FA5}">
                      <a16:colId xmlns:a16="http://schemas.microsoft.com/office/drawing/2014/main" val="622648561"/>
                    </a:ext>
                  </a:extLst>
                </a:gridCol>
                <a:gridCol w="2466626">
                  <a:extLst>
                    <a:ext uri="{9D8B030D-6E8A-4147-A177-3AD203B41FA5}">
                      <a16:colId xmlns:a16="http://schemas.microsoft.com/office/drawing/2014/main" val="227289974"/>
                    </a:ext>
                  </a:extLst>
                </a:gridCol>
              </a:tblGrid>
              <a:tr h="6577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Descrição dos Riscos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Probabilidade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Baixa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-Média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-Alta​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Impacto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Fator de Risco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Ação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-Evitar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-Mitigar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-Eliminar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Como?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85296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comunicação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000" b="0" i="0" u="none" strike="noStrike" noProof="0" dirty="0">
                          <a:effectLst/>
                          <a:latin typeface="Arial"/>
                        </a:rPr>
                        <a:t>3 </a:t>
                      </a:r>
                      <a:endParaRPr lang="en-US" dirty="0"/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Estabelecer padrão de conversas e feedback durante todo o projeto.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54638120"/>
                  </a:ext>
                </a:extLst>
              </a:tr>
              <a:tr h="4110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Problemas técnicos no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Revisar e Monitorar integralmente todos os elementos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659204476"/>
                  </a:ext>
                </a:extLst>
              </a:tr>
              <a:tr h="6079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Comprometimento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Exigir a dedicação de todos os membros do grupo dando feedback ao professor para eliminar possíveis impasses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38279861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4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Perda de Arquivos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Criando Backups nas máquinas locais e um repositório em nuvem que possua todo 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15397904"/>
                  </a:ext>
                </a:extLst>
              </a:tr>
              <a:tr h="3787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5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Escopo do projeto mal interpretado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Realizando entregas semanais para a validação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58937363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 err="1">
                          <a:effectLst/>
                        </a:rPr>
                        <a:t>Turn-over</a:t>
                      </a:r>
                      <a:r>
                        <a:rPr lang="pt-BR" sz="1000" noProof="0" dirty="0">
                          <a:effectLst/>
                        </a:rPr>
                        <a:t> de um integrante da equipe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Aceitar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Repasse de atividades, tarefas ou responsabilidades para os demais integrantes do grupo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21087991"/>
                  </a:ext>
                </a:extLst>
              </a:tr>
            </a:tbl>
          </a:graphicData>
        </a:graphic>
      </p:graphicFrame>
      <p:pic>
        <p:nvPicPr>
          <p:cNvPr id="4" name="Imagem 3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BFC3106E-71D2-4A6F-BDD6-21295902F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058" y="4426531"/>
            <a:ext cx="569561" cy="45102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49EF0BC-70C9-4CD7-AE85-53ED89FD8EC5}"/>
              </a:ext>
            </a:extLst>
          </p:cNvPr>
          <p:cNvSpPr/>
          <p:nvPr/>
        </p:nvSpPr>
        <p:spPr>
          <a:xfrm>
            <a:off x="180807" y="100778"/>
            <a:ext cx="3226481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B549E8-3F52-46B9-940E-35124EC85321}"/>
              </a:ext>
            </a:extLst>
          </p:cNvPr>
          <p:cNvSpPr txBox="1"/>
          <p:nvPr/>
        </p:nvSpPr>
        <p:spPr>
          <a:xfrm>
            <a:off x="376650" y="156295"/>
            <a:ext cx="3030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GESTÃO DE RISCOS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089035D2-5FBC-4758-B9BC-5CB07536A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54" y="4431323"/>
            <a:ext cx="569561" cy="45102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7A37478-CA5F-4370-B18A-8E7A1006EB57}"/>
              </a:ext>
            </a:extLst>
          </p:cNvPr>
          <p:cNvSpPr/>
          <p:nvPr/>
        </p:nvSpPr>
        <p:spPr>
          <a:xfrm>
            <a:off x="718387" y="143505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59B81E-5C68-4411-9772-62A38E658E5B}"/>
              </a:ext>
            </a:extLst>
          </p:cNvPr>
          <p:cNvSpPr txBox="1"/>
          <p:nvPr/>
        </p:nvSpPr>
        <p:spPr>
          <a:xfrm>
            <a:off x="853940" y="199022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REQUISITOS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345B496-8154-4969-ABCD-4876B4A09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07305"/>
              </p:ext>
            </p:extLst>
          </p:nvPr>
        </p:nvGraphicFramePr>
        <p:xfrm>
          <a:off x="633046" y="954037"/>
          <a:ext cx="7475973" cy="3477283"/>
        </p:xfrm>
        <a:graphic>
          <a:graphicData uri="http://schemas.openxmlformats.org/drawingml/2006/table">
            <a:tbl>
              <a:tblPr>
                <a:tableStyleId>{473ACEA7-2A10-4AA4-BFA6-6C7E4F44E177}</a:tableStyleId>
              </a:tblPr>
              <a:tblGrid>
                <a:gridCol w="4016410">
                  <a:extLst>
                    <a:ext uri="{9D8B030D-6E8A-4147-A177-3AD203B41FA5}">
                      <a16:colId xmlns:a16="http://schemas.microsoft.com/office/drawing/2014/main" val="419315512"/>
                    </a:ext>
                  </a:extLst>
                </a:gridCol>
                <a:gridCol w="1058407">
                  <a:extLst>
                    <a:ext uri="{9D8B030D-6E8A-4147-A177-3AD203B41FA5}">
                      <a16:colId xmlns:a16="http://schemas.microsoft.com/office/drawing/2014/main" val="532117224"/>
                    </a:ext>
                  </a:extLst>
                </a:gridCol>
                <a:gridCol w="900433">
                  <a:extLst>
                    <a:ext uri="{9D8B030D-6E8A-4147-A177-3AD203B41FA5}">
                      <a16:colId xmlns:a16="http://schemas.microsoft.com/office/drawing/2014/main" val="357279288"/>
                    </a:ext>
                  </a:extLst>
                </a:gridCol>
                <a:gridCol w="1500723">
                  <a:extLst>
                    <a:ext uri="{9D8B030D-6E8A-4147-A177-3AD203B41FA5}">
                      <a16:colId xmlns:a16="http://schemas.microsoft.com/office/drawing/2014/main" val="4034738568"/>
                    </a:ext>
                  </a:extLst>
                </a:gridCol>
              </a:tblGrid>
              <a:tr h="31385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Requisitos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Classificação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Fibonacci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Ordem de execução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>
                    <a:solidFill>
                      <a:srgbClr val="385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731051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u="none" strike="noStrike">
                          <a:effectLst/>
                        </a:rPr>
                        <a:t>Uso de ferramentas para gestão de projetos (Microsoft Project/ Planner); 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 dirty="0">
                          <a:effectLst/>
                        </a:rPr>
                        <a:t>Importante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 dirty="0">
                          <a:effectLst/>
                        </a:rPr>
                        <a:t>3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extLst>
                  <a:ext uri="{0D108BD9-81ED-4DB2-BD59-A6C34878D82A}">
                    <a16:rowId xmlns:a16="http://schemas.microsoft.com/office/drawing/2014/main" val="1665457839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u="none" strike="noStrike">
                          <a:effectLst/>
                        </a:rPr>
                        <a:t>Documentação do projeto;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 dirty="0">
                          <a:effectLst/>
                        </a:rPr>
                        <a:t>Importante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 dirty="0">
                          <a:effectLst/>
                        </a:rPr>
                        <a:t>3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>
                          <a:effectLst/>
                        </a:rPr>
                        <a:t>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extLst>
                  <a:ext uri="{0D108BD9-81ED-4DB2-BD59-A6C34878D82A}">
                    <a16:rowId xmlns:a16="http://schemas.microsoft.com/office/drawing/2014/main" val="1675227797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u="none" strike="noStrike">
                          <a:effectLst/>
                        </a:rPr>
                        <a:t>Desenvolver o conhecimento básico de Git para aplicação do grupo; 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 dirty="0">
                          <a:effectLst/>
                        </a:rPr>
                        <a:t>Importante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 dirty="0">
                          <a:effectLst/>
                        </a:rPr>
                        <a:t>3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>
                          <a:effectLst/>
                        </a:rPr>
                        <a:t>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extLst>
                  <a:ext uri="{0D108BD9-81ED-4DB2-BD59-A6C34878D82A}">
                    <a16:rowId xmlns:a16="http://schemas.microsoft.com/office/drawing/2014/main" val="991000043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u="none" strike="noStrike" dirty="0">
                          <a:effectLst/>
                        </a:rPr>
                        <a:t>Simular o Arduino na aplicação web; 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 dirty="0">
                          <a:effectLst/>
                        </a:rPr>
                        <a:t>Essencial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>
                          <a:effectLst/>
                        </a:rPr>
                        <a:t>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 dirty="0">
                          <a:effectLst/>
                        </a:rPr>
                        <a:t>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extLst>
                  <a:ext uri="{0D108BD9-81ED-4DB2-BD59-A6C34878D82A}">
                    <a16:rowId xmlns:a16="http://schemas.microsoft.com/office/drawing/2014/main" val="399994192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u="none" strike="noStrike">
                          <a:effectLst/>
                        </a:rPr>
                        <a:t>Captação dos dados; 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 dirty="0">
                          <a:effectLst/>
                        </a:rPr>
                        <a:t>Essencial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>
                          <a:effectLst/>
                        </a:rPr>
                        <a:t>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 dirty="0">
                          <a:effectLst/>
                        </a:rPr>
                        <a:t>5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extLst>
                  <a:ext uri="{0D108BD9-81ED-4DB2-BD59-A6C34878D82A}">
                    <a16:rowId xmlns:a16="http://schemas.microsoft.com/office/drawing/2014/main" val="3293835611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u="none" strike="noStrike" dirty="0">
                          <a:effectLst/>
                        </a:rPr>
                        <a:t>Arduino funcionando e recebendo os dados dentro da aplicação web; 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 dirty="0">
                          <a:effectLst/>
                        </a:rPr>
                        <a:t>Essencial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>
                          <a:effectLst/>
                        </a:rPr>
                        <a:t>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 dirty="0">
                          <a:effectLst/>
                        </a:rPr>
                        <a:t>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extLst>
                  <a:ext uri="{0D108BD9-81ED-4DB2-BD59-A6C34878D82A}">
                    <a16:rowId xmlns:a16="http://schemas.microsoft.com/office/drawing/2014/main" val="1172031500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u="none" strike="noStrike">
                          <a:effectLst/>
                        </a:rPr>
                        <a:t>Utilizar os sensores;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 dirty="0">
                          <a:effectLst/>
                        </a:rPr>
                        <a:t>Essencial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>
                          <a:effectLst/>
                        </a:rPr>
                        <a:t>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 dirty="0">
                          <a:effectLst/>
                        </a:rPr>
                        <a:t>7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extLst>
                  <a:ext uri="{0D108BD9-81ED-4DB2-BD59-A6C34878D82A}">
                    <a16:rowId xmlns:a16="http://schemas.microsoft.com/office/drawing/2014/main" val="212642982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u="none" strike="noStrike">
                          <a:effectLst/>
                        </a:rPr>
                        <a:t>Realizar uma aplicação web que gere os valores e gráficos relativo à umidade do solo e utilização de água;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 dirty="0">
                          <a:effectLst/>
                        </a:rPr>
                        <a:t>Essencial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 dirty="0">
                          <a:effectLst/>
                        </a:rPr>
                        <a:t>13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 dirty="0">
                          <a:effectLst/>
                        </a:rPr>
                        <a:t>8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extLst>
                  <a:ext uri="{0D108BD9-81ED-4DB2-BD59-A6C34878D82A}">
                    <a16:rowId xmlns:a16="http://schemas.microsoft.com/office/drawing/2014/main" val="2864448179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u="none" strike="noStrike">
                          <a:effectLst/>
                        </a:rPr>
                        <a:t>Sistema de login e cadastro de usuário,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 dirty="0">
                          <a:effectLst/>
                        </a:rPr>
                        <a:t>Essencial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u="none" strike="noStrike" dirty="0">
                          <a:effectLst/>
                        </a:rPr>
                        <a:t>5</a:t>
                      </a:r>
                    </a:p>
                  </a:txBody>
                  <a:tcPr marL="9134" marR="9134" marT="91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 dirty="0">
                          <a:effectLst/>
                        </a:rPr>
                        <a:t>9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extLst>
                  <a:ext uri="{0D108BD9-81ED-4DB2-BD59-A6C34878D82A}">
                    <a16:rowId xmlns:a16="http://schemas.microsoft.com/office/drawing/2014/main" val="3683926535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u="none" strike="noStrike">
                          <a:effectLst/>
                        </a:rPr>
                        <a:t>O banco de dados armazenando informações sobre os sensores.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 dirty="0">
                          <a:effectLst/>
                        </a:rPr>
                        <a:t>Essencial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u="none" strike="noStrike" dirty="0">
                          <a:effectLst/>
                        </a:rPr>
                        <a:t>5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 dirty="0">
                          <a:effectLst/>
                        </a:rPr>
                        <a:t>10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134" marR="9134" marT="9134" marB="0" anchor="ctr"/>
                </a:tc>
                <a:extLst>
                  <a:ext uri="{0D108BD9-81ED-4DB2-BD59-A6C34878D82A}">
                    <a16:rowId xmlns:a16="http://schemas.microsoft.com/office/drawing/2014/main" val="275090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7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3" y="2283272"/>
            <a:ext cx="8413474" cy="1309043"/>
          </a:xfrm>
        </p:spPr>
        <p:txBody>
          <a:bodyPr/>
          <a:lstStyle/>
          <a:p>
            <a:r>
              <a:rPr lang="pt-BR" sz="3200" dirty="0">
                <a:latin typeface="Verdana"/>
                <a:ea typeface="Verdana"/>
              </a:rPr>
              <a:t>Demonstração do Site Institucional/Dashboard</a:t>
            </a:r>
            <a:b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7" y="293779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(Tela de cadastro/login/API </a:t>
            </a:r>
            <a:r>
              <a:rPr lang="pt-BR" b="1" dirty="0" err="1">
                <a:solidFill>
                  <a:schemeClr val="bg1"/>
                </a:solidFill>
                <a:latin typeface="Verdana"/>
                <a:ea typeface="Verdana"/>
              </a:rPr>
              <a:t>ChartJS</a:t>
            </a:r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29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Sustainable Agriculture Project Proposa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4F7DA"/>
      </a:lt2>
      <a:accent1>
        <a:srgbClr val="B4BD6E"/>
      </a:accent1>
      <a:accent2>
        <a:srgbClr val="63753C"/>
      </a:accent2>
      <a:accent3>
        <a:srgbClr val="324A00"/>
      </a:accent3>
      <a:accent4>
        <a:srgbClr val="B45400"/>
      </a:accent4>
      <a:accent5>
        <a:srgbClr val="8C4303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514</Words>
  <Application>Microsoft Office PowerPoint</Application>
  <PresentationFormat>Apresentação na tela (16:9)</PresentationFormat>
  <Paragraphs>141</Paragraphs>
  <Slides>15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6" baseType="lpstr">
      <vt:lpstr>Arial</vt:lpstr>
      <vt:lpstr>Calibri</vt:lpstr>
      <vt:lpstr>Exo</vt:lpstr>
      <vt:lpstr>Montserrat</vt:lpstr>
      <vt:lpstr>Montserrat Medium</vt:lpstr>
      <vt:lpstr>Playfair Display</vt:lpstr>
      <vt:lpstr>Playfair Display Regular</vt:lpstr>
      <vt:lpstr>Quicksand</vt:lpstr>
      <vt:lpstr>Verdana</vt:lpstr>
      <vt:lpstr>Whitney</vt:lpstr>
      <vt:lpstr>Sustainable Agriculture Project Proposal by Slidesgo</vt:lpstr>
      <vt:lpstr>WiSoy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Demonstração do Site Institucional/Dashboard </vt:lpstr>
      <vt:lpstr>Apresentação do PowerPoint</vt:lpstr>
      <vt:lpstr>Soja</vt:lpstr>
      <vt:lpstr>Soja</vt:lpstr>
      <vt:lpstr>Soja</vt:lpstr>
      <vt:lpstr>Apresentação do PowerPoint</vt:lpstr>
      <vt:lpstr>Solução inteligente para seu plantio.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WiSOY</dc:title>
  <dc:creator>Lucas Pulcino</dc:creator>
  <cp:lastModifiedBy>FERNANDA CHIMENEZ LEME .</cp:lastModifiedBy>
  <cp:revision>342</cp:revision>
  <dcterms:modified xsi:type="dcterms:W3CDTF">2021-04-21T23:41:46Z</dcterms:modified>
</cp:coreProperties>
</file>