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301" r:id="rId3"/>
    <p:sldId id="338" r:id="rId4"/>
    <p:sldId id="323" r:id="rId5"/>
    <p:sldId id="324" r:id="rId6"/>
    <p:sldId id="337" r:id="rId7"/>
    <p:sldId id="325" r:id="rId8"/>
    <p:sldId id="328" r:id="rId9"/>
    <p:sldId id="264" r:id="rId10"/>
    <p:sldId id="339" r:id="rId11"/>
    <p:sldId id="330" r:id="rId12"/>
    <p:sldId id="326" r:id="rId13"/>
    <p:sldId id="336" r:id="rId14"/>
    <p:sldId id="322" r:id="rId15"/>
    <p:sldId id="333" r:id="rId16"/>
    <p:sldId id="334" r:id="rId17"/>
    <p:sldId id="335" r:id="rId18"/>
    <p:sldId id="327" r:id="rId19"/>
    <p:sldId id="340" r:id="rId20"/>
    <p:sldId id="341" r:id="rId21"/>
    <p:sldId id="342" r:id="rId22"/>
    <p:sldId id="344" r:id="rId23"/>
    <p:sldId id="345" r:id="rId24"/>
    <p:sldId id="343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557"/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04" y="13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Germinação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</c:f>
              <c:strCache>
                <c:ptCount val="1"/>
                <c:pt idx="0">
                  <c:v>Germinação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Planilha1!$F$4:$F$8</c:f>
              <c:numCache>
                <c:formatCode>0%</c:formatCode>
                <c:ptCount val="5"/>
                <c:pt idx="0">
                  <c:v>0.53</c:v>
                </c:pt>
                <c:pt idx="1">
                  <c:v>0.7</c:v>
                </c:pt>
                <c:pt idx="2">
                  <c:v>0.6</c:v>
                </c:pt>
                <c:pt idx="3">
                  <c:v>0.69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8-4A25-831C-FB5EFB9508FE}"/>
            </c:ext>
          </c:extLst>
        </c:ser>
        <c:ser>
          <c:idx val="1"/>
          <c:order val="1"/>
          <c:tx>
            <c:strRef>
              <c:f>Planilha1!$G$3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Planilha1!$G$4:$G$8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98-4A25-831C-FB5EFB9508FE}"/>
            </c:ext>
          </c:extLst>
        </c:ser>
        <c:ser>
          <c:idx val="2"/>
          <c:order val="2"/>
          <c:tx>
            <c:strRef>
              <c:f>Planilha1!$H$3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Planilha1!$H$4:$H$8</c:f>
              <c:numCache>
                <c:formatCode>0%</c:formatCode>
                <c:ptCount val="5"/>
                <c:pt idx="0">
                  <c:v>0.54</c:v>
                </c:pt>
                <c:pt idx="1">
                  <c:v>0.54</c:v>
                </c:pt>
                <c:pt idx="2">
                  <c:v>0.54</c:v>
                </c:pt>
                <c:pt idx="3">
                  <c:v>0.54</c:v>
                </c:pt>
                <c:pt idx="4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98-4A25-831C-FB5EFB9508FE}"/>
            </c:ext>
          </c:extLst>
        </c:ser>
        <c:ser>
          <c:idx val="3"/>
          <c:order val="3"/>
          <c:tx>
            <c:strRef>
              <c:f>Planilha1!$I$3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Planilha1!$I$4:$I$8</c:f>
              <c:numCache>
                <c:formatCode>0%</c:formatCode>
                <c:ptCount val="5"/>
                <c:pt idx="0">
                  <c:v>0.81</c:v>
                </c:pt>
                <c:pt idx="1">
                  <c:v>0.81</c:v>
                </c:pt>
                <c:pt idx="2">
                  <c:v>0.81</c:v>
                </c:pt>
                <c:pt idx="3">
                  <c:v>0.81</c:v>
                </c:pt>
                <c:pt idx="4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98-4A25-831C-FB5EFB9508FE}"/>
            </c:ext>
          </c:extLst>
        </c:ser>
        <c:ser>
          <c:idx val="4"/>
          <c:order val="4"/>
          <c:tx>
            <c:strRef>
              <c:f>Planilha1!$J$3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Planilha1!$E$4:$E$8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Planilha1!$J$4:$J$8</c:f>
              <c:numCache>
                <c:formatCode>0%</c:formatCode>
                <c:ptCount val="5"/>
                <c:pt idx="0">
                  <c:v>0.85</c:v>
                </c:pt>
                <c:pt idx="1">
                  <c:v>0.85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98-4A25-831C-FB5EFB950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26352"/>
        <c:axId val="487826768"/>
      </c:lineChart>
      <c:catAx>
        <c:axId val="4878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768"/>
        <c:crosses val="autoZero"/>
        <c:auto val="1"/>
        <c:lblAlgn val="ctr"/>
        <c:lblOffset val="100"/>
        <c:noMultiLvlLbl val="0"/>
      </c:catAx>
      <c:valAx>
        <c:axId val="4878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8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Vegetativa</a:t>
            </a:r>
            <a:r>
              <a:rPr lang="pt-BR" baseline="0"/>
              <a:t>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Planilha1!$F$19</c:f>
              <c:strCache>
                <c:ptCount val="1"/>
                <c:pt idx="0">
                  <c:v>Vegetativa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Planilha1!$F$20:$F$24</c:f>
              <c:numCache>
                <c:formatCode>0.0%</c:formatCode>
                <c:ptCount val="5"/>
                <c:pt idx="0">
                  <c:v>1.7000000000000001E-2</c:v>
                </c:pt>
                <c:pt idx="1">
                  <c:v>3.7999999999999999E-2</c:v>
                </c:pt>
                <c:pt idx="2">
                  <c:v>2.8000000000000001E-2</c:v>
                </c:pt>
                <c:pt idx="3">
                  <c:v>2.3E-2</c:v>
                </c:pt>
                <c:pt idx="4">
                  <c:v>3.4000000000000002E-2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94-482A-8EA7-EBF69C61A7E4}"/>
            </c:ext>
          </c:extLst>
        </c:ser>
        <c:ser>
          <c:idx val="1"/>
          <c:order val="1"/>
          <c:tx>
            <c:strRef>
              <c:f>Planilha1!$G$19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Planilha1!$G$20:$G$24</c:f>
              <c:numCache>
                <c:formatCode>0.0%</c:formatCode>
                <c:ptCount val="5"/>
                <c:pt idx="0">
                  <c:v>1.9E-2</c:v>
                </c:pt>
                <c:pt idx="1">
                  <c:v>1.9E-2</c:v>
                </c:pt>
                <c:pt idx="2">
                  <c:v>1.9E-2</c:v>
                </c:pt>
                <c:pt idx="3">
                  <c:v>1.9E-2</c:v>
                </c:pt>
                <c:pt idx="4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4-482A-8EA7-EBF69C61A7E4}"/>
            </c:ext>
          </c:extLst>
        </c:ser>
        <c:ser>
          <c:idx val="2"/>
          <c:order val="2"/>
          <c:tx>
            <c:strRef>
              <c:f>Planilha1!$H$19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Planilha1!$H$20:$H$24</c:f>
              <c:numCache>
                <c:formatCode>0.0%</c:formatCode>
                <c:ptCount val="5"/>
                <c:pt idx="0">
                  <c:v>2.4E-2</c:v>
                </c:pt>
                <c:pt idx="1">
                  <c:v>2.4E-2</c:v>
                </c:pt>
                <c:pt idx="2">
                  <c:v>2.4E-2</c:v>
                </c:pt>
                <c:pt idx="3">
                  <c:v>2.4E-2</c:v>
                </c:pt>
                <c:pt idx="4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4-482A-8EA7-EBF69C61A7E4}"/>
            </c:ext>
          </c:extLst>
        </c:ser>
        <c:ser>
          <c:idx val="3"/>
          <c:order val="3"/>
          <c:tx>
            <c:strRef>
              <c:f>Planilha1!$I$19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Planilha1!$I$20:$I$24</c:f>
              <c:numCache>
                <c:formatCode>0.0%</c:formatCode>
                <c:ptCount val="5"/>
                <c:pt idx="0">
                  <c:v>3.5999999999999997E-2</c:v>
                </c:pt>
                <c:pt idx="1">
                  <c:v>3.5999999999999997E-2</c:v>
                </c:pt>
                <c:pt idx="2">
                  <c:v>3.5999999999999997E-2</c:v>
                </c:pt>
                <c:pt idx="3">
                  <c:v>3.5999999999999997E-2</c:v>
                </c:pt>
                <c:pt idx="4">
                  <c:v>3.5999999999999997E-2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4-482A-8EA7-EBF69C61A7E4}"/>
            </c:ext>
          </c:extLst>
        </c:ser>
        <c:ser>
          <c:idx val="4"/>
          <c:order val="4"/>
          <c:tx>
            <c:strRef>
              <c:f>Planilha1!$J$19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Planilha1!$E$20:$E$24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Planilha1!$J$20:$J$24</c:f>
              <c:numCache>
                <c:formatCode>0.0%</c:formatCode>
                <c:ptCount val="5"/>
                <c:pt idx="0">
                  <c:v>4.1000000000000002E-2</c:v>
                </c:pt>
                <c:pt idx="1">
                  <c:v>4.1000000000000002E-2</c:v>
                </c:pt>
                <c:pt idx="2">
                  <c:v>4.1000000000000002E-2</c:v>
                </c:pt>
                <c:pt idx="3">
                  <c:v>4.1000000000000002E-2</c:v>
                </c:pt>
                <c:pt idx="4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4-482A-8EA7-EBF69C61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551584"/>
        <c:axId val="487547008"/>
      </c:lineChart>
      <c:catAx>
        <c:axId val="48755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47008"/>
        <c:crosses val="autoZero"/>
        <c:auto val="1"/>
        <c:lblAlgn val="ctr"/>
        <c:lblOffset val="100"/>
        <c:noMultiLvlLbl val="0"/>
      </c:catAx>
      <c:valAx>
        <c:axId val="48754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55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Grãos</a:t>
            </a:r>
            <a:r>
              <a:rPr lang="pt-BR" baseline="0"/>
              <a:t> e floração (umidade)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Planilha1!$F$36</c:f>
              <c:strCache>
                <c:ptCount val="1"/>
                <c:pt idx="0">
                  <c:v>Grãos e floração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Planilha1!$F$37:$F$41</c:f>
              <c:numCache>
                <c:formatCode>0%</c:formatCode>
                <c:ptCount val="5"/>
                <c:pt idx="0">
                  <c:v>0.1</c:v>
                </c:pt>
                <c:pt idx="1">
                  <c:v>0.08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B-4E29-ACD6-1811C02ED96E}"/>
            </c:ext>
          </c:extLst>
        </c:ser>
        <c:ser>
          <c:idx val="1"/>
          <c:order val="1"/>
          <c:tx>
            <c:strRef>
              <c:f>Planilha1!$G$36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Planilha1!$G$37:$G$41</c:f>
              <c:numCache>
                <c:formatCode>0%</c:formatCode>
                <c:ptCount val="5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B-4E29-ACD6-1811C02ED96E}"/>
            </c:ext>
          </c:extLst>
        </c:ser>
        <c:ser>
          <c:idx val="2"/>
          <c:order val="2"/>
          <c:tx>
            <c:strRef>
              <c:f>Planilha1!$H$36</c:f>
              <c:strCache>
                <c:ptCount val="1"/>
                <c:pt idx="0">
                  <c:v>Alerta (Min)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Planilha1!$H$37:$H$41</c:f>
              <c:numCache>
                <c:formatCode>0%</c:formatCode>
                <c:ptCount val="5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9B-4E29-ACD6-1811C02ED96E}"/>
            </c:ext>
          </c:extLst>
        </c:ser>
        <c:ser>
          <c:idx val="3"/>
          <c:order val="3"/>
          <c:tx>
            <c:strRef>
              <c:f>Planilha1!$I$36</c:f>
              <c:strCache>
                <c:ptCount val="1"/>
                <c:pt idx="0">
                  <c:v>Alerta (Max)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Planilha1!$I$37:$I$41</c:f>
              <c:numCache>
                <c:formatCode>0%</c:formatCode>
                <c:ptCount val="5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9B-4E29-ACD6-1811C02ED96E}"/>
            </c:ext>
          </c:extLst>
        </c:ser>
        <c:ser>
          <c:idx val="4"/>
          <c:order val="4"/>
          <c:tx>
            <c:strRef>
              <c:f>Planilha1!$J$36</c:f>
              <c:strCache>
                <c:ptCount val="1"/>
                <c:pt idx="0">
                  <c:v>Emergência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Planilha1!$E$37:$E$41</c:f>
              <c:strCache>
                <c:ptCount val="5"/>
                <c:pt idx="0">
                  <c:v>SENSOR 1</c:v>
                </c:pt>
                <c:pt idx="1">
                  <c:v>SENSOR 2</c:v>
                </c:pt>
                <c:pt idx="2">
                  <c:v>SENSOR 3</c:v>
                </c:pt>
                <c:pt idx="3">
                  <c:v>SENSOR 4</c:v>
                </c:pt>
                <c:pt idx="4">
                  <c:v>SENSOR 5</c:v>
                </c:pt>
              </c:strCache>
            </c:strRef>
          </c:cat>
          <c:val>
            <c:numRef>
              <c:f>Planilha1!$J$37:$J$41</c:f>
              <c:numCache>
                <c:formatCode>0%</c:formatCode>
                <c:ptCount val="5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9B-4E29-ACD6-1811C02E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8512"/>
        <c:axId val="17826432"/>
      </c:lineChart>
      <c:catAx>
        <c:axId val="1782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6432"/>
        <c:crosses val="autoZero"/>
        <c:auto val="1"/>
        <c:lblAlgn val="ctr"/>
        <c:lblOffset val="100"/>
        <c:noMultiLvlLbl val="0"/>
      </c:catAx>
      <c:valAx>
        <c:axId val="178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2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9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4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0" y="1347019"/>
            <a:ext cx="8413474" cy="1940777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Desenvolvimento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5" y="338926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(LLD/Modelagem/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68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5" y="216310"/>
            <a:ext cx="6435249" cy="46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1" y="94691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756469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7" y="926997"/>
            <a:ext cx="7178162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557663-FDD6-494E-9CF9-4539CA4E7057}"/>
              </a:ext>
            </a:extLst>
          </p:cNvPr>
          <p:cNvSpPr txBox="1"/>
          <p:nvPr/>
        </p:nvSpPr>
        <p:spPr>
          <a:xfrm>
            <a:off x="290661" y="957739"/>
            <a:ext cx="7316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empresa pode ter mais de uma fazenda, porém uma fazenda só pode ter uma empresa como dona;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empresa pode ter mais de um funcionário, porém um funcionário pode pertencer somente à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 empresa pode ter sido ou não um lead, porém um lead só pode ter uma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Uma fazenda pode ter vários sensores, porém um sensor pertence à apenas uma fazenda;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Um sensor tem vários históricos, porém um histórico pertence somente à um sensor.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F7C868-CACA-49B2-B6FD-B63E44C288E3}"/>
              </a:ext>
            </a:extLst>
          </p:cNvPr>
          <p:cNvSpPr/>
          <p:nvPr/>
        </p:nvSpPr>
        <p:spPr>
          <a:xfrm>
            <a:off x="251544" y="229963"/>
            <a:ext cx="4419862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FBAD0-DD1D-447E-A016-856D1E538B90}"/>
              </a:ext>
            </a:extLst>
          </p:cNvPr>
          <p:cNvSpPr txBox="1"/>
          <p:nvPr/>
        </p:nvSpPr>
        <p:spPr>
          <a:xfrm>
            <a:off x="290661" y="34099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REGRA DE NEGÓCIO:</a:t>
            </a:r>
          </a:p>
        </p:txBody>
      </p:sp>
    </p:spTree>
    <p:extLst>
      <p:ext uri="{BB962C8B-B14F-4D97-AF65-F5344CB8AC3E}">
        <p14:creationId xmlns:p14="http://schemas.microsoft.com/office/powerpoint/2010/main" val="9572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29" name="Gráfico 28"/>
          <p:cNvGraphicFramePr>
            <a:graphicFrameLocks/>
          </p:cNvGraphicFramePr>
          <p:nvPr/>
        </p:nvGraphicFramePr>
        <p:xfrm>
          <a:off x="1940642" y="1072330"/>
          <a:ext cx="5262716" cy="333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6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1917290" y="1042834"/>
          <a:ext cx="5314335" cy="353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9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723900" y="24917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+mj-lt"/>
              </a:rPr>
              <a:t>Soja</a:t>
            </a:r>
            <a:endParaRPr sz="3600" dirty="0">
              <a:latin typeface="+mj-lt"/>
            </a:endParaRPr>
          </a:p>
        </p:txBody>
      </p:sp>
      <p:sp>
        <p:nvSpPr>
          <p:cNvPr id="2" name="AutoShape 1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data:image/png;base64,iVBORw0KGgoAAAANSUhEUgAAAeIAAAEiCAYAAAAlAdEXAAAgAElEQVR4Xu3daYwc553f8X/P1XNxrqYoUpQoiRQPiVQsUwdlyyvL3pUlA7vCIovAAO3FJnGAvF3rXd7si7xJkBfaV1kggB3kRTywESCr0GtbPlfWYVsri5IlkiKHpERSBw/NxeHcZ/Cvnpqprqnqqq5+uuv6FjCYme6qp57n81T3r5+q6qqCMCGAAAIIIIBAbAIFXfNHH320Njs7G1slWDECCCCAAAJ5FCgUCi9bQXzu3Lm1AwcO5NGANiOAAAIIIBCbwMjIiBDEsfGzYgQQQACBvAsQxHnfAmg/AggggECsAgRxrPysHAEEEEAg7wIEcd63ANqPAAIIIBCrAEEcKz8rRwABBBDIuwBBnPctgPYjgAACCMQqQBDHys/KEUAAAQTyLlBzEB8/ftwyGx4errCzH3c/5/d43uFpPwIIIIAAAipQUxBrqGoA279tQr//g+ajCxBAAAEEEMi7QE1BHBS87ucJ4rxvXrQfAQQQQCBIgCAOEuJ5BBBAAAEEGihAEDcQl6IRQAABBBAIEiCIg4R4HgEEEEAAgQYKJD6I5xZW5KPr3J6xgdsARSOAAAII1ClQ6u+QUn8xUik1BbHzq0j22uyvMfH1pUj+LIQAAgggkHOBmoI451Y0HwEEEEAAAeMCBLFxUgpEAAEEEEAgvABBHN6KORFAAAEEEDAuQBAbJ6VABBBAAAEEwgsQxOGtmBMBBBBAAAHjAgSxcVIKRAABBBBAILwAQRzeijkRQAABBBAwLkAQGyelQAQQQAABBMILEMThrZgTAQQQQAAB4wIEsXFSCkQAAQQQQCC8AEEc3oo5EUAAAQQQMC5AEBsnpUAEEEAAgXoEXj43KSfeGZUbtxZlx7YOee6h7fLUwYF6ikz0sgRxoruHyiGAAAL5EtAQ/v4b12RucXWj4V0dLfLNYzszG8bGgpi7L+XrxUJrEUAAgUYIPP/DC9ZI2D3pyPiFb9zXiFXGXqaRINYQtm+HqC2y//d7PPZWUwEEEEAAgUQKfOu7Zzzr9a+P3ib6k8WJIM5ir9ImBBBAIKUCf/uD8zI6vcSIuNb+Y0RcqxjzI4AAAgi4BX59dkL+78nPZHJ2ueKp9taC/M0Xd3GMOGiTcR4j1nl1VzW7poPUeB4BBBBA4K3Lt+SlU+Py/tWZLRiD3W3yVw/vyGwIa4ON7Jp2y3GMmBcWAggggECQwIUbc/LSqTH5/QdTFbMeuL1bnj0yJI/d2xdURCaeNx7EzlGwqRHxyJVbmcCmEQgggAACIpNzy/LG5Wl5w/XePtTdJsf2bJNH9/SmjqnU3yGl/mKkehsJYr+vLmmNqj0XqcYshAACCCCQSoHF5VV56fS4tRt6am7zOHBne4s1An7mcEm2dbamsm31VNpIENdTAZZFAAEEEMi+wG9GJuVnp8blyvh8RWO/cmhQnjk8JHcORhtNZkGOIM5CL9IGBBBAIKEC73w0LT87NSbvfVJ5ItbRPdusUfADd/QktObNqxZB3Dxr1oQAAgjkRuDD0XkrgF+7cLOizftu67IC+Av7+nNjEdRQgjhIiOcRQAABBEILjM8sWbugf/zeWMUy23vby8eBj5SkELq0fMxIEOejn2klAggg0FCBldU1+dnpcfnJe2MVF+TQi3E8e6RkHQce6G5raB3SWjhBnNaeo94IIIBAQgRev3BTfnpqTC6NVp6I9eSBASuA7y51JqSmyawGQZzMfqFWCCCAQOIFTn0yY12QQ0/Ick6fu6tXnj08JA/emb7vA8eBThDHoc46EUAAgRQLfDQ+b30XWL+S5Jzu2d4pzx4uyZf2cyJWLd1LENeixbwIIIBAjgX0Ihx6QY4f/XFU1tY2IfR60NZx4CND0tbCqVi1biIEca1izI8AAgjkUEBPxPqnd0dlYmbzilgtBT0RS8+EHpJST3sOVcw0mSA240gpCCCAQCYF9IYMeib0B5/NVbTvifv6rQDeu70rk+1uZqMI4mZqsy4EEEAgJQJ6S8KfnhqXk5crb7pzZHePdRz4oRTemCGp9ARxUnuGeiGAAAIxCHw6uWCdiPXrsxMVa79rqGgF8JcPDsRQq2yvkiDOdv/SOgQQQCCUwMzCinUi1ol3RkUvzmFPfV1t1leRdDd0sa0lVFnMVJuAsSD2u90ht0GsrUOYGwEEEGi2wC/fn7DOhB6bXqpYtV6MQwN4x7aOZlcpV+szEsQatsPDwxtw9v9+j+dKmMYigAACCRV489It60zoizcqT8R6fG+fdU3o/Ts4EasZXUcQN0OZdSCAAAIJEhi5PmudCf2HS5UnYt2/q8f6OtLDd29LUG2zXxUjQaxMXrugGRFnfwOihQggkB6B61OL1jWhf3mm8kSsOwaKVgB/9dBgehqToZoaCWJ2TWdoi6ApCCCQOYH5pVXrRKwX3/5Mllc2T8TqKbaun4hVku4OTsSKq+NTEcQjVyp3n8SFxXoRQACBtAm8/cmMvPrBlEzObV4RS9vwyF29cuzubVLi1oRGurTU3yGl/mKkslIRxJFaxkIIIIBAjgXevnJLTvxxVM5frzwR69F79ESsITm0szvHOslqupEg9jtGXO3xZDFQGwQQQCAbAnopyh+9OyZvfjhV0aADt3dbx4Efu7cvGw3NUCuMBXGGTGgKAgggkDoB/Q7wj98bk5+fHq+o++19HVYAP/3AUOralJcKE8R56WnaiQACmRTQk69+cmpMXnx7VBaXVzfa2NneUr4z0uGSbOtszWTbs9IogjgrPUk7EEAgdwKvnp+Uf3x7VG5MLVa0/SuHBkWvinXnYLSTh3IHGXODCeKYO4DVI4AAArUKvPvxtPy/d0bl3LXZikWP7tlmjYIfuKOn1iKZP0YBgjhGfFaNAAII1CJweWzeOhP6jQ8qT8Tad1uXFcBf2NdfS3HMmxABgjghHUE1EEAAAT+Bydll+dG7o/KzU5UnYm3vbS8fBz5SkgJ8qRUgiFPbdVQcAQSyLrC2JvLj90atE7H06lj21N5akGePlKzjwANckCP1mwFBnPoupAEIIJBFgdcu3LQuSXntZuWJWE8eGLAC+O5SZxabncs2EcS57HYajQACSRU4/emM/OPbn8nZq5UnYn3url7rutAP3tmb1KpTr4gCBHFEOBZDAAEETAp8PLFgnQn9u4s3K4q9Z3unPHu4JF/az4lYJr2TVBZBnKTeoC4IIJA7gVvzK9aZ0D99b6yi7YPdbeXjwEeGpK2FU7GyvGEQxFnuXdqGAAKJFvjJe2PWbui5xc0TsVoKeiKWngk9JKWe9kTXn8qZESCIzThSCgIIIBBa4LcX9USsUfl0cqFimSfu67cCeO/2rtBlMWP6BYwE8fHjx7dIDA8PW485n7MfSz8bLUAAAQRqFzhzdcYK4DOfzlQsfGR3j3Uc+KE9nIhVu2r6lzASxG4GDV8NXfu3/bz7//Tz0QIEEEAgWODqzQXrmtC/vVB5ItZdQ0UrgL98cCC4EObIrIDxIHaGLUGc2e2m4Q17+dyknHhnVG7cWpQd2zrkuYe2y1O8WTXcnRWYFdBjvy++85n8+N3KE7H6utqsryLpbuhiW4vZlVJa6gQI4tR1WfYrrCH8/TeuVZzA0tXRIt88tpMwzn73Z6aFP12/NeHMwkpFm/RiHBrA+gGTCQEVMBrEQSNgdk2z0YUReP6HF6yRsHvq72qT//pX+7i3ahhE5mmagHvvjR7vPXd9Vj6ZqDwR6/G9fdY1offv4ESspnVOSlaUiiAeuXIrJZxUsx6BWwsr8uaVaXntw8o7y7jLvK2nXfYMFeXuwfLPtiI3Pa/HnWWjC7z9yYz8/NykLCxvfv3IXdo9Q0V5bM82OUQAR4dOwZKl/g4p9Ue7/7OxIPYa7QaNkFNgSxWbIKBnkP7izIS8eal6APtV5fa+Drl/V7cc2tkjh3Z1i96RhgmBRgt8ODov/+2ly6IX5PCa7hgoWt8H/uqhwUZXhfJTLtDQIFYbvr6U8i2kgdX/1fsT8vMz41t24Xmtsq21YB1T09vBzS56v/HZy2kQayBrMGtAa1AzIVCPwNT8sly8MS8XP5uzfj64MSczVbZD3e6+8/Qe6e7gRKx63POyrLEgzgsY7axP4NrUovzi9Lj8+uyELK2sbSls92BRHr+3TwoFkVdGbm45a/rG1KJ8ODYvl0b1Z04ujc37jkjswvVSgYd29cihnd1WQO8eiLb7qL6Ws3SaBD4a19Cdl4s3ysF7ZXy+purrh8YXvnFfTcswc34FCOL89n1TW/72lVvW7ud3P572XO9Dd/XKsb19cmxvv3S0hr+u7uj0khXKH66Hsv59c265atu2dbbK/Y5g3jPE7eSaujEkbGW6h8Ua6doj3huzMuWzu9lZdb0PcF9nm+h3hJ0fKjnDP2EdnILqEMQp6KS0VlHfnHTX86/OTHieBd1bbJXH9/XJ4/f2WyNVE9PE7LJ8+Fl5pKzH8C6NzcnETPVg7u5oXd+V3W3tyr6Xywua6IrElqGXlSzvYi6PePVDXJhJ74Kk28a91u/y3zrxnfcwesxTTYAgZvswLnB5bF5+cWZcfjMyKWtb9z5bb2D6VQ4dATf6xKrphRW5cGOuvCt7rPxbR9HVJr3AQvkYs+7K7uHrJsa3kOYVuLi8uj7aLQfv+Ruz1nkGQZNecGNvRfB2yWBPW9BiPI9AJAGCOBIbC3kJ/P6DKfn56XEZuV55Q3N73sfuLYfvsXv7YgPUr5mMXJt1HGee9xytOyvY2lJYPyu7HMwa0EzJFNDvn9vHdfUDmP6Eme4ubY5y7dGunqfAhEAzBAjiZihneB361Q0d/eruufGZrSNNPY72xX391gh4723Ju5DB6tqanL06a+3Gto8zX7u59WIi7i60R8v6W3dna1gzNVdgZXVt4yxmDd/zN+ZkLGBvh9awp9gq9+2wdzGXfw9xu8Hmdh5rqxAgiNkgIgnoqFdPvvrdxcqL2NuFaUCVT77qs05oSdN0/vpseXf2+nFm963qvNqiV0tynpnN9YPN97h+0CufVFUO3fPX50Q/SAVNdw4WZZ8VvJvHd/Wev0wIJEWAIE5KT6SkHr85N2l99UjfEL2mL+3vl2P39svnM3Q7Nz2urJcstI8zfzReeelCLwd90y9fZKT8lSk9IYypNoEP1r+zqx+KNHj1q2tBU2d7i+zf0S17b9s8sarEBV6C2Hg+ZgGCOOYOSMPq9eQm3f386vmbMuXx1SA94epP9g9Yo18dfWR9+nhiQc7qcWb9ytTovOjJaUGTfkXKPgFMvzqlX6Fi2hTQr5xVjnZnPb9n7jbb1d8h+2/XM903g5fDBGxZaRMgiNPWY02s73sfT8sv35+Qty57X+v7wd291teP9OQrHYnkdbo+tWgFc/mrMOWzs4P2mOpFRZxnZutFR/I06QUyNncxz8rVEMfl21sLVug6j+82+qz7PPUJbY1PgCCOzz6Ra9YA0e/+vjIy6TvS02vn6slXD9zRk8g2xF0pPZapwaxnZ9vHmfXEompTlq+XrbcB1NGutYv5uu5mnpX5Jf+bJNhOO/o6rK+OOY/vtnFSXNybN+tvgABB3ADUNBb5yeSCtfv5dxenxH3/VG2P7gJ88kB59zP3Ua2th/XM8rPXZjbOztYR8+Jy9WBO8/WydVtyjnZ1V37QpCdP7b+9ywpePbtej7Hfto2bdwS58Xw2BAjibPRj5Fb84dItefnchLzzkfelJz+/Z5t8Ua9+tbffuv4zU/0Cc0urcu7arJy9OiMX9Cpgo/OBI8SkXi9bv5dtf19XzzbXk6q8Psi51fQEKg1d5/Fd3fXMhEAeBYwGsdedlrj7UvI2Kw0CvfHCby/eFK/Rit7p6M/uH7J2P+vxOKbGCiyvlr/LrOGsXwvT48xBd5iK63rZejxcw/bCeuiGOVFN9XQ7ch7fZa9KY7cpSk+XgLEg5n7Eye94/TrIP5+dtALY60bmdw0V5amDg9bJV3ohDqb4BKwR87VyOOvZ2X73vLVr2IjrZesHBGu0ux66GsBeZ827lXTb0a8Q6a5m+/huLTfyiE+dNSMQj4CRIPYKYW2O+3G/+eJpen7W+tqFm/La+Uk59cmMZ6P10pNP3NcvD9+9LT8oKWupfojSYLbPzg66w5TX9bKDbk6gX1PTk6ku3CjvYtZ1hpn0eK7z+C73fw6jxjwIbAoYC2In6vDwsPUvQRzfpqYXtv/V2fKVr7wu2djV3iJPHy7vfuY2gPH1U9Q160VFrBPA1ndnB91hyrqSVEFk1XH2tob1Q3t6ra9a6fFdvXNV0NTX2Sr33d69cXxXb4zQ0Zbfr64FefE8AmEEjAWxHb7OACaIw3SB2Xnevzojr4zctAJYdy26Jx29fPXQgHXyld43lSkbAvphqzxiLp+dHXSHqbCt3lPqLIfu+q5mRrth5ZgPgfACqQjikSveF5QI38zsz/nWx9Ny6uqsXPb5qsiDu7rlc3f0yN5SZ/YxaKHcnF+xtoUrE/PW77GAezIrmV6U5c7+DrlroCh3DnTI7v6icGyXjQmBcAKl/g4p9Ue7smAqgjgcQ/7m0jNY9drPevKV1whIz6z92gND8oV9/bKzvyN/QLR4Q+Bvf3DecxvR8P3rL+y0Rr13DER7E4EZAQTqEzASxPbuaLsq7t3UXo/XV+18L/32lWkrfP3ufHTg9m750/vLV7/iurv53lbs1uuJWt9/45rMLW5e0UoPTXzz2E556uAASAggEKOAsSCOsQ25WPXSypp14Y3fXpyyTqzxmvTKV/qmqkHMhIBbIOisacQQQCAeAYI4HvfQa9WL4792vjz69TqrdbCnzdr9rF8/4ubmoVmZEQEEEEiMAEGcmK6orMibl25Z4fsvH0551lBvuKAB/Mg9fPc3oV1ItRBAAIFQAgRxKKbmzDS9sCKvjkxaN174YNT7Ygp67PcrhwblHs5+bk6nsBYEEECgwQIEcYOBwxSvlxHU0a+egOV1KUO9Lu/Thwflyf0D0lPkhvJhTJkHAQQQSIsAQRxjT/3+gykrfE9e9v6e9L+6s1e+dnhIHrqrN8ZasmoEEEAAgUYKEMSN1PUoe2x6af2rR1OiJ2K5J70SoR771V3QfK+zyZ3D6hBAAIEYBAjiJqHr5Qd197P+zDq+y2mvXkNXA/jLBweE+7I2qVNYDQIIIJAAAYK4gZ2gF9N/XcP3wk3548fTnmvSOx49/cCQHNnd08CaUDQCCCCAQFIFCOI6e8brIgn37+peP/lqSj6dXNiyho62ghW++rO9t73OGrA4AggggECaBQjiOnrP67KBbS0Fq0SvOx/pnWx09zOXFKwDnUURQACBjAkQxHV06PM/vCA3bi0GlnBsb58VwAd3cunJQCxmQAABBHImQBDX0eHf+u4Z36W7O1rla4cHrd3P/V1tdayFRRFAAAEEsixgJIiPHz++xci+A5PzOeddmbKA6jci7utsk3/41oEsNJE2IIAAAgg0WMBYEHuFrIaw+5aIWQpjbi3X4K2T4hFAAIEcCBDEdXYyt5arE5DFEUAAgZwLGAtip6Nzt3SWR8Q533ZoPgIIIICAAQEjQeyuh71LOuu7pg34UwQCCCCAQM4FCOKcbwA0HwEEEEAgXgEjQew38jU1Ih654n13onjpWDsCCCCAAAJlgVJ/h5T6i5E4jASxrtnva0pZ/vpSJHEWQgABBBBAwCFgLIhRRQABBBBAAIHaBQji2s1YAgEEEEAAAWMCBLExSgpCAAEEEECgdgGCuHYzlkAAAQQQQMCYAEFsjJKCEEAAAQQQqF2AIK7djCUQQAABBBAwJkAQG6OkIAQQQAABBGoXIIhrN2MJBBBAAAEEjAkQxMYoKQgBBBBAAIHaBQji2s1YAgEEEEAAAWMCBLExSgpCAAEEEECgdgGCuHYzlkAAAQQQQMCYAEFsjJKCEEAAAQQQqF3AaBDbd1oaHh7eqAl3X6q9U1gCAQQQQCA/Ag0NYlP3I85Pd9BSBBBAAIG8CRgLYjt0neFLEOdtc6K9CCCAAAK1ChDEtYoxPwIIIIAAAgYFjASx3yiYEbHBnqIoBBBAAIFMChgLYreOnrBFEGdym6FRCCCAAAIGBYwEsbM+jThGPHLllsEmUxQCCCCAAAJmBUr9HVLqL0YqtKFBrDXi60uR+oWFEEAAAQRyImA8iHPiRjMRQAABBBAwIkAQG2GkEAQQQAABBKIJEMTR3FgKAQQQQAABIwIEsRFGCkEAAQQQQCCaAEEczY2lEEAAAQQQMCJAEBthpBAEEEAAAQSiCRDE0dxYCgEEEEAAASMCBLERRgpBAAEEEEAgmgBBHM2NpRBAAAEEEDAiQBAbYaQQBBBAAAEEogkQxNHcWAoBBBBAAAEjAgSxEUYKQQABBBBAIJoAQRzNjaUQQAABBBAwIkAQG2GkEAQQQAABBKIJGAtiv9sdchvEaB3DUggggAAC+RAwEsQatsPDwxti9v9+j+eDllYigAACCCAQLGAkiN2rIYiD4ZkDAQQQQAABFTAWxF67oBkRs5EhgAACCCBQXcBYEDtXw4iYzQ4BBBBAAIFwAqkI4pErt8K1hrkQQAABBBCIQaDU3yGl/mKkNRsJYk7WimTPQggggAACCDT2GLH68vUltjIEEEAAAQT8BYyMiAFGAAEEEEAAgWgCBHE0N5ZCAAEEEEDAiABBbISRQhBAAAEEEIgmQBBHc2MpBBBAAAEEjAgQxEYYKQQBBBBAAIFoAgRxNDeWQgABBBBAwIgAQWyEkUIQQAABBBCIJkAQR3NjKQQQQAABBIwIEMRGGCkEAQQQQACBaAIEcTQ3lkIAAQQQQMCIAEFshJFCEEAAAQQQiCZAEEdzYykEEEAAAQSMCBDERhgpBAEEEEAAgWgCxoLY7y5L3H0pWsewFAIIIIBAPgSMBDH3I87HxkIrEUAAAQTMCxgJYne17GD2C2jzzaBEBBBAAAEE0ilAEKez36g1AggggEBGBIwHsXMUzIg4I1sJzUAAAQQQaJiA0SAOCl7382FbNXLlVthZmQ8BBBBAAIGmC5T6O6TUX4y0XmNB7BWyQcEcqcYshAACCCCAQIYEjASx8ytKts3w8LD1J19fytDWQlMQQAABBIwLGAli47WiQAQQQAABBHIiQBDnpKNpJgIIIIBAMgUI4mT2C7VCAAEEEMiJAEGck46mmQgggAACyRQgiJPZL9QKAQQQQCAnAgRxTjqaZiKAAAIIJFOAIE5mv1ArBBBAAIGcCBDEOelomokAAgggkEwBgjiZ/UKtEEAAAQRyIkAQ56SjaSYCCCCAQDIFCOJk9gu1QgABBBDIiQBBnJOOppkIIIAAAskUIIiT2S/UCgEEEEAgJwLGgti+y5J91yXbj7sv5WRLopkIIIAAApEEjASxfd/hoPsPe92zOFKtWQgBBBBAAIGMCBgJYufo1zkiDgrmLBhevHhRTp8+LdPT09Lb2yuHDx+Wffv2ZaFptAEBBBBAoAkCBHEdyBrCJ0+elKWlpY1S2tvb5ejRo4RxHa4sigACCORJgCCuo7dPnDhhjYTdU0tLi/T19YmGsv50dHQE/u2cr44qsSgCCCCAQMoEUhHEI1duJZL1D6/9qCH1am1rl9bWNvH73RbwvC7HhAACCCDQPIFSf4eU+ouRVpiKII7UsiYs5DcibsKqA1fhHomnbWTOsffALmYGBDIrkLfXv5Egdn5Fyd4y7JO2svz1Jb9jxHrC1q5du6xjx86fxcXFLY/ZzzufW1tbS8QLLK4w59h7IrqfSiAQi0AeX/9GgjiW3krISk1/ctMQ1nD2Cm2/IPd6PM1h/vrrr8vs7OyWHtaz0p977rmE9DzVQKAsYPo9IO+ufnsas/z6J4gzuNXbYe4V6O7QrjZKT0qY212kJ7319PRIW1tbxY+O3Gt9TE+oY0KgXoE0j95WV1fF/bOysrLlMa/59LGw84adzy7T60O49tODDz5o/WRxIoiz2KsG2uQM86BArzZ6N1CVhhShQWyHd5Qgdwa/c/mGVNZQoYzcDEE6ivEbvekHxmeeecYKtVqDyC/4nI+bKNO8RmNLZETcWF9Kz7BA0Ajc+bz998zMjMzNzUnSRuRhuqlauOtzUULfxOg9zSM33Q5qDaGgoAp6PkyAahnz8/NhNgvmqVOgtbVVHnnkkcxen4ERcZ0bCIs3RsA5etPRxcGDB2X37t2yvLy85UdH7O7Hgx7TN9q0TCZG737H3dX261//eqiRm6nwChrxudeTxg9kadi2dLty/2jgeT1ez7xRyrx8+bKcPXtW9EN5Hq5YSBCn4RVDHY0LaBjY4R0U2tXm0+ecyxuvKAWmUsDeM6IBFiWIgsLQRJmphM1opQnijHYszYpHoJbQDvtBIE2j90aoFwqFilFamBAKmifo+TABapeho7f333+f6803ovNzUiZBnJOOTlszF956UeZe+Z6sTnwiLYO7pevJb0vx4b9MWzOM1NfE6N3vuLu927uW4Kk2WgsKuKDnveqhQcyEQJYFCOIs925K26YhPPvSC7K2sHkd70KxV7qffT63YWyiKzlr2oQiZTRDIG8fxAniZmxVrKMmgcm//wtrJOyedGQ88J3GXN+7pgqmdOa8vbmltJtyX+08fhAniHO/2RsEWF2RtcVZWVucW/89K6J/L+hjlY/rPGI95njcmm9OVq6d865UW1FaOntFWtul0Npu/ZbWto2/y4+1VTxvP7Y5//qybZvLbZbnLitC+QY5TRaVxzc3k37VysrdB5yVJVlbWpC15QUR6/e89b8sL1T81sfLz68/vj5vxWPWc/OOshZk5bNLIqvLufogThDX+WpN64twbXlxPQg3Q9MOUFkPxHJIegRrxWN2oM5ZL6jcTxsfEgyEul2WgQ8NU9/7tqxOXs3Vm1sztsXYP+CsrlpBGBRum8/PbwTmZnhWBqHnvI7QlZi++tf1lf8o+pPFiSCuo1eb9SLcCEjHSNM56twcXdqhuvm7POqsfNwapWoQMyHQ0lLeo1BoFdHLfp6HyQkAAArtSURBVK7/LhRaRFpaRdZ/V/5fnq+g82/M43jMUZY1T1BZLa3iXp8uU152s15Vy3KsJ3xZdtnldlSub/0xz7pv1uvmf/+G92GU/p2y7d/9j42ADAw3HS1GGWWuLOVmG87yoamGB3GW777keyxzYJds+5t/sALQKwj9HrcC0is4V7bupknkq0/f1Du6HT9dIhv/d5UfL+rz5b/Lz60/bs9XLC+zdPY3Mv/GD2R14lPrrOnOJ/5aig8+K2v6xqO7xtZ/y8qy67HliufL823Os7HsssdjW8qqXNYuy7n+LeUnsmOoFALmBAptHSJtRSm0F0XaOq3f5b/Lvwttm39vPK+P2c+t/7bms/92LL947lWZf+V/Wu+F9pT1kzUbGsQawvbtEBXU/b+5TSOeksb/7mg8KzaxVt3t6QzCqgG5HpzWPO7wdISqvpjyPm18SHB/QIgQ6nZZBj40rM1Py9rijEhCbrGZ983EWPt1JG+HYntnOQQrwm09KCuC0PGYMzzdQWmHo7vMljZj1fcrKK2H/KLCEMRR5UTEb0RcR5Gei1qfNt0jS0cgik9AVizjmsc60YkpVwJb3tz+5N9L8fN/Lmt6zG9tRaxjf+u/19ZWRVZXRNZ/V/5fns9abmMex2OOssplB5SlJ/m55tFl3PWqWpZjPeHLsttcrl/l+tYf86y7w2tlUdbce6wKBSl09kpL14BrFFgOwI2Ro2NEuTma7KwM0o0R5tZAtcridZyJ1zBBXEc3eh0jFilIodgjLT2D5fAsuna9drh217oD0mN3rXXsjgkBBBIpkLfRWyI7IeWVIojr7EBehHUCsjgCCCCQcwGCOOcbAM1HAAEEEIhXIPFBPDY2JvrDhAACCCCAQFIFSqWS6E+UqaFBrBXK8teXooCzDAIIIIAAAk6Bhgcx3AgggAACCCDgL0AQs3UggAACCCAQowBBHCM+q0YAAQQQQIAgZhtAAAEEEEAgRgGCOEZ8Vo0AAggggABBzDaAAAIIIIBAjAIEcYz4rBoBBBBAAAGCmG0AAQQQQACBGAUIYsdFR5y3bIyxTzYugpKU+kS1sC/mkpR2ZOHiMphG3RqrL5c0V61tEutUi36S6u987dttSMr7ktYn90HsvEdyEu6XbNchCXWp5UXnnjeprnY90+iLaT1bpP+ySXN1bqP6d5ICI2wPJM006a93gvj4cd8N3W8E5QxLrxdKteW8Po15zZ/0DSfoBVmt/nG6ZiWIvT74+G1b+kbuNzoxsa2m2dQeefqFXVzbato/kCft9Z/0DzS5D2K/F6J7Q3J/wnN2bJhPf0Hlud8I0h7ESXXNYmgEbVuN3Fb9girog1rSnvd6vcXtan+ASuOIOGmvf/eu6aSZEsTr7wheLzr3m4XdebW8QP3e+IPCOwtB7PVidL8g/ELCvWy1EZ3zRRXkGjQCSlpAeNUnadtq2j/cVHuNxvEeEGYbTsN2mtTXfxLfAwhixxYd9gVQLYidL+paQiaLI2KvN7igXVZ+oYpr5VtvkrbVrASx14e/arusG7WtVvuwmpYAdtaTbTW413IfxH4bSb2BEfSiDto40z4iTqIrpuUzcb3Cpdr2GLYv0+obtn1+4VJthBXFtdp6gt/SkzFH0kzDDJ7ilMt9ENsvIufo1T36sv+vZdd0UHnVdqf67Q6Lc0OJsu5qu5Od5eEaXjdJps7Xjtf2Hr5V8c+ZNNcs7GVImqlzTwPHiON/zVEDBBBAAAEEEiPAiDgxXUFFEEAAAQTyKEAQ57HXaTMCCCCAQGIECOLEdAUVQQABBBDIowBBnMdep80IIIAAAokRIIgT0xVUBAEEEEAgjwIEcR57nTYjgAACCCRGgCBOTFdQEQQQQACBPAoQxHnsddqMAAIIIJAYAYI4MV1BRRBAAAEE8ihAEOex12kzAggggEBiBAjixHQFFUEAAQQQyKMAQZzHXqfNCCCAAAKJESCIE9MVVAQBBBBAII8CBHEee502I4AAAggkRoAgTkxXUBEEEEAAgTwKEMR57HXajAACCCCQGAGCODFdQUWCBI4fP27NMjw8LPq3/mZCoNkCed0O89ruZmxfBHEzlGNeh/0CskOskdVpZEDaZTvfEBrZlkaX7WfVSMMobUpafaK0weQySdgOna/pZryudR1JaLfJfkxSWQRxknqjAXVxv4nyptoA5IhFNjOIa+n3WuaN2HQWq1PA2Uf0V52YCVicIE5AJzir8PK5STnxzqjcuLUoO7Z1yHMPbZenDg5EqmWYF6jfaNn9uNenYa+RqV/w+83rbJh7V7NXHWqZPxJaiIUW3npR5l75nqxOfCItg7ul68lvS/Hhvwyx5NZZqn1QqrYnw29E5LWM17xhlndbB/WtPX8zDxlcvHhRTp8+LdPT09Lb2yuHDx+Wffv2ReoLe9Tn1W5n24JGo2H7zc+p2vLuOnodpqnlNV3L66medkfukJwsSBAnqKM1hL//xjWZW1zdqFVXR4t889jOSGEcFMRBIeB8o3AHqd8ncq8ytTF2WdXqVOun/GrzB7U9ardrCM++9IKsLUxvFFEo9kr3s89HCuNq4eb29zIMaxDkEaacatuL0zNoXVHt3ctpCJ88eVKWlpY2nmpvb5ejR49GCuOw27S7HmHs7AAN+pASxdjU+tPw+jO17SStHII4QT3y/A8vWCNh96Qj4xe+cV/NNXW/sNwjFvcn3GqBGTa0g95I/ILaq25eb1rVRnJ+wVUzXJUFJv/+L6yRsHvSkfHAd34UaVW2iV9/VbOJsoxdXhRLr7q6R2nO7SgSSMiFTpw4YY2E3ZOOjJ977rmQpWzOVksQR7ULsqn2mvT7sFNPEIdtRz3bTM0dkcMFCOIGd/r/ev2q/PL9iQavZbP4P7t/UP7tE7usB7xGJmE/9dYSqGHfCNx1ChvuzjeBMKNEv7ZX64SZf/ovsvAv/6cp/VR87N9Iz5//p411+QVxtdGT/QYa9sNH1P7067Na+rwW1DfffFPOnz9fyyJ1zbt//3559NFHK/rCHZam7Nxh5vdBM2jUXO11VMtrqpZ5vV5TjdoG6urQlC5MEDe447713TMNXsPW4v/3f3hgy5u8V5h5BXWY0Iv6RpDkIB7/u6NN7aeh/3yyYn1Bb/bOmf36rRH9GfQGHOb5WmDDhFAt5YWZ1/5QE9a1lgALW6bf686v/mFH77WEZdCHdBPtDtMfeZyHIG5wr8c5InZ/And/0rffRJ0Efsdyw74IgwLF63mv9bvr5qxXLfOH7d44R8ReYVatb/xswi4TZOncXel3MlC1E+u8trOw/ZCUEbGzDX57lmrdDt2u1ULWr2yvwK72mgraY+Ksk7vfvOpb6/xh+z3v8xHECdsCTJ41nbCmRapOtVFepAINLGTyrOko1Qn6sBOlzLQuY/KsaVy3bgVJfP2ldVutVm+COIu9mpE22Z++49hdmWTCaqOSJNc76XXDtbKHeP01b4sliJtnzZoQQAABBBDYIkAQs1EggAACCCAQowBBHCM+q0YAAQQQQIAgZhtAAAEEEEAgRgGCOEZ8Vo0AAggggABBzDaAAAIIIIBAjAIEcYz4rBoBBBBAAAGCmG0AAQQQQACBGAUI4hjxWTUCCCCAAAIEMdsAAggggAACMQoQxDHis2oEEEAAAQQIYrYBBBBAAAEEYhQgiGPEZ9UIIIAAAggQxGwDCCCAAAIIxChAEMeIz6oRQAABBBDYCOKRkZF/XltbewoSBBBAAAEEEGieQKFQePn/AzysEmJ3HkxX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860755" y="1150988"/>
          <a:ext cx="5422490" cy="342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7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911697"/>
            <a:ext cx="8413474" cy="1026096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Demonstração do Site Institucional/</a:t>
            </a:r>
            <a:r>
              <a:rPr lang="pt-BR" sz="4000" dirty="0" err="1">
                <a:latin typeface="Verdana"/>
                <a:ea typeface="Verdana"/>
              </a:rPr>
              <a:t>Dashboard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(Site/Cadastro/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Login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Dashboard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1963024"/>
            <a:ext cx="8413474" cy="833690"/>
          </a:xfrm>
        </p:spPr>
        <p:txBody>
          <a:bodyPr/>
          <a:lstStyle/>
          <a:p>
            <a:r>
              <a:rPr lang="pt-BR" sz="4000" dirty="0">
                <a:latin typeface="Verdana"/>
                <a:ea typeface="Verdana"/>
              </a:rPr>
              <a:t>SUPORTE AO CLIENTE</a:t>
            </a:r>
            <a:endParaRPr lang="pt-BR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21484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(Manual/Atendimento/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HelpDesk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7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176543" y="810221"/>
            <a:ext cx="3923414" cy="2670397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algn="ctr"/>
            <a:endParaRPr lang="pt-BR" sz="2800" b="1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Dias Ekstein 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389209" y="574207"/>
            <a:ext cx="1819800" cy="2906411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9"/>
            <a:ext cx="411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MANUAL DE INSTALAÇÃO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9"/>
            <a:ext cx="7089058" cy="5146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506065" y="0"/>
            <a:ext cx="3637935" cy="514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66267" y="540470"/>
            <a:ext cx="3637935" cy="1008000"/>
          </a:xfrm>
          <a:prstGeom prst="rect">
            <a:avLst/>
          </a:prstGeom>
          <a:solidFill>
            <a:srgbClr val="84C557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69" y="142411"/>
            <a:ext cx="2214763" cy="21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HELPDESK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5" y="1232293"/>
            <a:ext cx="7992067" cy="35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997213" y="202817"/>
            <a:ext cx="187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674F46-27A7-4877-A33D-B270354E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867991"/>
            <a:ext cx="4629150" cy="40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771200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7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Playfair Display"/>
              </a:rPr>
              <a:t>TESTE PRÁTICO</a:t>
            </a:r>
            <a:endParaRPr lang="pt-BR" sz="2400" b="1" dirty="0">
              <a:solidFill>
                <a:schemeClr val="bg1"/>
              </a:solidFill>
              <a:latin typeface="Playfair Displa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10" y="1141373"/>
            <a:ext cx="2745007" cy="35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0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2" y="1681317"/>
            <a:ext cx="8413474" cy="1256476"/>
          </a:xfrm>
        </p:spPr>
        <p:txBody>
          <a:bodyPr/>
          <a:lstStyle/>
          <a:p>
            <a:r>
              <a:rPr lang="pt-BR" sz="8000" dirty="0">
                <a:latin typeface="Verdana"/>
                <a:ea typeface="Verdana"/>
              </a:rPr>
              <a:t>CONCLUSÃO </a:t>
            </a:r>
            <a:endParaRPr lang="pt-BR" sz="9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(Aprendizagem/Grupo/Relevância)</a:t>
            </a:r>
          </a:p>
        </p:txBody>
      </p:sp>
    </p:spTree>
    <p:extLst>
      <p:ext uri="{BB962C8B-B14F-4D97-AF65-F5344CB8AC3E}">
        <p14:creationId xmlns:p14="http://schemas.microsoft.com/office/powerpoint/2010/main" val="1255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844" y="2766858"/>
            <a:ext cx="7764545" cy="510446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352957" y="3108722"/>
            <a:ext cx="677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8" y="1199493"/>
            <a:ext cx="1431974" cy="1537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A8D00EF-5625-43FD-9DBE-E2D797284BD7}"/>
              </a:ext>
            </a:extLst>
          </p:cNvPr>
          <p:cNvSpPr txBox="1"/>
          <p:nvPr/>
        </p:nvSpPr>
        <p:spPr>
          <a:xfrm>
            <a:off x="2363026" y="1284880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1" y="2028872"/>
            <a:ext cx="8413474" cy="701631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Visão do projeto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6" y="273050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(Equipe/Metodologia/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Backlog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/Gestão de risco)</a:t>
            </a:r>
            <a:endParaRPr lang="pt-BR" b="1" dirty="0">
              <a:solidFill>
                <a:schemeClr val="bg1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44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68" y="1360827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0" y="2602168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79" y="4028931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2064910" y="998879"/>
            <a:ext cx="1080218" cy="30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2064910" y="3710915"/>
            <a:ext cx="2094135" cy="30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2054862" y="2382311"/>
            <a:ext cx="2456055" cy="29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3098445" y="4920205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965" y="62205"/>
            <a:ext cx="1074197" cy="113618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2133897" y="1291169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2133589" y="1372272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);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2123541" y="2690745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2133589" y="2679707"/>
            <a:ext cx="60439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2133589" y="4028931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2133589" y="4173042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9" y="142406"/>
            <a:ext cx="7046630" cy="4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5" y="414644"/>
            <a:ext cx="7705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50" y="2410730"/>
            <a:ext cx="4197530" cy="251687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0" y="96962"/>
            <a:ext cx="7334904" cy="591296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1670768" y="161777"/>
            <a:ext cx="442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0" y="900337"/>
            <a:ext cx="4387565" cy="23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43505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199022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09593"/>
              </p:ext>
            </p:extLst>
          </p:nvPr>
        </p:nvGraphicFramePr>
        <p:xfrm>
          <a:off x="1307690" y="863600"/>
          <a:ext cx="6420465" cy="4091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896">
                  <a:extLst>
                    <a:ext uri="{9D8B030D-6E8A-4147-A177-3AD203B41FA5}">
                      <a16:colId xmlns:a16="http://schemas.microsoft.com/office/drawing/2014/main" val="3184020114"/>
                    </a:ext>
                  </a:extLst>
                </a:gridCol>
                <a:gridCol w="1656896">
                  <a:extLst>
                    <a:ext uri="{9D8B030D-6E8A-4147-A177-3AD203B41FA5}">
                      <a16:colId xmlns:a16="http://schemas.microsoft.com/office/drawing/2014/main" val="3774946154"/>
                    </a:ext>
                  </a:extLst>
                </a:gridCol>
                <a:gridCol w="1518817">
                  <a:extLst>
                    <a:ext uri="{9D8B030D-6E8A-4147-A177-3AD203B41FA5}">
                      <a16:colId xmlns:a16="http://schemas.microsoft.com/office/drawing/2014/main" val="4197954171"/>
                    </a:ext>
                  </a:extLst>
                </a:gridCol>
                <a:gridCol w="1587856">
                  <a:extLst>
                    <a:ext uri="{9D8B030D-6E8A-4147-A177-3AD203B41FA5}">
                      <a16:colId xmlns:a16="http://schemas.microsoft.com/office/drawing/2014/main" val="1462491412"/>
                    </a:ext>
                  </a:extLst>
                </a:gridCol>
              </a:tblGrid>
              <a:tr h="234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Fibonacci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 de execução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3600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Simular o </a:t>
                      </a:r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na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89789642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Captação dos dados;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91928864"/>
                  </a:ext>
                </a:extLst>
              </a:tr>
              <a:tr h="527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 err="1">
                          <a:effectLst/>
                        </a:rPr>
                        <a:t>Arduino</a:t>
                      </a:r>
                      <a:r>
                        <a:rPr lang="pt-BR" sz="900" u="none" strike="noStrike" dirty="0">
                          <a:effectLst/>
                        </a:rPr>
                        <a:t> funcionando e recebendo os dados dentro da aplicação web;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555413421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Utilizar os sensores;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420598700"/>
                  </a:ext>
                </a:extLst>
              </a:tr>
              <a:tr h="70361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Realizar uma aplicação web que gere os valores e gráficos relativo à umidade do solo e utilização de água;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903876991"/>
                  </a:ext>
                </a:extLst>
              </a:tr>
              <a:tr h="32360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 dirty="0">
                          <a:effectLst/>
                        </a:rPr>
                        <a:t>Sistema de </a:t>
                      </a:r>
                      <a:r>
                        <a:rPr lang="pt-BR" sz="900" u="none" strike="noStrike" dirty="0" err="1">
                          <a:effectLst/>
                        </a:rPr>
                        <a:t>login</a:t>
                      </a:r>
                      <a:r>
                        <a:rPr lang="pt-BR" sz="900" u="none" strike="noStrike" dirty="0">
                          <a:effectLst/>
                        </a:rPr>
                        <a:t> e cadastro de usuário,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061755383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O banco de dados armazenando informações sobre os sensores.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Essencial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u="none" strike="noStrike" dirty="0">
                          <a:effectLst/>
                        </a:rPr>
                        <a:t>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7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3732030187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Uso de ferramentas para gestão de projetos (Microsoft Project/ Planner);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49808629"/>
                  </a:ext>
                </a:extLst>
              </a:tr>
              <a:tr h="17590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Documentação do projeto;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238528205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u="none" strike="noStrike">
                          <a:effectLst/>
                        </a:rPr>
                        <a:t>Desenvolver o conhecimento básico de Git para aplicação do grupo;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Importante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900" u="none" strike="noStrike" dirty="0">
                          <a:effectLst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55" marR="2955" marT="2955" marB="0" anchor="ctr"/>
                </a:tc>
                <a:extLst>
                  <a:ext uri="{0D108BD9-81ED-4DB2-BD59-A6C34878D82A}">
                    <a16:rowId xmlns:a16="http://schemas.microsoft.com/office/drawing/2014/main" val="121888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98737"/>
              </p:ext>
            </p:extLst>
          </p:nvPr>
        </p:nvGraphicFramePr>
        <p:xfrm>
          <a:off x="180807" y="107959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180807" y="156295"/>
            <a:ext cx="365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649</Words>
  <Application>Microsoft Office PowerPoint</Application>
  <PresentationFormat>Apresentação na tela (16:9)</PresentationFormat>
  <Paragraphs>162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Visão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do projeto</vt:lpstr>
      <vt:lpstr>Apresentação do PowerPoint</vt:lpstr>
      <vt:lpstr>Apresentação do PowerPoint</vt:lpstr>
      <vt:lpstr>Apresentação do PowerPoint</vt:lpstr>
      <vt:lpstr>Apresentação do PowerPoint</vt:lpstr>
      <vt:lpstr>Soja</vt:lpstr>
      <vt:lpstr>Soja</vt:lpstr>
      <vt:lpstr>Soja</vt:lpstr>
      <vt:lpstr>Demonstração do Site Institucional/Dashboard</vt:lpstr>
      <vt:lpstr>SUPORTE AO CLIENTE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Solução inteligente para seu plantio.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Jonas Florêncio Silva</cp:lastModifiedBy>
  <cp:revision>362</cp:revision>
  <dcterms:modified xsi:type="dcterms:W3CDTF">2021-06-17T02:46:31Z</dcterms:modified>
</cp:coreProperties>
</file>