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7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10339-4BB6-463B-A352-D98FD764296A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76DC5-F089-4222-A62D-70A3AFA7F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86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76DC5-F089-4222-A62D-70A3AFA7FD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66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1;p2"/>
          <p:cNvPicPr/>
          <p:nvPr/>
        </p:nvPicPr>
        <p:blipFill>
          <a:blip r:embed="rId14"/>
          <a:stretch/>
        </p:blipFill>
        <p:spPr>
          <a:xfrm flipH="1">
            <a:off x="6866640" y="2851200"/>
            <a:ext cx="5289480" cy="3973680"/>
          </a:xfrm>
          <a:prstGeom prst="rect">
            <a:avLst/>
          </a:prstGeom>
          <a:ln>
            <a:noFill/>
          </a:ln>
        </p:spPr>
      </p:pic>
      <p:pic>
        <p:nvPicPr>
          <p:cNvPr id="39" name="Google Shape;12;p2"/>
          <p:cNvPicPr/>
          <p:nvPr/>
        </p:nvPicPr>
        <p:blipFill>
          <a:blip r:embed="rId15"/>
          <a:srcRect t="44005" b="27799"/>
          <a:stretch/>
        </p:blipFill>
        <p:spPr>
          <a:xfrm>
            <a:off x="8899560" y="5661720"/>
            <a:ext cx="4097160" cy="11534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-92160"/>
            <a:ext cx="12189600" cy="166680"/>
          </a:xfrm>
          <a:prstGeom prst="rect">
            <a:avLst/>
          </a:prstGeom>
          <a:solidFill>
            <a:srgbClr val="6ADBD9"/>
          </a:solidFill>
          <a:ln w="9360">
            <a:solidFill>
              <a:srgbClr val="6ADB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hyperlink" Target="http://inep.gov.br/microdado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62;p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3520" y="27720"/>
            <a:ext cx="7770752" cy="6830279"/>
          </a:xfrm>
          <a:prstGeom prst="rect">
            <a:avLst/>
          </a:prstGeom>
          <a:ln>
            <a:noFill/>
          </a:ln>
        </p:spPr>
      </p:pic>
      <p:grpSp>
        <p:nvGrpSpPr>
          <p:cNvPr id="121" name="Group 1"/>
          <p:cNvGrpSpPr/>
          <p:nvPr/>
        </p:nvGrpSpPr>
        <p:grpSpPr>
          <a:xfrm>
            <a:off x="-3251160" y="-304920"/>
            <a:ext cx="10889280" cy="7465320"/>
            <a:chOff x="-3251160" y="-304920"/>
            <a:chExt cx="10889280" cy="7465320"/>
          </a:xfrm>
        </p:grpSpPr>
        <p:grpSp>
          <p:nvGrpSpPr>
            <p:cNvPr id="122" name="Group 2"/>
            <p:cNvGrpSpPr/>
            <p:nvPr/>
          </p:nvGrpSpPr>
          <p:grpSpPr>
            <a:xfrm>
              <a:off x="-3251160" y="0"/>
              <a:ext cx="10685880" cy="7160400"/>
              <a:chOff x="-3251160" y="0"/>
              <a:chExt cx="10685880" cy="7160400"/>
            </a:xfrm>
          </p:grpSpPr>
          <p:sp>
            <p:nvSpPr>
              <p:cNvPr id="123" name="CustomShape 3"/>
              <p:cNvSpPr/>
              <p:nvPr/>
            </p:nvSpPr>
            <p:spPr>
              <a:xfrm rot="10800000" flipH="1">
                <a:off x="-3251520" y="2520"/>
                <a:ext cx="10647720" cy="6855480"/>
              </a:xfrm>
              <a:prstGeom prst="trapezoid">
                <a:avLst>
                  <a:gd name="adj" fmla="val 41313"/>
                </a:avLst>
              </a:prstGeom>
              <a:blipFill rotWithShape="0">
                <a:blip r:embed="rId4"/>
                <a:stretch>
                  <a:fillRect l="-2865486"/>
                </a:stretch>
              </a:blip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CustomShape 4"/>
              <p:cNvSpPr/>
              <p:nvPr/>
            </p:nvSpPr>
            <p:spPr>
              <a:xfrm flipH="1">
                <a:off x="4493520" y="0"/>
                <a:ext cx="2941200" cy="7160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6ADBD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25" name="CustomShape 5"/>
            <p:cNvSpPr/>
            <p:nvPr/>
          </p:nvSpPr>
          <p:spPr>
            <a:xfrm flipH="1">
              <a:off x="4696920" y="-304920"/>
              <a:ext cx="2941200" cy="716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6ADB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" name="CustomShape 6"/>
          <p:cNvSpPr/>
          <p:nvPr/>
        </p:nvSpPr>
        <p:spPr>
          <a:xfrm>
            <a:off x="494640" y="5630400"/>
            <a:ext cx="4328280" cy="5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Open Sans"/>
                <a:ea typeface="Open Sans"/>
              </a:rPr>
              <a:t>02/06/2020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28" name="Group 7"/>
          <p:cNvGrpSpPr/>
          <p:nvPr/>
        </p:nvGrpSpPr>
        <p:grpSpPr>
          <a:xfrm>
            <a:off x="18720" y="28080"/>
            <a:ext cx="5263560" cy="5141160"/>
            <a:chOff x="18720" y="28080"/>
            <a:chExt cx="5263560" cy="5141160"/>
          </a:xfrm>
        </p:grpSpPr>
        <p:sp>
          <p:nvSpPr>
            <p:cNvPr id="129" name="CustomShape 8"/>
            <p:cNvSpPr/>
            <p:nvPr/>
          </p:nvSpPr>
          <p:spPr>
            <a:xfrm rot="10800000">
              <a:off x="18720" y="27720"/>
              <a:ext cx="5263560" cy="5141160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0" name="Google Shape;62;p13"/>
            <p:cNvPicPr/>
            <p:nvPr/>
          </p:nvPicPr>
          <p:blipFill>
            <a:blip r:embed="rId5"/>
            <a:stretch/>
          </p:blipFill>
          <p:spPr>
            <a:xfrm rot="10800000" flipH="1">
              <a:off x="127440" y="30960"/>
              <a:ext cx="3583800" cy="3133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1" name="CustomShape 9"/>
          <p:cNvSpPr/>
          <p:nvPr/>
        </p:nvSpPr>
        <p:spPr>
          <a:xfrm>
            <a:off x="17280" y="3572280"/>
            <a:ext cx="5766840" cy="117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666666"/>
                </a:solidFill>
                <a:latin typeface="Open Sans"/>
                <a:ea typeface="Open Sans"/>
              </a:rPr>
              <a:t>Modelo</a:t>
            </a:r>
            <a:r>
              <a:rPr lang="en-US" sz="2400" b="1" strike="noStrike" spc="-1" dirty="0">
                <a:solidFill>
                  <a:srgbClr val="666666"/>
                </a:solidFill>
                <a:latin typeface="Open Sans"/>
                <a:ea typeface="Open Sans"/>
              </a:rPr>
              <a:t> </a:t>
            </a:r>
            <a:r>
              <a:rPr lang="en-US" sz="2400" b="1" strike="noStrike" spc="-1" dirty="0" err="1">
                <a:solidFill>
                  <a:srgbClr val="666666"/>
                </a:solidFill>
                <a:latin typeface="Open Sans"/>
                <a:ea typeface="Open Sans"/>
              </a:rPr>
              <a:t>preditivo</a:t>
            </a:r>
            <a:r>
              <a:rPr lang="en-US" sz="2400" b="1" strike="noStrike" spc="-1" dirty="0">
                <a:solidFill>
                  <a:srgbClr val="666666"/>
                </a:solidFill>
                <a:latin typeface="Open Sans"/>
                <a:ea typeface="Open Sans"/>
              </a:rPr>
              <a:t> de </a:t>
            </a:r>
            <a:r>
              <a:rPr lang="en-US" sz="2400" b="1" strike="noStrike" spc="-1" dirty="0" err="1">
                <a:solidFill>
                  <a:srgbClr val="666666"/>
                </a:solidFill>
                <a:latin typeface="Open Sans"/>
                <a:ea typeface="Open Sans"/>
              </a:rPr>
              <a:t>classificação</a:t>
            </a:r>
            <a:r>
              <a:rPr lang="en-US" sz="2400" b="1" strike="noStrike" spc="-1" dirty="0">
                <a:solidFill>
                  <a:srgbClr val="666666"/>
                </a:solidFill>
                <a:latin typeface="Open Sans"/>
                <a:ea typeface="Open Sans"/>
              </a:rPr>
              <a:t> de </a:t>
            </a:r>
            <a:r>
              <a:rPr lang="en-US" sz="2400" b="1" strike="noStrike" spc="-1" dirty="0" err="1">
                <a:solidFill>
                  <a:srgbClr val="666666"/>
                </a:solidFill>
                <a:latin typeface="Open Sans"/>
                <a:ea typeface="Open Sans"/>
              </a:rPr>
              <a:t>porte</a:t>
            </a:r>
            <a:r>
              <a:rPr lang="en-US" sz="2400" b="1" strike="noStrike" spc="-1" dirty="0">
                <a:solidFill>
                  <a:srgbClr val="666666"/>
                </a:solidFill>
                <a:latin typeface="Open Sans"/>
                <a:ea typeface="Open Sans"/>
              </a:rPr>
              <a:t> de </a:t>
            </a:r>
            <a:r>
              <a:rPr lang="en-US" sz="2400" b="1" strike="noStrike" spc="-1" dirty="0" err="1">
                <a:solidFill>
                  <a:srgbClr val="666666"/>
                </a:solidFill>
                <a:latin typeface="Open Sans"/>
                <a:ea typeface="Open Sans"/>
              </a:rPr>
              <a:t>escola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24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ENEM por escola</a:t>
            </a:r>
            <a:endParaRPr lang="pt-BR" sz="2400" b="0" strike="noStrike" spc="-1" dirty="0">
              <a:latin typeface="Open Sans" panose="020B0604020202020204"/>
            </a:endParaRPr>
          </a:p>
          <a:p>
            <a:pPr>
              <a:lnSpc>
                <a:spcPct val="100000"/>
              </a:lnSpc>
            </a:pPr>
            <a:endParaRPr lang="pt-BR" sz="187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70" b="0" strike="noStrike" spc="-1" dirty="0">
              <a:latin typeface="Arial"/>
            </a:endParaRPr>
          </a:p>
        </p:txBody>
      </p:sp>
      <p:pic>
        <p:nvPicPr>
          <p:cNvPr id="133" name="Imagem 20"/>
          <p:cNvPicPr/>
          <p:nvPr/>
        </p:nvPicPr>
        <p:blipFill>
          <a:blip r:embed="rId6"/>
          <a:srcRect l="7576" t="41983" r="8721" b="41923"/>
          <a:stretch/>
        </p:blipFill>
        <p:spPr>
          <a:xfrm>
            <a:off x="494640" y="5145120"/>
            <a:ext cx="2520720" cy="48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1"/>
          <p:cNvGrpSpPr/>
          <p:nvPr/>
        </p:nvGrpSpPr>
        <p:grpSpPr>
          <a:xfrm>
            <a:off x="4839120" y="1494000"/>
            <a:ext cx="7350120" cy="4394520"/>
            <a:chOff x="4839120" y="1494000"/>
            <a:chExt cx="7350120" cy="4394520"/>
          </a:xfrm>
        </p:grpSpPr>
        <p:sp>
          <p:nvSpPr>
            <p:cNvPr id="249" name="CustomShape 2"/>
            <p:cNvSpPr/>
            <p:nvPr/>
          </p:nvSpPr>
          <p:spPr>
            <a:xfrm>
              <a:off x="4839120" y="1494000"/>
              <a:ext cx="7350120" cy="4394520"/>
            </a:xfrm>
            <a:prstGeom prst="rect">
              <a:avLst/>
            </a:prstGeom>
            <a:gradFill rotWithShape="0">
              <a:gsLst>
                <a:gs pos="0">
                  <a:srgbClr val="6ADBD9"/>
                </a:gs>
                <a:gs pos="100000">
                  <a:srgbClr val="66CCFF"/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50" name="Google Shape;62;p13"/>
            <p:cNvPicPr/>
            <p:nvPr/>
          </p:nvPicPr>
          <p:blipFill>
            <a:blip r:embed="rId2"/>
            <a:stretch/>
          </p:blipFill>
          <p:spPr>
            <a:xfrm flipH="1">
              <a:off x="9466560" y="4068360"/>
              <a:ext cx="2671560" cy="173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1" name="CustomShape 3"/>
          <p:cNvSpPr/>
          <p:nvPr/>
        </p:nvSpPr>
        <p:spPr>
          <a:xfrm>
            <a:off x="11396880" y="379800"/>
            <a:ext cx="43164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79B0A5F-5168-4489-8CAA-86A7921689C6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3" name="Picture 4" descr="Photo of Three People Smiling While Having a Meeting"/>
          <p:cNvPicPr/>
          <p:nvPr/>
        </p:nvPicPr>
        <p:blipFill>
          <a:blip r:embed="rId3"/>
          <a:srcRect l="23120" t="-219" r="40040" b="-854"/>
          <a:stretch/>
        </p:blipFill>
        <p:spPr>
          <a:xfrm>
            <a:off x="-20520" y="-38880"/>
            <a:ext cx="3802320" cy="6978960"/>
          </a:xfrm>
          <a:prstGeom prst="rect">
            <a:avLst/>
          </a:prstGeom>
          <a:ln>
            <a:noFill/>
          </a:ln>
        </p:spPr>
      </p:pic>
      <p:pic>
        <p:nvPicPr>
          <p:cNvPr id="254" name="Imagem 19"/>
          <p:cNvPicPr/>
          <p:nvPr/>
        </p:nvPicPr>
        <p:blipFill>
          <a:blip r:embed="rId4"/>
          <a:srcRect l="7457" t="20485" r="70699" b="70245"/>
          <a:stretch/>
        </p:blipFill>
        <p:spPr>
          <a:xfrm>
            <a:off x="10607040" y="6397200"/>
            <a:ext cx="1194840" cy="281160"/>
          </a:xfrm>
          <a:prstGeom prst="rect">
            <a:avLst/>
          </a:prstGeom>
          <a:ln>
            <a:noFill/>
          </a:ln>
        </p:spPr>
      </p:pic>
      <p:sp>
        <p:nvSpPr>
          <p:cNvPr id="255" name="CustomShape 5"/>
          <p:cNvSpPr/>
          <p:nvPr/>
        </p:nvSpPr>
        <p:spPr>
          <a:xfrm>
            <a:off x="4483440" y="27504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Open Sans"/>
                <a:ea typeface="Open Sans"/>
              </a:rPr>
              <a:t>    4. Análise Exploratória de Dados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4931640" y="1616400"/>
            <a:ext cx="5726160" cy="3137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análise exploratória dos dados se baseou em: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 Análise dos tipos de todas as variáveis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2) Contagem, média, desvio padrão, mínimo, máximo, mediana e quartis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3) Contagem de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NA’s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4) Análise da presença de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outliers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950400" y="1303560"/>
            <a:ext cx="3153600" cy="39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Tipos das variáveis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Object: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sigla_uf_escola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nome_municipio_escola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nome_escola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indicador_socio_economico_escola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porte_escola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Int64: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ano_edicao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cod_uf_escola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cod_municipio_escola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cod_escola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tipo_dependencia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tipo_localizacao_escola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numero_matriculas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numero_participantes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1423520" y="379800"/>
            <a:ext cx="405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6F54129-1924-4EB6-9E31-782C7E9CDC1A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1" name="Google Shape;62;p13"/>
          <p:cNvPicPr/>
          <p:nvPr/>
        </p:nvPicPr>
        <p:blipFill>
          <a:blip r:embed="rId2"/>
          <a:stretch/>
        </p:blipFill>
        <p:spPr>
          <a:xfrm flipH="1">
            <a:off x="9517680" y="4625640"/>
            <a:ext cx="2626200" cy="2114280"/>
          </a:xfrm>
          <a:prstGeom prst="rect">
            <a:avLst/>
          </a:prstGeom>
          <a:ln>
            <a:noFill/>
          </a:ln>
        </p:spPr>
      </p:pic>
      <p:sp>
        <p:nvSpPr>
          <p:cNvPr id="262" name="CustomShape 4"/>
          <p:cNvSpPr/>
          <p:nvPr/>
        </p:nvSpPr>
        <p:spPr>
          <a:xfrm>
            <a:off x="2782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6ADBD9"/>
                </a:solidFill>
                <a:latin typeface="Open Sans"/>
                <a:ea typeface="Open Sans"/>
              </a:rPr>
              <a:t>@2020 LABDATA FIA. </a:t>
            </a:r>
            <a:r>
              <a:rPr lang="pt-BR" sz="1200" b="0" strike="noStrike" spc="-1">
                <a:solidFill>
                  <a:srgbClr val="A6A6A6"/>
                </a:solidFill>
                <a:latin typeface="Open Sans"/>
                <a:ea typeface="Open Sans"/>
              </a:rPr>
              <a:t>Copyright all rights reserved.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263" name="Imagem 8"/>
          <p:cNvPicPr/>
          <p:nvPr/>
        </p:nvPicPr>
        <p:blipFill>
          <a:blip r:embed="rId3"/>
          <a:srcRect l="7585" t="41983" r="8732" b="41930"/>
          <a:stretch/>
        </p:blipFill>
        <p:spPr>
          <a:xfrm>
            <a:off x="5464800" y="6393600"/>
            <a:ext cx="1702800" cy="325440"/>
          </a:xfrm>
          <a:prstGeom prst="rect">
            <a:avLst/>
          </a:prstGeom>
          <a:ln>
            <a:noFill/>
          </a:ln>
        </p:spPr>
      </p:pic>
      <p:sp>
        <p:nvSpPr>
          <p:cNvPr id="264" name="CustomShape 5"/>
          <p:cNvSpPr/>
          <p:nvPr/>
        </p:nvSpPr>
        <p:spPr>
          <a:xfrm>
            <a:off x="336960" y="20556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Open Sans"/>
                <a:ea typeface="Open Sans"/>
              </a:rPr>
              <a:t>    4. Análise Exploratória de Dados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ADBD9"/>
                </a:solidFill>
                <a:latin typeface="Open Sans"/>
                <a:ea typeface="Open Sans"/>
              </a:rPr>
              <a:t>                 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4536000" y="1747800"/>
            <a:ext cx="5112000" cy="28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Float64: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numero_participantes_especiais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taxa_participacao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nota_media_ciencias_natureza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nota_media_ciencias_humanas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nota_media_linguagens_codigos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nota_media_matematica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nota_media_redacao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indicador_adequacao_escola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indicador_permanencia_escola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taxa_aprovacao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taxa_reprovacao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- taxa_abandono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950400" y="1303560"/>
            <a:ext cx="1006920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Describe das variáveis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1423520" y="379800"/>
            <a:ext cx="405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F06A9F5-FBD9-4FC1-B5AD-F6465DE93C86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9" name="Google Shape;62;p13"/>
          <p:cNvPicPr/>
          <p:nvPr/>
        </p:nvPicPr>
        <p:blipFill>
          <a:blip r:embed="rId2"/>
          <a:stretch/>
        </p:blipFill>
        <p:spPr>
          <a:xfrm flipH="1">
            <a:off x="9517680" y="4625640"/>
            <a:ext cx="2626200" cy="2114280"/>
          </a:xfrm>
          <a:prstGeom prst="rect">
            <a:avLst/>
          </a:prstGeom>
          <a:ln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2782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6ADBD9"/>
                </a:solidFill>
                <a:latin typeface="Open Sans"/>
                <a:ea typeface="Open Sans"/>
              </a:rPr>
              <a:t>@2020 LABDATA FIA. </a:t>
            </a:r>
            <a:r>
              <a:rPr lang="pt-BR" sz="1200" b="0" strike="noStrike" spc="-1">
                <a:solidFill>
                  <a:srgbClr val="A6A6A6"/>
                </a:solidFill>
                <a:latin typeface="Open Sans"/>
                <a:ea typeface="Open Sans"/>
              </a:rPr>
              <a:t>Copyright all rights reserved.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271" name="Imagem 8"/>
          <p:cNvPicPr/>
          <p:nvPr/>
        </p:nvPicPr>
        <p:blipFill>
          <a:blip r:embed="rId3"/>
          <a:srcRect l="7585" t="41983" r="8732" b="41930"/>
          <a:stretch/>
        </p:blipFill>
        <p:spPr>
          <a:xfrm>
            <a:off x="5464800" y="6393600"/>
            <a:ext cx="1702800" cy="325440"/>
          </a:xfrm>
          <a:prstGeom prst="rect">
            <a:avLst/>
          </a:prstGeom>
          <a:ln>
            <a:noFill/>
          </a:ln>
        </p:spPr>
      </p:pic>
      <p:sp>
        <p:nvSpPr>
          <p:cNvPr id="272" name="CustomShape 5"/>
          <p:cNvSpPr/>
          <p:nvPr/>
        </p:nvSpPr>
        <p:spPr>
          <a:xfrm>
            <a:off x="336960" y="20556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Open Sans"/>
                <a:ea typeface="Open Sans"/>
              </a:rPr>
              <a:t>    4. Análise Exploratória de Dados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ADBD9"/>
                </a:solidFill>
                <a:latin typeface="Open Sans"/>
                <a:ea typeface="Open Sans"/>
              </a:rPr>
              <a:t>                 </a:t>
            </a:r>
            <a:endParaRPr lang="pt-BR" sz="1100" b="0" strike="noStrike" spc="-1"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" y="2255524"/>
            <a:ext cx="10621817" cy="2761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950400" y="1303560"/>
            <a:ext cx="100692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NA’s das variáveis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1423520" y="379800"/>
            <a:ext cx="405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5BBCDF2-9BDD-43B5-B5FF-68DA47F43A1F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6" name="Google Shape;62;p13"/>
          <p:cNvPicPr/>
          <p:nvPr/>
        </p:nvPicPr>
        <p:blipFill>
          <a:blip r:embed="rId2"/>
          <a:stretch/>
        </p:blipFill>
        <p:spPr>
          <a:xfrm flipH="1">
            <a:off x="9517680" y="4625640"/>
            <a:ext cx="2626200" cy="2114280"/>
          </a:xfrm>
          <a:prstGeom prst="rect">
            <a:avLst/>
          </a:prstGeom>
          <a:ln>
            <a:noFill/>
          </a:ln>
        </p:spPr>
      </p:pic>
      <p:sp>
        <p:nvSpPr>
          <p:cNvPr id="277" name="CustomShape 4"/>
          <p:cNvSpPr/>
          <p:nvPr/>
        </p:nvSpPr>
        <p:spPr>
          <a:xfrm>
            <a:off x="2782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6ADBD9"/>
                </a:solidFill>
                <a:latin typeface="Open Sans"/>
                <a:ea typeface="Open Sans"/>
              </a:rPr>
              <a:t>@2020 LABDATA FIA. </a:t>
            </a:r>
            <a:r>
              <a:rPr lang="pt-BR" sz="1200" b="0" strike="noStrike" spc="-1">
                <a:solidFill>
                  <a:srgbClr val="A6A6A6"/>
                </a:solidFill>
                <a:latin typeface="Open Sans"/>
                <a:ea typeface="Open Sans"/>
              </a:rPr>
              <a:t>Copyright all rights reserved.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278" name="Imagem 8"/>
          <p:cNvPicPr/>
          <p:nvPr/>
        </p:nvPicPr>
        <p:blipFill>
          <a:blip r:embed="rId3"/>
          <a:srcRect l="7585" t="41983" r="8732" b="41930"/>
          <a:stretch/>
        </p:blipFill>
        <p:spPr>
          <a:xfrm>
            <a:off x="5464800" y="6393600"/>
            <a:ext cx="1702800" cy="325440"/>
          </a:xfrm>
          <a:prstGeom prst="rect">
            <a:avLst/>
          </a:prstGeom>
          <a:ln>
            <a:noFill/>
          </a:ln>
        </p:spPr>
      </p:pic>
      <p:sp>
        <p:nvSpPr>
          <p:cNvPr id="279" name="CustomShape 5"/>
          <p:cNvSpPr/>
          <p:nvPr/>
        </p:nvSpPr>
        <p:spPr>
          <a:xfrm>
            <a:off x="336960" y="20556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Open Sans"/>
                <a:ea typeface="Open Sans"/>
              </a:rPr>
              <a:t>    4. Análise Exploratória de Dados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ADBD9"/>
                </a:solidFill>
                <a:latin typeface="Open Sans"/>
                <a:ea typeface="Open Sans"/>
              </a:rPr>
              <a:t>                 </a:t>
            </a:r>
            <a:endParaRPr lang="pt-BR" sz="1100" b="0" strike="noStrike" spc="-1">
              <a:latin typeface="Arial"/>
            </a:endParaRPr>
          </a:p>
        </p:txBody>
      </p:sp>
      <p:pic>
        <p:nvPicPr>
          <p:cNvPr id="280" name="Imagem 279"/>
          <p:cNvPicPr/>
          <p:nvPr/>
        </p:nvPicPr>
        <p:blipFill>
          <a:blip r:embed="rId4"/>
          <a:stretch/>
        </p:blipFill>
        <p:spPr>
          <a:xfrm>
            <a:off x="1008000" y="1810440"/>
            <a:ext cx="7243920" cy="308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950400" y="1303560"/>
            <a:ext cx="1006920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434343"/>
                </a:solidFill>
                <a:latin typeface="Open Sans"/>
                <a:ea typeface="DejaVu Sans"/>
              </a:rPr>
              <a:t>Analisando a presença de outliers na base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1423520" y="379800"/>
            <a:ext cx="405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4346C5A-41C6-4B83-BA10-4A7447DF76ED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4" name="Google Shape;62;p13"/>
          <p:cNvPicPr/>
          <p:nvPr/>
        </p:nvPicPr>
        <p:blipFill>
          <a:blip r:embed="rId2"/>
          <a:stretch/>
        </p:blipFill>
        <p:spPr>
          <a:xfrm flipH="1">
            <a:off x="9517680" y="4625640"/>
            <a:ext cx="2626200" cy="2114280"/>
          </a:xfrm>
          <a:prstGeom prst="rect">
            <a:avLst/>
          </a:prstGeom>
          <a:ln>
            <a:noFill/>
          </a:ln>
        </p:spPr>
      </p:pic>
      <p:sp>
        <p:nvSpPr>
          <p:cNvPr id="285" name="CustomShape 4"/>
          <p:cNvSpPr/>
          <p:nvPr/>
        </p:nvSpPr>
        <p:spPr>
          <a:xfrm>
            <a:off x="2782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6ADBD9"/>
                </a:solidFill>
                <a:latin typeface="Open Sans"/>
                <a:ea typeface="Open Sans"/>
              </a:rPr>
              <a:t>@2020 LABDATA FIA. </a:t>
            </a:r>
            <a:r>
              <a:rPr lang="pt-BR" sz="1200" b="0" strike="noStrike" spc="-1">
                <a:solidFill>
                  <a:srgbClr val="A6A6A6"/>
                </a:solidFill>
                <a:latin typeface="Open Sans"/>
                <a:ea typeface="Open Sans"/>
              </a:rPr>
              <a:t>Copyright all rights reserved.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286" name="Imagem 8"/>
          <p:cNvPicPr/>
          <p:nvPr/>
        </p:nvPicPr>
        <p:blipFill>
          <a:blip r:embed="rId3"/>
          <a:srcRect l="7585" t="41983" r="8732" b="41930"/>
          <a:stretch/>
        </p:blipFill>
        <p:spPr>
          <a:xfrm>
            <a:off x="5464800" y="6393600"/>
            <a:ext cx="1702800" cy="325440"/>
          </a:xfrm>
          <a:prstGeom prst="rect">
            <a:avLst/>
          </a:prstGeom>
          <a:ln>
            <a:noFill/>
          </a:ln>
        </p:spPr>
      </p:pic>
      <p:sp>
        <p:nvSpPr>
          <p:cNvPr id="287" name="CustomShape 5"/>
          <p:cNvSpPr/>
          <p:nvPr/>
        </p:nvSpPr>
        <p:spPr>
          <a:xfrm>
            <a:off x="336960" y="20556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Open Sans"/>
                <a:ea typeface="Open Sans"/>
              </a:rPr>
              <a:t>    4. Análise Exploratória de Dados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ADBD9"/>
                </a:solidFill>
                <a:latin typeface="Open Sans"/>
                <a:ea typeface="Open Sans"/>
              </a:rPr>
              <a:t>                 </a:t>
            </a:r>
            <a:endParaRPr lang="pt-BR" sz="1100" b="0" strike="noStrike" spc="-1">
              <a:latin typeface="Arial"/>
            </a:endParaRPr>
          </a:p>
        </p:txBody>
      </p:sp>
      <p:pic>
        <p:nvPicPr>
          <p:cNvPr id="288" name="Imagem 287"/>
          <p:cNvPicPr/>
          <p:nvPr/>
        </p:nvPicPr>
        <p:blipFill>
          <a:blip r:embed="rId4"/>
          <a:stretch/>
        </p:blipFill>
        <p:spPr>
          <a:xfrm>
            <a:off x="1037160" y="1728000"/>
            <a:ext cx="5010840" cy="433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"/>
          <p:cNvGrpSpPr/>
          <p:nvPr/>
        </p:nvGrpSpPr>
        <p:grpSpPr>
          <a:xfrm>
            <a:off x="0" y="0"/>
            <a:ext cx="3445560" cy="6855480"/>
            <a:chOff x="0" y="0"/>
            <a:chExt cx="3445560" cy="6855480"/>
          </a:xfrm>
        </p:grpSpPr>
        <p:sp>
          <p:nvSpPr>
            <p:cNvPr id="135" name="CustomShape 2"/>
            <p:cNvSpPr/>
            <p:nvPr/>
          </p:nvSpPr>
          <p:spPr>
            <a:xfrm>
              <a:off x="0" y="0"/>
              <a:ext cx="3443040" cy="6855480"/>
            </a:xfrm>
            <a:prstGeom prst="rect">
              <a:avLst/>
            </a:prstGeom>
            <a:gradFill rotWithShape="0">
              <a:gsLst>
                <a:gs pos="0">
                  <a:srgbClr val="6ADBD9"/>
                </a:gs>
                <a:gs pos="100000">
                  <a:srgbClr val="66CCFF"/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6" name="Google Shape;62;p13"/>
            <p:cNvPicPr/>
            <p:nvPr/>
          </p:nvPicPr>
          <p:blipFill>
            <a:blip r:embed="rId2"/>
            <a:stretch/>
          </p:blipFill>
          <p:spPr>
            <a:xfrm flipH="1">
              <a:off x="1087920" y="5043600"/>
              <a:ext cx="2357640" cy="1811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7" name="CustomShape 3"/>
          <p:cNvSpPr/>
          <p:nvPr/>
        </p:nvSpPr>
        <p:spPr>
          <a:xfrm>
            <a:off x="4378320" y="2252880"/>
            <a:ext cx="6093360" cy="34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Nome do Aluno: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Kaio Henrique </a:t>
            </a:r>
            <a:r>
              <a:rPr lang="pt-BR" sz="1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Pedroza</a:t>
            </a: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 Silva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Coordenadores: 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Profª</a:t>
            </a: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 </a:t>
            </a:r>
            <a:r>
              <a:rPr lang="pt-BR" sz="1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Drª</a:t>
            </a: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 Alessandra de </a:t>
            </a:r>
            <a:r>
              <a:rPr lang="pt-BR" sz="1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Álvila</a:t>
            </a: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 </a:t>
            </a:r>
            <a:r>
              <a:rPr lang="pt-BR" sz="1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Montini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Profª</a:t>
            </a: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 Dr.  Adolpho Walter </a:t>
            </a:r>
            <a:r>
              <a:rPr lang="pt-BR" sz="1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Pimazoni</a:t>
            </a: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 </a:t>
            </a:r>
            <a:r>
              <a:rPr lang="pt-BR" sz="1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Canton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3982320" y="50292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    </a:t>
            </a:r>
            <a:r>
              <a:rPr lang="en-US" sz="2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Pós-graduação</a:t>
            </a:r>
            <a:r>
              <a:rPr lang="en-US" sz="2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 </a:t>
            </a:r>
            <a:r>
              <a:rPr lang="en-US" sz="2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em</a:t>
            </a:r>
            <a:r>
              <a:rPr lang="en-US" sz="2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 </a:t>
            </a:r>
            <a:r>
              <a:rPr lang="en-US" sz="2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Análise</a:t>
            </a:r>
            <a:r>
              <a:rPr lang="en-US" sz="2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 </a:t>
            </a:r>
            <a:r>
              <a:rPr lang="en-US" sz="24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em</a:t>
            </a:r>
            <a:r>
              <a:rPr lang="en-US" sz="2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 Big Data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6ADBD9"/>
                </a:solidFill>
                <a:latin typeface="Open Sans"/>
                <a:ea typeface="Open Sans"/>
              </a:rPr>
              <a:t>         </a:t>
            </a:r>
            <a:endParaRPr lang="pt-BR" sz="1100" b="0" strike="noStrike" spc="-1" dirty="0">
              <a:latin typeface="Arial"/>
            </a:endParaRPr>
          </a:p>
        </p:txBody>
      </p:sp>
      <p:pic>
        <p:nvPicPr>
          <p:cNvPr id="139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6" y="1375560"/>
            <a:ext cx="3206387" cy="2289960"/>
          </a:xfrm>
          <a:prstGeom prst="rect">
            <a:avLst/>
          </a:prstGeom>
          <a:ln>
            <a:noFill/>
          </a:ln>
        </p:spPr>
      </p:pic>
      <p:pic>
        <p:nvPicPr>
          <p:cNvPr id="140" name="Imagem 12"/>
          <p:cNvPicPr/>
          <p:nvPr/>
        </p:nvPicPr>
        <p:blipFill>
          <a:blip r:embed="rId4"/>
          <a:srcRect l="7585" t="41983" r="8732" b="41930"/>
          <a:stretch/>
        </p:blipFill>
        <p:spPr>
          <a:xfrm>
            <a:off x="10254240" y="6388920"/>
            <a:ext cx="1702800" cy="32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764960" y="764280"/>
            <a:ext cx="5163840" cy="3107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0560">
              <a:lnSpc>
                <a:spcPct val="200000"/>
              </a:lnSpc>
              <a:buClr>
                <a:srgbClr val="434343"/>
              </a:buClr>
              <a:buFont typeface="Calibri Light"/>
              <a:buAutoNum type="arabicPeriod"/>
            </a:pP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Objetivo do Trabalho</a:t>
            </a:r>
            <a:endParaRPr lang="pt-BR" sz="1400" b="0" strike="noStrike" spc="-1" dirty="0">
              <a:latin typeface="Arial"/>
            </a:endParaRPr>
          </a:p>
          <a:p>
            <a:pPr marL="343080" indent="-340560">
              <a:lnSpc>
                <a:spcPct val="200000"/>
              </a:lnSpc>
              <a:buClr>
                <a:srgbClr val="434343"/>
              </a:buClr>
              <a:buFont typeface="Calibri Light"/>
              <a:buAutoNum type="arabicPeriod"/>
            </a:pP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Contextualização do Problema</a:t>
            </a:r>
            <a:endParaRPr lang="pt-BR" sz="1400" b="0" strike="noStrike" spc="-1" dirty="0">
              <a:latin typeface="Arial"/>
            </a:endParaRPr>
          </a:p>
          <a:p>
            <a:pPr marL="343080" indent="-340560">
              <a:lnSpc>
                <a:spcPct val="200000"/>
              </a:lnSpc>
              <a:buClr>
                <a:srgbClr val="434343"/>
              </a:buClr>
              <a:buFont typeface="Calibri Light"/>
              <a:buAutoNum type="arabicPeriod"/>
            </a:pP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Base de Dados</a:t>
            </a:r>
            <a:endParaRPr lang="pt-BR" sz="1400" b="0" strike="noStrike" spc="-1" dirty="0">
              <a:latin typeface="Arial"/>
            </a:endParaRPr>
          </a:p>
          <a:p>
            <a:pPr marL="857160" lvl="1" indent="-397440">
              <a:lnSpc>
                <a:spcPct val="200000"/>
              </a:lnSpc>
              <a:buClr>
                <a:srgbClr val="434343"/>
              </a:buClr>
              <a:buFont typeface="Calibri Light"/>
              <a:buAutoNum type="romanLcPeriod"/>
            </a:pP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Bases originais </a:t>
            </a:r>
            <a:endParaRPr lang="pt-BR" sz="1400" b="0" strike="noStrike" spc="-1" dirty="0">
              <a:latin typeface="Arial"/>
            </a:endParaRPr>
          </a:p>
          <a:p>
            <a:pPr marL="857160" lvl="1" indent="-397440">
              <a:lnSpc>
                <a:spcPct val="200000"/>
              </a:lnSpc>
              <a:buClr>
                <a:srgbClr val="434343"/>
              </a:buClr>
              <a:buFont typeface="Calibri Light"/>
              <a:buAutoNum type="romanLcPeriod"/>
            </a:pP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Filtros</a:t>
            </a:r>
            <a:endParaRPr lang="pt-BR" sz="1400" b="0" strike="noStrike" spc="-1" dirty="0">
              <a:latin typeface="Arial"/>
            </a:endParaRPr>
          </a:p>
          <a:p>
            <a:pPr marL="857160" lvl="1" indent="-397440">
              <a:lnSpc>
                <a:spcPct val="200000"/>
              </a:lnSpc>
              <a:buClr>
                <a:srgbClr val="434343"/>
              </a:buClr>
              <a:buFont typeface="Calibri Light"/>
              <a:buAutoNum type="romanLcPeriod"/>
            </a:pP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Principais variáveis</a:t>
            </a:r>
            <a:endParaRPr lang="pt-BR" sz="1400" b="0" strike="noStrike" spc="-1" dirty="0">
              <a:latin typeface="Arial"/>
            </a:endParaRPr>
          </a:p>
          <a:p>
            <a:pPr marL="343080" indent="-340560">
              <a:lnSpc>
                <a:spcPct val="200000"/>
              </a:lnSpc>
              <a:buClr>
                <a:srgbClr val="434343"/>
              </a:buClr>
              <a:buFont typeface="Calibri Light"/>
              <a:buAutoNum type="arabicPeriod"/>
            </a:pPr>
            <a:r>
              <a:rPr lang="pt-BR" sz="1400" b="0" strike="noStrike" spc="-1" dirty="0" smtClean="0">
                <a:solidFill>
                  <a:srgbClr val="434343"/>
                </a:solidFill>
                <a:latin typeface="Open Sans"/>
                <a:ea typeface="Open Sans"/>
              </a:rPr>
              <a:t>Análise </a:t>
            </a: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Exploratória de </a:t>
            </a:r>
            <a:r>
              <a:rPr lang="pt-BR" sz="1400" b="0" strike="noStrike" spc="-1" dirty="0" smtClean="0">
                <a:solidFill>
                  <a:srgbClr val="434343"/>
                </a:solidFill>
                <a:latin typeface="Open Sans"/>
                <a:ea typeface="Open Sans"/>
              </a:rPr>
              <a:t>Dados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620080" y="70560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6ADBD9"/>
                </a:solidFill>
                <a:latin typeface="Open Sans"/>
                <a:ea typeface="Open Sans"/>
              </a:rPr>
              <a:t>Agenda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43" name="Line 3"/>
          <p:cNvSpPr/>
          <p:nvPr/>
        </p:nvSpPr>
        <p:spPr>
          <a:xfrm flipH="1">
            <a:off x="4627418" y="1060182"/>
            <a:ext cx="3622" cy="2638458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4558320" y="989280"/>
            <a:ext cx="143280" cy="143280"/>
          </a:xfrm>
          <a:prstGeom prst="ellipse">
            <a:avLst/>
          </a:prstGeom>
          <a:solidFill>
            <a:schemeClr val="bg1"/>
          </a:solidFill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4551625" y="1839960"/>
            <a:ext cx="143280" cy="143280"/>
          </a:xfrm>
          <a:prstGeom prst="ellipse">
            <a:avLst/>
          </a:prstGeom>
          <a:solidFill>
            <a:schemeClr val="bg1"/>
          </a:solidFill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4558320" y="2319120"/>
            <a:ext cx="143280" cy="143280"/>
          </a:xfrm>
          <a:prstGeom prst="ellipse">
            <a:avLst/>
          </a:prstGeom>
          <a:solidFill>
            <a:schemeClr val="bg1"/>
          </a:solidFill>
          <a:ln w="648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4558320" y="2693520"/>
            <a:ext cx="143280" cy="143280"/>
          </a:xfrm>
          <a:prstGeom prst="ellipse">
            <a:avLst/>
          </a:prstGeom>
          <a:solidFill>
            <a:schemeClr val="bg1"/>
          </a:solidFill>
          <a:ln w="648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4558320" y="3124440"/>
            <a:ext cx="143280" cy="143280"/>
          </a:xfrm>
          <a:prstGeom prst="ellipse">
            <a:avLst/>
          </a:prstGeom>
          <a:solidFill>
            <a:schemeClr val="bg1"/>
          </a:solidFill>
          <a:ln w="648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11529360" y="379800"/>
            <a:ext cx="2725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64F0EBC-DB5B-4344-96BB-55D7F892F8B2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4558320" y="1416240"/>
            <a:ext cx="143280" cy="143280"/>
          </a:xfrm>
          <a:prstGeom prst="ellipse">
            <a:avLst/>
          </a:prstGeom>
          <a:solidFill>
            <a:schemeClr val="bg1"/>
          </a:solidFill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3"/>
          <p:cNvSpPr/>
          <p:nvPr/>
        </p:nvSpPr>
        <p:spPr>
          <a:xfrm>
            <a:off x="4551625" y="3555360"/>
            <a:ext cx="143280" cy="143280"/>
          </a:xfrm>
          <a:prstGeom prst="ellipse">
            <a:avLst/>
          </a:prstGeom>
          <a:solidFill>
            <a:schemeClr val="bg1"/>
          </a:solidFill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8"/>
          <p:cNvSpPr/>
          <p:nvPr/>
        </p:nvSpPr>
        <p:spPr>
          <a:xfrm>
            <a:off x="2782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6ADBD9"/>
                </a:solidFill>
                <a:latin typeface="Open Sans"/>
                <a:ea typeface="Open Sans"/>
              </a:rPr>
              <a:t>@2020 LABDATA FIA. </a:t>
            </a:r>
            <a:r>
              <a:rPr lang="pt-BR" sz="1200" b="0" strike="noStrike" spc="-1">
                <a:solidFill>
                  <a:srgbClr val="A6A6A6"/>
                </a:solidFill>
                <a:latin typeface="Open Sans"/>
                <a:ea typeface="Open Sans"/>
              </a:rPr>
              <a:t>Copyright all rights reserved.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159" name="Imagem 28"/>
          <p:cNvPicPr/>
          <p:nvPr/>
        </p:nvPicPr>
        <p:blipFill>
          <a:blip r:embed="rId2"/>
          <a:srcRect l="7585" t="41983" r="8732" b="41930"/>
          <a:stretch/>
        </p:blipFill>
        <p:spPr>
          <a:xfrm>
            <a:off x="10254240" y="6388920"/>
            <a:ext cx="1702800" cy="32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4128480" y="2192400"/>
            <a:ext cx="8061120" cy="3679920"/>
            <a:chOff x="4128480" y="2192400"/>
            <a:chExt cx="8061120" cy="3679920"/>
          </a:xfrm>
        </p:grpSpPr>
        <p:sp>
          <p:nvSpPr>
            <p:cNvPr id="161" name="CustomShape 2"/>
            <p:cNvSpPr/>
            <p:nvPr/>
          </p:nvSpPr>
          <p:spPr>
            <a:xfrm>
              <a:off x="4128480" y="2192400"/>
              <a:ext cx="8061120" cy="3679920"/>
            </a:xfrm>
            <a:prstGeom prst="rect">
              <a:avLst/>
            </a:prstGeom>
            <a:gradFill rotWithShape="0">
              <a:gsLst>
                <a:gs pos="0">
                  <a:srgbClr val="6ADBD9"/>
                </a:gs>
                <a:gs pos="100000">
                  <a:srgbClr val="66CCFF"/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62" name="Google Shape;62;p13"/>
            <p:cNvPicPr/>
            <p:nvPr/>
          </p:nvPicPr>
          <p:blipFill>
            <a:blip r:embed="rId2"/>
            <a:stretch/>
          </p:blipFill>
          <p:spPr>
            <a:xfrm flipH="1">
              <a:off x="9202680" y="3332160"/>
              <a:ext cx="2930040" cy="2472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3" name="CustomShape 3"/>
          <p:cNvSpPr/>
          <p:nvPr/>
        </p:nvSpPr>
        <p:spPr>
          <a:xfrm>
            <a:off x="11529360" y="379800"/>
            <a:ext cx="2725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3ECE03C-95E4-4CC2-9273-D0CC1B19E0FE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4128480" y="1170360"/>
            <a:ext cx="662220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3232080" y="3168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Open Sans"/>
                <a:ea typeface="Open Sans"/>
              </a:rPr>
              <a:t>    1. Objetivo do Trabalho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ADBD9"/>
                </a:solidFill>
                <a:latin typeface="Open Sans"/>
                <a:ea typeface="Open Sans"/>
              </a:rPr>
              <a:t>                  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4392720" y="2408760"/>
            <a:ext cx="6093360" cy="30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O objetivo do trabalho é classificar, por meio das variáveis qualitativas e quantitativas da base de dados, o porte das escolas da região Sudeste do Brasil que participaram da prova do ENEM de 2009 a 2015.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A predição será realizada utilizando dados históricos de desempenho das escolas no ENEM, modelos estatísticos e algoritmos de Inteligência Artificial, que selecionarão as características mais relevantes para explicar o porte de uma escola, seja pública ou privada.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Desta forma, o aluno poderá escolher o porte de uma escola que melhor se adequa às suas necessidades de maneira mais assertiva.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1438920" y="831600"/>
            <a:ext cx="18957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Modificar imagem a seu critério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3337200" y="6135840"/>
            <a:ext cx="60188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0" name="Imagem 14"/>
          <p:cNvPicPr/>
          <p:nvPr/>
        </p:nvPicPr>
        <p:blipFill>
          <a:blip r:embed="rId3"/>
          <a:srcRect l="7585" t="41983" r="8732" b="41930"/>
          <a:stretch/>
        </p:blipFill>
        <p:spPr>
          <a:xfrm>
            <a:off x="10254240" y="6388920"/>
            <a:ext cx="1702800" cy="325440"/>
          </a:xfrm>
          <a:prstGeom prst="rect">
            <a:avLst/>
          </a:prstGeom>
          <a:ln>
            <a:noFill/>
          </a:ln>
        </p:spPr>
      </p:pic>
      <p:pic>
        <p:nvPicPr>
          <p:cNvPr id="171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3468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 descr="laptop computer work typing man conversation design editing"/>
          <p:cNvPicPr/>
          <p:nvPr/>
        </p:nvPicPr>
        <p:blipFill>
          <a:blip r:embed="rId2"/>
          <a:srcRect l="20573" r="48142"/>
          <a:stretch/>
        </p:blipFill>
        <p:spPr>
          <a:xfrm>
            <a:off x="-44280" y="0"/>
            <a:ext cx="3229560" cy="6885360"/>
          </a:xfrm>
          <a:prstGeom prst="rect">
            <a:avLst/>
          </a:prstGeom>
          <a:ln>
            <a:noFill/>
          </a:ln>
        </p:spPr>
      </p:pic>
      <p:grpSp>
        <p:nvGrpSpPr>
          <p:cNvPr id="173" name="Group 1"/>
          <p:cNvGrpSpPr/>
          <p:nvPr/>
        </p:nvGrpSpPr>
        <p:grpSpPr>
          <a:xfrm>
            <a:off x="4128480" y="1702080"/>
            <a:ext cx="8061120" cy="3679920"/>
            <a:chOff x="4128480" y="1702080"/>
            <a:chExt cx="8061120" cy="3679920"/>
          </a:xfrm>
        </p:grpSpPr>
        <p:sp>
          <p:nvSpPr>
            <p:cNvPr id="174" name="CustomShape 2"/>
            <p:cNvSpPr/>
            <p:nvPr/>
          </p:nvSpPr>
          <p:spPr>
            <a:xfrm>
              <a:off x="4128480" y="1702080"/>
              <a:ext cx="8061120" cy="3679920"/>
            </a:xfrm>
            <a:prstGeom prst="rect">
              <a:avLst/>
            </a:prstGeom>
            <a:gradFill rotWithShape="0">
              <a:gsLst>
                <a:gs pos="0">
                  <a:srgbClr val="6ADBD9"/>
                </a:gs>
                <a:gs pos="100000">
                  <a:srgbClr val="66CCFF"/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75" name="Google Shape;62;p13"/>
            <p:cNvPicPr/>
            <p:nvPr/>
          </p:nvPicPr>
          <p:blipFill>
            <a:blip r:embed="rId3"/>
            <a:stretch/>
          </p:blipFill>
          <p:spPr>
            <a:xfrm flipH="1">
              <a:off x="9202680" y="2841840"/>
              <a:ext cx="2930040" cy="2472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6" name="CustomShape 3"/>
          <p:cNvSpPr/>
          <p:nvPr/>
        </p:nvSpPr>
        <p:spPr>
          <a:xfrm>
            <a:off x="11529360" y="379800"/>
            <a:ext cx="2725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63293B2-2777-43D9-AAA8-68FBF63CB762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3187800" y="3420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Open Sans"/>
                <a:ea typeface="Open Sans"/>
              </a:rPr>
              <a:t>    2. Contextualização do Problema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ADBD9"/>
                </a:solidFill>
                <a:latin typeface="Open Sans"/>
                <a:ea typeface="Open Sans"/>
              </a:rPr>
              <a:t>                  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1289520" y="239040"/>
            <a:ext cx="18957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4345560" y="1825560"/>
            <a:ext cx="609336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Escolher uma escola com um ensino de qualidade é fundamental para se ter um bom desempenho acadêmico, por meio de materiais eficientes e educadores que possam transmitir o conhecimento de forma que o aluno consiga absorvê-lo.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Através de variáveis como notas gerais no exame, taxa de participação e taxa de aprovação/reprovação, o intuito do modelo é classificar o porte das escolas em: mais de 90 alunos, de 61 a 90 alunos, de 31 a 60 alunos e de 1 a 30 alunos.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A classificação poderia gerar insights como: será que escolas maiores têm, de fato, maior desempenho no exame? Ou será que uma escola menor tem o melhor rendimento?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3179160" y="6091200"/>
            <a:ext cx="6018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82" name="Imagem 13"/>
          <p:cNvPicPr/>
          <p:nvPr/>
        </p:nvPicPr>
        <p:blipFill>
          <a:blip r:embed="rId4"/>
          <a:srcRect l="7585" t="41983" r="8732" b="41930"/>
          <a:stretch/>
        </p:blipFill>
        <p:spPr>
          <a:xfrm>
            <a:off x="10254240" y="6388920"/>
            <a:ext cx="1702800" cy="32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"/>
          <p:cNvGrpSpPr/>
          <p:nvPr/>
        </p:nvGrpSpPr>
        <p:grpSpPr>
          <a:xfrm>
            <a:off x="4128480" y="2192400"/>
            <a:ext cx="8061120" cy="3679920"/>
            <a:chOff x="4128480" y="2192400"/>
            <a:chExt cx="8061120" cy="3679920"/>
          </a:xfrm>
        </p:grpSpPr>
        <p:sp>
          <p:nvSpPr>
            <p:cNvPr id="184" name="CustomShape 2"/>
            <p:cNvSpPr/>
            <p:nvPr/>
          </p:nvSpPr>
          <p:spPr>
            <a:xfrm>
              <a:off x="4128480" y="2192400"/>
              <a:ext cx="8061120" cy="3679920"/>
            </a:xfrm>
            <a:prstGeom prst="rect">
              <a:avLst/>
            </a:prstGeom>
            <a:gradFill rotWithShape="0">
              <a:gsLst>
                <a:gs pos="0">
                  <a:srgbClr val="6ADBD9"/>
                </a:gs>
                <a:gs pos="100000">
                  <a:srgbClr val="66CCFF"/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85" name="Google Shape;62;p13"/>
            <p:cNvPicPr/>
            <p:nvPr/>
          </p:nvPicPr>
          <p:blipFill>
            <a:blip r:embed="rId2"/>
            <a:stretch/>
          </p:blipFill>
          <p:spPr>
            <a:xfrm flipH="1">
              <a:off x="9202680" y="3332160"/>
              <a:ext cx="2930040" cy="2472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6" name="CustomShape 3"/>
          <p:cNvSpPr/>
          <p:nvPr/>
        </p:nvSpPr>
        <p:spPr>
          <a:xfrm>
            <a:off x="11529360" y="379800"/>
            <a:ext cx="2725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58C96BA-4CE0-4B0E-A5ED-C3EA2A20F860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Picture 2" descr="Black and Gray Laptop Computer · Free Stock Photo"/>
          <p:cNvPicPr/>
          <p:nvPr/>
        </p:nvPicPr>
        <p:blipFill>
          <a:blip r:embed="rId3"/>
          <a:srcRect l="26316" t="-147" r="42383" b="147"/>
          <a:stretch/>
        </p:blipFill>
        <p:spPr>
          <a:xfrm>
            <a:off x="0" y="0"/>
            <a:ext cx="3229560" cy="6855480"/>
          </a:xfrm>
          <a:prstGeom prst="rect">
            <a:avLst/>
          </a:prstGeom>
          <a:ln>
            <a:noFill/>
          </a:ln>
        </p:spPr>
      </p:pic>
      <p:sp>
        <p:nvSpPr>
          <p:cNvPr id="189" name="CustomShape 5"/>
          <p:cNvSpPr/>
          <p:nvPr/>
        </p:nvSpPr>
        <p:spPr>
          <a:xfrm>
            <a:off x="4128480" y="1170360"/>
            <a:ext cx="662220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6"/>
          <p:cNvSpPr/>
          <p:nvPr/>
        </p:nvSpPr>
        <p:spPr>
          <a:xfrm>
            <a:off x="3232080" y="3168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Open Sans"/>
                <a:ea typeface="Open Sans"/>
              </a:rPr>
              <a:t>    3. Bases de Dados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ADBD9"/>
                </a:solidFill>
                <a:latin typeface="Open Sans"/>
                <a:ea typeface="Open Sans"/>
              </a:rPr>
              <a:t>                  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4392720" y="2408760"/>
            <a:ext cx="6093360" cy="13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- A base de dados é encontrada no site </a:t>
            </a:r>
            <a:r>
              <a:rPr lang="pt-BR" sz="1400" b="0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http://inep.gov.br/microdados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- Única base disponível sobre o rendimento das escolas no ENEM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- O programa “ENEM por Escola” foi descontinuado a partir do ano de 2015, por isso não temos dados dos anos seguintes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1438920" y="831600"/>
            <a:ext cx="18957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Modificar imagem a seu critério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93" name="Imagem 14"/>
          <p:cNvPicPr/>
          <p:nvPr/>
        </p:nvPicPr>
        <p:blipFill>
          <a:blip r:embed="rId5"/>
          <a:srcRect l="7585" t="41983" r="8732" b="41930"/>
          <a:stretch/>
        </p:blipFill>
        <p:spPr>
          <a:xfrm>
            <a:off x="10254240" y="6388920"/>
            <a:ext cx="1702800" cy="32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320000" y="1224000"/>
            <a:ext cx="4534920" cy="4830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Visão da base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 - Abrange os anos de 2005 até 2015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 - Possui 27 variáveis (5 variáveis qualitativas e 22 variáveis quantitativas)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Filtros de inclusão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Escolas do Sudeste do Brasil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Ano de edição a partir de 2009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Preenchimento de </a:t>
            </a:r>
            <a:r>
              <a:rPr lang="pt-BR" sz="1400" b="1" strike="noStrike" spc="-1" dirty="0" err="1">
                <a:solidFill>
                  <a:srgbClr val="434343"/>
                </a:solidFill>
                <a:latin typeface="Open Sans"/>
                <a:ea typeface="DejaVu Sans"/>
              </a:rPr>
              <a:t>NAs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 - Preenchimento dos NA’s das variáveis qualitativas com “Não informado”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 - </a:t>
            </a:r>
            <a:r>
              <a:rPr lang="da-DK" sz="1400" b="0" strike="noStrike" spc="-1" dirty="0" smtClean="0">
                <a:solidFill>
                  <a:srgbClr val="434343"/>
                </a:solidFill>
                <a:latin typeface="Open Sans"/>
                <a:ea typeface="DejaVu Sans"/>
              </a:rPr>
              <a:t>Preenchimento </a:t>
            </a: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dos NA’s das variáveis quantitativas com a mediana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Importante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Nota média objetiva: calculada somente no ano de 2008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 dirty="0">
                <a:solidFill>
                  <a:srgbClr val="434343"/>
                </a:solidFill>
                <a:latin typeface="Open Sans"/>
                <a:ea typeface="DejaVu Sans"/>
              </a:rPr>
              <a:t>- Nota média total: calculada somente nos anos de 2005 até 2007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1529360" y="379800"/>
            <a:ext cx="2725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B68B4AA-3D30-4CBF-B9A1-F66660D06BA0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7" name="Google Shape;62;p13"/>
          <p:cNvPicPr/>
          <p:nvPr/>
        </p:nvPicPr>
        <p:blipFill>
          <a:blip r:embed="rId2"/>
          <a:stretch/>
        </p:blipFill>
        <p:spPr>
          <a:xfrm flipH="1">
            <a:off x="9517680" y="4625640"/>
            <a:ext cx="2626200" cy="2114280"/>
          </a:xfrm>
          <a:prstGeom prst="rect">
            <a:avLst/>
          </a:prstGeom>
          <a:ln>
            <a:noFill/>
          </a:ln>
        </p:spPr>
      </p:pic>
      <p:sp>
        <p:nvSpPr>
          <p:cNvPr id="198" name="CustomShape 4"/>
          <p:cNvSpPr/>
          <p:nvPr/>
        </p:nvSpPr>
        <p:spPr>
          <a:xfrm>
            <a:off x="0" y="2829960"/>
            <a:ext cx="8034840" cy="25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2782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6ADBD9"/>
                </a:solidFill>
                <a:latin typeface="Open Sans"/>
                <a:ea typeface="Open Sans"/>
              </a:rPr>
              <a:t>@2020 LABDATA FIA. </a:t>
            </a:r>
            <a:r>
              <a:rPr lang="pt-BR" sz="1200" b="0" strike="noStrike" spc="-1">
                <a:solidFill>
                  <a:srgbClr val="A6A6A6"/>
                </a:solidFill>
                <a:latin typeface="Open Sans"/>
                <a:ea typeface="Open Sans"/>
              </a:rPr>
              <a:t>Copyright all rights reserved.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200" name="Imagem 8"/>
          <p:cNvPicPr/>
          <p:nvPr/>
        </p:nvPicPr>
        <p:blipFill>
          <a:blip r:embed="rId3"/>
          <a:srcRect l="7585" t="41983" r="8732" b="41930"/>
          <a:stretch/>
        </p:blipFill>
        <p:spPr>
          <a:xfrm>
            <a:off x="5093640" y="6379920"/>
            <a:ext cx="1702800" cy="325440"/>
          </a:xfrm>
          <a:prstGeom prst="rect">
            <a:avLst/>
          </a:prstGeom>
          <a:ln>
            <a:noFill/>
          </a:ln>
        </p:spPr>
      </p:pic>
      <p:sp>
        <p:nvSpPr>
          <p:cNvPr id="201" name="CustomShape 6"/>
          <p:cNvSpPr/>
          <p:nvPr/>
        </p:nvSpPr>
        <p:spPr>
          <a:xfrm>
            <a:off x="176400" y="11304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Open Sans"/>
                <a:ea typeface="Open Sans"/>
              </a:rPr>
              <a:t>    3.i. Base Original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504000" y="2013840"/>
            <a:ext cx="2233080" cy="22330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172035 registros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76400" y="11304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Open Sans"/>
                <a:ea typeface="Open Sans"/>
              </a:rPr>
              <a:t>    3.ii. Filtros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ADBD9"/>
                </a:solidFill>
                <a:latin typeface="Open Sans"/>
                <a:ea typeface="Open Sans"/>
              </a:rPr>
              <a:t>                       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1529360" y="379800"/>
            <a:ext cx="2725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A1F142E-90FA-4AD7-BC6B-604F83B174F4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Google Shape;62;p13"/>
          <p:cNvPicPr/>
          <p:nvPr/>
        </p:nvPicPr>
        <p:blipFill>
          <a:blip r:embed="rId2"/>
          <a:stretch/>
        </p:blipFill>
        <p:spPr>
          <a:xfrm flipH="1">
            <a:off x="9517680" y="4625640"/>
            <a:ext cx="2626200" cy="2114280"/>
          </a:xfrm>
          <a:prstGeom prst="rect">
            <a:avLst/>
          </a:prstGeom>
          <a:ln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1073520" y="1126440"/>
            <a:ext cx="9408240" cy="125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5"/>
          <p:cNvSpPr/>
          <p:nvPr/>
        </p:nvSpPr>
        <p:spPr>
          <a:xfrm>
            <a:off x="3086280" y="1661760"/>
            <a:ext cx="7471800" cy="125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6"/>
          <p:cNvSpPr/>
          <p:nvPr/>
        </p:nvSpPr>
        <p:spPr>
          <a:xfrm>
            <a:off x="4969440" y="2228400"/>
            <a:ext cx="5588280" cy="125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7"/>
          <p:cNvSpPr/>
          <p:nvPr/>
        </p:nvSpPr>
        <p:spPr>
          <a:xfrm>
            <a:off x="6801120" y="2761200"/>
            <a:ext cx="3882600" cy="125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Imagem 6"/>
          <p:cNvPicPr/>
          <p:nvPr/>
        </p:nvPicPr>
        <p:blipFill>
          <a:blip r:embed="rId3"/>
          <a:stretch/>
        </p:blipFill>
        <p:spPr>
          <a:xfrm>
            <a:off x="1105920" y="1446480"/>
            <a:ext cx="601200" cy="601200"/>
          </a:xfrm>
          <a:prstGeom prst="rect">
            <a:avLst/>
          </a:prstGeom>
          <a:ln>
            <a:noFill/>
          </a:ln>
        </p:spPr>
      </p:pic>
      <p:sp>
        <p:nvSpPr>
          <p:cNvPr id="212" name="CustomShape 8"/>
          <p:cNvSpPr/>
          <p:nvPr/>
        </p:nvSpPr>
        <p:spPr>
          <a:xfrm>
            <a:off x="1693440" y="1501920"/>
            <a:ext cx="1502119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400" b="1" strike="noStrike" spc="-1" dirty="0">
                <a:solidFill>
                  <a:srgbClr val="FFFFFF"/>
                </a:solidFill>
                <a:latin typeface="Open Sans"/>
                <a:ea typeface="DejaVu Sans"/>
              </a:rPr>
              <a:t>Base Original 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172.035 </a:t>
            </a:r>
            <a:r>
              <a:rPr lang="pt-B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observações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213" name="CustomShape 9"/>
          <p:cNvSpPr/>
          <p:nvPr/>
        </p:nvSpPr>
        <p:spPr>
          <a:xfrm>
            <a:off x="3600000" y="2016000"/>
            <a:ext cx="3548962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400" b="1" strike="noStrike" spc="-1" dirty="0">
                <a:solidFill>
                  <a:srgbClr val="FFFFFF"/>
                </a:solidFill>
                <a:latin typeface="Open Sans"/>
                <a:ea typeface="DejaVu Sans"/>
              </a:rPr>
              <a:t>Filtro 1 – Ano de edição a partir de 2009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104.687 </a:t>
            </a:r>
            <a:r>
              <a:rPr lang="pt-B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observações</a:t>
            </a:r>
            <a:endParaRPr lang="pt-BR" sz="1200" b="0" strike="noStrike" spc="-1" dirty="0">
              <a:latin typeface="Arial"/>
            </a:endParaRPr>
          </a:p>
        </p:txBody>
      </p:sp>
      <p:pic>
        <p:nvPicPr>
          <p:cNvPr id="214" name="Imagem 9"/>
          <p:cNvPicPr/>
          <p:nvPr/>
        </p:nvPicPr>
        <p:blipFill>
          <a:blip r:embed="rId4"/>
          <a:stretch/>
        </p:blipFill>
        <p:spPr>
          <a:xfrm>
            <a:off x="3086280" y="1944000"/>
            <a:ext cx="664560" cy="664560"/>
          </a:xfrm>
          <a:prstGeom prst="rect">
            <a:avLst/>
          </a:prstGeom>
          <a:ln>
            <a:noFill/>
          </a:ln>
        </p:spPr>
      </p:pic>
      <p:pic>
        <p:nvPicPr>
          <p:cNvPr id="215" name="Imagem 14"/>
          <p:cNvPicPr/>
          <p:nvPr/>
        </p:nvPicPr>
        <p:blipFill>
          <a:blip r:embed="rId5"/>
          <a:stretch/>
        </p:blipFill>
        <p:spPr>
          <a:xfrm>
            <a:off x="4957920" y="2487960"/>
            <a:ext cx="696960" cy="696960"/>
          </a:xfrm>
          <a:prstGeom prst="rect">
            <a:avLst/>
          </a:prstGeom>
          <a:ln>
            <a:noFill/>
          </a:ln>
        </p:spPr>
      </p:pic>
      <p:sp>
        <p:nvSpPr>
          <p:cNvPr id="216" name="CustomShape 10"/>
          <p:cNvSpPr/>
          <p:nvPr/>
        </p:nvSpPr>
        <p:spPr>
          <a:xfrm>
            <a:off x="5544000" y="2578680"/>
            <a:ext cx="3418028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400" b="1" strike="noStrike" spc="-1" dirty="0">
                <a:solidFill>
                  <a:srgbClr val="FFFFFF"/>
                </a:solidFill>
                <a:latin typeface="Open Sans"/>
                <a:ea typeface="DejaVu Sans"/>
              </a:rPr>
              <a:t>Filtro 2 – Escola do Sudeste brasileiro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77.533 </a:t>
            </a:r>
            <a:r>
              <a:rPr lang="pt-B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observações</a:t>
            </a:r>
            <a:endParaRPr lang="pt-BR" sz="1200" b="0" strike="noStrike" spc="-1" dirty="0">
              <a:latin typeface="Arial"/>
            </a:endParaRPr>
          </a:p>
        </p:txBody>
      </p:sp>
      <p:pic>
        <p:nvPicPr>
          <p:cNvPr id="217" name="Imagem 21"/>
          <p:cNvPicPr/>
          <p:nvPr/>
        </p:nvPicPr>
        <p:blipFill>
          <a:blip r:embed="rId6"/>
          <a:stretch/>
        </p:blipFill>
        <p:spPr>
          <a:xfrm>
            <a:off x="6838560" y="3103560"/>
            <a:ext cx="700200" cy="564120"/>
          </a:xfrm>
          <a:prstGeom prst="rect">
            <a:avLst/>
          </a:prstGeom>
          <a:ln>
            <a:noFill/>
          </a:ln>
        </p:spPr>
      </p:pic>
      <p:sp>
        <p:nvSpPr>
          <p:cNvPr id="218" name="CustomShape 11"/>
          <p:cNvSpPr/>
          <p:nvPr/>
        </p:nvSpPr>
        <p:spPr>
          <a:xfrm>
            <a:off x="7614000" y="3114000"/>
            <a:ext cx="1423701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400" b="1" strike="noStrike" spc="-1" dirty="0">
                <a:solidFill>
                  <a:srgbClr val="FFFFFF"/>
                </a:solidFill>
                <a:latin typeface="Open Sans"/>
                <a:ea typeface="DejaVu Sans"/>
              </a:rPr>
              <a:t>Base Final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46.243 </a:t>
            </a:r>
            <a:r>
              <a:rPr lang="pt-B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observações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219" name="CustomShape 12"/>
          <p:cNvSpPr/>
          <p:nvPr/>
        </p:nvSpPr>
        <p:spPr>
          <a:xfrm>
            <a:off x="1098720" y="2125800"/>
            <a:ext cx="1761120" cy="14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a-DK" sz="1200" b="1" strike="noStrike" spc="-1">
                <a:solidFill>
                  <a:srgbClr val="434343"/>
                </a:solidFill>
                <a:latin typeface="Open Sans"/>
                <a:ea typeface="Open Sans"/>
              </a:rPr>
              <a:t>Base de partida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Base original com filtros de negócio com 172.035 observações de escolas, sendo que 45% são do Sudeste.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220" name="CustomShape 13"/>
          <p:cNvSpPr/>
          <p:nvPr/>
        </p:nvSpPr>
        <p:spPr>
          <a:xfrm>
            <a:off x="3047760" y="2719080"/>
            <a:ext cx="1761120" cy="14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a-DK" sz="1200" b="1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Filtragem dos anos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2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Trazer as informações mais completas possíveis e redução de variáveis inutilizadas. 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221" name="CustomShape 14"/>
          <p:cNvSpPr/>
          <p:nvPr/>
        </p:nvSpPr>
        <p:spPr>
          <a:xfrm>
            <a:off x="4996800" y="3289680"/>
            <a:ext cx="1761120" cy="14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a-DK" sz="1200" b="1" strike="noStrike" spc="-1">
                <a:solidFill>
                  <a:srgbClr val="434343"/>
                </a:solidFill>
                <a:latin typeface="Open Sans"/>
                <a:ea typeface="Open Sans"/>
              </a:rPr>
              <a:t>Filtragem de UFs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Diminuição do escopo do projeto, focando no Sudeste do Brasil.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222" name="CustomShape 15"/>
          <p:cNvSpPr/>
          <p:nvPr/>
        </p:nvSpPr>
        <p:spPr>
          <a:xfrm>
            <a:off x="6883200" y="3794040"/>
            <a:ext cx="1761120" cy="14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a-DK" sz="1200" b="1" strike="noStrike" spc="-1">
                <a:solidFill>
                  <a:srgbClr val="434343"/>
                </a:solidFill>
                <a:latin typeface="Open Sans"/>
                <a:ea typeface="Open Sans"/>
              </a:rPr>
              <a:t>Base final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Base final pronta para análise e futura modelagem.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223" name="CustomShape 16"/>
          <p:cNvSpPr/>
          <p:nvPr/>
        </p:nvSpPr>
        <p:spPr>
          <a:xfrm>
            <a:off x="-28800" y="5277240"/>
            <a:ext cx="5517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24" name="CustomShape 17"/>
          <p:cNvSpPr/>
          <p:nvPr/>
        </p:nvSpPr>
        <p:spPr>
          <a:xfrm>
            <a:off x="2782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6ADBD9"/>
                </a:solidFill>
                <a:latin typeface="Open Sans"/>
                <a:ea typeface="Open Sans"/>
              </a:rPr>
              <a:t>@2020 LABDATA FIA. </a:t>
            </a:r>
            <a:r>
              <a:rPr lang="pt-BR" sz="1200" b="0" strike="noStrike" spc="-1">
                <a:solidFill>
                  <a:srgbClr val="A6A6A6"/>
                </a:solidFill>
                <a:latin typeface="Open Sans"/>
                <a:ea typeface="Open Sans"/>
              </a:rPr>
              <a:t>Copyright all rights reserved.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225" name="Imagem 23"/>
          <p:cNvPicPr/>
          <p:nvPr/>
        </p:nvPicPr>
        <p:blipFill>
          <a:blip r:embed="rId7"/>
          <a:srcRect l="7585" t="41983" r="8732" b="41930"/>
          <a:stretch/>
        </p:blipFill>
        <p:spPr>
          <a:xfrm>
            <a:off x="5093640" y="6379920"/>
            <a:ext cx="1702800" cy="32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76400" y="113040"/>
            <a:ext cx="662220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34343"/>
                </a:solidFill>
                <a:latin typeface="Open Sans"/>
                <a:ea typeface="Open Sans"/>
              </a:rPr>
              <a:t>    3.iii. Principais variáveis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6ADBD9"/>
                </a:solidFill>
                <a:latin typeface="Open Sans"/>
                <a:ea typeface="Open Sans"/>
              </a:rPr>
              <a:t>                         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1529360" y="379800"/>
            <a:ext cx="2725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0E1B2F2-B8A1-48B3-AA06-0FB986FB47F8}" type="slidenum">
              <a:rPr lang="pt-BR" sz="1200" b="0" strike="noStrike" spc="-1">
                <a:solidFill>
                  <a:srgbClr val="6ADBD9"/>
                </a:solidFill>
                <a:latin typeface="Calibri"/>
                <a:ea typeface="DejaVu Sans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11529360" y="419400"/>
            <a:ext cx="272520" cy="24912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9" name="Google Shape;62;p13"/>
          <p:cNvPicPr/>
          <p:nvPr/>
        </p:nvPicPr>
        <p:blipFill>
          <a:blip r:embed="rId2"/>
          <a:stretch/>
        </p:blipFill>
        <p:spPr>
          <a:xfrm flipH="1">
            <a:off x="9517680" y="4625640"/>
            <a:ext cx="2626200" cy="2114280"/>
          </a:xfrm>
          <a:prstGeom prst="rect">
            <a:avLst/>
          </a:prstGeom>
          <a:ln>
            <a:noFill/>
          </a:ln>
        </p:spPr>
      </p:pic>
      <p:sp>
        <p:nvSpPr>
          <p:cNvPr id="230" name="CustomShape 4"/>
          <p:cNvSpPr/>
          <p:nvPr/>
        </p:nvSpPr>
        <p:spPr>
          <a:xfrm>
            <a:off x="1080000" y="2487960"/>
            <a:ext cx="3024000" cy="14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a-DK" sz="1200" b="1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Variáveis da prova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ano_edicao</a:t>
            </a: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taxa_participacao</a:t>
            </a: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pt-BR" sz="12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nota_media_ciencias_natureza</a:t>
            </a: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nota_media_ciencias_humanas</a:t>
            </a: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pt-BR" sz="1200" b="0" strike="noStrike" spc="-1" dirty="0" err="1">
                <a:solidFill>
                  <a:srgbClr val="434343"/>
                </a:solidFill>
                <a:latin typeface="Open Sans"/>
                <a:ea typeface="Open Sans"/>
              </a:rPr>
              <a:t>nota_media_linguagens_codigos</a:t>
            </a: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nota_media_matematica</a:t>
            </a: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nota_media_redacao</a:t>
            </a: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nota_media_objetiva</a:t>
            </a: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nota_media_total</a:t>
            </a: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taxa_aprovacao</a:t>
            </a: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taxa_reprovacao</a:t>
            </a:r>
            <a:endParaRPr lang="pt-BR" sz="1200" b="0" strike="noStrike" spc="-1" dirty="0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 dirty="0">
                <a:solidFill>
                  <a:srgbClr val="434343"/>
                </a:solidFill>
                <a:latin typeface="Open Sans"/>
                <a:ea typeface="Open Sans"/>
              </a:rPr>
              <a:t>taxa_abandono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5472000" y="2487960"/>
            <a:ext cx="3384000" cy="14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a-DK" sz="1200" b="1" strike="noStrike" spc="-1">
                <a:solidFill>
                  <a:srgbClr val="434343"/>
                </a:solidFill>
                <a:latin typeface="Open Sans"/>
                <a:ea typeface="Open Sans"/>
              </a:rPr>
              <a:t>Variáveis da escola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cod_uf_escola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sigla_uf_escola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cod_municipio_escola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nome_municipio_escola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cod_escola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nome_escola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tipo_dependencia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tipo_localizacao_escola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numero_matriculas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indicador_socio_economico_escola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indicador_adequacao_escola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indicador_permanencia_escola</a:t>
            </a:r>
            <a:endParaRPr lang="pt-BR" sz="1200" b="0" strike="noStrike" spc="-1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lang="en" sz="1200" b="0" strike="noStrike" spc="-1">
                <a:solidFill>
                  <a:srgbClr val="434343"/>
                </a:solidFill>
                <a:latin typeface="Open Sans"/>
                <a:ea typeface="Open Sans"/>
              </a:rPr>
              <a:t>porte_escola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1412280" y="1102320"/>
            <a:ext cx="1064160" cy="106416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7"/>
          <p:cNvSpPr/>
          <p:nvPr/>
        </p:nvSpPr>
        <p:spPr>
          <a:xfrm>
            <a:off x="5760000" y="1080000"/>
            <a:ext cx="1064160" cy="106416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8"/>
          <p:cNvSpPr/>
          <p:nvPr/>
        </p:nvSpPr>
        <p:spPr>
          <a:xfrm>
            <a:off x="2782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6ADBD9"/>
                </a:solidFill>
                <a:latin typeface="Open Sans"/>
                <a:ea typeface="Open Sans"/>
              </a:rPr>
              <a:t>@2020 LABDATA FIA. </a:t>
            </a:r>
            <a:r>
              <a:rPr lang="pt-BR" sz="1200" b="0" strike="noStrike" spc="-1">
                <a:solidFill>
                  <a:srgbClr val="A6A6A6"/>
                </a:solidFill>
                <a:latin typeface="Open Sans"/>
                <a:ea typeface="Open Sans"/>
              </a:rPr>
              <a:t>Copyright all rights reserved.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235" name="Imagem 17"/>
          <p:cNvPicPr/>
          <p:nvPr/>
        </p:nvPicPr>
        <p:blipFill>
          <a:blip r:embed="rId4"/>
          <a:srcRect l="7585" t="41983" r="8732" b="41930"/>
          <a:stretch/>
        </p:blipFill>
        <p:spPr>
          <a:xfrm>
            <a:off x="5093640" y="6379920"/>
            <a:ext cx="1702800" cy="32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Words>857</Words>
  <Application>Microsoft Office PowerPoint</Application>
  <PresentationFormat>Widescreen</PresentationFormat>
  <Paragraphs>197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Open Sans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karin</dc:creator>
  <dc:description/>
  <cp:lastModifiedBy>Kaio Silva</cp:lastModifiedBy>
  <cp:revision>310</cp:revision>
  <dcterms:created xsi:type="dcterms:W3CDTF">2020-04-08T18:00:12Z</dcterms:created>
  <dcterms:modified xsi:type="dcterms:W3CDTF">2020-06-02T15:16:23Z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