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 id="262" r:id="rId6"/>
    <p:sldId id="263" r:id="rId7"/>
    <p:sldId id="264" r:id="rId8"/>
    <p:sldId id="265" r:id="rId9"/>
    <p:sldId id="266" r:id="rId10"/>
    <p:sldId id="268" r:id="rId11"/>
    <p:sldId id="269" r:id="rId12"/>
    <p:sldId id="270" r:id="rId13"/>
    <p:sldId id="271" r:id="rId14"/>
    <p:sldId id="272" r:id="rId15"/>
    <p:sldId id="273" r:id="rId16"/>
    <p:sldId id="274" r:id="rId17"/>
    <p:sldId id="275"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A02213-B317-4747-8A6B-ED3CC9C960BB}"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A4A1569-FACA-4A2C-AA73-7F6A611C5F05}" type="slidenum">
              <a:rPr lang="en-US" smtClean="0"/>
              <a:t>‹#›</a:t>
            </a:fld>
            <a:endParaRPr lang="en-US"/>
          </a:p>
        </p:txBody>
      </p:sp>
    </p:spTree>
    <p:extLst>
      <p:ext uri="{BB962C8B-B14F-4D97-AF65-F5344CB8AC3E}">
        <p14:creationId xmlns:p14="http://schemas.microsoft.com/office/powerpoint/2010/main" val="2685121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02213-B317-4747-8A6B-ED3CC9C960BB}"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A1569-FACA-4A2C-AA73-7F6A611C5F05}" type="slidenum">
              <a:rPr lang="en-US" smtClean="0"/>
              <a:t>‹#›</a:t>
            </a:fld>
            <a:endParaRPr lang="en-US"/>
          </a:p>
        </p:txBody>
      </p:sp>
    </p:spTree>
    <p:extLst>
      <p:ext uri="{BB962C8B-B14F-4D97-AF65-F5344CB8AC3E}">
        <p14:creationId xmlns:p14="http://schemas.microsoft.com/office/powerpoint/2010/main" val="3137769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02213-B317-4747-8A6B-ED3CC9C960BB}"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A1569-FACA-4A2C-AA73-7F6A611C5F05}" type="slidenum">
              <a:rPr lang="en-US" smtClean="0"/>
              <a:t>‹#›</a:t>
            </a:fld>
            <a:endParaRPr lang="en-US"/>
          </a:p>
        </p:txBody>
      </p:sp>
    </p:spTree>
    <p:extLst>
      <p:ext uri="{BB962C8B-B14F-4D97-AF65-F5344CB8AC3E}">
        <p14:creationId xmlns:p14="http://schemas.microsoft.com/office/powerpoint/2010/main" val="1223278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02213-B317-4747-8A6B-ED3CC9C960BB}"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A1569-FACA-4A2C-AA73-7F6A611C5F05}" type="slidenum">
              <a:rPr lang="en-US" smtClean="0"/>
              <a:t>‹#›</a:t>
            </a:fld>
            <a:endParaRPr lang="en-US"/>
          </a:p>
        </p:txBody>
      </p:sp>
    </p:spTree>
    <p:extLst>
      <p:ext uri="{BB962C8B-B14F-4D97-AF65-F5344CB8AC3E}">
        <p14:creationId xmlns:p14="http://schemas.microsoft.com/office/powerpoint/2010/main" val="2447275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AA02213-B317-4747-8A6B-ED3CC9C960BB}" type="datetimeFigureOut">
              <a:rPr lang="en-US" smtClean="0"/>
              <a:t>7/11/2023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A4A1569-FACA-4A2C-AA73-7F6A611C5F05}" type="slidenum">
              <a:rPr lang="en-US" smtClean="0"/>
              <a:t>‹#›</a:t>
            </a:fld>
            <a:endParaRPr lang="en-US"/>
          </a:p>
        </p:txBody>
      </p:sp>
    </p:spTree>
    <p:extLst>
      <p:ext uri="{BB962C8B-B14F-4D97-AF65-F5344CB8AC3E}">
        <p14:creationId xmlns:p14="http://schemas.microsoft.com/office/powerpoint/2010/main" val="2692731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A02213-B317-4747-8A6B-ED3CC9C960BB}"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A1569-FACA-4A2C-AA73-7F6A611C5F05}" type="slidenum">
              <a:rPr lang="en-US" smtClean="0"/>
              <a:t>‹#›</a:t>
            </a:fld>
            <a:endParaRPr lang="en-US"/>
          </a:p>
        </p:txBody>
      </p:sp>
    </p:spTree>
    <p:extLst>
      <p:ext uri="{BB962C8B-B14F-4D97-AF65-F5344CB8AC3E}">
        <p14:creationId xmlns:p14="http://schemas.microsoft.com/office/powerpoint/2010/main" val="126792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A02213-B317-4747-8A6B-ED3CC9C960BB}" type="datetimeFigureOut">
              <a:rPr lang="en-US" smtClean="0"/>
              <a:t>7/11/2023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A1569-FACA-4A2C-AA73-7F6A611C5F05}" type="slidenum">
              <a:rPr lang="en-US" smtClean="0"/>
              <a:t>‹#›</a:t>
            </a:fld>
            <a:endParaRPr lang="en-US"/>
          </a:p>
        </p:txBody>
      </p:sp>
    </p:spTree>
    <p:extLst>
      <p:ext uri="{BB962C8B-B14F-4D97-AF65-F5344CB8AC3E}">
        <p14:creationId xmlns:p14="http://schemas.microsoft.com/office/powerpoint/2010/main" val="453508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A02213-B317-4747-8A6B-ED3CC9C960BB}" type="datetimeFigureOut">
              <a:rPr lang="en-US" smtClean="0"/>
              <a:t>7/11/2023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A1569-FACA-4A2C-AA73-7F6A611C5F05}" type="slidenum">
              <a:rPr lang="en-US" smtClean="0"/>
              <a:t>‹#›</a:t>
            </a:fld>
            <a:endParaRPr lang="en-US"/>
          </a:p>
        </p:txBody>
      </p:sp>
    </p:spTree>
    <p:extLst>
      <p:ext uri="{BB962C8B-B14F-4D97-AF65-F5344CB8AC3E}">
        <p14:creationId xmlns:p14="http://schemas.microsoft.com/office/powerpoint/2010/main" val="95550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02213-B317-4747-8A6B-ED3CC9C960BB}" type="datetimeFigureOut">
              <a:rPr lang="en-US" smtClean="0"/>
              <a:t>7/11/2023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A1569-FACA-4A2C-AA73-7F6A611C5F05}" type="slidenum">
              <a:rPr lang="en-US" smtClean="0"/>
              <a:t>‹#›</a:t>
            </a:fld>
            <a:endParaRPr lang="en-US"/>
          </a:p>
        </p:txBody>
      </p:sp>
    </p:spTree>
    <p:extLst>
      <p:ext uri="{BB962C8B-B14F-4D97-AF65-F5344CB8AC3E}">
        <p14:creationId xmlns:p14="http://schemas.microsoft.com/office/powerpoint/2010/main" val="406776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A02213-B317-4747-8A6B-ED3CC9C960BB}"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A4A1569-FACA-4A2C-AA73-7F6A611C5F05}" type="slidenum">
              <a:rPr lang="en-US" smtClean="0"/>
              <a:t>‹#›</a:t>
            </a:fld>
            <a:endParaRPr lang="en-US"/>
          </a:p>
        </p:txBody>
      </p:sp>
    </p:spTree>
    <p:extLst>
      <p:ext uri="{BB962C8B-B14F-4D97-AF65-F5344CB8AC3E}">
        <p14:creationId xmlns:p14="http://schemas.microsoft.com/office/powerpoint/2010/main" val="601484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A02213-B317-4747-8A6B-ED3CC9C960BB}" type="datetimeFigureOut">
              <a:rPr lang="en-US" smtClean="0"/>
              <a:t>7/11/2023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A4A1569-FACA-4A2C-AA73-7F6A611C5F05}" type="slidenum">
              <a:rPr lang="en-US" smtClean="0"/>
              <a:t>‹#›</a:t>
            </a:fld>
            <a:endParaRPr lang="en-US"/>
          </a:p>
        </p:txBody>
      </p:sp>
    </p:spTree>
    <p:extLst>
      <p:ext uri="{BB962C8B-B14F-4D97-AF65-F5344CB8AC3E}">
        <p14:creationId xmlns:p14="http://schemas.microsoft.com/office/powerpoint/2010/main" val="3068498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AA02213-B317-4747-8A6B-ED3CC9C960BB}" type="datetimeFigureOut">
              <a:rPr lang="en-US" smtClean="0"/>
              <a:t>7/11/2023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A4A1569-FACA-4A2C-AA73-7F6A611C5F05}" type="slidenum">
              <a:rPr lang="en-US" smtClean="0"/>
              <a:t>‹#›</a:t>
            </a:fld>
            <a:endParaRPr lang="en-US"/>
          </a:p>
        </p:txBody>
      </p:sp>
    </p:spTree>
    <p:extLst>
      <p:ext uri="{BB962C8B-B14F-4D97-AF65-F5344CB8AC3E}">
        <p14:creationId xmlns:p14="http://schemas.microsoft.com/office/powerpoint/2010/main" val="1330724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5" name="Oval 11">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4" name="Rectangle 13">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CBB4DF-C134-A589-EA18-20E3C8858EF7}"/>
              </a:ext>
            </a:extLst>
          </p:cNvPr>
          <p:cNvSpPr>
            <a:spLocks noGrp="1"/>
          </p:cNvSpPr>
          <p:nvPr>
            <p:ph type="ctrTitle"/>
          </p:nvPr>
        </p:nvSpPr>
        <p:spPr>
          <a:xfrm>
            <a:off x="6400800" y="484632"/>
            <a:ext cx="5299586" cy="1609344"/>
          </a:xfrm>
          <a:ln>
            <a:noFill/>
          </a:ln>
        </p:spPr>
        <p:txBody>
          <a:bodyPr vert="horz" lIns="91440" tIns="45720" rIns="91440" bIns="45720" rtlCol="0" anchor="ctr">
            <a:noAutofit/>
          </a:bodyPr>
          <a:lstStyle/>
          <a:p>
            <a:pPr>
              <a:lnSpc>
                <a:spcPct val="90000"/>
              </a:lnSpc>
            </a:pPr>
            <a:br>
              <a:rPr lang="en-US" sz="1800" b="0" i="0" u="none" strike="noStrike" dirty="0">
                <a:blipFill>
                  <a:blip r:embed="rId6">
                    <a:extLst>
                      <a:ext uri="{28A0092B-C50C-407E-A947-70E740481C1C}">
                        <a14:useLocalDpi xmlns:a14="http://schemas.microsoft.com/office/drawing/2010/main" val="0"/>
                      </a:ext>
                    </a:extLst>
                  </a:blip>
                  <a:tile tx="6350" ty="-127000" sx="65000" sy="64000" flip="none" algn="tl"/>
                </a:blipFill>
              </a:rPr>
            </a:br>
            <a:br>
              <a:rPr lang="en-US" sz="1800" b="0" i="0" u="none" strike="noStrike" dirty="0">
                <a:blipFill>
                  <a:blip r:embed="rId6">
                    <a:extLst>
                      <a:ext uri="{28A0092B-C50C-407E-A947-70E740481C1C}">
                        <a14:useLocalDpi xmlns:a14="http://schemas.microsoft.com/office/drawing/2010/main" val="0"/>
                      </a:ext>
                    </a:extLst>
                  </a:blip>
                  <a:tile tx="6350" ty="-127000" sx="65000" sy="64000" flip="none" algn="tl"/>
                </a:blipFill>
              </a:rPr>
            </a:br>
            <a:r>
              <a:rPr lang="en-US" sz="1800" b="0" i="0" u="none" strike="noStrike" dirty="0">
                <a:blipFill>
                  <a:blip r:embed="rId6">
                    <a:extLst>
                      <a:ext uri="{28A0092B-C50C-407E-A947-70E740481C1C}">
                        <a14:useLocalDpi xmlns:a14="http://schemas.microsoft.com/office/drawing/2010/main" val="0"/>
                      </a:ext>
                    </a:extLst>
                  </a:blip>
                  <a:tile tx="6350" ty="-127000" sx="65000" sy="64000" flip="none" algn="tl"/>
                </a:blipFill>
              </a:rPr>
              <a:t>	</a:t>
            </a:r>
            <a:br>
              <a:rPr lang="en-US" sz="1800" b="0" i="0" u="none" strike="noStrike" dirty="0">
                <a:blipFill>
                  <a:blip r:embed="rId6">
                    <a:extLst>
                      <a:ext uri="{28A0092B-C50C-407E-A947-70E740481C1C}">
                        <a14:useLocalDpi xmlns:a14="http://schemas.microsoft.com/office/drawing/2010/main" val="0"/>
                      </a:ext>
                    </a:extLst>
                  </a:blip>
                  <a:tile tx="6350" ty="-127000" sx="65000" sy="64000" flip="none" algn="tl"/>
                </a:blipFill>
              </a:rPr>
            </a:br>
            <a:br>
              <a:rPr lang="en-US" sz="1800" b="0" i="0" u="none" strike="noStrike" dirty="0">
                <a:blipFill>
                  <a:blip r:embed="rId6">
                    <a:extLst>
                      <a:ext uri="{28A0092B-C50C-407E-A947-70E740481C1C}">
                        <a14:useLocalDpi xmlns:a14="http://schemas.microsoft.com/office/drawing/2010/main" val="0"/>
                      </a:ext>
                    </a:extLst>
                  </a:blip>
                  <a:tile tx="6350" ty="-127000" sx="65000" sy="64000" flip="none" algn="tl"/>
                </a:blipFill>
              </a:rPr>
            </a:br>
            <a:r>
              <a:rPr lang="en-US" sz="1800" b="1" i="0" u="none" strike="noStrike" dirty="0">
                <a:blipFill>
                  <a:blip r:embed="rId6">
                    <a:extLst>
                      <a:ext uri="{28A0092B-C50C-407E-A947-70E740481C1C}">
                        <a14:useLocalDpi xmlns:a14="http://schemas.microsoft.com/office/drawing/2010/main" val="0"/>
                      </a:ext>
                    </a:extLst>
                  </a:blip>
                  <a:tile tx="6350" ty="-127000" sx="65000" sy="64000" flip="none" algn="tl"/>
                </a:blipFill>
              </a:rPr>
              <a:t>Breaking the Unbreakable: Evaluating the Breakability of a 64 -bit Ring Oscillator PUF Using Machine Learning Techniques. </a:t>
            </a:r>
            <a:br>
              <a:rPr lang="en-US" sz="1800" b="0" i="0" u="none" strike="noStrike" dirty="0">
                <a:blipFill>
                  <a:blip r:embed="rId6">
                    <a:extLst>
                      <a:ext uri="{28A0092B-C50C-407E-A947-70E740481C1C}">
                        <a14:useLocalDpi xmlns:a14="http://schemas.microsoft.com/office/drawing/2010/main" val="0"/>
                      </a:ext>
                    </a:extLst>
                  </a:blip>
                  <a:tile tx="6350" ty="-127000" sx="65000" sy="64000" flip="none" algn="tl"/>
                </a:blipFill>
              </a:rPr>
            </a:br>
            <a:r>
              <a:rPr lang="en-US" sz="1800" b="0" i="0" u="none" strike="noStrike" dirty="0">
                <a:blipFill>
                  <a:blip r:embed="rId6">
                    <a:extLst>
                      <a:ext uri="{28A0092B-C50C-407E-A947-70E740481C1C}">
                        <a14:useLocalDpi xmlns:a14="http://schemas.microsoft.com/office/drawing/2010/main" val="0"/>
                      </a:ext>
                    </a:extLst>
                  </a:blip>
                  <a:tile tx="6350" ty="-127000" sx="65000" sy="64000" flip="none" algn="tl"/>
                </a:blipFill>
              </a:rPr>
              <a:t>	</a:t>
            </a:r>
            <a:br>
              <a:rPr lang="en-US" sz="1800" b="0" i="0" u="none" strike="noStrike" dirty="0">
                <a:blipFill>
                  <a:blip r:embed="rId6">
                    <a:extLst>
                      <a:ext uri="{28A0092B-C50C-407E-A947-70E740481C1C}">
                        <a14:useLocalDpi xmlns:a14="http://schemas.microsoft.com/office/drawing/2010/main" val="0"/>
                      </a:ext>
                    </a:extLst>
                  </a:blip>
                  <a:tile tx="6350" ty="-127000" sx="65000" sy="64000" flip="none" algn="tl"/>
                </a:blipFill>
              </a:rPr>
            </a:br>
            <a:endParaRPr lang="en-US" sz="1800" dirty="0">
              <a:blipFill>
                <a:blip r:embed="rId6">
                  <a:extLst>
                    <a:ext uri="{28A0092B-C50C-407E-A947-70E740481C1C}">
                      <a14:useLocalDpi xmlns:a14="http://schemas.microsoft.com/office/drawing/2010/main" val="0"/>
                    </a:ext>
                  </a:extLst>
                </a:blip>
                <a:tile tx="6350" ty="-127000" sx="65000" sy="64000" flip="none" algn="tl"/>
              </a:blipFill>
            </a:endParaRPr>
          </a:p>
        </p:txBody>
      </p:sp>
      <p:sp>
        <p:nvSpPr>
          <p:cNvPr id="3" name="Subtitle 2">
            <a:extLst>
              <a:ext uri="{FF2B5EF4-FFF2-40B4-BE49-F238E27FC236}">
                <a16:creationId xmlns:a16="http://schemas.microsoft.com/office/drawing/2014/main" id="{6068637E-38EC-9BE7-27D5-7523B8023BC0}"/>
              </a:ext>
            </a:extLst>
          </p:cNvPr>
          <p:cNvSpPr>
            <a:spLocks noGrp="1"/>
          </p:cNvSpPr>
          <p:nvPr>
            <p:ph type="subTitle" idx="1"/>
          </p:nvPr>
        </p:nvSpPr>
        <p:spPr>
          <a:xfrm>
            <a:off x="6400799" y="2121408"/>
            <a:ext cx="5299585" cy="4050792"/>
          </a:xfrm>
        </p:spPr>
        <p:txBody>
          <a:bodyPr vert="horz" lIns="91440" tIns="45720" rIns="91440" bIns="45720" rtlCol="0">
            <a:normAutofit/>
          </a:bodyPr>
          <a:lstStyle/>
          <a:p>
            <a:pPr indent="-182880">
              <a:buFont typeface="Wingdings" pitchFamily="2" charset="2"/>
              <a:buChar char="§"/>
            </a:pPr>
            <a:r>
              <a:rPr lang="en-US" sz="1800" dirty="0"/>
              <a:t>Team Members</a:t>
            </a:r>
          </a:p>
          <a:p>
            <a:pPr indent="-182880">
              <a:buFont typeface="Wingdings" pitchFamily="2" charset="2"/>
              <a:buChar char="§"/>
            </a:pPr>
            <a:r>
              <a:rPr lang="en-US" sz="1800" dirty="0"/>
              <a:t>KAIPA SRI CHARAN</a:t>
            </a:r>
          </a:p>
          <a:p>
            <a:endParaRPr lang="en-US" sz="1800" dirty="0"/>
          </a:p>
        </p:txBody>
      </p:sp>
      <p:grpSp>
        <p:nvGrpSpPr>
          <p:cNvPr id="16" name="Group 15">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7" name="Oval 16">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253345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32AF7-0949-AE2E-16E1-7B652B948CDC}"/>
              </a:ext>
            </a:extLst>
          </p:cNvPr>
          <p:cNvSpPr>
            <a:spLocks noGrp="1"/>
          </p:cNvSpPr>
          <p:nvPr>
            <p:ph type="title"/>
          </p:nvPr>
        </p:nvSpPr>
        <p:spPr>
          <a:xfrm>
            <a:off x="6556100" y="1360493"/>
            <a:ext cx="4972511" cy="3106732"/>
          </a:xfrm>
        </p:spPr>
        <p:txBody>
          <a:bodyPr vert="horz" lIns="91440" tIns="45720" rIns="91440" bIns="45720" rtlCol="0" anchor="b">
            <a:normAutofit/>
          </a:bodyPr>
          <a:lstStyle/>
          <a:p>
            <a:pPr>
              <a:lnSpc>
                <a:spcPct val="80000"/>
              </a:lnSpc>
            </a:pPr>
            <a:r>
              <a:rPr lang="en-US" sz="7200">
                <a:solidFill>
                  <a:schemeClr val="tx1"/>
                </a:solidFill>
              </a:rPr>
              <a:t>RANDOM FOREST</a:t>
            </a:r>
          </a:p>
        </p:txBody>
      </p:sp>
      <p:pic>
        <p:nvPicPr>
          <p:cNvPr id="5" name="Picture 4">
            <a:extLst>
              <a:ext uri="{FF2B5EF4-FFF2-40B4-BE49-F238E27FC236}">
                <a16:creationId xmlns:a16="http://schemas.microsoft.com/office/drawing/2014/main" id="{9F17DE77-5AAB-590C-0782-5EEC819CEE45}"/>
              </a:ext>
            </a:extLst>
          </p:cNvPr>
          <p:cNvPicPr>
            <a:picLocks noChangeAspect="1"/>
          </p:cNvPicPr>
          <p:nvPr/>
        </p:nvPicPr>
        <p:blipFill rotWithShape="1">
          <a:blip r:embed="rId3"/>
          <a:srcRect l="7608" t="23333" r="51957" b="20579"/>
          <a:stretch/>
        </p:blipFill>
        <p:spPr>
          <a:xfrm>
            <a:off x="663388" y="1961981"/>
            <a:ext cx="3972222" cy="2934037"/>
          </a:xfrm>
          <a:prstGeom prst="rect">
            <a:avLst/>
          </a:prstGeom>
        </p:spPr>
      </p:pic>
    </p:spTree>
    <p:extLst>
      <p:ext uri="{BB962C8B-B14F-4D97-AF65-F5344CB8AC3E}">
        <p14:creationId xmlns:p14="http://schemas.microsoft.com/office/powerpoint/2010/main" val="165997320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BAA2F-C389-B42F-3CB2-4FF8AE04ABDA}"/>
              </a:ext>
            </a:extLst>
          </p:cNvPr>
          <p:cNvSpPr>
            <a:spLocks noGrp="1"/>
          </p:cNvSpPr>
          <p:nvPr>
            <p:ph type="title"/>
          </p:nvPr>
        </p:nvSpPr>
        <p:spPr>
          <a:xfrm>
            <a:off x="8479777" y="639763"/>
            <a:ext cx="3046073" cy="5177377"/>
          </a:xfrm>
          <a:ln>
            <a:noFill/>
          </a:ln>
        </p:spPr>
        <p:txBody>
          <a:bodyPr>
            <a:normAutofit/>
          </a:bodyPr>
          <a:lstStyle/>
          <a:p>
            <a:r>
              <a:rPr lang="en-US" sz="4000"/>
              <a:t>ARTIFICIAL NEURAL NETWORK</a:t>
            </a:r>
          </a:p>
        </p:txBody>
      </p:sp>
      <p:sp>
        <p:nvSpPr>
          <p:cNvPr id="3" name="Content Placeholder 2">
            <a:extLst>
              <a:ext uri="{FF2B5EF4-FFF2-40B4-BE49-F238E27FC236}">
                <a16:creationId xmlns:a16="http://schemas.microsoft.com/office/drawing/2014/main" id="{ABF8D4A6-801E-34B3-D48E-EE4A496E0328}"/>
              </a:ext>
            </a:extLst>
          </p:cNvPr>
          <p:cNvSpPr>
            <a:spLocks noGrp="1"/>
          </p:cNvSpPr>
          <p:nvPr>
            <p:ph idx="1"/>
          </p:nvPr>
        </p:nvSpPr>
        <p:spPr>
          <a:xfrm>
            <a:off x="622300" y="1874335"/>
            <a:ext cx="2910931" cy="3188163"/>
          </a:xfrm>
        </p:spPr>
        <p:txBody>
          <a:bodyPr/>
          <a:lstStyle/>
          <a:p>
            <a:pPr marL="0" indent="0" defTabSz="594360">
              <a:spcBef>
                <a:spcPts val="780"/>
              </a:spcBef>
              <a:buNone/>
            </a:pPr>
            <a:r>
              <a:rPr lang="en-US" sz="1300" kern="1200">
                <a:solidFill>
                  <a:schemeClr val="tx1"/>
                </a:solidFill>
                <a:latin typeface="+mn-lt"/>
                <a:ea typeface="+mn-ea"/>
                <a:cs typeface="+mn-cs"/>
              </a:rPr>
              <a:t> </a:t>
            </a:r>
            <a:endParaRPr lang="en-US"/>
          </a:p>
        </p:txBody>
      </p:sp>
      <p:sp>
        <p:nvSpPr>
          <p:cNvPr id="4" name="Content Placeholder 2">
            <a:extLst>
              <a:ext uri="{FF2B5EF4-FFF2-40B4-BE49-F238E27FC236}">
                <a16:creationId xmlns:a16="http://schemas.microsoft.com/office/drawing/2014/main" id="{7F40C5DE-A4BC-E0B8-15E9-5995AE8A927A}"/>
              </a:ext>
            </a:extLst>
          </p:cNvPr>
          <p:cNvSpPr txBox="1">
            <a:spLocks/>
          </p:cNvSpPr>
          <p:nvPr/>
        </p:nvSpPr>
        <p:spPr>
          <a:xfrm>
            <a:off x="3962074" y="1805028"/>
            <a:ext cx="2910931" cy="318816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defTabSz="594360">
              <a:spcBef>
                <a:spcPts val="780"/>
              </a:spcBef>
              <a:buNone/>
            </a:pPr>
            <a:r>
              <a:rPr lang="en-US" sz="1300" kern="1200">
                <a:solidFill>
                  <a:schemeClr val="tx1"/>
                </a:solidFill>
                <a:latin typeface="+mn-lt"/>
                <a:ea typeface="+mn-ea"/>
                <a:cs typeface="+mn-cs"/>
              </a:rPr>
              <a:t> </a:t>
            </a:r>
            <a:endParaRPr lang="en-US"/>
          </a:p>
        </p:txBody>
      </p:sp>
      <p:sp>
        <p:nvSpPr>
          <p:cNvPr id="5" name="Content Placeholder 2">
            <a:extLst>
              <a:ext uri="{FF2B5EF4-FFF2-40B4-BE49-F238E27FC236}">
                <a16:creationId xmlns:a16="http://schemas.microsoft.com/office/drawing/2014/main" id="{77B0E8AD-2104-73E7-68DA-D0C25CF5CA8D}"/>
              </a:ext>
            </a:extLst>
          </p:cNvPr>
          <p:cNvSpPr txBox="1">
            <a:spLocks/>
          </p:cNvSpPr>
          <p:nvPr/>
        </p:nvSpPr>
        <p:spPr>
          <a:xfrm>
            <a:off x="4283619" y="1874335"/>
            <a:ext cx="2910931" cy="151611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defTabSz="594360">
              <a:spcBef>
                <a:spcPts val="780"/>
              </a:spcBef>
              <a:buNone/>
            </a:pPr>
            <a:r>
              <a:rPr lang="en-US" sz="1170" kern="1200">
                <a:solidFill>
                  <a:schemeClr val="tx1"/>
                </a:solidFill>
                <a:latin typeface="NimbusRomNo9L-Regu"/>
                <a:ea typeface="+mn-ea"/>
                <a:cs typeface="+mn-cs"/>
              </a:rPr>
              <a:t>The first two dense layers of the model architecture, which are shown in Flowchart, employ the rectified linear unit (</a:t>
            </a:r>
            <a:r>
              <a:rPr lang="en-US" sz="1170" kern="1200" err="1">
                <a:solidFill>
                  <a:schemeClr val="tx1"/>
                </a:solidFill>
                <a:latin typeface="NimbusRomNo9L-Regu"/>
                <a:ea typeface="+mn-ea"/>
                <a:cs typeface="+mn-cs"/>
              </a:rPr>
              <a:t>ReLU</a:t>
            </a:r>
            <a:r>
              <a:rPr lang="en-US" sz="1170" kern="1200">
                <a:solidFill>
                  <a:schemeClr val="tx1"/>
                </a:solidFill>
                <a:latin typeface="NimbusRomNo9L-Regu"/>
                <a:ea typeface="+mn-ea"/>
                <a:cs typeface="+mn-cs"/>
              </a:rPr>
              <a:t>) activation function. One node with a sigmoid activation function is included in the final layer. The binary cross-entropy loss function and Adam optimizer are both used to </a:t>
            </a:r>
            <a:r>
              <a:rPr lang="en-US" sz="1170" kern="1200" err="1">
                <a:solidFill>
                  <a:schemeClr val="tx1"/>
                </a:solidFill>
                <a:latin typeface="NimbusRomNo9L-Regu"/>
                <a:ea typeface="+mn-ea"/>
                <a:cs typeface="+mn-cs"/>
              </a:rPr>
              <a:t>optimise</a:t>
            </a:r>
            <a:r>
              <a:rPr lang="en-US" sz="1170" kern="1200">
                <a:solidFill>
                  <a:schemeClr val="tx1"/>
                </a:solidFill>
                <a:latin typeface="NimbusRomNo9L-Regu"/>
                <a:ea typeface="+mn-ea"/>
                <a:cs typeface="+mn-cs"/>
              </a:rPr>
              <a:t> the model parameters.</a:t>
            </a:r>
            <a:r>
              <a:rPr lang="en-US" sz="1300" kern="1200">
                <a:solidFill>
                  <a:schemeClr val="tx1"/>
                </a:solidFill>
                <a:latin typeface="+mn-lt"/>
                <a:ea typeface="+mn-ea"/>
                <a:cs typeface="+mn-cs"/>
              </a:rPr>
              <a:t> </a:t>
            </a:r>
            <a:endParaRPr lang="en-US"/>
          </a:p>
        </p:txBody>
      </p:sp>
      <p:pic>
        <p:nvPicPr>
          <p:cNvPr id="7" name="Picture 6">
            <a:extLst>
              <a:ext uri="{FF2B5EF4-FFF2-40B4-BE49-F238E27FC236}">
                <a16:creationId xmlns:a16="http://schemas.microsoft.com/office/drawing/2014/main" id="{700EAC74-C83C-0935-6335-6B3BFC750C8F}"/>
              </a:ext>
            </a:extLst>
          </p:cNvPr>
          <p:cNvPicPr>
            <a:picLocks noChangeAspect="1"/>
          </p:cNvPicPr>
          <p:nvPr/>
        </p:nvPicPr>
        <p:blipFill rotWithShape="1">
          <a:blip r:embed="rId2"/>
          <a:srcRect l="53479" t="32919" r="29565" b="20376"/>
          <a:stretch/>
        </p:blipFill>
        <p:spPr>
          <a:xfrm>
            <a:off x="854401" y="1419043"/>
            <a:ext cx="2685928" cy="3942805"/>
          </a:xfrm>
          <a:prstGeom prst="rect">
            <a:avLst/>
          </a:prstGeom>
        </p:spPr>
      </p:pic>
    </p:spTree>
    <p:extLst>
      <p:ext uri="{BB962C8B-B14F-4D97-AF65-F5344CB8AC3E}">
        <p14:creationId xmlns:p14="http://schemas.microsoft.com/office/powerpoint/2010/main" val="2399483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AF20C-71DA-6124-DCFD-454EC19E95C9}"/>
              </a:ext>
            </a:extLst>
          </p:cNvPr>
          <p:cNvSpPr>
            <a:spLocks noGrp="1"/>
          </p:cNvSpPr>
          <p:nvPr>
            <p:ph type="title"/>
          </p:nvPr>
        </p:nvSpPr>
        <p:spPr>
          <a:xfrm>
            <a:off x="1069848" y="285850"/>
            <a:ext cx="10058400" cy="549038"/>
          </a:xfrm>
        </p:spPr>
        <p:txBody>
          <a:bodyPr>
            <a:normAutofit fontScale="90000"/>
          </a:bodyPr>
          <a:lstStyle/>
          <a:p>
            <a:r>
              <a:rPr lang="en-US" dirty="0"/>
              <a:t>ARTIFICIAL NEURAL NETWORK</a:t>
            </a:r>
          </a:p>
        </p:txBody>
      </p:sp>
      <p:pic>
        <p:nvPicPr>
          <p:cNvPr id="5" name="Content Placeholder 4">
            <a:extLst>
              <a:ext uri="{FF2B5EF4-FFF2-40B4-BE49-F238E27FC236}">
                <a16:creationId xmlns:a16="http://schemas.microsoft.com/office/drawing/2014/main" id="{F4FA4195-827E-6666-E26A-EC2072907558}"/>
              </a:ext>
            </a:extLst>
          </p:cNvPr>
          <p:cNvPicPr>
            <a:picLocks noGrp="1" noChangeAspect="1"/>
          </p:cNvPicPr>
          <p:nvPr>
            <p:ph idx="1"/>
          </p:nvPr>
        </p:nvPicPr>
        <p:blipFill rotWithShape="1">
          <a:blip r:embed="rId2"/>
          <a:srcRect l="47700" t="17972" r="22737" b="5478"/>
          <a:stretch/>
        </p:blipFill>
        <p:spPr>
          <a:xfrm>
            <a:off x="1069848" y="1125416"/>
            <a:ext cx="7131617" cy="5531852"/>
          </a:xfrm>
        </p:spPr>
      </p:pic>
    </p:spTree>
    <p:extLst>
      <p:ext uri="{BB962C8B-B14F-4D97-AF65-F5344CB8AC3E}">
        <p14:creationId xmlns:p14="http://schemas.microsoft.com/office/powerpoint/2010/main" val="162481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B4C66-27A2-4A7A-A7B2-0496875A536D}"/>
              </a:ext>
            </a:extLst>
          </p:cNvPr>
          <p:cNvSpPr>
            <a:spLocks noGrp="1"/>
          </p:cNvSpPr>
          <p:nvPr>
            <p:ph type="title"/>
          </p:nvPr>
        </p:nvSpPr>
        <p:spPr>
          <a:xfrm>
            <a:off x="8479777" y="639763"/>
            <a:ext cx="3046073" cy="5177377"/>
          </a:xfrm>
          <a:ln>
            <a:noFill/>
          </a:ln>
        </p:spPr>
        <p:txBody>
          <a:bodyPr>
            <a:normAutofit/>
          </a:bodyPr>
          <a:lstStyle/>
          <a:p>
            <a:r>
              <a:rPr lang="en-US" sz="4000"/>
              <a:t>GRAPHS AND OUTPUTS</a:t>
            </a:r>
          </a:p>
        </p:txBody>
      </p:sp>
      <p:pic>
        <p:nvPicPr>
          <p:cNvPr id="4" name="image3.jpeg">
            <a:extLst>
              <a:ext uri="{FF2B5EF4-FFF2-40B4-BE49-F238E27FC236}">
                <a16:creationId xmlns:a16="http://schemas.microsoft.com/office/drawing/2014/main" id="{E7EFDB10-5E39-18F3-7247-71CACC735BD8}"/>
              </a:ext>
            </a:extLst>
          </p:cNvPr>
          <p:cNvPicPr>
            <a:picLocks noGrp="1" noChangeAspect="1"/>
          </p:cNvPicPr>
          <p:nvPr>
            <p:ph idx="1"/>
          </p:nvPr>
        </p:nvPicPr>
        <p:blipFill>
          <a:blip r:embed="rId2" cstate="print"/>
          <a:stretch>
            <a:fillRect/>
          </a:stretch>
        </p:blipFill>
        <p:spPr>
          <a:xfrm>
            <a:off x="622300" y="2017533"/>
            <a:ext cx="2805666" cy="2326650"/>
          </a:xfrm>
          <a:prstGeom prst="rect">
            <a:avLst/>
          </a:prstGeom>
        </p:spPr>
      </p:pic>
      <p:sp>
        <p:nvSpPr>
          <p:cNvPr id="5" name="TextBox 4">
            <a:extLst>
              <a:ext uri="{FF2B5EF4-FFF2-40B4-BE49-F238E27FC236}">
                <a16:creationId xmlns:a16="http://schemas.microsoft.com/office/drawing/2014/main" id="{85365844-ECD5-EC1B-14B4-7E50636E91CD}"/>
              </a:ext>
            </a:extLst>
          </p:cNvPr>
          <p:cNvSpPr txBox="1"/>
          <p:nvPr/>
        </p:nvSpPr>
        <p:spPr>
          <a:xfrm>
            <a:off x="842800" y="4344183"/>
            <a:ext cx="2315522" cy="524503"/>
          </a:xfrm>
          <a:prstGeom prst="rect">
            <a:avLst/>
          </a:prstGeom>
          <a:noFill/>
        </p:spPr>
        <p:txBody>
          <a:bodyPr wrap="square" rtlCol="0">
            <a:spAutoFit/>
          </a:bodyPr>
          <a:lstStyle/>
          <a:p>
            <a:pPr defTabSz="356616">
              <a:spcAft>
                <a:spcPts val="600"/>
              </a:spcAft>
            </a:pPr>
            <a:r>
              <a:rPr lang="en-US" sz="1404" kern="1200">
                <a:solidFill>
                  <a:schemeClr val="tx1"/>
                </a:solidFill>
                <a:latin typeface="+mn-lt"/>
                <a:ea typeface="+mn-ea"/>
                <a:cs typeface="+mn-cs"/>
              </a:rPr>
              <a:t>Confusion Matrix For Logistic Regression</a:t>
            </a:r>
            <a:endParaRPr lang="en-US"/>
          </a:p>
        </p:txBody>
      </p:sp>
      <p:pic>
        <p:nvPicPr>
          <p:cNvPr id="6" name="image4.jpeg">
            <a:extLst>
              <a:ext uri="{FF2B5EF4-FFF2-40B4-BE49-F238E27FC236}">
                <a16:creationId xmlns:a16="http://schemas.microsoft.com/office/drawing/2014/main" id="{84FD3E27-1E23-1AC4-340F-978C761F90BA}"/>
              </a:ext>
            </a:extLst>
          </p:cNvPr>
          <p:cNvPicPr>
            <a:picLocks noChangeAspect="1"/>
          </p:cNvPicPr>
          <p:nvPr/>
        </p:nvPicPr>
        <p:blipFill>
          <a:blip r:embed="rId3" cstate="print"/>
          <a:stretch>
            <a:fillRect/>
          </a:stretch>
        </p:blipFill>
        <p:spPr>
          <a:xfrm>
            <a:off x="4175799" y="2262827"/>
            <a:ext cx="3018751" cy="1953348"/>
          </a:xfrm>
          <a:prstGeom prst="rect">
            <a:avLst/>
          </a:prstGeom>
        </p:spPr>
      </p:pic>
      <p:sp>
        <p:nvSpPr>
          <p:cNvPr id="7" name="TextBox 6">
            <a:extLst>
              <a:ext uri="{FF2B5EF4-FFF2-40B4-BE49-F238E27FC236}">
                <a16:creationId xmlns:a16="http://schemas.microsoft.com/office/drawing/2014/main" id="{602C6618-E520-261E-EE0C-3C9129870F27}"/>
              </a:ext>
            </a:extLst>
          </p:cNvPr>
          <p:cNvSpPr txBox="1"/>
          <p:nvPr/>
        </p:nvSpPr>
        <p:spPr>
          <a:xfrm>
            <a:off x="4527412" y="4344183"/>
            <a:ext cx="2315522" cy="524503"/>
          </a:xfrm>
          <a:prstGeom prst="rect">
            <a:avLst/>
          </a:prstGeom>
          <a:noFill/>
        </p:spPr>
        <p:txBody>
          <a:bodyPr wrap="square" rtlCol="0">
            <a:spAutoFit/>
          </a:bodyPr>
          <a:lstStyle/>
          <a:p>
            <a:pPr defTabSz="356616">
              <a:spcAft>
                <a:spcPts val="600"/>
              </a:spcAft>
            </a:pPr>
            <a:r>
              <a:rPr lang="en-US" sz="1404" kern="1200">
                <a:solidFill>
                  <a:schemeClr val="tx1"/>
                </a:solidFill>
                <a:latin typeface="+mn-lt"/>
                <a:ea typeface="+mn-ea"/>
                <a:cs typeface="+mn-cs"/>
              </a:rPr>
              <a:t>Feature Index Using Logistic Regression</a:t>
            </a:r>
            <a:endParaRPr lang="en-US"/>
          </a:p>
        </p:txBody>
      </p:sp>
    </p:spTree>
    <p:extLst>
      <p:ext uri="{BB962C8B-B14F-4D97-AF65-F5344CB8AC3E}">
        <p14:creationId xmlns:p14="http://schemas.microsoft.com/office/powerpoint/2010/main" val="994925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C61D-6076-3DBE-368B-570875B3134A}"/>
              </a:ext>
            </a:extLst>
          </p:cNvPr>
          <p:cNvSpPr>
            <a:spLocks noGrp="1"/>
          </p:cNvSpPr>
          <p:nvPr>
            <p:ph type="title"/>
          </p:nvPr>
        </p:nvSpPr>
        <p:spPr>
          <a:xfrm>
            <a:off x="8123722" y="1432223"/>
            <a:ext cx="2894797" cy="3357976"/>
          </a:xfrm>
        </p:spPr>
        <p:txBody>
          <a:bodyPr vert="horz" lIns="91440" tIns="45720" rIns="91440" bIns="45720" rtlCol="0" anchor="ctr">
            <a:normAutofit/>
          </a:bodyPr>
          <a:lstStyle/>
          <a:p>
            <a:pPr>
              <a:lnSpc>
                <a:spcPct val="80000"/>
              </a:lnSpc>
            </a:pPr>
            <a:r>
              <a:rPr lang="en-US" sz="6600" kern="1200" cap="all" baseline="0">
                <a:blipFill dpi="0" rotWithShape="1">
                  <a:blip r:embed="rId2"/>
                  <a:srcRect/>
                  <a:tile tx="6350" ty="-127000" sx="65000" sy="64000" flip="none" algn="tl"/>
                </a:blipFill>
                <a:latin typeface="+mj-lt"/>
                <a:ea typeface="+mj-ea"/>
                <a:cs typeface="+mj-cs"/>
              </a:rPr>
              <a:t>Graphs AND OUTPUTS</a:t>
            </a:r>
          </a:p>
        </p:txBody>
      </p:sp>
      <p:sp>
        <p:nvSpPr>
          <p:cNvPr id="9" name="Content Placeholder 8">
            <a:extLst>
              <a:ext uri="{FF2B5EF4-FFF2-40B4-BE49-F238E27FC236}">
                <a16:creationId xmlns:a16="http://schemas.microsoft.com/office/drawing/2014/main" id="{56A4B7AD-ADD7-AB40-D76E-93D2BFACD804}"/>
              </a:ext>
            </a:extLst>
          </p:cNvPr>
          <p:cNvSpPr>
            <a:spLocks noGrp="1"/>
          </p:cNvSpPr>
          <p:nvPr>
            <p:ph idx="1"/>
          </p:nvPr>
        </p:nvSpPr>
        <p:spPr>
          <a:xfrm>
            <a:off x="8123722" y="4790198"/>
            <a:ext cx="2894798" cy="687058"/>
          </a:xfrm>
        </p:spPr>
        <p:txBody>
          <a:bodyPr vert="horz" lIns="91440" tIns="45720" rIns="91440" bIns="45720" rtlCol="0">
            <a:normAutofit/>
          </a:bodyPr>
          <a:lstStyle/>
          <a:p>
            <a:pPr marL="0" indent="0">
              <a:buNone/>
            </a:pPr>
            <a:r>
              <a:rPr lang="en-US" sz="1400"/>
              <a:t>TRAINING AND TESTING ACCURACY PLOTS USING ANN</a:t>
            </a:r>
          </a:p>
        </p:txBody>
      </p:sp>
      <p:pic>
        <p:nvPicPr>
          <p:cNvPr id="4" name="Content Placeholder 3">
            <a:extLst>
              <a:ext uri="{FF2B5EF4-FFF2-40B4-BE49-F238E27FC236}">
                <a16:creationId xmlns:a16="http://schemas.microsoft.com/office/drawing/2014/main" id="{6FF1E9BA-706D-9E6D-BA6A-4967352B4FDF}"/>
              </a:ext>
            </a:extLst>
          </p:cNvPr>
          <p:cNvPicPr>
            <a:picLocks noChangeAspect="1"/>
          </p:cNvPicPr>
          <p:nvPr/>
        </p:nvPicPr>
        <p:blipFill rotWithShape="1">
          <a:blip r:embed="rId3"/>
          <a:srcRect l="29348" t="35978" r="16522" b="8750"/>
          <a:stretch/>
        </p:blipFill>
        <p:spPr>
          <a:xfrm>
            <a:off x="920837" y="1349780"/>
            <a:ext cx="4161302" cy="2262643"/>
          </a:xfrm>
          <a:prstGeom prst="rect">
            <a:avLst/>
          </a:prstGeom>
        </p:spPr>
      </p:pic>
    </p:spTree>
    <p:extLst>
      <p:ext uri="{BB962C8B-B14F-4D97-AF65-F5344CB8AC3E}">
        <p14:creationId xmlns:p14="http://schemas.microsoft.com/office/powerpoint/2010/main" val="204017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D6AA-F1D2-7D83-C183-5CB647C12017}"/>
              </a:ext>
            </a:extLst>
          </p:cNvPr>
          <p:cNvSpPr>
            <a:spLocks noGrp="1"/>
          </p:cNvSpPr>
          <p:nvPr>
            <p:ph type="title"/>
          </p:nvPr>
        </p:nvSpPr>
        <p:spPr>
          <a:xfrm>
            <a:off x="1069848" y="285849"/>
            <a:ext cx="10058400" cy="734568"/>
          </a:xfrm>
        </p:spPr>
        <p:txBody>
          <a:bodyPr>
            <a:normAutofit fontScale="90000"/>
          </a:bodyPr>
          <a:lstStyle/>
          <a:p>
            <a:r>
              <a:rPr lang="en-US" dirty="0"/>
              <a:t>GRAPHS AND GRAPHS</a:t>
            </a:r>
          </a:p>
        </p:txBody>
      </p:sp>
      <p:pic>
        <p:nvPicPr>
          <p:cNvPr id="5" name="Content Placeholder 4">
            <a:extLst>
              <a:ext uri="{FF2B5EF4-FFF2-40B4-BE49-F238E27FC236}">
                <a16:creationId xmlns:a16="http://schemas.microsoft.com/office/drawing/2014/main" id="{8DCC573D-D34B-EC1E-8819-99C6DCDF3FB1}"/>
              </a:ext>
            </a:extLst>
          </p:cNvPr>
          <p:cNvPicPr>
            <a:picLocks noGrp="1" noChangeAspect="1"/>
          </p:cNvPicPr>
          <p:nvPr>
            <p:ph idx="1"/>
          </p:nvPr>
        </p:nvPicPr>
        <p:blipFill rotWithShape="1">
          <a:blip r:embed="rId2"/>
          <a:srcRect l="30125" t="31797" r="25776" b="8124"/>
          <a:stretch/>
        </p:blipFill>
        <p:spPr>
          <a:xfrm>
            <a:off x="1315635" y="1333575"/>
            <a:ext cx="7298277" cy="5299079"/>
          </a:xfrm>
        </p:spPr>
      </p:pic>
      <p:sp>
        <p:nvSpPr>
          <p:cNvPr id="6" name="TextBox 5">
            <a:extLst>
              <a:ext uri="{FF2B5EF4-FFF2-40B4-BE49-F238E27FC236}">
                <a16:creationId xmlns:a16="http://schemas.microsoft.com/office/drawing/2014/main" id="{24FA2825-67E8-195B-4FCD-CD0CA3EB40CC}"/>
              </a:ext>
            </a:extLst>
          </p:cNvPr>
          <p:cNvSpPr txBox="1"/>
          <p:nvPr/>
        </p:nvSpPr>
        <p:spPr>
          <a:xfrm>
            <a:off x="8984974" y="3429000"/>
            <a:ext cx="3207026" cy="646331"/>
          </a:xfrm>
          <a:prstGeom prst="rect">
            <a:avLst/>
          </a:prstGeom>
          <a:noFill/>
        </p:spPr>
        <p:txBody>
          <a:bodyPr wrap="square" rtlCol="0">
            <a:spAutoFit/>
          </a:bodyPr>
          <a:lstStyle/>
          <a:p>
            <a:r>
              <a:rPr lang="en-US" dirty="0"/>
              <a:t>HAMMING CODE APPROACH</a:t>
            </a:r>
          </a:p>
        </p:txBody>
      </p:sp>
    </p:spTree>
    <p:extLst>
      <p:ext uri="{BB962C8B-B14F-4D97-AF65-F5344CB8AC3E}">
        <p14:creationId xmlns:p14="http://schemas.microsoft.com/office/powerpoint/2010/main" val="565278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7FBD-2429-0743-B59E-B7227E0F73C3}"/>
              </a:ext>
            </a:extLst>
          </p:cNvPr>
          <p:cNvSpPr>
            <a:spLocks noGrp="1"/>
          </p:cNvSpPr>
          <p:nvPr>
            <p:ph type="title"/>
          </p:nvPr>
        </p:nvSpPr>
        <p:spPr>
          <a:xfrm>
            <a:off x="8156350" y="484632"/>
            <a:ext cx="3544035" cy="1609344"/>
          </a:xfrm>
          <a:ln>
            <a:noFill/>
          </a:ln>
        </p:spPr>
        <p:txBody>
          <a:bodyPr>
            <a:normAutofit/>
          </a:bodyPr>
          <a:lstStyle/>
          <a:p>
            <a:r>
              <a:rPr lang="en-US" sz="3200"/>
              <a:t>RESULT</a:t>
            </a:r>
          </a:p>
        </p:txBody>
      </p:sp>
      <p:sp>
        <p:nvSpPr>
          <p:cNvPr id="3" name="Content Placeholder 2">
            <a:extLst>
              <a:ext uri="{FF2B5EF4-FFF2-40B4-BE49-F238E27FC236}">
                <a16:creationId xmlns:a16="http://schemas.microsoft.com/office/drawing/2014/main" id="{EA147B85-3E58-8640-CC7F-68B7A26D5C40}"/>
              </a:ext>
            </a:extLst>
          </p:cNvPr>
          <p:cNvSpPr>
            <a:spLocks noGrp="1"/>
          </p:cNvSpPr>
          <p:nvPr>
            <p:ph idx="1"/>
          </p:nvPr>
        </p:nvSpPr>
        <p:spPr>
          <a:xfrm>
            <a:off x="8156351" y="2121408"/>
            <a:ext cx="3544034" cy="4050792"/>
          </a:xfrm>
        </p:spPr>
        <p:txBody>
          <a:bodyPr>
            <a:normAutofit/>
          </a:bodyPr>
          <a:lstStyle/>
          <a:p>
            <a:pPr marL="0" indent="0">
              <a:buNone/>
            </a:pPr>
            <a:r>
              <a:rPr lang="en-US" sz="1600"/>
              <a:t>We have Implemented the Machine Learning PUF Breakability with different Architectures and we got different architecture with different outputs. Here we are representing outputs in Tabular Format</a:t>
            </a:r>
          </a:p>
          <a:p>
            <a:pPr marL="0" indent="0">
              <a:buNone/>
            </a:pPr>
            <a:endParaRPr lang="en-US" sz="1600"/>
          </a:p>
          <a:p>
            <a:pPr marL="0" indent="0">
              <a:buNone/>
            </a:pPr>
            <a:endParaRPr lang="en-US" sz="1600"/>
          </a:p>
        </p:txBody>
      </p:sp>
      <p:pic>
        <p:nvPicPr>
          <p:cNvPr id="5" name="Picture 4">
            <a:extLst>
              <a:ext uri="{FF2B5EF4-FFF2-40B4-BE49-F238E27FC236}">
                <a16:creationId xmlns:a16="http://schemas.microsoft.com/office/drawing/2014/main" id="{2FEEE685-DDA3-36A4-BCC8-D0176DA1AD22}"/>
              </a:ext>
            </a:extLst>
          </p:cNvPr>
          <p:cNvPicPr>
            <a:picLocks noChangeAspect="1"/>
          </p:cNvPicPr>
          <p:nvPr/>
        </p:nvPicPr>
        <p:blipFill rotWithShape="1">
          <a:blip r:embed="rId2"/>
          <a:srcRect l="24807" t="50000" r="55462" b="36455"/>
          <a:stretch/>
        </p:blipFill>
        <p:spPr>
          <a:xfrm>
            <a:off x="633999" y="2158497"/>
            <a:ext cx="6882269" cy="2551266"/>
          </a:xfrm>
          <a:prstGeom prst="rect">
            <a:avLst/>
          </a:prstGeom>
        </p:spPr>
      </p:pic>
    </p:spTree>
    <p:extLst>
      <p:ext uri="{BB962C8B-B14F-4D97-AF65-F5344CB8AC3E}">
        <p14:creationId xmlns:p14="http://schemas.microsoft.com/office/powerpoint/2010/main" val="1668322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1DA62-F7CE-D498-18E2-BDDAF5D43B51}"/>
              </a:ext>
            </a:extLst>
          </p:cNvPr>
          <p:cNvSpPr>
            <a:spLocks noGrp="1"/>
          </p:cNvSpPr>
          <p:nvPr>
            <p:ph type="title"/>
          </p:nvPr>
        </p:nvSpPr>
        <p:spPr>
          <a:xfrm>
            <a:off x="4970109" y="484632"/>
            <a:ext cx="6730277" cy="1609344"/>
          </a:xfrm>
          <a:ln>
            <a:noFill/>
          </a:ln>
        </p:spPr>
        <p:txBody>
          <a:bodyPr>
            <a:normAutofit/>
          </a:bodyPr>
          <a:lstStyle/>
          <a:p>
            <a:r>
              <a:rPr lang="en-US" sz="4800"/>
              <a:t>CONCLUSION</a:t>
            </a:r>
          </a:p>
        </p:txBody>
      </p:sp>
      <p:sp>
        <p:nvSpPr>
          <p:cNvPr id="3" name="Content Placeholder 2">
            <a:extLst>
              <a:ext uri="{FF2B5EF4-FFF2-40B4-BE49-F238E27FC236}">
                <a16:creationId xmlns:a16="http://schemas.microsoft.com/office/drawing/2014/main" id="{E3621BC5-0071-E32C-843A-D9E29F5EE188}"/>
              </a:ext>
            </a:extLst>
          </p:cNvPr>
          <p:cNvSpPr>
            <a:spLocks noGrp="1"/>
          </p:cNvSpPr>
          <p:nvPr>
            <p:ph idx="1"/>
          </p:nvPr>
        </p:nvSpPr>
        <p:spPr>
          <a:xfrm>
            <a:off x="4970109" y="2121408"/>
            <a:ext cx="6730276" cy="4050792"/>
          </a:xfrm>
        </p:spPr>
        <p:txBody>
          <a:bodyPr>
            <a:normAutofit/>
          </a:bodyPr>
          <a:lstStyle/>
          <a:p>
            <a:r>
              <a:rPr lang="en-US" sz="1500"/>
              <a:t> </a:t>
            </a:r>
            <a:r>
              <a:rPr lang="en-US" sz="1500">
                <a:effectLst/>
                <a:latin typeface="Times New Roman" panose="02020603050405020304" pitchFamily="18" charset="0"/>
                <a:ea typeface="Times New Roman" panose="02020603050405020304" pitchFamily="18" charset="0"/>
              </a:rPr>
              <a:t>According to our research, the ANN (Artificial Neural Network) model looks to have the best accuracy rate, at 80.77 percent, while the accuracy rates for the Logistic Regression, SVM, and Random Forest models are all close to 50 percent. </a:t>
            </a:r>
          </a:p>
          <a:p>
            <a:r>
              <a:rPr lang="en-US" sz="1500">
                <a:latin typeface="Times New Roman" panose="02020603050405020304" pitchFamily="18" charset="0"/>
              </a:rPr>
              <a:t> </a:t>
            </a:r>
            <a:r>
              <a:rPr lang="en-US" sz="1500">
                <a:effectLst/>
                <a:latin typeface="Times New Roman" panose="02020603050405020304" pitchFamily="18" charset="0"/>
                <a:ea typeface="Times New Roman" panose="02020603050405020304" pitchFamily="18" charset="0"/>
              </a:rPr>
              <a:t>The link between delay times and the output of the 9-XOR PUF is thought to be best predicted by the ANN model, according to this evidence.</a:t>
            </a:r>
          </a:p>
          <a:p>
            <a:r>
              <a:rPr lang="en-US" sz="1500">
                <a:latin typeface="Times New Roman" panose="02020603050405020304" pitchFamily="18" charset="0"/>
              </a:rPr>
              <a:t> </a:t>
            </a:r>
            <a:r>
              <a:rPr lang="en-US" sz="1500">
                <a:effectLst/>
                <a:latin typeface="Times New Roman" panose="02020603050405020304" pitchFamily="18" charset="0"/>
                <a:ea typeface="Times New Roman" panose="02020603050405020304" pitchFamily="18" charset="0"/>
              </a:rPr>
              <a:t>It is crucial to keep in mind, nonetheless, that the available data</a:t>
            </a:r>
            <a:r>
              <a:rPr lang="en-US" sz="1500" spc="-40">
                <a:effectLst/>
                <a:latin typeface="Times New Roman" panose="02020603050405020304" pitchFamily="18" charset="0"/>
                <a:ea typeface="Times New Roman" panose="02020603050405020304" pitchFamily="18" charset="0"/>
              </a:rPr>
              <a:t> </a:t>
            </a:r>
            <a:r>
              <a:rPr lang="en-US" sz="1500">
                <a:effectLst/>
                <a:latin typeface="Times New Roman" panose="02020603050405020304" pitchFamily="18" charset="0"/>
                <a:ea typeface="Times New Roman" panose="02020603050405020304" pitchFamily="18" charset="0"/>
              </a:rPr>
              <a:t>is</a:t>
            </a:r>
            <a:r>
              <a:rPr lang="en-US" sz="1500" spc="-35">
                <a:effectLst/>
                <a:latin typeface="Times New Roman" panose="02020603050405020304" pitchFamily="18" charset="0"/>
                <a:ea typeface="Times New Roman" panose="02020603050405020304" pitchFamily="18" charset="0"/>
              </a:rPr>
              <a:t> </a:t>
            </a:r>
            <a:r>
              <a:rPr lang="en-US" sz="1500">
                <a:effectLst/>
                <a:latin typeface="Times New Roman" panose="02020603050405020304" pitchFamily="18" charset="0"/>
                <a:ea typeface="Times New Roman" panose="02020603050405020304" pitchFamily="18" charset="0"/>
              </a:rPr>
              <a:t>insufficient</a:t>
            </a:r>
            <a:r>
              <a:rPr lang="en-US" sz="1500" spc="-35">
                <a:effectLst/>
                <a:latin typeface="Times New Roman" panose="02020603050405020304" pitchFamily="18" charset="0"/>
                <a:ea typeface="Times New Roman" panose="02020603050405020304" pitchFamily="18" charset="0"/>
              </a:rPr>
              <a:t> </a:t>
            </a:r>
            <a:r>
              <a:rPr lang="en-US" sz="1500">
                <a:effectLst/>
                <a:latin typeface="Times New Roman" panose="02020603050405020304" pitchFamily="18" charset="0"/>
                <a:ea typeface="Times New Roman" panose="02020603050405020304" pitchFamily="18" charset="0"/>
              </a:rPr>
              <a:t>to</a:t>
            </a:r>
            <a:r>
              <a:rPr lang="en-US" sz="1500" spc="-35">
                <a:effectLst/>
                <a:latin typeface="Times New Roman" panose="02020603050405020304" pitchFamily="18" charset="0"/>
                <a:ea typeface="Times New Roman" panose="02020603050405020304" pitchFamily="18" charset="0"/>
              </a:rPr>
              <a:t> </a:t>
            </a:r>
            <a:r>
              <a:rPr lang="en-US" sz="1500">
                <a:effectLst/>
                <a:latin typeface="Times New Roman" panose="02020603050405020304" pitchFamily="18" charset="0"/>
                <a:ea typeface="Times New Roman" panose="02020603050405020304" pitchFamily="18" charset="0"/>
              </a:rPr>
              <a:t>accurately</a:t>
            </a:r>
            <a:r>
              <a:rPr lang="en-US" sz="1500" spc="-35">
                <a:effectLst/>
                <a:latin typeface="Times New Roman" panose="02020603050405020304" pitchFamily="18" charset="0"/>
                <a:ea typeface="Times New Roman" panose="02020603050405020304" pitchFamily="18" charset="0"/>
              </a:rPr>
              <a:t> </a:t>
            </a:r>
            <a:r>
              <a:rPr lang="en-US" sz="1500">
                <a:effectLst/>
                <a:latin typeface="Times New Roman" panose="02020603050405020304" pitchFamily="18" charset="0"/>
                <a:ea typeface="Times New Roman" panose="02020603050405020304" pitchFamily="18" charset="0"/>
              </a:rPr>
              <a:t>assess</a:t>
            </a:r>
            <a:r>
              <a:rPr lang="en-US" sz="1500" spc="-40">
                <a:effectLst/>
                <a:latin typeface="Times New Roman" panose="02020603050405020304" pitchFamily="18" charset="0"/>
                <a:ea typeface="Times New Roman" panose="02020603050405020304" pitchFamily="18" charset="0"/>
              </a:rPr>
              <a:t> </a:t>
            </a:r>
            <a:r>
              <a:rPr lang="en-US" sz="1500">
                <a:effectLst/>
                <a:latin typeface="Times New Roman" panose="02020603050405020304" pitchFamily="18" charset="0"/>
                <a:ea typeface="Times New Roman" panose="02020603050405020304" pitchFamily="18" charset="0"/>
              </a:rPr>
              <a:t>how</a:t>
            </a:r>
            <a:r>
              <a:rPr lang="en-US" sz="1500" spc="-35">
                <a:effectLst/>
                <a:latin typeface="Times New Roman" panose="02020603050405020304" pitchFamily="18" charset="0"/>
                <a:ea typeface="Times New Roman" panose="02020603050405020304" pitchFamily="18" charset="0"/>
              </a:rPr>
              <a:t> </a:t>
            </a:r>
            <a:r>
              <a:rPr lang="en-US" sz="1500">
                <a:effectLst/>
                <a:latin typeface="Times New Roman" panose="02020603050405020304" pitchFamily="18" charset="0"/>
                <a:ea typeface="Times New Roman" panose="02020603050405020304" pitchFamily="18" charset="0"/>
              </a:rPr>
              <a:t>well</a:t>
            </a:r>
            <a:r>
              <a:rPr lang="en-US" sz="1500" spc="-35">
                <a:effectLst/>
                <a:latin typeface="Times New Roman" panose="02020603050405020304" pitchFamily="18" charset="0"/>
                <a:ea typeface="Times New Roman" panose="02020603050405020304" pitchFamily="18" charset="0"/>
              </a:rPr>
              <a:t> </a:t>
            </a:r>
            <a:r>
              <a:rPr lang="en-US" sz="1500">
                <a:effectLst/>
                <a:latin typeface="Times New Roman" panose="02020603050405020304" pitchFamily="18" charset="0"/>
                <a:ea typeface="Times New Roman" panose="02020603050405020304" pitchFamily="18" charset="0"/>
              </a:rPr>
              <a:t>these</a:t>
            </a:r>
            <a:r>
              <a:rPr lang="en-US" sz="1500" spc="-35">
                <a:effectLst/>
                <a:latin typeface="Times New Roman" panose="02020603050405020304" pitchFamily="18" charset="0"/>
                <a:ea typeface="Times New Roman" panose="02020603050405020304" pitchFamily="18" charset="0"/>
              </a:rPr>
              <a:t> </a:t>
            </a:r>
            <a:r>
              <a:rPr lang="en-US" sz="1500">
                <a:effectLst/>
                <a:latin typeface="Times New Roman" panose="02020603050405020304" pitchFamily="18" charset="0"/>
                <a:ea typeface="Times New Roman" panose="02020603050405020304" pitchFamily="18" charset="0"/>
              </a:rPr>
              <a:t>machine learning models are doing.</a:t>
            </a:r>
            <a:endParaRPr lang="en-US" sz="1500">
              <a:latin typeface="Times New Roman" panose="02020603050405020304" pitchFamily="18" charset="0"/>
              <a:ea typeface="Times New Roman" panose="02020603050405020304" pitchFamily="18" charset="0"/>
            </a:endParaRPr>
          </a:p>
          <a:p>
            <a:r>
              <a:rPr lang="en-US" sz="1500">
                <a:latin typeface="Times New Roman" panose="02020603050405020304" pitchFamily="18" charset="0"/>
              </a:rPr>
              <a:t> </a:t>
            </a:r>
            <a:r>
              <a:rPr lang="en-US" sz="1500">
                <a:effectLst/>
                <a:latin typeface="Times New Roman" panose="02020603050405020304" pitchFamily="18" charset="0"/>
                <a:ea typeface="Times New Roman" panose="02020603050405020304" pitchFamily="18" charset="0"/>
              </a:rPr>
              <a:t>The quantity and calibre of </a:t>
            </a:r>
            <a:r>
              <a:rPr lang="en-US" sz="1500" spc="-20">
                <a:effectLst/>
                <a:latin typeface="Times New Roman" panose="02020603050405020304" pitchFamily="18" charset="0"/>
                <a:ea typeface="Times New Roman" panose="02020603050405020304" pitchFamily="18" charset="0"/>
              </a:rPr>
              <a:t>the </a:t>
            </a:r>
            <a:r>
              <a:rPr lang="en-US" sz="1500">
                <a:effectLst/>
                <a:latin typeface="Times New Roman" panose="02020603050405020304" pitchFamily="18" charset="0"/>
                <a:ea typeface="Times New Roman" panose="02020603050405020304" pitchFamily="18" charset="0"/>
              </a:rPr>
              <a:t>training dataset, the complexity of the model architecture, </a:t>
            </a:r>
            <a:r>
              <a:rPr lang="en-US" sz="1500" spc="-25">
                <a:effectLst/>
                <a:latin typeface="Times New Roman" panose="02020603050405020304" pitchFamily="18" charset="0"/>
                <a:ea typeface="Times New Roman" panose="02020603050405020304" pitchFamily="18" charset="0"/>
              </a:rPr>
              <a:t>and </a:t>
            </a:r>
            <a:r>
              <a:rPr lang="en-US" sz="1500">
                <a:effectLst/>
                <a:latin typeface="Times New Roman" panose="02020603050405020304" pitchFamily="18" charset="0"/>
                <a:ea typeface="Times New Roman" panose="02020603050405020304" pitchFamily="18" charset="0"/>
              </a:rPr>
              <a:t>the intricacies of the implementation can all have an </a:t>
            </a:r>
            <a:r>
              <a:rPr lang="en-US" sz="1500" spc="-15">
                <a:effectLst/>
                <a:latin typeface="Times New Roman" panose="02020603050405020304" pitchFamily="18" charset="0"/>
                <a:ea typeface="Times New Roman" panose="02020603050405020304" pitchFamily="18" charset="0"/>
              </a:rPr>
              <a:t>impact  </a:t>
            </a:r>
            <a:r>
              <a:rPr lang="en-US" sz="1500">
                <a:effectLst/>
                <a:latin typeface="Times New Roman" panose="02020603050405020304" pitchFamily="18" charset="0"/>
                <a:ea typeface="Times New Roman" panose="02020603050405020304" pitchFamily="18" charset="0"/>
              </a:rPr>
              <a:t>on the models’ accuracy.</a:t>
            </a:r>
          </a:p>
          <a:p>
            <a:r>
              <a:rPr lang="en-US" sz="1500">
                <a:latin typeface="Times New Roman" panose="02020603050405020304" pitchFamily="18" charset="0"/>
              </a:rPr>
              <a:t> </a:t>
            </a:r>
            <a:r>
              <a:rPr lang="en-US" sz="1500">
                <a:effectLst/>
                <a:latin typeface="Times New Roman" panose="02020603050405020304" pitchFamily="18" charset="0"/>
                <a:ea typeface="Times New Roman" panose="02020603050405020304" pitchFamily="18" charset="0"/>
              </a:rPr>
              <a:t>Furthermore, the particular defence strategies used may affect how successful machine learning assaults</a:t>
            </a:r>
            <a:r>
              <a:rPr lang="en-US" sz="1500" spc="90">
                <a:effectLst/>
                <a:latin typeface="Times New Roman" panose="02020603050405020304" pitchFamily="18" charset="0"/>
                <a:ea typeface="Times New Roman" panose="02020603050405020304" pitchFamily="18" charset="0"/>
              </a:rPr>
              <a:t> </a:t>
            </a:r>
            <a:r>
              <a:rPr lang="en-US" sz="1500">
                <a:effectLst/>
                <a:latin typeface="Times New Roman" panose="02020603050405020304" pitchFamily="18" charset="0"/>
                <a:ea typeface="Times New Roman" panose="02020603050405020304" pitchFamily="18" charset="0"/>
              </a:rPr>
              <a:t>are</a:t>
            </a:r>
            <a:r>
              <a:rPr lang="en-US" sz="1500" spc="95">
                <a:effectLst/>
                <a:latin typeface="Times New Roman" panose="02020603050405020304" pitchFamily="18" charset="0"/>
                <a:ea typeface="Times New Roman" panose="02020603050405020304" pitchFamily="18" charset="0"/>
              </a:rPr>
              <a:t> </a:t>
            </a:r>
            <a:r>
              <a:rPr lang="en-US" sz="1500">
                <a:effectLst/>
                <a:latin typeface="Times New Roman" panose="02020603050405020304" pitchFamily="18" charset="0"/>
                <a:ea typeface="Times New Roman" panose="02020603050405020304" pitchFamily="18" charset="0"/>
              </a:rPr>
              <a:t>against</a:t>
            </a:r>
            <a:r>
              <a:rPr lang="en-US" sz="1500" spc="95">
                <a:effectLst/>
                <a:latin typeface="Times New Roman" panose="02020603050405020304" pitchFamily="18" charset="0"/>
                <a:ea typeface="Times New Roman" panose="02020603050405020304" pitchFamily="18" charset="0"/>
              </a:rPr>
              <a:t> </a:t>
            </a:r>
            <a:r>
              <a:rPr lang="en-US" sz="1500">
                <a:effectLst/>
                <a:latin typeface="Times New Roman" panose="02020603050405020304" pitchFamily="18" charset="0"/>
                <a:ea typeface="Times New Roman" panose="02020603050405020304" pitchFamily="18" charset="0"/>
              </a:rPr>
              <a:t>the</a:t>
            </a:r>
            <a:r>
              <a:rPr lang="en-US" sz="1500" spc="90">
                <a:effectLst/>
                <a:latin typeface="Times New Roman" panose="02020603050405020304" pitchFamily="18" charset="0"/>
                <a:ea typeface="Times New Roman" panose="02020603050405020304" pitchFamily="18" charset="0"/>
              </a:rPr>
              <a:t> </a:t>
            </a:r>
            <a:r>
              <a:rPr lang="en-US" sz="1500">
                <a:effectLst/>
                <a:latin typeface="Times New Roman" panose="02020603050405020304" pitchFamily="18" charset="0"/>
                <a:ea typeface="Times New Roman" panose="02020603050405020304" pitchFamily="18" charset="0"/>
              </a:rPr>
              <a:t>9-XOR</a:t>
            </a:r>
            <a:r>
              <a:rPr lang="en-US" sz="1500" spc="95">
                <a:effectLst/>
                <a:latin typeface="Times New Roman" panose="02020603050405020304" pitchFamily="18" charset="0"/>
                <a:ea typeface="Times New Roman" panose="02020603050405020304" pitchFamily="18" charset="0"/>
              </a:rPr>
              <a:t> </a:t>
            </a:r>
            <a:r>
              <a:rPr lang="en-US" sz="1500" spc="-20">
                <a:effectLst/>
                <a:latin typeface="Times New Roman" panose="02020603050405020304" pitchFamily="18" charset="0"/>
                <a:ea typeface="Times New Roman" panose="02020603050405020304" pitchFamily="18" charset="0"/>
              </a:rPr>
              <a:t>PUF.</a:t>
            </a:r>
            <a:endParaRPr lang="en-US" sz="1500">
              <a:effectLst/>
              <a:latin typeface="Times New Roman" panose="02020603050405020304" pitchFamily="18" charset="0"/>
              <a:ea typeface="Times New Roman" panose="02020603050405020304" pitchFamily="18" charset="0"/>
            </a:endParaRPr>
          </a:p>
          <a:p>
            <a:pPr marL="0" indent="0">
              <a:buNone/>
            </a:pPr>
            <a:endParaRPr lang="en-US" sz="1500"/>
          </a:p>
        </p:txBody>
      </p:sp>
      <p:pic>
        <p:nvPicPr>
          <p:cNvPr id="5" name="Picture 4" descr="A network formed by white dots">
            <a:extLst>
              <a:ext uri="{FF2B5EF4-FFF2-40B4-BE49-F238E27FC236}">
                <a16:creationId xmlns:a16="http://schemas.microsoft.com/office/drawing/2014/main" id="{C4AF024B-AE8E-9A53-D704-EB5EF7F93268}"/>
              </a:ext>
            </a:extLst>
          </p:cNvPr>
          <p:cNvPicPr>
            <a:picLocks noChangeAspect="1"/>
          </p:cNvPicPr>
          <p:nvPr/>
        </p:nvPicPr>
        <p:blipFill rotWithShape="1">
          <a:blip r:embed="rId2"/>
          <a:srcRect l="45121" r="2706" b="-1"/>
          <a:stretch/>
        </p:blipFill>
        <p:spPr>
          <a:xfrm>
            <a:off x="3344" y="10"/>
            <a:ext cx="4646726" cy="6857990"/>
          </a:xfrm>
          <a:prstGeom prst="rect">
            <a:avLst/>
          </a:prstGeom>
        </p:spPr>
      </p:pic>
    </p:spTree>
    <p:extLst>
      <p:ext uri="{BB962C8B-B14F-4D97-AF65-F5344CB8AC3E}">
        <p14:creationId xmlns:p14="http://schemas.microsoft.com/office/powerpoint/2010/main" val="2875098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4" descr="Text&#10;&#10;Description automatically generated">
            <a:extLst>
              <a:ext uri="{FF2B5EF4-FFF2-40B4-BE49-F238E27FC236}">
                <a16:creationId xmlns:a16="http://schemas.microsoft.com/office/drawing/2014/main" id="{B2CF1099-0F32-1E6E-0F51-849B1EBF5459}"/>
              </a:ext>
            </a:extLst>
          </p:cNvPr>
          <p:cNvPicPr>
            <a:picLocks noChangeAspect="1"/>
          </p:cNvPicPr>
          <p:nvPr/>
        </p:nvPicPr>
        <p:blipFill rotWithShape="1">
          <a:blip r:embed="rId2">
            <a:extLst>
              <a:ext uri="{28A0092B-C50C-407E-A947-70E740481C1C}">
                <a14:useLocalDpi xmlns:a14="http://schemas.microsoft.com/office/drawing/2010/main" val="0"/>
              </a:ext>
            </a:extLst>
          </a:blip>
          <a:srcRect l="6900" t="-1" r="6877" b="6860"/>
          <a:stretch/>
        </p:blipFill>
        <p:spPr>
          <a:xfrm>
            <a:off x="20" y="11"/>
            <a:ext cx="12191980" cy="6387538"/>
          </a:xfrm>
          <a:prstGeom prst="rect">
            <a:avLst/>
          </a:prstGeom>
        </p:spPr>
      </p:pic>
    </p:spTree>
    <p:extLst>
      <p:ext uri="{BB962C8B-B14F-4D97-AF65-F5344CB8AC3E}">
        <p14:creationId xmlns:p14="http://schemas.microsoft.com/office/powerpoint/2010/main" val="101001447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C0FE-5FFC-8844-5215-64E9E09FEA63}"/>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Introduction</a:t>
            </a:r>
          </a:p>
        </p:txBody>
      </p:sp>
      <p:sp>
        <p:nvSpPr>
          <p:cNvPr id="3" name="Content Placeholder 2">
            <a:extLst>
              <a:ext uri="{FF2B5EF4-FFF2-40B4-BE49-F238E27FC236}">
                <a16:creationId xmlns:a16="http://schemas.microsoft.com/office/drawing/2014/main" id="{8A5A03E2-DD57-5D77-40B2-CEDCB4CDE382}"/>
              </a:ext>
            </a:extLst>
          </p:cNvPr>
          <p:cNvSpPr>
            <a:spLocks noGrp="1"/>
          </p:cNvSpPr>
          <p:nvPr>
            <p:ph idx="1"/>
          </p:nvPr>
        </p:nvSpPr>
        <p:spPr>
          <a:xfrm>
            <a:off x="6081089" y="725394"/>
            <a:ext cx="5142658" cy="5407212"/>
          </a:xfrm>
        </p:spPr>
        <p:txBody>
          <a:bodyPr anchor="ctr">
            <a:normAutofit/>
          </a:bodyPr>
          <a:lstStyle/>
          <a:p>
            <a:r>
              <a:rPr lang="en-US" sz="1400"/>
              <a:t> </a:t>
            </a:r>
            <a:r>
              <a:rPr lang="en-US" sz="1400">
                <a:effectLst/>
                <a:latin typeface="Times New Roman" panose="02020603050405020304" pitchFamily="18" charset="0"/>
                <a:ea typeface="Times New Roman" panose="02020603050405020304" pitchFamily="18" charset="0"/>
              </a:rPr>
              <a:t>Physical Unclonable  Functions  (PUFs)  are  emerging  </a:t>
            </a:r>
            <a:r>
              <a:rPr lang="en-US" sz="1400" spc="-40">
                <a:effectLst/>
                <a:latin typeface="Times New Roman" panose="02020603050405020304" pitchFamily="18" charset="0"/>
                <a:ea typeface="Times New Roman" panose="02020603050405020304" pitchFamily="18" charset="0"/>
              </a:rPr>
              <a:t>as  </a:t>
            </a:r>
            <a:r>
              <a:rPr lang="en-US" sz="1400">
                <a:effectLst/>
                <a:latin typeface="Times New Roman" panose="02020603050405020304" pitchFamily="18" charset="0"/>
                <a:ea typeface="Times New Roman" panose="02020603050405020304" pitchFamily="18" charset="0"/>
              </a:rPr>
              <a:t>a promising technology for secure authentication and </a:t>
            </a:r>
            <a:r>
              <a:rPr lang="en-US" sz="1400" spc="-35">
                <a:effectLst/>
                <a:latin typeface="Times New Roman" panose="02020603050405020304" pitchFamily="18" charset="0"/>
                <a:ea typeface="Times New Roman" panose="02020603050405020304" pitchFamily="18" charset="0"/>
              </a:rPr>
              <a:t>key </a:t>
            </a:r>
            <a:r>
              <a:rPr lang="en-US" sz="1400">
                <a:effectLst/>
                <a:latin typeface="Times New Roman" panose="02020603050405020304" pitchFamily="18" charset="0"/>
                <a:ea typeface="Times New Roman" panose="02020603050405020304" pitchFamily="18" charset="0"/>
              </a:rPr>
              <a:t>generation. </a:t>
            </a:r>
          </a:p>
          <a:p>
            <a:r>
              <a:rPr lang="en-US" sz="1400">
                <a:latin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The XOR </a:t>
            </a:r>
            <a:r>
              <a:rPr lang="en-US" sz="1400" spc="-20">
                <a:effectLst/>
                <a:latin typeface="Times New Roman" panose="02020603050405020304" pitchFamily="18" charset="0"/>
                <a:ea typeface="Times New Roman" panose="02020603050405020304" pitchFamily="18" charset="0"/>
              </a:rPr>
              <a:t>PUF, </a:t>
            </a:r>
            <a:r>
              <a:rPr lang="en-US" sz="1400">
                <a:effectLst/>
                <a:latin typeface="Times New Roman" panose="02020603050405020304" pitchFamily="18" charset="0"/>
                <a:ea typeface="Times New Roman" panose="02020603050405020304" pitchFamily="18" charset="0"/>
              </a:rPr>
              <a:t>in particular, is a popular type </a:t>
            </a:r>
            <a:r>
              <a:rPr lang="en-US" sz="1400" spc="-40">
                <a:effectLst/>
                <a:latin typeface="Times New Roman" panose="02020603050405020304" pitchFamily="18" charset="0"/>
                <a:ea typeface="Times New Roman" panose="02020603050405020304" pitchFamily="18" charset="0"/>
              </a:rPr>
              <a:t>of </a:t>
            </a:r>
            <a:r>
              <a:rPr lang="en-US" sz="1400">
                <a:effectLst/>
                <a:latin typeface="Times New Roman" panose="02020603050405020304" pitchFamily="18" charset="0"/>
                <a:ea typeface="Times New Roman" panose="02020603050405020304" pitchFamily="18" charset="0"/>
              </a:rPr>
              <a:t>PUF that uses XOR logic gates to generate unique responses to challenge inputs. </a:t>
            </a:r>
            <a:endParaRPr lang="en-US" sz="1400">
              <a:latin typeface="Times New Roman" panose="02020603050405020304" pitchFamily="18" charset="0"/>
              <a:ea typeface="Times New Roman" panose="02020603050405020304" pitchFamily="18" charset="0"/>
            </a:endParaRPr>
          </a:p>
          <a:p>
            <a:r>
              <a:rPr lang="en-US" sz="1400">
                <a:latin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XOR PUFs have been studied </a:t>
            </a:r>
            <a:r>
              <a:rPr lang="en-US" sz="1400" spc="-15">
                <a:effectLst/>
                <a:latin typeface="Times New Roman" panose="02020603050405020304" pitchFamily="18" charset="0"/>
                <a:ea typeface="Times New Roman" panose="02020603050405020304" pitchFamily="18" charset="0"/>
              </a:rPr>
              <a:t>extensively </a:t>
            </a:r>
            <a:r>
              <a:rPr lang="en-US" sz="1400">
                <a:effectLst/>
                <a:latin typeface="Times New Roman" panose="02020603050405020304" pitchFamily="18" charset="0"/>
                <a:ea typeface="Times New Roman" panose="02020603050405020304" pitchFamily="18" charset="0"/>
              </a:rPr>
              <a:t>due to their simplicity and ease of implementation.</a:t>
            </a:r>
          </a:p>
          <a:p>
            <a:r>
              <a:rPr lang="en-US" sz="1400">
                <a:latin typeface="Times New Roman" panose="02020603050405020304" pitchFamily="18" charset="0"/>
              </a:rPr>
              <a:t> </a:t>
            </a:r>
            <a:r>
              <a:rPr lang="en-US" sz="1400" spc="-25">
                <a:effectLst/>
                <a:latin typeface="Times New Roman" panose="02020603050405020304" pitchFamily="18" charset="0"/>
                <a:ea typeface="Times New Roman" panose="02020603050405020304" pitchFamily="18" charset="0"/>
              </a:rPr>
              <a:t>However, </a:t>
            </a:r>
            <a:r>
              <a:rPr lang="en-US" sz="1400">
                <a:effectLst/>
                <a:latin typeface="Times New Roman" panose="02020603050405020304" pitchFamily="18" charset="0"/>
                <a:ea typeface="Times New Roman" panose="02020603050405020304" pitchFamily="18" charset="0"/>
              </a:rPr>
              <a:t>recent research has shown that XOR PUFs can be vulnerable to attacks, and their security is highly dependent on the </a:t>
            </a:r>
            <a:r>
              <a:rPr lang="en-US" sz="1400" spc="-15">
                <a:effectLst/>
                <a:latin typeface="Times New Roman" panose="02020603050405020304" pitchFamily="18" charset="0"/>
                <a:ea typeface="Times New Roman" panose="02020603050405020304" pitchFamily="18" charset="0"/>
              </a:rPr>
              <a:t>quality </a:t>
            </a:r>
            <a:r>
              <a:rPr lang="en-US" sz="1400">
                <a:effectLst/>
                <a:latin typeface="Times New Roman" panose="02020603050405020304" pitchFamily="18" charset="0"/>
                <a:ea typeface="Times New Roman" panose="02020603050405020304" pitchFamily="18" charset="0"/>
              </a:rPr>
              <a:t>of their hardware</a:t>
            </a:r>
            <a:r>
              <a:rPr lang="en-US" sz="1400" spc="30">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implementation.</a:t>
            </a:r>
          </a:p>
          <a:p>
            <a:r>
              <a:rPr lang="en-US" sz="1400">
                <a:latin typeface="Times New Roman" panose="02020603050405020304" pitchFamily="18" charset="0"/>
              </a:rPr>
              <a:t> W</a:t>
            </a:r>
            <a:r>
              <a:rPr lang="en-US" sz="1400">
                <a:effectLst/>
                <a:latin typeface="Times New Roman" panose="02020603050405020304" pitchFamily="18" charset="0"/>
                <a:ea typeface="Times New Roman" panose="02020603050405020304" pitchFamily="18" charset="0"/>
              </a:rPr>
              <a:t>e explore the breakability of XOR PUFs using machine learning techniques. </a:t>
            </a:r>
          </a:p>
          <a:p>
            <a:r>
              <a:rPr lang="en-US" sz="1400">
                <a:latin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Machine learning has shown significant potential in analyzing and exploiting vulnerabilities in cryptographic systems. </a:t>
            </a:r>
          </a:p>
          <a:p>
            <a:r>
              <a:rPr lang="en-US" sz="1400">
                <a:latin typeface="Times New Roman" panose="02020603050405020304" pitchFamily="18" charset="0"/>
              </a:rPr>
              <a:t> </a:t>
            </a:r>
            <a:r>
              <a:rPr lang="en-US" sz="1400" spc="-40">
                <a:effectLst/>
                <a:latin typeface="Times New Roman" panose="02020603050405020304" pitchFamily="18" charset="0"/>
                <a:ea typeface="Times New Roman" panose="02020603050405020304" pitchFamily="18" charset="0"/>
              </a:rPr>
              <a:t>To </a:t>
            </a:r>
            <a:r>
              <a:rPr lang="en-US" sz="1400">
                <a:effectLst/>
                <a:latin typeface="Times New Roman" panose="02020603050405020304" pitchFamily="18" charset="0"/>
                <a:ea typeface="Times New Roman" panose="02020603050405020304" pitchFamily="18" charset="0"/>
              </a:rPr>
              <a:t>achieve our goal, we first introduce the concept of PUFs and their significance in the field of cybersecurity. </a:t>
            </a:r>
            <a:endParaRPr lang="en-US" sz="1400">
              <a:latin typeface="Times New Roman" panose="02020603050405020304" pitchFamily="18" charset="0"/>
              <a:ea typeface="Times New Roman" panose="02020603050405020304" pitchFamily="18" charset="0"/>
            </a:endParaRPr>
          </a:p>
          <a:p>
            <a:r>
              <a:rPr lang="en-US" sz="1400">
                <a:latin typeface="Times New Roman" panose="02020603050405020304" pitchFamily="18" charset="0"/>
              </a:rPr>
              <a:t> </a:t>
            </a:r>
            <a:r>
              <a:rPr lang="en-US" sz="1400" spc="-40">
                <a:effectLst/>
                <a:latin typeface="Times New Roman" panose="02020603050405020304" pitchFamily="18" charset="0"/>
                <a:ea typeface="Times New Roman" panose="02020603050405020304" pitchFamily="18" charset="0"/>
              </a:rPr>
              <a:t>We </a:t>
            </a:r>
            <a:r>
              <a:rPr lang="en-US" sz="1400" spc="-20">
                <a:effectLst/>
                <a:latin typeface="Times New Roman" panose="02020603050405020304" pitchFamily="18" charset="0"/>
                <a:ea typeface="Times New Roman" panose="02020603050405020304" pitchFamily="18" charset="0"/>
              </a:rPr>
              <a:t>then </a:t>
            </a:r>
            <a:r>
              <a:rPr lang="en-US" sz="1400">
                <a:effectLst/>
                <a:latin typeface="Times New Roman" panose="02020603050405020304" pitchFamily="18" charset="0"/>
                <a:ea typeface="Times New Roman" panose="02020603050405020304" pitchFamily="18" charset="0"/>
              </a:rPr>
              <a:t>discuss the architecture and working principle of the </a:t>
            </a:r>
            <a:r>
              <a:rPr lang="en-US" sz="1400" spc="-25">
                <a:effectLst/>
                <a:latin typeface="Times New Roman" panose="02020603050405020304" pitchFamily="18" charset="0"/>
                <a:ea typeface="Times New Roman" panose="02020603050405020304" pitchFamily="18" charset="0"/>
              </a:rPr>
              <a:t>XOR </a:t>
            </a:r>
            <a:r>
              <a:rPr lang="en-US" sz="1400">
                <a:effectLst/>
                <a:latin typeface="Times New Roman" panose="02020603050405020304" pitchFamily="18" charset="0"/>
                <a:ea typeface="Times New Roman" panose="02020603050405020304" pitchFamily="18" charset="0"/>
              </a:rPr>
              <a:t>PUF and the existing attacks on XOR PUFs.</a:t>
            </a:r>
          </a:p>
          <a:p>
            <a:pPr marL="0" indent="0">
              <a:buNone/>
            </a:pPr>
            <a:endParaRPr lang="en-US" sz="1400"/>
          </a:p>
        </p:txBody>
      </p:sp>
    </p:spTree>
    <p:extLst>
      <p:ext uri="{BB962C8B-B14F-4D97-AF65-F5344CB8AC3E}">
        <p14:creationId xmlns:p14="http://schemas.microsoft.com/office/powerpoint/2010/main" val="138873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A206F-2D2C-9783-8F08-4FC748ED469A}"/>
              </a:ext>
            </a:extLst>
          </p:cNvPr>
          <p:cNvSpPr>
            <a:spLocks noGrp="1"/>
          </p:cNvSpPr>
          <p:nvPr>
            <p:ph type="title"/>
          </p:nvPr>
        </p:nvSpPr>
        <p:spPr>
          <a:xfrm>
            <a:off x="1069848" y="4846002"/>
            <a:ext cx="10058400" cy="1522993"/>
          </a:xfrm>
        </p:spPr>
        <p:txBody>
          <a:bodyPr>
            <a:normAutofit/>
          </a:bodyPr>
          <a:lstStyle/>
          <a:p>
            <a:r>
              <a:rPr lang="en-US" sz="6000"/>
              <a:t>PHYSICAL UNCLONABLE FUNCTION</a:t>
            </a:r>
          </a:p>
        </p:txBody>
      </p:sp>
      <p:sp>
        <p:nvSpPr>
          <p:cNvPr id="3" name="Content Placeholder 2">
            <a:extLst>
              <a:ext uri="{FF2B5EF4-FFF2-40B4-BE49-F238E27FC236}">
                <a16:creationId xmlns:a16="http://schemas.microsoft.com/office/drawing/2014/main" id="{AD4D440B-343E-CE62-DD53-CACE60FE61BD}"/>
              </a:ext>
            </a:extLst>
          </p:cNvPr>
          <p:cNvSpPr>
            <a:spLocks noGrp="1"/>
          </p:cNvSpPr>
          <p:nvPr>
            <p:ph idx="1"/>
          </p:nvPr>
        </p:nvSpPr>
        <p:spPr>
          <a:xfrm>
            <a:off x="1069848" y="965199"/>
            <a:ext cx="4704419" cy="3488445"/>
          </a:xfrm>
        </p:spPr>
        <p:txBody>
          <a:bodyPr>
            <a:normAutofit/>
          </a:bodyPr>
          <a:lstStyle/>
          <a:p>
            <a:pPr marR="74295">
              <a:spcBef>
                <a:spcPts val="335"/>
              </a:spcBef>
              <a:buSzPts val="1000"/>
              <a:tabLst>
                <a:tab pos="354330" algn="l"/>
              </a:tabLst>
            </a:pPr>
            <a:r>
              <a:rPr lang="en-US" sz="1700" spc="0">
                <a:effectLst/>
                <a:latin typeface="Times New Roman" panose="02020603050405020304" pitchFamily="18" charset="0"/>
                <a:ea typeface="Times New Roman" panose="02020603050405020304" pitchFamily="18" charset="0"/>
              </a:rPr>
              <a:t>The</a:t>
            </a:r>
            <a:r>
              <a:rPr lang="en-US" sz="1700" spc="85">
                <a:effectLst/>
                <a:latin typeface="Times New Roman" panose="02020603050405020304" pitchFamily="18" charset="0"/>
                <a:ea typeface="Times New Roman" panose="02020603050405020304" pitchFamily="18" charset="0"/>
              </a:rPr>
              <a:t> </a:t>
            </a:r>
            <a:r>
              <a:rPr lang="en-US" sz="1700" spc="0">
                <a:effectLst/>
                <a:latin typeface="Times New Roman" panose="02020603050405020304" pitchFamily="18" charset="0"/>
                <a:ea typeface="Times New Roman" panose="02020603050405020304" pitchFamily="18" charset="0"/>
              </a:rPr>
              <a:t>64-bit</a:t>
            </a:r>
            <a:r>
              <a:rPr lang="en-US" sz="1700" spc="85">
                <a:effectLst/>
                <a:latin typeface="Times New Roman" panose="02020603050405020304" pitchFamily="18" charset="0"/>
                <a:ea typeface="Times New Roman" panose="02020603050405020304" pitchFamily="18" charset="0"/>
              </a:rPr>
              <a:t> </a:t>
            </a:r>
            <a:r>
              <a:rPr lang="en-US" sz="1700" spc="0">
                <a:effectLst/>
                <a:latin typeface="Times New Roman" panose="02020603050405020304" pitchFamily="18" charset="0"/>
                <a:ea typeface="Times New Roman" panose="02020603050405020304" pitchFamily="18" charset="0"/>
              </a:rPr>
              <a:t>XOR</a:t>
            </a:r>
            <a:r>
              <a:rPr lang="en-US" sz="1700" spc="85">
                <a:effectLst/>
                <a:latin typeface="Times New Roman" panose="02020603050405020304" pitchFamily="18" charset="0"/>
                <a:ea typeface="Times New Roman" panose="02020603050405020304" pitchFamily="18" charset="0"/>
              </a:rPr>
              <a:t> </a:t>
            </a:r>
            <a:r>
              <a:rPr lang="en-US" sz="1700" spc="0">
                <a:effectLst/>
                <a:latin typeface="Times New Roman" panose="02020603050405020304" pitchFamily="18" charset="0"/>
                <a:ea typeface="Times New Roman" panose="02020603050405020304" pitchFamily="18" charset="0"/>
              </a:rPr>
              <a:t>PUF</a:t>
            </a:r>
            <a:r>
              <a:rPr lang="en-US" sz="1700" spc="90">
                <a:effectLst/>
                <a:latin typeface="Times New Roman" panose="02020603050405020304" pitchFamily="18" charset="0"/>
                <a:ea typeface="Times New Roman" panose="02020603050405020304" pitchFamily="18" charset="0"/>
              </a:rPr>
              <a:t> </a:t>
            </a:r>
            <a:r>
              <a:rPr lang="en-US" sz="1700" spc="0">
                <a:effectLst/>
                <a:latin typeface="Times New Roman" panose="02020603050405020304" pitchFamily="18" charset="0"/>
                <a:ea typeface="Times New Roman" panose="02020603050405020304" pitchFamily="18" charset="0"/>
              </a:rPr>
              <a:t>shown</a:t>
            </a:r>
            <a:r>
              <a:rPr lang="en-US" sz="1700" spc="85">
                <a:effectLst/>
                <a:latin typeface="Times New Roman" panose="02020603050405020304" pitchFamily="18" charset="0"/>
                <a:ea typeface="Times New Roman" panose="02020603050405020304" pitchFamily="18" charset="0"/>
              </a:rPr>
              <a:t> </a:t>
            </a:r>
            <a:r>
              <a:rPr lang="en-US" sz="1700" spc="0">
                <a:effectLst/>
                <a:latin typeface="Times New Roman" panose="02020603050405020304" pitchFamily="18" charset="0"/>
                <a:ea typeface="Times New Roman" panose="02020603050405020304" pitchFamily="18" charset="0"/>
              </a:rPr>
              <a:t>in</a:t>
            </a:r>
            <a:r>
              <a:rPr lang="en-US" sz="1700" spc="85">
                <a:effectLst/>
                <a:latin typeface="Times New Roman" panose="02020603050405020304" pitchFamily="18" charset="0"/>
                <a:ea typeface="Times New Roman" panose="02020603050405020304" pitchFamily="18" charset="0"/>
              </a:rPr>
              <a:t> </a:t>
            </a:r>
            <a:r>
              <a:rPr lang="en-US" sz="1700" spc="0">
                <a:effectLst/>
                <a:latin typeface="Times New Roman" panose="02020603050405020304" pitchFamily="18" charset="0"/>
                <a:ea typeface="Times New Roman" panose="02020603050405020304" pitchFamily="18" charset="0"/>
              </a:rPr>
              <a:t>Fig-1</a:t>
            </a:r>
            <a:r>
              <a:rPr lang="en-US" sz="1700" spc="90">
                <a:effectLst/>
                <a:latin typeface="Times New Roman" panose="02020603050405020304" pitchFamily="18" charset="0"/>
                <a:ea typeface="Times New Roman" panose="02020603050405020304" pitchFamily="18" charset="0"/>
              </a:rPr>
              <a:t> </a:t>
            </a:r>
            <a:r>
              <a:rPr lang="en-US" sz="1700" spc="0">
                <a:effectLst/>
                <a:latin typeface="Times New Roman" panose="02020603050405020304" pitchFamily="18" charset="0"/>
                <a:ea typeface="Times New Roman" panose="02020603050405020304" pitchFamily="18" charset="0"/>
              </a:rPr>
              <a:t>is</a:t>
            </a:r>
            <a:r>
              <a:rPr lang="en-US" sz="1700" spc="85">
                <a:effectLst/>
                <a:latin typeface="Times New Roman" panose="02020603050405020304" pitchFamily="18" charset="0"/>
                <a:ea typeface="Times New Roman" panose="02020603050405020304" pitchFamily="18" charset="0"/>
              </a:rPr>
              <a:t> </a:t>
            </a:r>
            <a:r>
              <a:rPr lang="en-US" sz="1700" spc="0">
                <a:effectLst/>
                <a:latin typeface="Times New Roman" panose="02020603050405020304" pitchFamily="18" charset="0"/>
                <a:ea typeface="Times New Roman" panose="02020603050405020304" pitchFamily="18" charset="0"/>
              </a:rPr>
              <a:t>a</a:t>
            </a:r>
            <a:r>
              <a:rPr lang="en-US" sz="1700" spc="85">
                <a:effectLst/>
                <a:latin typeface="Times New Roman" panose="02020603050405020304" pitchFamily="18" charset="0"/>
                <a:ea typeface="Times New Roman" panose="02020603050405020304" pitchFamily="18" charset="0"/>
              </a:rPr>
              <a:t> </a:t>
            </a:r>
            <a:r>
              <a:rPr lang="en-US" sz="1700" spc="0">
                <a:effectLst/>
                <a:latin typeface="Times New Roman" panose="02020603050405020304" pitchFamily="18" charset="0"/>
                <a:ea typeface="Times New Roman" panose="02020603050405020304" pitchFamily="18" charset="0"/>
              </a:rPr>
              <a:t>type</a:t>
            </a:r>
            <a:r>
              <a:rPr lang="en-US" sz="1700" spc="85">
                <a:effectLst/>
                <a:latin typeface="Times New Roman" panose="02020603050405020304" pitchFamily="18" charset="0"/>
                <a:ea typeface="Times New Roman" panose="02020603050405020304" pitchFamily="18" charset="0"/>
              </a:rPr>
              <a:t> </a:t>
            </a:r>
            <a:r>
              <a:rPr lang="en-US" sz="1700" spc="0">
                <a:effectLst/>
                <a:latin typeface="Times New Roman" panose="02020603050405020304" pitchFamily="18" charset="0"/>
                <a:ea typeface="Times New Roman" panose="02020603050405020304" pitchFamily="18" charset="0"/>
              </a:rPr>
              <a:t>of</a:t>
            </a:r>
            <a:r>
              <a:rPr lang="en-US" sz="1700" spc="90">
                <a:effectLst/>
                <a:latin typeface="Times New Roman" panose="02020603050405020304" pitchFamily="18" charset="0"/>
                <a:ea typeface="Times New Roman" panose="02020603050405020304" pitchFamily="18" charset="0"/>
              </a:rPr>
              <a:t> </a:t>
            </a:r>
            <a:r>
              <a:rPr lang="en-US" sz="1700" spc="-15">
                <a:effectLst/>
                <a:latin typeface="Times New Roman" panose="02020603050405020304" pitchFamily="18" charset="0"/>
                <a:ea typeface="Times New Roman" panose="02020603050405020304" pitchFamily="18" charset="0"/>
              </a:rPr>
              <a:t>physical</a:t>
            </a:r>
            <a:r>
              <a:rPr lang="en-US" sz="1700">
                <a:latin typeface="Times New Roman" panose="02020603050405020304" pitchFamily="18" charset="0"/>
                <a:ea typeface="Times New Roman" panose="02020603050405020304" pitchFamily="18" charset="0"/>
              </a:rPr>
              <a:t> </a:t>
            </a:r>
            <a:r>
              <a:rPr lang="en-US" sz="1700">
                <a:effectLst/>
                <a:latin typeface="Times New Roman" panose="02020603050405020304" pitchFamily="18" charset="0"/>
                <a:ea typeface="Times New Roman" panose="02020603050405020304" pitchFamily="18" charset="0"/>
              </a:rPr>
              <a:t>unclonable function (PUF) that relies on the measurement </a:t>
            </a:r>
            <a:r>
              <a:rPr lang="en-US" sz="1700" spc="-30">
                <a:effectLst/>
                <a:latin typeface="Times New Roman" panose="02020603050405020304" pitchFamily="18" charset="0"/>
                <a:ea typeface="Times New Roman" panose="02020603050405020304" pitchFamily="18" charset="0"/>
              </a:rPr>
              <a:t>of </a:t>
            </a:r>
            <a:r>
              <a:rPr lang="en-US" sz="1700">
                <a:effectLst/>
                <a:latin typeface="Times New Roman" panose="02020603050405020304" pitchFamily="18" charset="0"/>
                <a:ea typeface="Times New Roman" panose="02020603050405020304" pitchFamily="18" charset="0"/>
              </a:rPr>
              <a:t>the delay of a signal propagating through a set of XOR gates. </a:t>
            </a:r>
          </a:p>
          <a:p>
            <a:pPr marL="0" marR="74295" indent="0">
              <a:spcBef>
                <a:spcPts val="335"/>
              </a:spcBef>
              <a:buSzPts val="1000"/>
              <a:buNone/>
              <a:tabLst>
                <a:tab pos="354330" algn="l"/>
              </a:tabLst>
            </a:pPr>
            <a:endParaRPr lang="en-US" sz="1700">
              <a:latin typeface="Times New Roman" panose="02020603050405020304" pitchFamily="18" charset="0"/>
            </a:endParaRPr>
          </a:p>
          <a:p>
            <a:pPr marR="74295">
              <a:spcBef>
                <a:spcPts val="335"/>
              </a:spcBef>
              <a:buSzPts val="1000"/>
              <a:tabLst>
                <a:tab pos="354330" algn="l"/>
              </a:tabLst>
            </a:pPr>
            <a:r>
              <a:rPr lang="en-US" sz="1700">
                <a:effectLst/>
                <a:latin typeface="Times New Roman" panose="02020603050405020304" pitchFamily="18" charset="0"/>
                <a:ea typeface="Times New Roman" panose="02020603050405020304" pitchFamily="18" charset="0"/>
              </a:rPr>
              <a:t>The XOR PUF is designed in such a way that the signal </a:t>
            </a:r>
            <a:r>
              <a:rPr lang="en-US" sz="1700" spc="-20">
                <a:effectLst/>
                <a:latin typeface="Times New Roman" panose="02020603050405020304" pitchFamily="18" charset="0"/>
                <a:ea typeface="Times New Roman" panose="02020603050405020304" pitchFamily="18" charset="0"/>
              </a:rPr>
              <a:t>will </a:t>
            </a:r>
            <a:r>
              <a:rPr lang="en-US" sz="1700">
                <a:effectLst/>
                <a:latin typeface="Times New Roman" panose="02020603050405020304" pitchFamily="18" charset="0"/>
                <a:ea typeface="Times New Roman" panose="02020603050405020304" pitchFamily="18" charset="0"/>
              </a:rPr>
              <a:t>take a longer time to propagate through one of the inputs   than</a:t>
            </a:r>
            <a:r>
              <a:rPr lang="en-US" sz="1700" spc="90">
                <a:effectLst/>
                <a:latin typeface="Times New Roman" panose="02020603050405020304" pitchFamily="18" charset="0"/>
                <a:ea typeface="Times New Roman" panose="02020603050405020304" pitchFamily="18" charset="0"/>
              </a:rPr>
              <a:t> </a:t>
            </a:r>
            <a:r>
              <a:rPr lang="en-US" sz="1700">
                <a:effectLst/>
                <a:latin typeface="Times New Roman" panose="02020603050405020304" pitchFamily="18" charset="0"/>
                <a:ea typeface="Times New Roman" panose="02020603050405020304" pitchFamily="18" charset="0"/>
              </a:rPr>
              <a:t>the</a:t>
            </a:r>
            <a:r>
              <a:rPr lang="en-US" sz="1700" spc="95">
                <a:effectLst/>
                <a:latin typeface="Times New Roman" panose="02020603050405020304" pitchFamily="18" charset="0"/>
                <a:ea typeface="Times New Roman" panose="02020603050405020304" pitchFamily="18" charset="0"/>
              </a:rPr>
              <a:t> </a:t>
            </a:r>
            <a:r>
              <a:rPr lang="en-US" sz="1700">
                <a:effectLst/>
                <a:latin typeface="Times New Roman" panose="02020603050405020304" pitchFamily="18" charset="0"/>
                <a:ea typeface="Times New Roman" panose="02020603050405020304" pitchFamily="18" charset="0"/>
              </a:rPr>
              <a:t>other.</a:t>
            </a:r>
          </a:p>
          <a:p>
            <a:pPr marR="74295">
              <a:spcBef>
                <a:spcPts val="335"/>
              </a:spcBef>
              <a:buSzPts val="1000"/>
              <a:tabLst>
                <a:tab pos="354330" algn="l"/>
              </a:tabLst>
            </a:pPr>
            <a:endParaRPr lang="en-US" sz="1700">
              <a:latin typeface="Times New Roman" panose="02020603050405020304" pitchFamily="18" charset="0"/>
            </a:endParaRPr>
          </a:p>
          <a:p>
            <a:pPr marR="74295">
              <a:spcBef>
                <a:spcPts val="335"/>
              </a:spcBef>
              <a:buSzPts val="1000"/>
              <a:tabLst>
                <a:tab pos="354330" algn="l"/>
              </a:tabLst>
            </a:pPr>
            <a:r>
              <a:rPr lang="en-US" sz="1700">
                <a:latin typeface="Times New Roman" panose="02020603050405020304" pitchFamily="18" charset="0"/>
              </a:rPr>
              <a:t> </a:t>
            </a:r>
            <a:r>
              <a:rPr lang="en-US" sz="1700">
                <a:effectLst/>
                <a:latin typeface="Times New Roman" panose="02020603050405020304" pitchFamily="18" charset="0"/>
                <a:ea typeface="Times New Roman" panose="02020603050405020304" pitchFamily="18" charset="0"/>
              </a:rPr>
              <a:t>A 64-stage physical unclonable functions (PUF) arbiter, where each stage has two multiplexers and the number of stages corresponds to the challenge’s bit count in above figure.</a:t>
            </a:r>
            <a:endParaRPr lang="en-US" sz="1700"/>
          </a:p>
        </p:txBody>
      </p:sp>
      <p:pic>
        <p:nvPicPr>
          <p:cNvPr id="4" name="image1.jpeg">
            <a:extLst>
              <a:ext uri="{FF2B5EF4-FFF2-40B4-BE49-F238E27FC236}">
                <a16:creationId xmlns:a16="http://schemas.microsoft.com/office/drawing/2014/main" id="{75DA874D-9E4B-2B00-6CB2-563F9A881788}"/>
              </a:ext>
            </a:extLst>
          </p:cNvPr>
          <p:cNvPicPr>
            <a:picLocks noChangeAspect="1"/>
          </p:cNvPicPr>
          <p:nvPr/>
        </p:nvPicPr>
        <p:blipFill>
          <a:blip r:embed="rId2" cstate="print"/>
          <a:stretch>
            <a:fillRect/>
          </a:stretch>
        </p:blipFill>
        <p:spPr>
          <a:xfrm>
            <a:off x="6417732" y="1981500"/>
            <a:ext cx="4761324" cy="1226040"/>
          </a:xfrm>
          <a:prstGeom prst="rect">
            <a:avLst/>
          </a:prstGeom>
        </p:spPr>
      </p:pic>
    </p:spTree>
    <p:extLst>
      <p:ext uri="{BB962C8B-B14F-4D97-AF65-F5344CB8AC3E}">
        <p14:creationId xmlns:p14="http://schemas.microsoft.com/office/powerpoint/2010/main" val="3155963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5FA3-6CAA-D948-551E-A2E6A5F00D8F}"/>
              </a:ext>
            </a:extLst>
          </p:cNvPr>
          <p:cNvSpPr>
            <a:spLocks noGrp="1"/>
          </p:cNvSpPr>
          <p:nvPr>
            <p:ph type="title"/>
          </p:nvPr>
        </p:nvSpPr>
        <p:spPr>
          <a:xfrm>
            <a:off x="6587544" y="1382165"/>
            <a:ext cx="4869179" cy="1517984"/>
          </a:xfrm>
        </p:spPr>
        <p:txBody>
          <a:bodyPr>
            <a:normAutofit/>
          </a:bodyPr>
          <a:lstStyle/>
          <a:p>
            <a:r>
              <a:rPr lang="en-US" sz="4400">
                <a:solidFill>
                  <a:srgbClr val="000000"/>
                </a:solidFill>
              </a:rPr>
              <a:t>PHYSICAL UNCLONABLE FUNCTION</a:t>
            </a:r>
          </a:p>
        </p:txBody>
      </p:sp>
      <p:sp>
        <p:nvSpPr>
          <p:cNvPr id="3" name="Content Placeholder 2">
            <a:extLst>
              <a:ext uri="{FF2B5EF4-FFF2-40B4-BE49-F238E27FC236}">
                <a16:creationId xmlns:a16="http://schemas.microsoft.com/office/drawing/2014/main" id="{31EF19BE-6599-8989-5796-3F37895BAB48}"/>
              </a:ext>
            </a:extLst>
          </p:cNvPr>
          <p:cNvSpPr>
            <a:spLocks noGrp="1"/>
          </p:cNvSpPr>
          <p:nvPr>
            <p:ph idx="1"/>
          </p:nvPr>
        </p:nvSpPr>
        <p:spPr>
          <a:xfrm>
            <a:off x="6587545" y="3007389"/>
            <a:ext cx="4869179" cy="3065865"/>
          </a:xfrm>
        </p:spPr>
        <p:txBody>
          <a:bodyPr anchor="t">
            <a:normAutofit/>
          </a:bodyPr>
          <a:lstStyle/>
          <a:p>
            <a:r>
              <a:rPr lang="en-US" sz="900">
                <a:solidFill>
                  <a:srgbClr val="000000"/>
                </a:solidFill>
              </a:rPr>
              <a:t> </a:t>
            </a:r>
            <a:r>
              <a:rPr lang="en-US" sz="900">
                <a:solidFill>
                  <a:srgbClr val="000000"/>
                </a:solidFill>
                <a:effectLst/>
                <a:latin typeface="Times New Roman" panose="02020603050405020304" pitchFamily="18" charset="0"/>
                <a:ea typeface="Times New Roman" panose="02020603050405020304" pitchFamily="18" charset="0"/>
              </a:rPr>
              <a:t>The 64-bit XOR PUF works by selecting two different inputs through the XOR gate, and  XORing  the signals that are output from each input. </a:t>
            </a:r>
          </a:p>
          <a:p>
            <a:endParaRPr lang="en-US" sz="900">
              <a:solidFill>
                <a:srgbClr val="000000"/>
              </a:solidFill>
              <a:latin typeface="Times New Roman" panose="02020603050405020304" pitchFamily="18" charset="0"/>
            </a:endParaRPr>
          </a:p>
          <a:p>
            <a:r>
              <a:rPr lang="en-US" sz="900">
                <a:solidFill>
                  <a:srgbClr val="000000"/>
                </a:solidFill>
                <a:latin typeface="Times New Roman" panose="02020603050405020304" pitchFamily="18" charset="0"/>
              </a:rPr>
              <a:t> </a:t>
            </a:r>
            <a:r>
              <a:rPr lang="en-US" sz="900">
                <a:solidFill>
                  <a:srgbClr val="000000"/>
                </a:solidFill>
                <a:effectLst/>
                <a:latin typeface="Times New Roman" panose="02020603050405020304" pitchFamily="18" charset="0"/>
                <a:ea typeface="Times New Roman" panose="02020603050405020304" pitchFamily="18" charset="0"/>
              </a:rPr>
              <a:t>The resulting output is a function of the difference in delay times between the two inputs, and it is unique to each individual circuit.</a:t>
            </a:r>
          </a:p>
          <a:p>
            <a:endParaRPr lang="en-US" sz="900">
              <a:solidFill>
                <a:srgbClr val="000000"/>
              </a:solidFill>
              <a:latin typeface="Times New Roman" panose="02020603050405020304" pitchFamily="18" charset="0"/>
            </a:endParaRPr>
          </a:p>
          <a:p>
            <a:r>
              <a:rPr lang="en-US" sz="900">
                <a:solidFill>
                  <a:srgbClr val="000000"/>
                </a:solidFill>
                <a:latin typeface="Times New Roman" panose="02020603050405020304" pitchFamily="18" charset="0"/>
              </a:rPr>
              <a:t> </a:t>
            </a:r>
            <a:r>
              <a:rPr lang="en-US" sz="900">
                <a:solidFill>
                  <a:srgbClr val="000000"/>
                </a:solidFill>
                <a:effectLst/>
                <a:latin typeface="Times New Roman" panose="02020603050405020304" pitchFamily="18" charset="0"/>
                <a:ea typeface="Times New Roman" panose="02020603050405020304" pitchFamily="18" charset="0"/>
              </a:rPr>
              <a:t>This output can be used as a cryptographic key or as a unique identifier for the circuit. </a:t>
            </a:r>
          </a:p>
          <a:p>
            <a:endParaRPr lang="en-US" sz="900">
              <a:solidFill>
                <a:srgbClr val="000000"/>
              </a:solidFill>
              <a:latin typeface="Times New Roman" panose="02020603050405020304" pitchFamily="18" charset="0"/>
            </a:endParaRPr>
          </a:p>
          <a:p>
            <a:r>
              <a:rPr lang="en-US" sz="900">
                <a:solidFill>
                  <a:srgbClr val="000000"/>
                </a:solidFill>
                <a:latin typeface="Times New Roman" panose="02020603050405020304" pitchFamily="18" charset="0"/>
              </a:rPr>
              <a:t> </a:t>
            </a:r>
            <a:r>
              <a:rPr lang="en-US" sz="900">
                <a:solidFill>
                  <a:srgbClr val="000000"/>
                </a:solidFill>
                <a:effectLst/>
                <a:latin typeface="Times New Roman" panose="02020603050405020304" pitchFamily="18" charset="0"/>
                <a:ea typeface="Times New Roman" panose="02020603050405020304" pitchFamily="18" charset="0"/>
              </a:rPr>
              <a:t>One of the advantages of the 64-bit XOR PUF is that it is resistant to modeling attacks, which are attacks that attempt to predict the behavior of the PUF by creating a model of the circuit. </a:t>
            </a:r>
          </a:p>
          <a:p>
            <a:endParaRPr lang="en-US" sz="900">
              <a:solidFill>
                <a:srgbClr val="000000"/>
              </a:solidFill>
              <a:latin typeface="Times New Roman" panose="02020603050405020304" pitchFamily="18" charset="0"/>
            </a:endParaRPr>
          </a:p>
          <a:p>
            <a:r>
              <a:rPr lang="en-US" sz="900">
                <a:solidFill>
                  <a:srgbClr val="000000"/>
                </a:solidFill>
                <a:latin typeface="Times New Roman" panose="02020603050405020304" pitchFamily="18" charset="0"/>
              </a:rPr>
              <a:t> </a:t>
            </a:r>
            <a:r>
              <a:rPr lang="en-US" sz="900">
                <a:solidFill>
                  <a:srgbClr val="000000"/>
                </a:solidFill>
                <a:effectLst/>
                <a:latin typeface="Times New Roman" panose="02020603050405020304" pitchFamily="18" charset="0"/>
                <a:ea typeface="Times New Roman" panose="02020603050405020304" pitchFamily="18" charset="0"/>
              </a:rPr>
              <a:t>The 9-XOR PUF is a physical unclonable function </a:t>
            </a:r>
            <a:r>
              <a:rPr lang="en-US" sz="900" spc="-15">
                <a:solidFill>
                  <a:srgbClr val="000000"/>
                </a:solidFill>
                <a:effectLst/>
                <a:latin typeface="Times New Roman" panose="02020603050405020304" pitchFamily="18" charset="0"/>
                <a:ea typeface="Times New Roman" panose="02020603050405020304" pitchFamily="18" charset="0"/>
              </a:rPr>
              <a:t>(PUF) </a:t>
            </a:r>
            <a:r>
              <a:rPr lang="en-US" sz="900">
                <a:solidFill>
                  <a:srgbClr val="000000"/>
                </a:solidFill>
                <a:effectLst/>
                <a:latin typeface="Times New Roman" panose="02020603050405020304" pitchFamily="18" charset="0"/>
                <a:ea typeface="Times New Roman" panose="02020603050405020304" pitchFamily="18" charset="0"/>
              </a:rPr>
              <a:t>that generates a unique output for each individual circuit. </a:t>
            </a:r>
            <a:endParaRPr lang="en-US" sz="900">
              <a:solidFill>
                <a:srgbClr val="000000"/>
              </a:solidFill>
            </a:endParaRPr>
          </a:p>
        </p:txBody>
      </p:sp>
      <p:pic>
        <p:nvPicPr>
          <p:cNvPr id="5" name="Picture 4" descr="Electronics protoboard">
            <a:extLst>
              <a:ext uri="{FF2B5EF4-FFF2-40B4-BE49-F238E27FC236}">
                <a16:creationId xmlns:a16="http://schemas.microsoft.com/office/drawing/2014/main" id="{656CC021-72BD-468F-37E1-CADC54669DAF}"/>
              </a:ext>
            </a:extLst>
          </p:cNvPr>
          <p:cNvPicPr>
            <a:picLocks noChangeAspect="1"/>
          </p:cNvPicPr>
          <p:nvPr/>
        </p:nvPicPr>
        <p:blipFill rotWithShape="1">
          <a:blip r:embed="rId2"/>
          <a:srcRect l="1382" r="35387"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Tree>
    <p:extLst>
      <p:ext uri="{BB962C8B-B14F-4D97-AF65-F5344CB8AC3E}">
        <p14:creationId xmlns:p14="http://schemas.microsoft.com/office/powerpoint/2010/main" val="4239271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335C-0908-CE41-B2E8-A1710153A4A0}"/>
              </a:ext>
            </a:extLst>
          </p:cNvPr>
          <p:cNvSpPr>
            <a:spLocks noGrp="1"/>
          </p:cNvSpPr>
          <p:nvPr>
            <p:ph type="title"/>
          </p:nvPr>
        </p:nvSpPr>
        <p:spPr>
          <a:xfrm>
            <a:off x="4970109" y="484632"/>
            <a:ext cx="6730277" cy="1609344"/>
          </a:xfrm>
          <a:ln>
            <a:noFill/>
          </a:ln>
        </p:spPr>
        <p:txBody>
          <a:bodyPr>
            <a:normAutofit/>
          </a:bodyPr>
          <a:lstStyle/>
          <a:p>
            <a:r>
              <a:rPr lang="en-US" sz="4800"/>
              <a:t>PHYSICAL UNCLONABLE FUNCTION</a:t>
            </a:r>
          </a:p>
        </p:txBody>
      </p:sp>
      <p:sp>
        <p:nvSpPr>
          <p:cNvPr id="3" name="Content Placeholder 2">
            <a:extLst>
              <a:ext uri="{FF2B5EF4-FFF2-40B4-BE49-F238E27FC236}">
                <a16:creationId xmlns:a16="http://schemas.microsoft.com/office/drawing/2014/main" id="{043146E1-941E-A108-D82B-A24564D9B00D}"/>
              </a:ext>
            </a:extLst>
          </p:cNvPr>
          <p:cNvSpPr>
            <a:spLocks noGrp="1"/>
          </p:cNvSpPr>
          <p:nvPr>
            <p:ph idx="1"/>
          </p:nvPr>
        </p:nvSpPr>
        <p:spPr>
          <a:xfrm>
            <a:off x="4970109" y="2121408"/>
            <a:ext cx="6730276" cy="4050792"/>
          </a:xfrm>
        </p:spPr>
        <p:txBody>
          <a:bodyPr>
            <a:normAutofit/>
          </a:bodyPr>
          <a:lstStyle/>
          <a:p>
            <a:r>
              <a:rPr lang="en-US" sz="1100"/>
              <a:t> </a:t>
            </a:r>
            <a:r>
              <a:rPr lang="en-US" sz="1100" spc="-45">
                <a:effectLst/>
                <a:latin typeface="Times New Roman" panose="02020603050405020304" pitchFamily="18" charset="0"/>
                <a:ea typeface="Times New Roman" panose="02020603050405020304" pitchFamily="18" charset="0"/>
              </a:rPr>
              <a:t>It </a:t>
            </a:r>
            <a:r>
              <a:rPr lang="en-US" sz="1100">
                <a:effectLst/>
                <a:latin typeface="Times New Roman" panose="02020603050405020304" pitchFamily="18" charset="0"/>
                <a:ea typeface="Times New Roman" panose="02020603050405020304" pitchFamily="18" charset="0"/>
              </a:rPr>
              <a:t>works by XORing the signals from nine different inputs, </a:t>
            </a:r>
            <a:r>
              <a:rPr lang="en-US" sz="1100" spc="-20">
                <a:effectLst/>
                <a:latin typeface="Times New Roman" panose="02020603050405020304" pitchFamily="18" charset="0"/>
                <a:ea typeface="Times New Roman" panose="02020603050405020304" pitchFamily="18" charset="0"/>
              </a:rPr>
              <a:t>and </a:t>
            </a:r>
            <a:r>
              <a:rPr lang="en-US" sz="1100">
                <a:effectLst/>
                <a:latin typeface="Times New Roman" panose="02020603050405020304" pitchFamily="18" charset="0"/>
                <a:ea typeface="Times New Roman" panose="02020603050405020304" pitchFamily="18" charset="0"/>
              </a:rPr>
              <a:t>the resulting output is a function of the delay times between the</a:t>
            </a:r>
            <a:r>
              <a:rPr lang="en-US" sz="1100" spc="-25">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inputs.</a:t>
            </a:r>
            <a:r>
              <a:rPr lang="en-US" sz="1100" spc="-25">
                <a:effectLst/>
                <a:latin typeface="Times New Roman" panose="02020603050405020304" pitchFamily="18" charset="0"/>
                <a:ea typeface="Times New Roman" panose="02020603050405020304" pitchFamily="18" charset="0"/>
              </a:rPr>
              <a:t> </a:t>
            </a:r>
          </a:p>
          <a:p>
            <a:r>
              <a:rPr lang="en-US" sz="1100" spc="-25">
                <a:latin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This</a:t>
            </a:r>
            <a:r>
              <a:rPr lang="en-US" sz="1100" spc="-2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output</a:t>
            </a:r>
            <a:r>
              <a:rPr lang="en-US" sz="1100" spc="-25">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can</a:t>
            </a:r>
            <a:r>
              <a:rPr lang="en-US" sz="1100" spc="-2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be</a:t>
            </a:r>
            <a:r>
              <a:rPr lang="en-US" sz="1100" spc="-25">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used</a:t>
            </a:r>
            <a:r>
              <a:rPr lang="en-US" sz="1100" spc="-2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as</a:t>
            </a:r>
            <a:r>
              <a:rPr lang="en-US" sz="1100" spc="-25">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a</a:t>
            </a:r>
            <a:r>
              <a:rPr lang="en-US" sz="1100" spc="-25">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cryptographic</a:t>
            </a:r>
            <a:r>
              <a:rPr lang="en-US" sz="1100" spc="-2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key</a:t>
            </a:r>
            <a:r>
              <a:rPr lang="en-US" sz="1100" spc="-25">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or</a:t>
            </a:r>
            <a:r>
              <a:rPr lang="en-US" sz="1100" spc="-20">
                <a:effectLst/>
                <a:latin typeface="Times New Roman" panose="02020603050405020304" pitchFamily="18" charset="0"/>
                <a:ea typeface="Times New Roman" panose="02020603050405020304" pitchFamily="18" charset="0"/>
              </a:rPr>
              <a:t> </a:t>
            </a:r>
            <a:r>
              <a:rPr lang="en-US" sz="1100" spc="-30">
                <a:effectLst/>
                <a:latin typeface="Times New Roman" panose="02020603050405020304" pitchFamily="18" charset="0"/>
                <a:ea typeface="Times New Roman" panose="02020603050405020304" pitchFamily="18" charset="0"/>
              </a:rPr>
              <a:t>as </a:t>
            </a:r>
            <a:r>
              <a:rPr lang="en-US" sz="1100">
                <a:effectLst/>
                <a:latin typeface="Times New Roman" panose="02020603050405020304" pitchFamily="18" charset="0"/>
                <a:ea typeface="Times New Roman" panose="02020603050405020304" pitchFamily="18" charset="0"/>
              </a:rPr>
              <a:t>a unique identifier for the circuit. One of the advantages of </a:t>
            </a:r>
            <a:r>
              <a:rPr lang="en-US" sz="1100" spc="-30">
                <a:effectLst/>
                <a:latin typeface="Times New Roman" panose="02020603050405020304" pitchFamily="18" charset="0"/>
                <a:ea typeface="Times New Roman" panose="02020603050405020304" pitchFamily="18" charset="0"/>
              </a:rPr>
              <a:t>the </a:t>
            </a:r>
            <a:r>
              <a:rPr lang="en-US" sz="1100">
                <a:effectLst/>
                <a:latin typeface="Times New Roman" panose="02020603050405020304" pitchFamily="18" charset="0"/>
                <a:ea typeface="Times New Roman" panose="02020603050405020304" pitchFamily="18" charset="0"/>
              </a:rPr>
              <a:t>9-XOR PUF is that it is resistant to modeling attacks, </a:t>
            </a:r>
            <a:r>
              <a:rPr lang="en-US" sz="1100" spc="-20">
                <a:effectLst/>
                <a:latin typeface="Times New Roman" panose="02020603050405020304" pitchFamily="18" charset="0"/>
                <a:ea typeface="Times New Roman" panose="02020603050405020304" pitchFamily="18" charset="0"/>
              </a:rPr>
              <a:t>which </a:t>
            </a:r>
            <a:r>
              <a:rPr lang="en-US" sz="1100">
                <a:effectLst/>
                <a:latin typeface="Times New Roman" panose="02020603050405020304" pitchFamily="18" charset="0"/>
                <a:ea typeface="Times New Roman" panose="02020603050405020304" pitchFamily="18" charset="0"/>
              </a:rPr>
              <a:t>attempt to predict the behavior of the PUF by creating a </a:t>
            </a:r>
            <a:r>
              <a:rPr lang="en-US" sz="1100" spc="-15">
                <a:effectLst/>
                <a:latin typeface="Times New Roman" panose="02020603050405020304" pitchFamily="18" charset="0"/>
                <a:ea typeface="Times New Roman" panose="02020603050405020304" pitchFamily="18" charset="0"/>
              </a:rPr>
              <a:t>model </a:t>
            </a:r>
            <a:r>
              <a:rPr lang="en-US" sz="1100">
                <a:effectLst/>
                <a:latin typeface="Times New Roman" panose="02020603050405020304" pitchFamily="18" charset="0"/>
                <a:ea typeface="Times New Roman" panose="02020603050405020304" pitchFamily="18" charset="0"/>
              </a:rPr>
              <a:t>of the circuit.</a:t>
            </a:r>
            <a:endParaRPr lang="en-US" sz="1100" spc="-25">
              <a:latin typeface="Times New Roman" panose="02020603050405020304" pitchFamily="18" charset="0"/>
              <a:ea typeface="Times New Roman" panose="02020603050405020304" pitchFamily="18" charset="0"/>
            </a:endParaRPr>
          </a:p>
          <a:p>
            <a:r>
              <a:rPr lang="en-US" sz="1100" spc="-25">
                <a:latin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This is because the delay times are affected by </a:t>
            </a:r>
            <a:r>
              <a:rPr lang="en-US" sz="1100" spc="-85">
                <a:effectLst/>
                <a:latin typeface="Times New Roman" panose="02020603050405020304" pitchFamily="18" charset="0"/>
                <a:ea typeface="Times New Roman" panose="02020603050405020304" pitchFamily="18" charset="0"/>
              </a:rPr>
              <a:t>a </a:t>
            </a:r>
            <a:r>
              <a:rPr lang="en-US" sz="1100">
                <a:effectLst/>
                <a:latin typeface="Times New Roman" panose="02020603050405020304" pitchFamily="18" charset="0"/>
                <a:ea typeface="Times New Roman" panose="02020603050405020304" pitchFamily="18" charset="0"/>
              </a:rPr>
              <a:t>large number of factors that are difficult to model </a:t>
            </a:r>
            <a:r>
              <a:rPr lang="en-US" sz="1100" spc="-20">
                <a:effectLst/>
                <a:latin typeface="Times New Roman" panose="02020603050405020304" pitchFamily="18" charset="0"/>
                <a:ea typeface="Times New Roman" panose="02020603050405020304" pitchFamily="18" charset="0"/>
              </a:rPr>
              <a:t>accurately, </a:t>
            </a:r>
            <a:r>
              <a:rPr lang="en-US" sz="1100">
                <a:effectLst/>
                <a:latin typeface="Times New Roman" panose="02020603050405020304" pitchFamily="18" charset="0"/>
                <a:ea typeface="Times New Roman" panose="02020603050405020304" pitchFamily="18" charset="0"/>
              </a:rPr>
              <a:t>such as the exact position of the gates and the variations </a:t>
            </a:r>
            <a:r>
              <a:rPr lang="en-US" sz="1100" spc="-30">
                <a:effectLst/>
                <a:latin typeface="Times New Roman" panose="02020603050405020304" pitchFamily="18" charset="0"/>
                <a:ea typeface="Times New Roman" panose="02020603050405020304" pitchFamily="18" charset="0"/>
              </a:rPr>
              <a:t>in   </a:t>
            </a:r>
            <a:r>
              <a:rPr lang="en-US" sz="1100">
                <a:effectLst/>
                <a:latin typeface="Times New Roman" panose="02020603050405020304" pitchFamily="18" charset="0"/>
                <a:ea typeface="Times New Roman" panose="02020603050405020304" pitchFamily="18" charset="0"/>
              </a:rPr>
              <a:t>the manufacturing</a:t>
            </a:r>
            <a:r>
              <a:rPr lang="en-US" sz="1100" spc="-65">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process.</a:t>
            </a:r>
          </a:p>
          <a:p>
            <a:r>
              <a:rPr lang="en-US" sz="1100" spc="-25">
                <a:latin typeface="Times New Roman" panose="02020603050405020304" pitchFamily="18" charset="0"/>
              </a:rPr>
              <a:t> </a:t>
            </a:r>
            <a:r>
              <a:rPr lang="en-US" sz="1100" spc="-15">
                <a:effectLst/>
                <a:latin typeface="Times New Roman" panose="02020603050405020304" pitchFamily="18" charset="0"/>
                <a:ea typeface="Times New Roman" panose="02020603050405020304" pitchFamily="18" charset="0"/>
              </a:rPr>
              <a:t>However, </a:t>
            </a:r>
            <a:r>
              <a:rPr lang="en-US" sz="1100">
                <a:effectLst/>
                <a:latin typeface="Times New Roman" panose="02020603050405020304" pitchFamily="18" charset="0"/>
                <a:ea typeface="Times New Roman" panose="02020603050405020304" pitchFamily="18" charset="0"/>
              </a:rPr>
              <a:t>the 9-XOR PUF is vulnerable to machine learning-based attacks, which can clone the PUF by learning the relationship between the delay times and the output. </a:t>
            </a:r>
            <a:endParaRPr lang="en-US" sz="1100" spc="-25">
              <a:effectLst/>
              <a:latin typeface="Times New Roman" panose="02020603050405020304" pitchFamily="18" charset="0"/>
              <a:ea typeface="Times New Roman" panose="02020603050405020304" pitchFamily="18" charset="0"/>
            </a:endParaRPr>
          </a:p>
          <a:p>
            <a:r>
              <a:rPr lang="en-US" sz="1100" spc="-25">
                <a:latin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To protect against machine learning-based attacks, researchers have proposed several defense mechanisms. </a:t>
            </a:r>
          </a:p>
          <a:p>
            <a:r>
              <a:rPr lang="en-US" sz="1100" spc="-25">
                <a:latin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One approach is to add noise to the input or output of the PUF, which makes it more difficult for the attacker to learn the relationship between the delay times and the output.</a:t>
            </a:r>
            <a:endParaRPr lang="en-US" sz="1100">
              <a:latin typeface="Times New Roman" panose="02020603050405020304" pitchFamily="18" charset="0"/>
              <a:ea typeface="Times New Roman" panose="02020603050405020304" pitchFamily="18" charset="0"/>
            </a:endParaRPr>
          </a:p>
          <a:p>
            <a:r>
              <a:rPr lang="en-US" sz="1100" spc="-25">
                <a:latin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Another approach is to use multiple PUFs in parallel and combine their outputs in a way that is difficult for the attacker to model.</a:t>
            </a:r>
          </a:p>
          <a:p>
            <a:r>
              <a:rPr lang="en-US" sz="1100" spc="-25">
                <a:latin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Additionally, machine learning algorithms can be used to detect and mitigate attacks. </a:t>
            </a:r>
            <a:endParaRPr lang="en-US" sz="1100" spc="-25">
              <a:latin typeface="Times New Roman" panose="02020603050405020304" pitchFamily="18" charset="0"/>
            </a:endParaRPr>
          </a:p>
        </p:txBody>
      </p:sp>
      <p:pic>
        <p:nvPicPr>
          <p:cNvPr id="5" name="Picture 4" descr="Pins pinned on a white surface and connecting a black thread">
            <a:extLst>
              <a:ext uri="{FF2B5EF4-FFF2-40B4-BE49-F238E27FC236}">
                <a16:creationId xmlns:a16="http://schemas.microsoft.com/office/drawing/2014/main" id="{D23E9DF4-A4D4-8BF8-EE02-EF0A7C9934F0}"/>
              </a:ext>
            </a:extLst>
          </p:cNvPr>
          <p:cNvPicPr>
            <a:picLocks noChangeAspect="1"/>
          </p:cNvPicPr>
          <p:nvPr/>
        </p:nvPicPr>
        <p:blipFill rotWithShape="1">
          <a:blip r:embed="rId2"/>
          <a:srcRect l="12427" r="42345" b="-1"/>
          <a:stretch/>
        </p:blipFill>
        <p:spPr>
          <a:xfrm>
            <a:off x="3344" y="-40934"/>
            <a:ext cx="4646726" cy="6857990"/>
          </a:xfrm>
          <a:prstGeom prst="rect">
            <a:avLst/>
          </a:prstGeom>
        </p:spPr>
      </p:pic>
    </p:spTree>
    <p:extLst>
      <p:ext uri="{BB962C8B-B14F-4D97-AF65-F5344CB8AC3E}">
        <p14:creationId xmlns:p14="http://schemas.microsoft.com/office/powerpoint/2010/main" val="1803998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2A1C8-5535-8699-92DB-E81CF9B8F44C}"/>
              </a:ext>
            </a:extLst>
          </p:cNvPr>
          <p:cNvSpPr>
            <a:spLocks noGrp="1"/>
          </p:cNvSpPr>
          <p:nvPr>
            <p:ph type="title"/>
          </p:nvPr>
        </p:nvSpPr>
        <p:spPr>
          <a:xfrm>
            <a:off x="6400800" y="484632"/>
            <a:ext cx="5299586" cy="1609344"/>
          </a:xfrm>
          <a:ln>
            <a:noFill/>
          </a:ln>
        </p:spPr>
        <p:txBody>
          <a:bodyPr>
            <a:normAutofit/>
          </a:bodyPr>
          <a:lstStyle/>
          <a:p>
            <a:r>
              <a:rPr lang="en-US" sz="4000"/>
              <a:t>PREVIOUS RESEARCH WORKS</a:t>
            </a:r>
          </a:p>
        </p:txBody>
      </p:sp>
      <p:sp>
        <p:nvSpPr>
          <p:cNvPr id="3" name="Content Placeholder 2">
            <a:extLst>
              <a:ext uri="{FF2B5EF4-FFF2-40B4-BE49-F238E27FC236}">
                <a16:creationId xmlns:a16="http://schemas.microsoft.com/office/drawing/2014/main" id="{50B28003-443A-EC6D-5829-AB93EB8A23F8}"/>
              </a:ext>
            </a:extLst>
          </p:cNvPr>
          <p:cNvSpPr>
            <a:spLocks noGrp="1"/>
          </p:cNvSpPr>
          <p:nvPr>
            <p:ph idx="1"/>
          </p:nvPr>
        </p:nvSpPr>
        <p:spPr>
          <a:xfrm>
            <a:off x="6400799" y="2121408"/>
            <a:ext cx="5299585" cy="4050792"/>
          </a:xfrm>
        </p:spPr>
        <p:txBody>
          <a:bodyPr>
            <a:normAutofit/>
          </a:bodyPr>
          <a:lstStyle/>
          <a:p>
            <a:r>
              <a:rPr lang="en-US" sz="1500"/>
              <a:t> Ruhrmair et al.'s 2010 research used logistic regression to accurately predict responses to up to six 128-bit XPUF assaults, resulting in a training time of up to 31.01 hours.</a:t>
            </a:r>
          </a:p>
          <a:p>
            <a:endParaRPr lang="en-US" sz="1500"/>
          </a:p>
          <a:p>
            <a:r>
              <a:rPr lang="en-US" sz="1500"/>
              <a:t> Tobisch and Becker's research and use of logistic regression resulted in a longer training period for the 8-XPUF 64-bit, with a maximum prediction accuracy of 98 percent.</a:t>
            </a:r>
          </a:p>
          <a:p>
            <a:endParaRPr lang="en-US" sz="1500"/>
          </a:p>
          <a:p>
            <a:r>
              <a:rPr lang="en-US" sz="1500"/>
              <a:t> Hospodar, Maes, and Verbauwhede used a multilayer perceptron (MLP) or feed-forward neural network to predict outcomes for 2-XPUFs through 64-bit problems with a 90 percent accuracy. Four neurons were employed in a single layer of the MLP.</a:t>
            </a:r>
          </a:p>
        </p:txBody>
      </p:sp>
      <p:pic>
        <p:nvPicPr>
          <p:cNvPr id="5" name="Picture 4" descr="Magnifying glass showing decling performance">
            <a:extLst>
              <a:ext uri="{FF2B5EF4-FFF2-40B4-BE49-F238E27FC236}">
                <a16:creationId xmlns:a16="http://schemas.microsoft.com/office/drawing/2014/main" id="{C8D7BA86-147B-D9EA-55CF-22039B9FEFFC}"/>
              </a:ext>
            </a:extLst>
          </p:cNvPr>
          <p:cNvPicPr>
            <a:picLocks noChangeAspect="1"/>
          </p:cNvPicPr>
          <p:nvPr/>
        </p:nvPicPr>
        <p:blipFill rotWithShape="1">
          <a:blip r:embed="rId2"/>
          <a:srcRect l="5195" r="35758" b="-1"/>
          <a:stretch/>
        </p:blipFill>
        <p:spPr>
          <a:xfrm>
            <a:off x="1" y="10"/>
            <a:ext cx="6066502" cy="6857989"/>
          </a:xfrm>
          <a:prstGeom prst="rect">
            <a:avLst/>
          </a:prstGeom>
        </p:spPr>
      </p:pic>
    </p:spTree>
    <p:extLst>
      <p:ext uri="{BB962C8B-B14F-4D97-AF65-F5344CB8AC3E}">
        <p14:creationId xmlns:p14="http://schemas.microsoft.com/office/powerpoint/2010/main" val="94574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DE745-0489-56F2-F35A-FE2A9A40DBE8}"/>
              </a:ext>
            </a:extLst>
          </p:cNvPr>
          <p:cNvSpPr>
            <a:spLocks noGrp="1"/>
          </p:cNvSpPr>
          <p:nvPr>
            <p:ph type="title"/>
          </p:nvPr>
        </p:nvSpPr>
        <p:spPr>
          <a:xfrm>
            <a:off x="382280" y="484632"/>
            <a:ext cx="6743844" cy="1609344"/>
          </a:xfrm>
        </p:spPr>
        <p:txBody>
          <a:bodyPr>
            <a:normAutofit/>
          </a:bodyPr>
          <a:lstStyle/>
          <a:p>
            <a:r>
              <a:rPr lang="en-US" sz="4800"/>
              <a:t>PREVIOUS RESEARCH WORKS</a:t>
            </a:r>
          </a:p>
        </p:txBody>
      </p:sp>
      <p:sp>
        <p:nvSpPr>
          <p:cNvPr id="3" name="Content Placeholder 2">
            <a:extLst>
              <a:ext uri="{FF2B5EF4-FFF2-40B4-BE49-F238E27FC236}">
                <a16:creationId xmlns:a16="http://schemas.microsoft.com/office/drawing/2014/main" id="{6FE0A71D-86F5-D7CE-89FD-3E79424052D0}"/>
              </a:ext>
            </a:extLst>
          </p:cNvPr>
          <p:cNvSpPr>
            <a:spLocks noGrp="1"/>
          </p:cNvSpPr>
          <p:nvPr>
            <p:ph idx="1"/>
          </p:nvPr>
        </p:nvSpPr>
        <p:spPr>
          <a:xfrm>
            <a:off x="382279" y="2121408"/>
            <a:ext cx="6743845" cy="4050792"/>
          </a:xfrm>
        </p:spPr>
        <p:txBody>
          <a:bodyPr>
            <a:normAutofit/>
          </a:bodyPr>
          <a:lstStyle/>
          <a:p>
            <a:endParaRPr lang="en-US" sz="1800"/>
          </a:p>
          <a:p>
            <a:r>
              <a:rPr lang="en-US" sz="1800"/>
              <a:t> Alkatheiri et al. proposed a new MLP architecture for feed-forward arbitrator PUFs with varying loop counts, which can crack 64- and 128-bit challenges using three hidden layers.</a:t>
            </a:r>
          </a:p>
          <a:p>
            <a:endParaRPr lang="en-US" sz="1800"/>
          </a:p>
          <a:p>
            <a:r>
              <a:rPr lang="en-US" sz="1800"/>
              <a:t> A neural network-based method was 100 percent effective in breaking 64-bit 9-XPUFs using four million CRPs from paper research. By 2020, researchers will have studied XOR PUFs using Rapid Deep Learning.</a:t>
            </a:r>
          </a:p>
        </p:txBody>
      </p:sp>
      <p:pic>
        <p:nvPicPr>
          <p:cNvPr id="5" name="Picture 4" descr="Graph on document with pen">
            <a:extLst>
              <a:ext uri="{FF2B5EF4-FFF2-40B4-BE49-F238E27FC236}">
                <a16:creationId xmlns:a16="http://schemas.microsoft.com/office/drawing/2014/main" id="{F520D07B-F0B9-62D4-1859-18C929F9A9F0}"/>
              </a:ext>
            </a:extLst>
          </p:cNvPr>
          <p:cNvPicPr>
            <a:picLocks noChangeAspect="1"/>
          </p:cNvPicPr>
          <p:nvPr/>
        </p:nvPicPr>
        <p:blipFill rotWithShape="1">
          <a:blip r:embed="rId2"/>
          <a:srcRect l="34247" r="20525" b="-1"/>
          <a:stretch/>
        </p:blipFill>
        <p:spPr>
          <a:xfrm>
            <a:off x="7545274" y="10"/>
            <a:ext cx="4646726" cy="6857990"/>
          </a:xfrm>
          <a:prstGeom prst="rect">
            <a:avLst/>
          </a:prstGeom>
        </p:spPr>
      </p:pic>
    </p:spTree>
    <p:extLst>
      <p:ext uri="{BB962C8B-B14F-4D97-AF65-F5344CB8AC3E}">
        <p14:creationId xmlns:p14="http://schemas.microsoft.com/office/powerpoint/2010/main" val="173487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E28E5-57DA-9D0A-6BDD-9AD36125B82D}"/>
              </a:ext>
            </a:extLst>
          </p:cNvPr>
          <p:cNvSpPr>
            <a:spLocks noGrp="1"/>
          </p:cNvSpPr>
          <p:nvPr>
            <p:ph type="title"/>
          </p:nvPr>
        </p:nvSpPr>
        <p:spPr>
          <a:xfrm>
            <a:off x="1069848" y="798394"/>
            <a:ext cx="4730451" cy="1637730"/>
          </a:xfrm>
        </p:spPr>
        <p:txBody>
          <a:bodyPr>
            <a:normAutofit/>
          </a:bodyPr>
          <a:lstStyle/>
          <a:p>
            <a:r>
              <a:rPr lang="en-US" sz="4400"/>
              <a:t>DATASET</a:t>
            </a:r>
          </a:p>
        </p:txBody>
      </p:sp>
      <p:sp>
        <p:nvSpPr>
          <p:cNvPr id="3" name="Content Placeholder 2">
            <a:extLst>
              <a:ext uri="{FF2B5EF4-FFF2-40B4-BE49-F238E27FC236}">
                <a16:creationId xmlns:a16="http://schemas.microsoft.com/office/drawing/2014/main" id="{93FE6DA9-ED7E-A436-BA58-DBB3B2FA708D}"/>
              </a:ext>
            </a:extLst>
          </p:cNvPr>
          <p:cNvSpPr>
            <a:spLocks noGrp="1"/>
          </p:cNvSpPr>
          <p:nvPr>
            <p:ph idx="1"/>
          </p:nvPr>
        </p:nvSpPr>
        <p:spPr>
          <a:xfrm>
            <a:off x="1069848" y="2578608"/>
            <a:ext cx="4730451" cy="3593592"/>
          </a:xfrm>
        </p:spPr>
        <p:txBody>
          <a:bodyPr>
            <a:normAutofit/>
          </a:bodyPr>
          <a:lstStyle/>
          <a:p>
            <a:r>
              <a:rPr lang="en-US" sz="1100"/>
              <a:t> </a:t>
            </a:r>
            <a:r>
              <a:rPr lang="en-US" sz="1100">
                <a:effectLst/>
                <a:latin typeface="Times New Roman" panose="02020603050405020304" pitchFamily="18" charset="0"/>
                <a:ea typeface="Times New Roman" panose="02020603050405020304" pitchFamily="18" charset="0"/>
              </a:rPr>
              <a:t>The binary 9-XOR PUF dataset consists of 64 </a:t>
            </a:r>
            <a:r>
              <a:rPr lang="en-US" sz="1100" spc="-10">
                <a:effectLst/>
                <a:latin typeface="Times New Roman" panose="02020603050405020304" pitchFamily="18" charset="0"/>
                <a:ea typeface="Times New Roman" panose="02020603050405020304" pitchFamily="18" charset="0"/>
              </a:rPr>
              <a:t>input-output </a:t>
            </a:r>
            <a:r>
              <a:rPr lang="en-US" sz="1100">
                <a:effectLst/>
                <a:latin typeface="Times New Roman" panose="02020603050405020304" pitchFamily="18" charset="0"/>
                <a:ea typeface="Times New Roman" panose="02020603050405020304" pitchFamily="18" charset="0"/>
              </a:rPr>
              <a:t>pairs. Each 0 or 1 bit output corresponds to a 9-bit input. </a:t>
            </a:r>
          </a:p>
          <a:p>
            <a:endParaRPr lang="en-US" sz="1100">
              <a:latin typeface="Times New Roman" panose="02020603050405020304" pitchFamily="18" charset="0"/>
            </a:endParaRPr>
          </a:p>
          <a:p>
            <a:r>
              <a:rPr lang="en-US" sz="1100">
                <a:latin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This dataset</a:t>
            </a:r>
            <a:r>
              <a:rPr lang="en-US" sz="1100" spc="-35">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is</a:t>
            </a:r>
            <a:r>
              <a:rPr lang="en-US" sz="1100" spc="-3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commonly</a:t>
            </a:r>
            <a:r>
              <a:rPr lang="en-US" sz="1100" spc="-3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used</a:t>
            </a:r>
            <a:r>
              <a:rPr lang="en-US" sz="1100" spc="-3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in</a:t>
            </a:r>
            <a:r>
              <a:rPr lang="en-US" sz="1100" spc="-3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the</a:t>
            </a:r>
            <a:r>
              <a:rPr lang="en-US" sz="1100" spc="-3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study</a:t>
            </a:r>
            <a:r>
              <a:rPr lang="en-US" sz="1100" spc="-3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of</a:t>
            </a:r>
            <a:r>
              <a:rPr lang="en-US" sz="1100" spc="-3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physically</a:t>
            </a:r>
            <a:r>
              <a:rPr lang="en-US" sz="1100" spc="-35">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unclonable functions to evaluate PUFs performance. </a:t>
            </a:r>
          </a:p>
          <a:p>
            <a:endParaRPr lang="en-US" sz="1100">
              <a:latin typeface="Times New Roman" panose="02020603050405020304" pitchFamily="18" charset="0"/>
            </a:endParaRPr>
          </a:p>
          <a:p>
            <a:r>
              <a:rPr lang="en-US" sz="1100">
                <a:latin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A PUF is a </a:t>
            </a:r>
            <a:r>
              <a:rPr lang="en-US" sz="1100" spc="-15">
                <a:effectLst/>
                <a:latin typeface="Times New Roman" panose="02020603050405020304" pitchFamily="18" charset="0"/>
                <a:ea typeface="Times New Roman" panose="02020603050405020304" pitchFamily="18" charset="0"/>
              </a:rPr>
              <a:t>physical </a:t>
            </a:r>
            <a:r>
              <a:rPr lang="en-US" sz="1100">
                <a:effectLst/>
                <a:latin typeface="Times New Roman" panose="02020603050405020304" pitchFamily="18" charset="0"/>
                <a:ea typeface="Times New Roman" panose="02020603050405020304" pitchFamily="18" charset="0"/>
              </a:rPr>
              <a:t>device that, when confronted with a challenge, generates </a:t>
            </a:r>
            <a:r>
              <a:rPr lang="en-US" sz="1100" spc="-40">
                <a:effectLst/>
                <a:latin typeface="Times New Roman" panose="02020603050405020304" pitchFamily="18" charset="0"/>
                <a:ea typeface="Times New Roman" panose="02020603050405020304" pitchFamily="18" charset="0"/>
              </a:rPr>
              <a:t>an </a:t>
            </a:r>
            <a:r>
              <a:rPr lang="en-US" sz="1100">
                <a:effectLst/>
                <a:latin typeface="Times New Roman" panose="02020603050405020304" pitchFamily="18" charset="0"/>
                <a:ea typeface="Times New Roman" panose="02020603050405020304" pitchFamily="18" charset="0"/>
              </a:rPr>
              <a:t>innovative and unexpected</a:t>
            </a:r>
            <a:r>
              <a:rPr lang="en-US" sz="1100" spc="2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response.</a:t>
            </a:r>
          </a:p>
          <a:p>
            <a:endParaRPr lang="en-US" sz="1100">
              <a:latin typeface="Times New Roman" panose="02020603050405020304" pitchFamily="18" charset="0"/>
            </a:endParaRPr>
          </a:p>
          <a:p>
            <a:r>
              <a:rPr lang="en-US" sz="1100">
                <a:latin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The 9-XOR PUF dataset has been used in research to comprehensively investigate the performance of various </a:t>
            </a:r>
            <a:r>
              <a:rPr lang="en-US" sz="1100" spc="-25">
                <a:effectLst/>
                <a:latin typeface="Times New Roman" panose="02020603050405020304" pitchFamily="18" charset="0"/>
                <a:ea typeface="Times New Roman" panose="02020603050405020304" pitchFamily="18" charset="0"/>
              </a:rPr>
              <a:t>PUF </a:t>
            </a:r>
            <a:r>
              <a:rPr lang="en-US" sz="1100">
                <a:effectLst/>
                <a:latin typeface="Times New Roman" panose="02020603050405020304" pitchFamily="18" charset="0"/>
                <a:ea typeface="Times New Roman" panose="02020603050405020304" pitchFamily="18" charset="0"/>
              </a:rPr>
              <a:t>designs.</a:t>
            </a:r>
          </a:p>
          <a:p>
            <a:endParaRPr lang="en-US" sz="1100">
              <a:latin typeface="Times New Roman" panose="02020603050405020304" pitchFamily="18" charset="0"/>
            </a:endParaRPr>
          </a:p>
          <a:p>
            <a:r>
              <a:rPr lang="en-US" sz="1100">
                <a:latin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Examining trade-offs between PUFs’</a:t>
            </a:r>
            <a:r>
              <a:rPr lang="en-US" sz="1100" spc="-16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uniqueness, reliability,</a:t>
            </a:r>
            <a:r>
              <a:rPr lang="en-US" sz="1100" spc="135">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and</a:t>
            </a:r>
            <a:r>
              <a:rPr lang="en-US" sz="1100" spc="135">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predictability</a:t>
            </a:r>
            <a:r>
              <a:rPr lang="en-US" sz="1100" spc="135">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may</a:t>
            </a:r>
            <a:r>
              <a:rPr lang="en-US" sz="1100" spc="135">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be</a:t>
            </a:r>
            <a:r>
              <a:rPr lang="en-US" sz="1100" spc="135">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done</a:t>
            </a:r>
            <a:r>
              <a:rPr lang="en-US" sz="1100" spc="140">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using</a:t>
            </a:r>
            <a:r>
              <a:rPr lang="en-US" sz="1100" spc="135">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the</a:t>
            </a:r>
            <a:r>
              <a:rPr lang="en-US" sz="1100" spc="135">
                <a:effectLst/>
                <a:latin typeface="Times New Roman" panose="02020603050405020304" pitchFamily="18" charset="0"/>
                <a:ea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rPr>
              <a:t>dataset.</a:t>
            </a:r>
          </a:p>
          <a:p>
            <a:endParaRPr lang="en-US" sz="1100"/>
          </a:p>
        </p:txBody>
      </p:sp>
      <p:pic>
        <p:nvPicPr>
          <p:cNvPr id="15" name="Picture 4" descr="Graph on document with pen">
            <a:extLst>
              <a:ext uri="{FF2B5EF4-FFF2-40B4-BE49-F238E27FC236}">
                <a16:creationId xmlns:a16="http://schemas.microsoft.com/office/drawing/2014/main" id="{7B1298EC-650D-4049-BF90-5C4BFE933C15}"/>
              </a:ext>
            </a:extLst>
          </p:cNvPr>
          <p:cNvPicPr>
            <a:picLocks noChangeAspect="1"/>
          </p:cNvPicPr>
          <p:nvPr/>
        </p:nvPicPr>
        <p:blipFill rotWithShape="1">
          <a:blip r:embed="rId2"/>
          <a:srcRect l="26304" r="12582" b="-1"/>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Tree>
    <p:extLst>
      <p:ext uri="{BB962C8B-B14F-4D97-AF65-F5344CB8AC3E}">
        <p14:creationId xmlns:p14="http://schemas.microsoft.com/office/powerpoint/2010/main" val="2792791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C4B8F-B71A-CAED-88A5-52F9483FC827}"/>
              </a:ext>
            </a:extLst>
          </p:cNvPr>
          <p:cNvSpPr>
            <a:spLocks noGrp="1"/>
          </p:cNvSpPr>
          <p:nvPr>
            <p:ph type="title"/>
          </p:nvPr>
        </p:nvSpPr>
        <p:spPr>
          <a:xfrm>
            <a:off x="8156350" y="484632"/>
            <a:ext cx="3544035" cy="1609344"/>
          </a:xfrm>
          <a:ln>
            <a:noFill/>
          </a:ln>
        </p:spPr>
        <p:txBody>
          <a:bodyPr>
            <a:normAutofit/>
          </a:bodyPr>
          <a:lstStyle/>
          <a:p>
            <a:r>
              <a:rPr lang="en-US" sz="3200"/>
              <a:t>LOGISTIC REGRESSION</a:t>
            </a:r>
          </a:p>
        </p:txBody>
      </p:sp>
      <p:sp>
        <p:nvSpPr>
          <p:cNvPr id="3" name="Content Placeholder 2">
            <a:extLst>
              <a:ext uri="{FF2B5EF4-FFF2-40B4-BE49-F238E27FC236}">
                <a16:creationId xmlns:a16="http://schemas.microsoft.com/office/drawing/2014/main" id="{19D3CBFA-E0ED-6914-2547-71536119493C}"/>
              </a:ext>
            </a:extLst>
          </p:cNvPr>
          <p:cNvSpPr>
            <a:spLocks noGrp="1"/>
          </p:cNvSpPr>
          <p:nvPr>
            <p:ph idx="1"/>
          </p:nvPr>
        </p:nvSpPr>
        <p:spPr>
          <a:xfrm>
            <a:off x="8156351" y="2121408"/>
            <a:ext cx="3544034" cy="4050792"/>
          </a:xfrm>
        </p:spPr>
        <p:txBody>
          <a:bodyPr>
            <a:normAutofit/>
          </a:bodyPr>
          <a:lstStyle/>
          <a:p>
            <a:r>
              <a:rPr lang="en-US" sz="1600"/>
              <a:t> </a:t>
            </a:r>
            <a:r>
              <a:rPr lang="en-US" sz="1600">
                <a:effectLst/>
                <a:latin typeface="Times New Roman" panose="02020603050405020304" pitchFamily="18" charset="0"/>
                <a:ea typeface="Times New Roman" panose="02020603050405020304" pitchFamily="18" charset="0"/>
              </a:rPr>
              <a:t>The Logistic Regression for Binary Classification is:</a:t>
            </a:r>
          </a:p>
          <a:p>
            <a:pPr marL="0" indent="0">
              <a:buNone/>
            </a:pPr>
            <a:endParaRPr lang="en-US" sz="1600"/>
          </a:p>
        </p:txBody>
      </p:sp>
      <p:pic>
        <p:nvPicPr>
          <p:cNvPr id="5" name="Picture 4">
            <a:extLst>
              <a:ext uri="{FF2B5EF4-FFF2-40B4-BE49-F238E27FC236}">
                <a16:creationId xmlns:a16="http://schemas.microsoft.com/office/drawing/2014/main" id="{8525C90A-4011-05EE-F36F-04BD16028A73}"/>
              </a:ext>
            </a:extLst>
          </p:cNvPr>
          <p:cNvPicPr>
            <a:picLocks noChangeAspect="1"/>
          </p:cNvPicPr>
          <p:nvPr/>
        </p:nvPicPr>
        <p:blipFill rotWithShape="1">
          <a:blip r:embed="rId2"/>
          <a:srcRect l="7846" t="36631" r="52001" b="18030"/>
          <a:stretch/>
        </p:blipFill>
        <p:spPr>
          <a:xfrm>
            <a:off x="633999" y="1365061"/>
            <a:ext cx="6882269" cy="4138138"/>
          </a:xfrm>
          <a:prstGeom prst="rect">
            <a:avLst/>
          </a:prstGeom>
        </p:spPr>
      </p:pic>
    </p:spTree>
    <p:extLst>
      <p:ext uri="{BB962C8B-B14F-4D97-AF65-F5344CB8AC3E}">
        <p14:creationId xmlns:p14="http://schemas.microsoft.com/office/powerpoint/2010/main" val="8312171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107</TotalTime>
  <Words>1261</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NimbusRomNo9L-Regu</vt:lpstr>
      <vt:lpstr>Rockwell</vt:lpstr>
      <vt:lpstr>Rockwell Condensed</vt:lpstr>
      <vt:lpstr>Rockwell Extra Bold</vt:lpstr>
      <vt:lpstr>Times New Roman</vt:lpstr>
      <vt:lpstr>Wingdings</vt:lpstr>
      <vt:lpstr>Wood Type</vt:lpstr>
      <vt:lpstr>     Breaking the Unbreakable: Evaluating the Breakability of a 64 -bit Ring Oscillator PUF Using Machine Learning Techniques.    </vt:lpstr>
      <vt:lpstr>Introduction</vt:lpstr>
      <vt:lpstr>PHYSICAL UNCLONABLE FUNCTION</vt:lpstr>
      <vt:lpstr>PHYSICAL UNCLONABLE FUNCTION</vt:lpstr>
      <vt:lpstr>PHYSICAL UNCLONABLE FUNCTION</vt:lpstr>
      <vt:lpstr>PREVIOUS RESEARCH WORKS</vt:lpstr>
      <vt:lpstr>PREVIOUS RESEARCH WORKS</vt:lpstr>
      <vt:lpstr>DATASET</vt:lpstr>
      <vt:lpstr>LOGISTIC REGRESSION</vt:lpstr>
      <vt:lpstr>RANDOM FOREST</vt:lpstr>
      <vt:lpstr>ARTIFICIAL NEURAL NETWORK</vt:lpstr>
      <vt:lpstr>ARTIFICIAL NEURAL NETWORK</vt:lpstr>
      <vt:lpstr>GRAPHS AND OUTPUTS</vt:lpstr>
      <vt:lpstr>Graphs AND OUTPUTS</vt:lpstr>
      <vt:lpstr>GRAPHS AND GRAPHS</vt:lpstr>
      <vt:lpstr>RESULT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Breaking the Unbreakable: Evaluating the Breakability of a 64 -bit Ring Oscillator PUF Using Machine Learning Techniques.</dc:title>
  <dc:creator>Sri Charan Kaipa</dc:creator>
  <cp:lastModifiedBy>Sri Charan Kaipa</cp:lastModifiedBy>
  <cp:revision>4</cp:revision>
  <dcterms:created xsi:type="dcterms:W3CDTF">2023-05-03T07:01:18Z</dcterms:created>
  <dcterms:modified xsi:type="dcterms:W3CDTF">2023-07-11T18:11:34Z</dcterms:modified>
</cp:coreProperties>
</file>