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1359" r:id="rId2"/>
    <p:sldId id="1330" r:id="rId3"/>
    <p:sldId id="1333" r:id="rId4"/>
    <p:sldId id="1360" r:id="rId5"/>
    <p:sldId id="1361" r:id="rId6"/>
    <p:sldId id="1335" r:id="rId7"/>
    <p:sldId id="1362" r:id="rId8"/>
    <p:sldId id="1363" r:id="rId9"/>
    <p:sldId id="1332" r:id="rId10"/>
    <p:sldId id="1334" r:id="rId11"/>
    <p:sldId id="1364" r:id="rId12"/>
    <p:sldId id="1336" r:id="rId13"/>
    <p:sldId id="1337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4" r:id="rId23"/>
    <p:sldId id="1365" r:id="rId24"/>
    <p:sldId id="1366" r:id="rId25"/>
    <p:sldId id="1367" r:id="rId26"/>
    <p:sldId id="1369" r:id="rId27"/>
    <p:sldId id="1368" r:id="rId28"/>
    <p:sldId id="1371" r:id="rId29"/>
    <p:sldId id="1372" r:id="rId30"/>
    <p:sldId id="1370" r:id="rId31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1"/>
    <p:restoredTop sz="94671"/>
  </p:normalViewPr>
  <p:slideViewPr>
    <p:cSldViewPr snapToGrid="0">
      <p:cViewPr varScale="1">
        <p:scale>
          <a:sx n="75" d="100"/>
          <a:sy n="75" d="100"/>
        </p:scale>
        <p:origin x="352" y="56"/>
      </p:cViewPr>
      <p:guideLst>
        <p:guide orient="horz" pos="3888"/>
        <p:guide pos="73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00B0F9FD-9E81-4292-88F1-ECB91AB52839}"/>
    <pc:docChg chg="modSld">
      <pc:chgData name="Anwarul Patwary" userId="e9f82bcb-ad83-4f66-80e6-a524eca623fa" providerId="ADAL" clId="{00B0F9FD-9E81-4292-88F1-ECB91AB52839}" dt="2022-09-19T07:41:19.017" v="2" actId="20577"/>
      <pc:docMkLst>
        <pc:docMk/>
      </pc:docMkLst>
      <pc:sldChg chg="modSp mod">
        <pc:chgData name="Anwarul Patwary" userId="e9f82bcb-ad83-4f66-80e6-a524eca623fa" providerId="ADAL" clId="{00B0F9FD-9E81-4292-88F1-ECB91AB52839}" dt="2022-09-19T07:38:34.541" v="1" actId="20577"/>
        <pc:sldMkLst>
          <pc:docMk/>
          <pc:sldMk cId="4108792637" sldId="1348"/>
        </pc:sldMkLst>
        <pc:spChg chg="mod">
          <ac:chgData name="Anwarul Patwary" userId="e9f82bcb-ad83-4f66-80e6-a524eca623fa" providerId="ADAL" clId="{00B0F9FD-9E81-4292-88F1-ECB91AB52839}" dt="2022-09-19T07:38:34.541" v="1" actId="20577"/>
          <ac:spMkLst>
            <pc:docMk/>
            <pc:sldMk cId="4108792637" sldId="1348"/>
            <ac:spMk id="2" creationId="{00000000-0000-0000-0000-000000000000}"/>
          </ac:spMkLst>
        </pc:spChg>
      </pc:sldChg>
      <pc:sldChg chg="modSp mod">
        <pc:chgData name="Anwarul Patwary" userId="e9f82bcb-ad83-4f66-80e6-a524eca623fa" providerId="ADAL" clId="{00B0F9FD-9E81-4292-88F1-ECB91AB52839}" dt="2022-09-19T07:41:19.017" v="2" actId="20577"/>
        <pc:sldMkLst>
          <pc:docMk/>
          <pc:sldMk cId="1538195104" sldId="1351"/>
        </pc:sldMkLst>
        <pc:spChg chg="mod">
          <ac:chgData name="Anwarul Patwary" userId="e9f82bcb-ad83-4f66-80e6-a524eca623fa" providerId="ADAL" clId="{00B0F9FD-9E81-4292-88F1-ECB91AB52839}" dt="2022-09-19T07:41:19.017" v="2" actId="20577"/>
          <ac:spMkLst>
            <pc:docMk/>
            <pc:sldMk cId="1538195104" sldId="1351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00B0F9FD-9E81-4292-88F1-ECB91AB52839}" dt="2022-09-07T05:05:08.575" v="0" actId="20577"/>
        <pc:sldMkLst>
          <pc:docMk/>
          <pc:sldMk cId="1150282072" sldId="1359"/>
        </pc:sldMkLst>
        <pc:spChg chg="mod">
          <ac:chgData name="Anwarul Patwary" userId="e9f82bcb-ad83-4f66-80e6-a524eca623fa" providerId="ADAL" clId="{00B0F9FD-9E81-4292-88F1-ECB91AB52839}" dt="2022-09-07T05:05:08.575" v="0" actId="20577"/>
          <ac:spMkLst>
            <pc:docMk/>
            <pc:sldMk cId="1150282072" sldId="1359"/>
            <ac:spMk id="3" creationId="{D95559A8-75BD-AB44-A64A-932A553B2A2E}"/>
          </ac:spMkLst>
        </pc:spChg>
      </pc:sldChg>
    </pc:docChg>
  </pc:docChgLst>
  <pc:docChgLst>
    <pc:chgData name="Anwarul Patwary" userId="e9f82bcb-ad83-4f66-80e6-a524eca623fa" providerId="ADAL" clId="{B2AB0163-4D13-3245-96F1-564F635D120F}"/>
    <pc:docChg chg="custSel modSld">
      <pc:chgData name="Anwarul Patwary" userId="e9f82bcb-ad83-4f66-80e6-a524eca623fa" providerId="ADAL" clId="{B2AB0163-4D13-3245-96F1-564F635D120F}" dt="2022-09-17T13:37:25.130" v="21" actId="313"/>
      <pc:docMkLst>
        <pc:docMk/>
      </pc:docMkLst>
      <pc:sldChg chg="modSp mod">
        <pc:chgData name="Anwarul Patwary" userId="e9f82bcb-ad83-4f66-80e6-a524eca623fa" providerId="ADAL" clId="{B2AB0163-4D13-3245-96F1-564F635D120F}" dt="2022-09-17T13:36:14.361" v="20" actId="20577"/>
        <pc:sldMkLst>
          <pc:docMk/>
          <pc:sldMk cId="1150282072" sldId="1359"/>
        </pc:sldMkLst>
        <pc:spChg chg="mod">
          <ac:chgData name="Anwarul Patwary" userId="e9f82bcb-ad83-4f66-80e6-a524eca623fa" providerId="ADAL" clId="{B2AB0163-4D13-3245-96F1-564F635D120F}" dt="2022-09-17T13:36:14.361" v="20" actId="20577"/>
          <ac:spMkLst>
            <pc:docMk/>
            <pc:sldMk cId="1150282072" sldId="1359"/>
            <ac:spMk id="3" creationId="{D95559A8-75BD-AB44-A64A-932A553B2A2E}"/>
          </ac:spMkLst>
        </pc:spChg>
      </pc:sldChg>
      <pc:sldChg chg="modSp mod">
        <pc:chgData name="Anwarul Patwary" userId="e9f82bcb-ad83-4f66-80e6-a524eca623fa" providerId="ADAL" clId="{B2AB0163-4D13-3245-96F1-564F635D120F}" dt="2022-09-17T13:37:25.130" v="21" actId="313"/>
        <pc:sldMkLst>
          <pc:docMk/>
          <pc:sldMk cId="1337505191" sldId="1360"/>
        </pc:sldMkLst>
        <pc:spChg chg="mod">
          <ac:chgData name="Anwarul Patwary" userId="e9f82bcb-ad83-4f66-80e6-a524eca623fa" providerId="ADAL" clId="{B2AB0163-4D13-3245-96F1-564F635D120F}" dt="2022-09-17T13:37:25.130" v="21" actId="313"/>
          <ac:spMkLst>
            <pc:docMk/>
            <pc:sldMk cId="1337505191" sldId="1360"/>
            <ac:spMk id="3" creationId="{6878F813-FBA7-D146-B844-F290AFBF07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/>
            <a:t>Meteor</a:t>
          </a:r>
          <a:endParaRPr lang="en-US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B782D6F8-F29D-6D40-9F47-A1C5A02DBBCC}">
      <dgm:prSet/>
      <dgm:spPr/>
      <dgm:t>
        <a:bodyPr/>
        <a:lstStyle/>
        <a:p>
          <a:r>
            <a:rPr lang="en-US"/>
            <a:t>HTML 5, CSS3, </a:t>
          </a:r>
          <a:r>
            <a:rPr lang="en-US" err="1"/>
            <a:t>JQuery</a:t>
          </a:r>
          <a:r>
            <a:rPr lang="en-US"/>
            <a:t>/Ajax</a:t>
          </a:r>
        </a:p>
      </dgm:t>
    </dgm:pt>
    <dgm:pt modelId="{75E5D6E2-852B-974D-B47E-5EF41436B887}" type="parTrans" cxnId="{72DAB997-2556-EB41-9E0A-1E6535D2264F}">
      <dgm:prSet/>
      <dgm:spPr/>
      <dgm:t>
        <a:bodyPr/>
        <a:lstStyle/>
        <a:p>
          <a:endParaRPr lang="en-US"/>
        </a:p>
      </dgm:t>
    </dgm:pt>
    <dgm:pt modelId="{642299AB-3389-E643-9620-203539FFAEC0}" type="sibTrans" cxnId="{72DAB997-2556-EB41-9E0A-1E6535D2264F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72DAB997-2556-EB41-9E0A-1E6535D2264F}" srcId="{3C5FBEEE-1692-4589-A087-AEE91186BE2F}" destId="{B782D6F8-F29D-6D40-9F47-A1C5A02DBBCC}" srcOrd="3" destOrd="0" parTransId="{75E5D6E2-852B-974D-B47E-5EF41436B887}" sibTransId="{642299AB-3389-E643-9620-203539FFAEC0}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53EFA7C3-109C-E040-A7BF-0380DDDA2706}" type="presOf" srcId="{B782D6F8-F29D-6D40-9F47-A1C5A02DBBCC}" destId="{3F420FE0-23C5-3049-9BE4-3E5C7FB881B7}" srcOrd="0" destOrd="3" presId="urn:microsoft.com/office/officeart/2005/8/layout/list1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459337"/>
          <a:ext cx="6269038" cy="204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Django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Ruby on Rails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Express.js (Node.js)</a:t>
          </a:r>
          <a:endParaRPr lang="en-US" sz="2700" kern="1200"/>
        </a:p>
      </dsp:txBody>
      <dsp:txXfrm>
        <a:off x="0" y="459337"/>
        <a:ext cx="6269038" cy="2041200"/>
      </dsp:txXfrm>
    </dsp:sp>
    <dsp:sp modelId="{B48E4403-0F1F-A54A-BBC3-1ADB1B85B425}">
      <dsp:nvSpPr>
        <dsp:cNvPr id="0" name=""/>
        <dsp:cNvSpPr/>
      </dsp:nvSpPr>
      <dsp:spPr>
        <a:xfrm>
          <a:off x="313451" y="6081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Back End Frameworks</a:t>
          </a:r>
          <a:endParaRPr lang="en-US" sz="2700" kern="1200"/>
        </a:p>
      </dsp:txBody>
      <dsp:txXfrm>
        <a:off x="352359" y="99725"/>
        <a:ext cx="4310510" cy="719224"/>
      </dsp:txXfrm>
    </dsp:sp>
    <dsp:sp modelId="{3F420FE0-23C5-3049-9BE4-3E5C7FB881B7}">
      <dsp:nvSpPr>
        <dsp:cNvPr id="0" name=""/>
        <dsp:cNvSpPr/>
      </dsp:nvSpPr>
      <dsp:spPr>
        <a:xfrm>
          <a:off x="0" y="3044857"/>
          <a:ext cx="6269038" cy="2466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React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Vue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Meteor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HTML 5, CSS3, </a:t>
          </a:r>
          <a:r>
            <a:rPr lang="en-US" sz="2700" kern="1200" err="1"/>
            <a:t>JQuery</a:t>
          </a:r>
          <a:r>
            <a:rPr lang="en-US" sz="2700" kern="1200"/>
            <a:t>/Ajax</a:t>
          </a:r>
        </a:p>
      </dsp:txBody>
      <dsp:txXfrm>
        <a:off x="0" y="3044857"/>
        <a:ext cx="6269038" cy="2466450"/>
      </dsp:txXfrm>
    </dsp:sp>
    <dsp:sp modelId="{AB1F6914-627F-D640-B7EE-E0A508475DEB}">
      <dsp:nvSpPr>
        <dsp:cNvPr id="0" name=""/>
        <dsp:cNvSpPr/>
      </dsp:nvSpPr>
      <dsp:spPr>
        <a:xfrm>
          <a:off x="313451" y="264633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Front End Frameworks</a:t>
          </a:r>
          <a:endParaRPr lang="en-US" sz="2700" kern="1200"/>
        </a:p>
      </dsp:txBody>
      <dsp:txXfrm>
        <a:off x="352359" y="2685245"/>
        <a:ext cx="431051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7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5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9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3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Dr </a:t>
            </a:r>
            <a:r>
              <a:rPr lang="en-US" sz="1800" dirty="0" err="1"/>
              <a:t>Anwarul</a:t>
            </a:r>
            <a:r>
              <a:rPr lang="en-US" sz="1800" dirty="0"/>
              <a:t> </a:t>
            </a:r>
            <a:r>
              <a:rPr lang="en-US" sz="1800" dirty="0" err="1"/>
              <a:t>Patwary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starts with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Browser sends an HTTP request that is mapped to a </a:t>
            </a:r>
            <a:r>
              <a:rPr lang="en-AU" err="1"/>
              <a:t>view.py</a:t>
            </a:r>
            <a:r>
              <a:rPr lang="en-AU"/>
              <a:t> file</a:t>
            </a:r>
          </a:p>
          <a:p>
            <a:pPr>
              <a:defRPr/>
            </a:pPr>
            <a:r>
              <a:rPr lang="en-AU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0609A-5CC5-EB4B-8A61-194D6328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Django application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45F35-C577-BB44-9B14-5BD4A05C243F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>
                <a:solidFill>
                  <a:schemeClr val="bg1"/>
                </a:solidFill>
              </a:rPr>
              <a:t>Nginx is used to handle HTTP requests either for: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>
                <a:solidFill>
                  <a:schemeClr val="bg1"/>
                </a:solidFill>
              </a:rPr>
              <a:t> Django app through </a:t>
            </a:r>
            <a:r>
              <a:rPr lang="en-US" sz="2000" err="1">
                <a:solidFill>
                  <a:schemeClr val="bg1"/>
                </a:solidFill>
              </a:rPr>
              <a:t>Gunicorn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>
                <a:solidFill>
                  <a:schemeClr val="bg1"/>
                </a:solidFill>
              </a:rPr>
              <a:t>Directly for static files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err="1">
                <a:solidFill>
                  <a:schemeClr val="bg1"/>
                </a:solidFill>
              </a:rPr>
              <a:t>Gunicorn</a:t>
            </a:r>
            <a:r>
              <a:rPr lang="en-US" sz="2400">
                <a:solidFill>
                  <a:schemeClr val="bg1"/>
                </a:solidFill>
              </a:rPr>
              <a:t> handles the invocation of methods in Django is run by Supervisor daemon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AC0E9-3294-6149-B6A9-B5B53290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731057"/>
            <a:ext cx="6250769" cy="5235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B539-C4C0-F741-A9B8-E36C85B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</a:rPr>
              <a:pPr/>
              <a:t>11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20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nginx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Web server that is more closely adapted to running </a:t>
            </a:r>
            <a:r>
              <a:rPr lang="en-AU" err="1"/>
              <a:t>django</a:t>
            </a:r>
            <a:r>
              <a:rPr lang="en-AU"/>
              <a:t> applications</a:t>
            </a:r>
          </a:p>
          <a:p>
            <a:pPr>
              <a:defRPr/>
            </a:pPr>
            <a:r>
              <a:rPr lang="en-AU" err="1"/>
              <a:t>config</a:t>
            </a:r>
            <a:r>
              <a:rPr lang="en-AU"/>
              <a:t> put in /</a:t>
            </a:r>
            <a:r>
              <a:rPr lang="en-AU" err="1"/>
              <a:t>etc</a:t>
            </a:r>
            <a:r>
              <a:rPr lang="en-AU"/>
              <a:t>/</a:t>
            </a:r>
            <a:r>
              <a:rPr lang="en-AU" err="1"/>
              <a:t>nginx</a:t>
            </a:r>
            <a:r>
              <a:rPr lang="en-AU"/>
              <a:t>/sites-available and then linked to in /</a:t>
            </a:r>
            <a:r>
              <a:rPr lang="en-AU" err="1"/>
              <a:t>etc</a:t>
            </a:r>
            <a:r>
              <a:rPr lang="en-AU"/>
              <a:t>/</a:t>
            </a:r>
            <a:r>
              <a:rPr lang="en-AU" err="1"/>
              <a:t>nginx</a:t>
            </a:r>
            <a:r>
              <a:rPr lang="en-AU"/>
              <a:t>/sites-enabled</a:t>
            </a:r>
          </a:p>
          <a:p>
            <a:pPr>
              <a:defRPr/>
            </a:pPr>
            <a:r>
              <a:rPr lang="en-AU"/>
              <a:t>Acts as a proxy for </a:t>
            </a:r>
            <a:r>
              <a:rPr lang="en-AU" err="1"/>
              <a:t>django</a:t>
            </a:r>
            <a:r>
              <a:rPr lang="en-AU"/>
              <a:t> app - can terminate SSL but on AWS usually use ELB for this</a:t>
            </a:r>
          </a:p>
          <a:p>
            <a:pPr lvl="1">
              <a:defRPr/>
            </a:pPr>
            <a:r>
              <a:rPr lang="en-AU"/>
              <a:t>Django app only deals with HTTP</a:t>
            </a:r>
          </a:p>
          <a:p>
            <a:pPr>
              <a:defRPr/>
            </a:pPr>
            <a:r>
              <a:rPr lang="en-AU"/>
              <a:t>Serves static files</a:t>
            </a:r>
          </a:p>
          <a:p>
            <a:pPr lvl="1">
              <a:defRPr/>
            </a:pPr>
            <a:r>
              <a:rPr lang="en-AU"/>
              <a:t>static files an be local to machine or on AWS put in S3</a:t>
            </a:r>
          </a:p>
          <a:p>
            <a:pPr>
              <a:defRPr/>
            </a:pPr>
            <a:r>
              <a:rPr lang="en-AU"/>
              <a:t>Install apt install </a:t>
            </a:r>
            <a:r>
              <a:rPr lang="en-AU" err="1"/>
              <a:t>nginx</a:t>
            </a:r>
            <a:r>
              <a:rPr lang="en-AU"/>
              <a:t>  ; service </a:t>
            </a:r>
            <a:r>
              <a:rPr lang="en-AU" err="1"/>
              <a:t>nginx</a:t>
            </a:r>
            <a:r>
              <a:rPr lang="en-AU"/>
              <a:t> restart</a:t>
            </a:r>
          </a:p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  </a:t>
            </a:r>
            <a:r>
              <a:rPr lang="en-US" err="1">
                <a:latin typeface="Courier" pitchFamily="2" charset="0"/>
              </a:rPr>
              <a:t>proxy_set_header</a:t>
            </a:r>
            <a:r>
              <a:rPr lang="en-US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  </a:t>
            </a:r>
            <a:r>
              <a:rPr lang="en-US" err="1">
                <a:latin typeface="Courier" pitchFamily="2" charset="0"/>
              </a:rPr>
              <a:t>proxy_set_header</a:t>
            </a:r>
            <a:r>
              <a:rPr lang="en-US">
                <a:latin typeface="Courier" pitchFamily="2" charset="0"/>
              </a:rPr>
              <a:t> X-Real-IP $</a:t>
            </a:r>
            <a:r>
              <a:rPr lang="en-US" err="1">
                <a:latin typeface="Courier" pitchFamily="2" charset="0"/>
              </a:rPr>
              <a:t>remote_addr</a:t>
            </a:r>
            <a:r>
              <a:rPr lang="en-US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  </a:t>
            </a:r>
            <a:r>
              <a:rPr lang="en-US" err="1">
                <a:latin typeface="Courier" pitchFamily="2" charset="0"/>
              </a:rPr>
              <a:t>proxy_pass</a:t>
            </a:r>
            <a:r>
              <a:rPr lang="en-US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in </a:t>
            </a:r>
            <a:r>
              <a:rPr lang="en-US" err="1"/>
              <a:t>django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Create a virtual environment first</a:t>
            </a:r>
          </a:p>
          <a:p>
            <a:pPr lvl="1">
              <a:defRPr/>
            </a:pPr>
            <a:r>
              <a:rPr lang="en-AU" err="1"/>
              <a:t>sudo</a:t>
            </a:r>
            <a:r>
              <a:rPr lang="en-AU"/>
              <a:t> apt install python3-venv</a:t>
            </a:r>
          </a:p>
          <a:p>
            <a:pPr lvl="1">
              <a:defRPr/>
            </a:pPr>
            <a:r>
              <a:rPr lang="en-AU"/>
              <a:t>create virtual environment: python3 –m </a:t>
            </a:r>
            <a:r>
              <a:rPr lang="en-AU" err="1"/>
              <a:t>venv</a:t>
            </a:r>
            <a:r>
              <a:rPr lang="en-AU"/>
              <a:t> </a:t>
            </a:r>
            <a:r>
              <a:rPr lang="en-AU" err="1"/>
              <a:t>my_venv</a:t>
            </a:r>
            <a:endParaRPr lang="en-AU"/>
          </a:p>
          <a:p>
            <a:pPr lvl="1">
              <a:defRPr/>
            </a:pPr>
            <a:r>
              <a:rPr lang="en-AU"/>
              <a:t>activate it: source </a:t>
            </a:r>
            <a:r>
              <a:rPr lang="en-AU" err="1"/>
              <a:t>my_venv</a:t>
            </a:r>
            <a:r>
              <a:rPr lang="en-AU"/>
              <a:t>/bin/activate</a:t>
            </a:r>
          </a:p>
          <a:p>
            <a:pPr>
              <a:defRPr/>
            </a:pPr>
            <a:r>
              <a:rPr lang="en-AU"/>
              <a:t>pip install </a:t>
            </a:r>
            <a:r>
              <a:rPr lang="en-AU" err="1"/>
              <a:t>django</a:t>
            </a:r>
            <a:endParaRPr lang="en-AU"/>
          </a:p>
          <a:p>
            <a:pPr>
              <a:defRPr/>
            </a:pPr>
            <a:r>
              <a:rPr lang="en-AU" err="1"/>
              <a:t>django</a:t>
            </a:r>
            <a:r>
              <a:rPr lang="en-AU"/>
              <a:t>-admin </a:t>
            </a:r>
            <a:r>
              <a:rPr lang="en-AU" err="1"/>
              <a:t>startproject</a:t>
            </a:r>
            <a:r>
              <a:rPr lang="en-AU"/>
              <a:t> </a:t>
            </a:r>
            <a:r>
              <a:rPr lang="en-AU" err="1"/>
              <a:t>mysite</a:t>
            </a:r>
            <a:endParaRPr lang="en-AU"/>
          </a:p>
          <a:p>
            <a:pPr>
              <a:defRPr/>
            </a:pPr>
            <a:r>
              <a:rPr lang="en-AU"/>
              <a:t>python </a:t>
            </a:r>
            <a:r>
              <a:rPr lang="en-AU" err="1"/>
              <a:t>manage.py</a:t>
            </a:r>
            <a:r>
              <a:rPr lang="en-AU"/>
              <a:t> </a:t>
            </a:r>
            <a:r>
              <a:rPr lang="en-AU" err="1"/>
              <a:t>startapp</a:t>
            </a:r>
            <a:r>
              <a:rPr lang="en-AU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err="1"/>
              <a:t>views.py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(</a:t>
            </a:r>
            <a:r>
              <a:rPr lang="en-AU" err="1"/>
              <a:t>emacs</a:t>
            </a:r>
            <a:r>
              <a:rPr lang="en-AU"/>
              <a:t> or vi) polls/</a:t>
            </a:r>
            <a:r>
              <a:rPr lang="en-AU" err="1"/>
              <a:t>views.py</a:t>
            </a:r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err="1"/>
              <a:t>urls.py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(</a:t>
            </a:r>
            <a:r>
              <a:rPr lang="en-AU" err="1"/>
              <a:t>emacs</a:t>
            </a:r>
            <a:r>
              <a:rPr lang="en-AU"/>
              <a:t> or vi) polls/</a:t>
            </a:r>
            <a:r>
              <a:rPr lang="en-AU" err="1"/>
              <a:t>urls.py</a:t>
            </a:r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mysite/urls.py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(</a:t>
            </a:r>
            <a:r>
              <a:rPr lang="en-AU" err="1"/>
              <a:t>emacs</a:t>
            </a:r>
            <a:r>
              <a:rPr lang="en-AU"/>
              <a:t> or vi) </a:t>
            </a:r>
            <a:r>
              <a:rPr lang="en-AU" err="1"/>
              <a:t>mysite</a:t>
            </a:r>
            <a:r>
              <a:rPr lang="en-AU"/>
              <a:t>/</a:t>
            </a:r>
            <a:r>
              <a:rPr lang="en-AU" err="1"/>
              <a:t>urls.py</a:t>
            </a:r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python </a:t>
            </a:r>
            <a:r>
              <a:rPr lang="en-AU" err="1"/>
              <a:t>manage.py</a:t>
            </a:r>
            <a:r>
              <a:rPr lang="en-AU"/>
              <a:t> </a:t>
            </a:r>
            <a:r>
              <a:rPr lang="en-AU" err="1"/>
              <a:t>runserver</a:t>
            </a:r>
            <a:r>
              <a:rPr lang="en-AU"/>
              <a:t> 8000</a:t>
            </a:r>
          </a:p>
          <a:p>
            <a:pPr>
              <a:defRPr/>
            </a:pPr>
            <a:r>
              <a:rPr lang="en-AU"/>
              <a:t>now configure ELB </a:t>
            </a:r>
            <a:r>
              <a:rPr lang="en-AU" err="1"/>
              <a:t>healthcheck</a:t>
            </a:r>
            <a:r>
              <a:rPr lang="en-AU"/>
              <a:t> to point to http://&lt;</a:t>
            </a:r>
            <a:r>
              <a:rPr lang="en-AU" err="1"/>
              <a:t>elb</a:t>
            </a:r>
            <a:r>
              <a:rPr lang="en-AU"/>
              <a:t> address&gt;/polls/</a:t>
            </a:r>
          </a:p>
          <a:p>
            <a:pPr>
              <a:defRPr/>
            </a:pPr>
            <a:r>
              <a:rPr lang="en-AU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data from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Many options for storing data (we have seen S3 and </a:t>
            </a:r>
            <a:r>
              <a:rPr lang="en-AU" err="1"/>
              <a:t>DynamoDB</a:t>
            </a:r>
            <a:r>
              <a:rPr lang="en-AU"/>
              <a:t>)</a:t>
            </a:r>
          </a:p>
          <a:p>
            <a:pPr>
              <a:defRPr/>
            </a:pPr>
            <a:r>
              <a:rPr lang="en-AU"/>
              <a:t>Most common platform is a relational database</a:t>
            </a:r>
          </a:p>
          <a:p>
            <a:pPr>
              <a:defRPr/>
            </a:pPr>
            <a:r>
              <a:rPr lang="en-AU"/>
              <a:t>AWS provides Relational Database Service (RDS) as a platform to run:</a:t>
            </a:r>
          </a:p>
          <a:p>
            <a:pPr lvl="1">
              <a:defRPr/>
            </a:pPr>
            <a:r>
              <a:rPr lang="en-AU"/>
              <a:t>MySQL</a:t>
            </a:r>
          </a:p>
          <a:p>
            <a:pPr lvl="1">
              <a:defRPr/>
            </a:pPr>
            <a:r>
              <a:rPr lang="en-AU"/>
              <a:t>PostgreSQL</a:t>
            </a:r>
          </a:p>
          <a:p>
            <a:pPr lvl="1">
              <a:defRPr/>
            </a:pPr>
            <a:r>
              <a:rPr lang="en-AU" err="1"/>
              <a:t>MariaDB</a:t>
            </a:r>
            <a:endParaRPr lang="en-AU"/>
          </a:p>
          <a:p>
            <a:pPr lvl="1">
              <a:defRPr/>
            </a:pPr>
            <a:r>
              <a:rPr lang="en-AU"/>
              <a:t>Oracle</a:t>
            </a:r>
          </a:p>
          <a:p>
            <a:pPr lvl="1">
              <a:defRPr/>
            </a:pPr>
            <a:r>
              <a:rPr lang="en-AU"/>
              <a:t>Aurora</a:t>
            </a:r>
          </a:p>
          <a:p>
            <a:pPr lvl="1">
              <a:defRPr/>
            </a:pPr>
            <a:r>
              <a:rPr lang="en-AU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Multitude of: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/>
              <a:t>Choose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data from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Process similar to using DynamoDB from the command line</a:t>
            </a:r>
          </a:p>
          <a:p>
            <a:pPr lvl="1">
              <a:defRPr/>
            </a:pPr>
            <a:r>
              <a:rPr lang="en-AU"/>
              <a:t>Use Boto3</a:t>
            </a:r>
          </a:p>
          <a:p>
            <a:pPr>
              <a:defRPr/>
            </a:pPr>
            <a:r>
              <a:rPr lang="en-AU"/>
              <a:t>We are going to fetch data from a Table and display it in a web page using Django Templates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data to </a:t>
            </a:r>
            <a:r>
              <a:rPr lang="en-US" err="1"/>
              <a:t>django</a:t>
            </a:r>
            <a:r>
              <a:rPr lang="en-US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</a:t>
            </a:r>
            <a:r>
              <a:rPr lang="en-AU" err="1"/>
              <a:t>mysite</a:t>
            </a:r>
            <a:r>
              <a:rPr lang="en-AU"/>
              <a:t>/</a:t>
            </a:r>
            <a:r>
              <a:rPr lang="en-AU" err="1"/>
              <a:t>settings.py</a:t>
            </a:r>
            <a:r>
              <a:rPr lang="en-AU"/>
              <a:t> and add polls to the templates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>
                <a:solidFill>
                  <a:schemeClr val="tx1"/>
                </a:solidFill>
              </a:rPr>
              <a:t>TEMPLATES = [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'BACKEND': '</a:t>
            </a:r>
            <a:r>
              <a:rPr lang="en-AU" err="1">
                <a:solidFill>
                  <a:schemeClr val="tx1"/>
                </a:solidFill>
              </a:rPr>
              <a:t>django.template.backends.django.DjangoTemplates</a:t>
            </a:r>
            <a:r>
              <a:rPr lang="en-AU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'DIRS': [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    'polls/templates/'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],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0" y="1690688"/>
            <a:ext cx="577021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Create the templates directory and add a file </a:t>
            </a:r>
            <a:r>
              <a:rPr lang="en-AU" err="1"/>
              <a:t>files.html</a:t>
            </a:r>
            <a:endParaRPr lang="en-AU"/>
          </a:p>
          <a:p>
            <a:pPr>
              <a:defRPr/>
            </a:pPr>
            <a:r>
              <a:rPr lang="en-AU"/>
              <a:t>Note the declarative statements to iterate through “items” and add to a list on the page </a:t>
            </a:r>
          </a:p>
          <a:p>
            <a:pPr>
              <a:defRPr/>
            </a:pPr>
            <a:r>
              <a:rPr lang="en-AU"/>
              <a:t>Items is passed in through the context to the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6761408" y="811369"/>
            <a:ext cx="4994468" cy="5306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&lt;title&gt;Files&lt;/title&gt;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&lt;h1&gt;Files &lt;/h1&gt;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</a:t>
            </a:r>
            <a:r>
              <a:rPr lang="en-AU" err="1">
                <a:solidFill>
                  <a:schemeClr val="tx1"/>
                </a:solidFill>
              </a:rPr>
              <a:t>ul</a:t>
            </a:r>
            <a:r>
              <a:rPr lang="en-AU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{% for item in items %}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  &lt;li&gt;{{ </a:t>
            </a:r>
            <a:r>
              <a:rPr lang="en-AU" err="1">
                <a:solidFill>
                  <a:schemeClr val="tx1"/>
                </a:solidFill>
              </a:rPr>
              <a:t>item.fileName</a:t>
            </a:r>
            <a:r>
              <a:rPr lang="en-AU">
                <a:solidFill>
                  <a:schemeClr val="tx1"/>
                </a:solidFill>
              </a:rPr>
              <a:t> }}&lt;/li&gt;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	{% </a:t>
            </a:r>
            <a:r>
              <a:rPr lang="en-AU" err="1">
                <a:solidFill>
                  <a:schemeClr val="tx1"/>
                </a:solidFill>
              </a:rPr>
              <a:t>endfor</a:t>
            </a:r>
            <a:r>
              <a:rPr lang="en-AU">
                <a:solidFill>
                  <a:schemeClr val="tx1"/>
                </a:solidFill>
              </a:rPr>
              <a:t> %}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&lt;/</a:t>
            </a:r>
            <a:r>
              <a:rPr lang="en-AU" err="1">
                <a:solidFill>
                  <a:schemeClr val="tx1"/>
                </a:solidFill>
              </a:rPr>
              <a:t>ul</a:t>
            </a:r>
            <a:r>
              <a:rPr lang="en-AU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&lt;/html&gt;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</a:t>
            </a:r>
            <a:r>
              <a:rPr lang="en-US" err="1"/>
              <a:t>view.py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4919730" y="12880"/>
            <a:ext cx="727227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800">
                <a:solidFill>
                  <a:schemeClr val="tx1"/>
                </a:solidFill>
              </a:rPr>
              <a:t># imports omitted</a:t>
            </a:r>
          </a:p>
          <a:p>
            <a:pPr algn="l"/>
            <a:endParaRPr lang="en-AU" sz="1800">
              <a:solidFill>
                <a:schemeClr val="tx1"/>
              </a:solidFill>
            </a:endParaRPr>
          </a:p>
          <a:p>
            <a:pPr algn="l"/>
            <a:r>
              <a:rPr lang="en-AU" sz="1800">
                <a:solidFill>
                  <a:schemeClr val="tx1"/>
                </a:solidFill>
              </a:rPr>
              <a:t>def index(request):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template = </a:t>
            </a:r>
            <a:r>
              <a:rPr lang="en-AU" sz="1800" err="1">
                <a:solidFill>
                  <a:schemeClr val="tx1"/>
                </a:solidFill>
              </a:rPr>
              <a:t>loader.get_template</a:t>
            </a:r>
            <a:r>
              <a:rPr lang="en-AU" sz="1800">
                <a:solidFill>
                  <a:schemeClr val="tx1"/>
                </a:solidFill>
              </a:rPr>
              <a:t>('</a:t>
            </a:r>
            <a:r>
              <a:rPr lang="en-AU" sz="1800" err="1">
                <a:solidFill>
                  <a:schemeClr val="tx1"/>
                </a:solidFill>
              </a:rPr>
              <a:t>files.html</a:t>
            </a:r>
            <a:r>
              <a:rPr lang="en-AU" sz="1800">
                <a:solidFill>
                  <a:schemeClr val="tx1"/>
                </a:solidFill>
              </a:rPr>
              <a:t>’)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</a:t>
            </a:r>
            <a:r>
              <a:rPr lang="en-AU" sz="1800" err="1">
                <a:solidFill>
                  <a:schemeClr val="tx1"/>
                </a:solidFill>
              </a:rPr>
              <a:t>dynamodb</a:t>
            </a:r>
            <a:r>
              <a:rPr lang="en-AU" sz="1800">
                <a:solidFill>
                  <a:schemeClr val="tx1"/>
                </a:solidFill>
              </a:rPr>
              <a:t> = boto3.resource('</a:t>
            </a:r>
            <a:r>
              <a:rPr lang="en-AU" sz="1800" err="1">
                <a:solidFill>
                  <a:schemeClr val="tx1"/>
                </a:solidFill>
              </a:rPr>
              <a:t>dynamodb</a:t>
            </a:r>
            <a:r>
              <a:rPr lang="en-AU" sz="1800">
                <a:solidFill>
                  <a:schemeClr val="tx1"/>
                </a:solidFill>
              </a:rPr>
              <a:t>', </a:t>
            </a:r>
            <a:r>
              <a:rPr lang="en-AU" sz="1800" err="1">
                <a:solidFill>
                  <a:schemeClr val="tx1"/>
                </a:solidFill>
              </a:rPr>
              <a:t>region_name</a:t>
            </a:r>
            <a:r>
              <a:rPr lang="en-AU" sz="1800">
                <a:solidFill>
                  <a:schemeClr val="tx1"/>
                </a:solidFill>
              </a:rPr>
              <a:t>='ap-southeast-2’,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                      </a:t>
            </a:r>
            <a:r>
              <a:rPr lang="en-AU" sz="1800" err="1">
                <a:solidFill>
                  <a:schemeClr val="tx1"/>
                </a:solidFill>
              </a:rPr>
              <a:t>aws_access_key_id</a:t>
            </a:r>
            <a:r>
              <a:rPr lang="en-AU" sz="1800">
                <a:solidFill>
                  <a:schemeClr val="tx1"/>
                </a:solidFill>
              </a:rPr>
              <a:t>='Your Access Key',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                      </a:t>
            </a:r>
            <a:r>
              <a:rPr lang="en-AU" sz="1800" err="1">
                <a:solidFill>
                  <a:schemeClr val="tx1"/>
                </a:solidFill>
              </a:rPr>
              <a:t>aws_secret_access_key</a:t>
            </a:r>
            <a:r>
              <a:rPr lang="en-AU" sz="1800">
                <a:solidFill>
                  <a:schemeClr val="tx1"/>
                </a:solidFill>
              </a:rPr>
              <a:t>=’Your Secret’)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table = </a:t>
            </a:r>
            <a:r>
              <a:rPr lang="en-AU" sz="1800" err="1">
                <a:solidFill>
                  <a:schemeClr val="tx1"/>
                </a:solidFill>
              </a:rPr>
              <a:t>dynamodb.Table</a:t>
            </a:r>
            <a:r>
              <a:rPr lang="en-AU" sz="1800">
                <a:solidFill>
                  <a:schemeClr val="tx1"/>
                </a:solidFill>
              </a:rPr>
              <a:t>("</a:t>
            </a:r>
            <a:r>
              <a:rPr lang="en-AU" sz="1800" err="1">
                <a:solidFill>
                  <a:schemeClr val="tx1"/>
                </a:solidFill>
              </a:rPr>
              <a:t>UserFiles</a:t>
            </a:r>
            <a:r>
              <a:rPr lang="en-AU" sz="180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items = []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try: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response = </a:t>
            </a:r>
            <a:r>
              <a:rPr lang="en-AU" sz="1800" err="1">
                <a:solidFill>
                  <a:schemeClr val="tx1"/>
                </a:solidFill>
              </a:rPr>
              <a:t>table.scan</a:t>
            </a:r>
            <a:r>
              <a:rPr lang="en-AU" sz="180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except </a:t>
            </a:r>
            <a:r>
              <a:rPr lang="en-AU" sz="1800" err="1">
                <a:solidFill>
                  <a:schemeClr val="tx1"/>
                </a:solidFill>
              </a:rPr>
              <a:t>ClientError</a:t>
            </a:r>
            <a:r>
              <a:rPr lang="en-AU" sz="1800">
                <a:solidFill>
                  <a:schemeClr val="tx1"/>
                </a:solidFill>
              </a:rPr>
              <a:t> as e: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print(</a:t>
            </a:r>
            <a:r>
              <a:rPr lang="en-AU" sz="1800" err="1">
                <a:solidFill>
                  <a:schemeClr val="tx1"/>
                </a:solidFill>
              </a:rPr>
              <a:t>e.response</a:t>
            </a:r>
            <a:r>
              <a:rPr lang="en-AU" sz="1800">
                <a:solidFill>
                  <a:schemeClr val="tx1"/>
                </a:solidFill>
              </a:rPr>
              <a:t>['Error']['Message’])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return </a:t>
            </a:r>
            <a:r>
              <a:rPr lang="en-AU" sz="1800" err="1">
                <a:solidFill>
                  <a:schemeClr val="tx1"/>
                </a:solidFill>
              </a:rPr>
              <a:t>HttpResponseServerError</a:t>
            </a:r>
            <a:r>
              <a:rPr lang="en-AU" sz="180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else:   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context = {'items': response['Items'] }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return </a:t>
            </a:r>
            <a:r>
              <a:rPr lang="en-AU" sz="1800" err="1">
                <a:solidFill>
                  <a:schemeClr val="tx1"/>
                </a:solidFill>
              </a:rPr>
              <a:t>HttpResponse</a:t>
            </a:r>
            <a:r>
              <a:rPr lang="en-AU" sz="1800">
                <a:solidFill>
                  <a:schemeClr val="tx1"/>
                </a:solidFill>
              </a:rPr>
              <a:t>(</a:t>
            </a:r>
            <a:r>
              <a:rPr lang="en-AU" sz="1800" err="1">
                <a:solidFill>
                  <a:schemeClr val="tx1"/>
                </a:solidFill>
              </a:rPr>
              <a:t>template.render</a:t>
            </a:r>
            <a:r>
              <a:rPr lang="en-AU" sz="1800">
                <a:solidFill>
                  <a:schemeClr val="tx1"/>
                </a:solidFill>
              </a:rPr>
              <a:t>(context, request))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72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B7B0-94FB-2048-AC8F-BE0FAF40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SQS to implement queues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4533-DA3A-D448-9EB5-135E2A0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000">
                <a:solidFill>
                  <a:srgbClr val="898989"/>
                </a:solidFill>
                <a:latin typeface="+mn-lt"/>
              </a:rPr>
              <a:pPr/>
              <a:t>25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95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Queues are used to provide asynchronous processing of messages between applications</a:t>
            </a:r>
          </a:p>
          <a:p>
            <a:r>
              <a:rPr lang="en-US"/>
              <a:t>Can be long-running e.g. for reports or simply transactions that expected to run for longer than 10s of seconds where requests could be dropped or pile up</a:t>
            </a:r>
          </a:p>
          <a:p>
            <a:r>
              <a:rPr lang="en-US"/>
              <a:t>Can be of two types:</a:t>
            </a:r>
          </a:p>
          <a:p>
            <a:pPr lvl="1"/>
            <a:r>
              <a:rPr lang="en-US"/>
              <a:t>Standard queue for maximum throughput with best-effort ordering and at least once delivery</a:t>
            </a:r>
          </a:p>
          <a:p>
            <a:pPr lvl="1"/>
            <a:r>
              <a:rPr lang="en-US"/>
              <a:t>FIFO queues which offer strict ordering and exactly once delivery semantics</a:t>
            </a:r>
          </a:p>
          <a:p>
            <a:r>
              <a:rPr lang="en-US"/>
              <a:t>AWS SQS doesn’t provide transaction guarantees whereas other message queue services do (e.g. MSMQ, IBM MQ)</a:t>
            </a:r>
          </a:p>
          <a:p>
            <a:r>
              <a:rPr lang="en-US"/>
              <a:t>Can encrypt messages on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Using 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 queue in a region</a:t>
            </a:r>
          </a:p>
          <a:p>
            <a:r>
              <a:rPr lang="en-US" sz="2000">
                <a:solidFill>
                  <a:schemeClr val="bg1"/>
                </a:solidFill>
              </a:rPr>
              <a:t>Various settings can be  set</a:t>
            </a:r>
          </a:p>
          <a:p>
            <a:r>
              <a:rPr lang="en-US" sz="2000">
                <a:solidFill>
                  <a:schemeClr val="bg1"/>
                </a:solidFill>
              </a:rPr>
              <a:t>Messages can be sent with attributes and a message body</a:t>
            </a:r>
          </a:p>
          <a:p>
            <a:r>
              <a:rPr lang="en-US" sz="2000">
                <a:solidFill>
                  <a:schemeClr val="bg1"/>
                </a:solidFill>
              </a:rPr>
              <a:t>Messages then read and deleted explicitly from the queue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E91F-490A-AA4F-B927-1F14CBC13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42" y="643467"/>
            <a:ext cx="5045010" cy="5410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>
                    <a:alpha val="80000"/>
                  </a:schemeClr>
                </a:solidFill>
              </a:rPr>
              <a:pPr/>
              <a:t>27</a:t>
            </a:fld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0" y="1541284"/>
            <a:ext cx="12192000" cy="5316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   </a:t>
            </a: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# Send message to SQS queue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     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sqs.send_message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DelaySeconds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=10,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MessageAttributes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={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'Title': {'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'String', 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'The Whistler'},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'Author': {'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'String','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'John Grisham'},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WeeksOn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{'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'Number','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'6'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}},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MessageBody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=(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       'Information about current NY Times fiction bestseller for week of 12/11/2016.' )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print(response['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MessageId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'])</a:t>
            </a:r>
          </a:p>
          <a:p>
            <a:pPr algn="l"/>
            <a:endParaRPr lang="en-US" sz="140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2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1" y="1690688"/>
            <a:ext cx="12192000" cy="5180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# Receive message from SQS queue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sqs.receive_message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AttributeNames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=['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SentTimestamp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’],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MaxNumberOfMessages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=1, 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MessageAttributeNames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=['All'],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VisibilityTimeout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=0,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WaitTimeSeconds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=0)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message = response['Messages'][0]</a:t>
            </a: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message['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']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sqs.delete_message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print('Received and deleted message: %s' % message)</a:t>
            </a:r>
          </a:p>
          <a:p>
            <a:pPr algn="l"/>
            <a:endParaRPr lang="en-US" sz="140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29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0619-7AEA-7047-8A5A-6CB8E45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3CB2-1F2F-2542-B867-5ABDE694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Celery is a </a:t>
            </a:r>
            <a:r>
              <a:rPr lang="en-US" err="1"/>
              <a:t>Pythonesque</a:t>
            </a:r>
            <a:r>
              <a:rPr lang="en-US"/>
              <a:t> wrapper for message queues that maps queues to tasks in Python (a bit like AWS Lambda) </a:t>
            </a:r>
          </a:p>
          <a:p>
            <a:r>
              <a:rPr lang="en-US"/>
              <a:t>Maps a message from a queue to a method using the decorator @</a:t>
            </a:r>
            <a:r>
              <a:rPr lang="en-US" err="1"/>
              <a:t>app.task</a:t>
            </a:r>
            <a:endParaRPr lang="en-US"/>
          </a:p>
          <a:p>
            <a:r>
              <a:rPr lang="en-US"/>
              <a:t>Will call the task on receipt of a message using Celery worker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0624-B8B4-8D43-B6F8-8DEB463B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848C-51BA-AE44-A84F-EA4E556A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0493-CA5D-F343-AEAB-5703D4A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F813-FBA7-D146-B844-F290AFBF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Monolithic (Mainframe)</a:t>
            </a:r>
          </a:p>
          <a:p>
            <a:pPr lvl="1"/>
            <a:r>
              <a:rPr lang="en-US" dirty="0"/>
              <a:t>Even here there was some compartmentalization of code into UI, Business Logic and Database</a:t>
            </a:r>
          </a:p>
          <a:p>
            <a:r>
              <a:rPr lang="en-US" dirty="0"/>
              <a:t>Two Tier</a:t>
            </a:r>
          </a:p>
          <a:p>
            <a:pPr lvl="1"/>
            <a:r>
              <a:rPr lang="en-US" dirty="0"/>
              <a:t>UI &amp; Business Logic and Database</a:t>
            </a:r>
          </a:p>
          <a:p>
            <a:r>
              <a:rPr lang="en-US" dirty="0"/>
              <a:t>Three Tier</a:t>
            </a:r>
          </a:p>
          <a:p>
            <a:pPr lvl="1"/>
            <a:r>
              <a:rPr lang="en-US" dirty="0"/>
              <a:t>UI, Business Logic, Data</a:t>
            </a:r>
          </a:p>
          <a:p>
            <a:r>
              <a:rPr lang="en-US" dirty="0"/>
              <a:t>Distributed </a:t>
            </a:r>
          </a:p>
          <a:p>
            <a:pPr lvl="1"/>
            <a:r>
              <a:rPr lang="en-US" dirty="0"/>
              <a:t>Services became available through communication</a:t>
            </a:r>
          </a:p>
          <a:p>
            <a:pPr lvl="1"/>
            <a:r>
              <a:rPr lang="en-US" dirty="0"/>
              <a:t>Object models used middleware like CORBA or RMI (Remote Method Invocation)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9CBC-44AF-E34D-BE96-03330908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68EF-E85E-4645-BB4B-C5030D11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724-DF9B-444F-AF0D-DFED9D3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0BFF-9503-1044-9285-18A7501D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architectures became dominant</a:t>
            </a:r>
          </a:p>
          <a:p>
            <a:pPr lvl="1"/>
            <a:r>
              <a:rPr lang="en-US"/>
              <a:t>Multi-platform – although still issues with different browsers</a:t>
            </a:r>
          </a:p>
          <a:p>
            <a:pPr lvl="1"/>
            <a:r>
              <a:rPr lang="en-US"/>
              <a:t>Fast to develop and scale</a:t>
            </a:r>
          </a:p>
          <a:p>
            <a:r>
              <a:rPr lang="en-US"/>
              <a:t>Mobile applications ascending</a:t>
            </a:r>
          </a:p>
          <a:p>
            <a:r>
              <a:rPr lang="en-US"/>
              <a:t>Architectures moving to service Web and Mobile</a:t>
            </a:r>
          </a:p>
          <a:p>
            <a:pPr lvl="1"/>
            <a:r>
              <a:rPr lang="en-US"/>
              <a:t>Architect services as “Micro-Services” in serverless or container infrastructure</a:t>
            </a:r>
          </a:p>
          <a:p>
            <a:pPr lvl="1"/>
            <a:r>
              <a:rPr lang="en-US"/>
              <a:t>Loosely coupled services with limited functionality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F6F8-8FD3-3945-9832-0387CEE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D02D-791B-654C-8404-149DC82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838200" y="2967054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3395162" y="296705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5883583" y="299825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8477841" y="36388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5906343" y="4069401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8231" y="3347064"/>
            <a:ext cx="1416931" cy="1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35193" y="3347064"/>
            <a:ext cx="1348390" cy="31206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61114" y="3496383"/>
            <a:ext cx="1316727" cy="522513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5851920" y="2505353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77B3CE-0A2B-B04F-A80A-4D08D34B1E7D}"/>
              </a:ext>
            </a:extLst>
          </p:cNvPr>
          <p:cNvCxnSpPr>
            <a:cxnSpLocks/>
          </p:cNvCxnSpPr>
          <p:nvPr/>
        </p:nvCxnSpPr>
        <p:spPr>
          <a:xfrm flipV="1">
            <a:off x="7023614" y="575419"/>
            <a:ext cx="1800506" cy="2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19FC57-BD07-4649-BAE0-92D76946E4D4}"/>
              </a:ext>
            </a:extLst>
          </p:cNvPr>
          <p:cNvCxnSpPr>
            <a:cxnSpLocks/>
          </p:cNvCxnSpPr>
          <p:nvPr/>
        </p:nvCxnSpPr>
        <p:spPr>
          <a:xfrm flipV="1">
            <a:off x="7055277" y="2505353"/>
            <a:ext cx="1674339" cy="113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3C30601D-BED5-534B-9311-EACCB53E001B}"/>
              </a:ext>
            </a:extLst>
          </p:cNvPr>
          <p:cNvSpPr/>
          <p:nvPr/>
        </p:nvSpPr>
        <p:spPr>
          <a:xfrm>
            <a:off x="8824120" y="575419"/>
            <a:ext cx="86416" cy="19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DF07AA-E612-FF42-9563-EF808F0334B9}"/>
              </a:ext>
            </a:extLst>
          </p:cNvPr>
          <p:cNvSpPr txBox="1"/>
          <p:nvPr/>
        </p:nvSpPr>
        <p:spPr>
          <a:xfrm>
            <a:off x="8988166" y="62779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Apache or </a:t>
            </a:r>
            <a:r>
              <a:rPr lang="en-US" err="1"/>
              <a:t>nginx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DADBC-580E-BA43-B8D0-5E58B29DA329}"/>
              </a:ext>
            </a:extLst>
          </p:cNvPr>
          <p:cNvSpPr txBox="1"/>
          <p:nvPr/>
        </p:nvSpPr>
        <p:spPr>
          <a:xfrm>
            <a:off x="8988166" y="1299627"/>
            <a:ext cx="21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Gunicorn</a:t>
            </a:r>
            <a:r>
              <a:rPr lang="en-US"/>
              <a:t>/Unicorn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885EF-8A24-EC4B-839A-E283807A7E6C}"/>
              </a:ext>
            </a:extLst>
          </p:cNvPr>
          <p:cNvSpPr txBox="1"/>
          <p:nvPr/>
        </p:nvSpPr>
        <p:spPr>
          <a:xfrm>
            <a:off x="8988166" y="1971458"/>
            <a:ext cx="262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Django/Ruby on Rails</a:t>
            </a:r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B8B4-2728-594A-B24B-53D2325A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54-ECAA-264A-9B07-F12B389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06C-778E-2646-9736-0F80B9BD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Microservices can be hosted on Lambda (Serverless), Containers, or can be other Django/Ruby/NodeJS apps</a:t>
            </a:r>
          </a:p>
          <a:p>
            <a:r>
              <a:rPr lang="en-US"/>
              <a:t>Front end is via an API Gateway that defines a programmatic interface to the services</a:t>
            </a:r>
          </a:p>
          <a:p>
            <a:r>
              <a:rPr lang="en-US"/>
              <a:t>Benefits of Rest API based API Gateway are:</a:t>
            </a:r>
          </a:p>
          <a:p>
            <a:pPr lvl="1"/>
            <a:r>
              <a:rPr lang="en-US"/>
              <a:t>Language agnostic</a:t>
            </a:r>
          </a:p>
          <a:p>
            <a:pPr lvl="1"/>
            <a:r>
              <a:rPr lang="en-US"/>
              <a:t>Maintains an interface that encapsulates implementation</a:t>
            </a:r>
          </a:p>
          <a:p>
            <a:pPr lvl="1"/>
            <a:r>
              <a:rPr lang="en-US"/>
              <a:t>Can use SQS to allow queues to invoke APIs</a:t>
            </a:r>
          </a:p>
          <a:p>
            <a:r>
              <a:rPr lang="en-US"/>
              <a:t>Need to handle authentication and </a:t>
            </a:r>
            <a:r>
              <a:rPr lang="en-US" err="1"/>
              <a:t>authorisation</a:t>
            </a:r>
            <a:r>
              <a:rPr lang="en-US"/>
              <a:t> for the API</a:t>
            </a:r>
          </a:p>
          <a:p>
            <a:pPr lvl="1"/>
            <a:r>
              <a:rPr lang="en-US"/>
              <a:t>Use IAM either directly or through API Gateway Resource Policies</a:t>
            </a:r>
          </a:p>
          <a:p>
            <a:pPr lvl="1"/>
            <a:r>
              <a:rPr lang="en-US"/>
              <a:t>Use Cognito</a:t>
            </a:r>
          </a:p>
          <a:p>
            <a:pPr lvl="1"/>
            <a:r>
              <a:rPr lang="en-US"/>
              <a:t>Use API keys</a:t>
            </a:r>
          </a:p>
          <a:p>
            <a:pPr lvl="1"/>
            <a:r>
              <a:rPr lang="en-US"/>
              <a:t>Use an external service through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3595B-2D40-FB42-82B6-B58FD32B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0A83-0CCD-2743-A4C0-2F6E0F4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b="1"/>
              <a:t>Model</a:t>
            </a:r>
            <a:r>
              <a:rPr lang="en-AU"/>
              <a:t> represents an object representation of data used by the application:</a:t>
            </a:r>
          </a:p>
          <a:p>
            <a:pPr lvl="2">
              <a:defRPr/>
            </a:pPr>
            <a:r>
              <a:rPr lang="en-AU"/>
              <a:t>Configuration can determine what the actual data store is: MySQL, </a:t>
            </a:r>
            <a:r>
              <a:rPr lang="en-AU" err="1"/>
              <a:t>Postgresql</a:t>
            </a:r>
            <a:r>
              <a:rPr lang="en-AU"/>
              <a:t>, </a:t>
            </a:r>
            <a:r>
              <a:rPr lang="en-AU" err="1"/>
              <a:t>etc</a:t>
            </a:r>
            <a:endParaRPr lang="en-AU"/>
          </a:p>
          <a:p>
            <a:pPr lvl="2">
              <a:defRPr/>
            </a:pPr>
            <a:r>
              <a:rPr lang="en-AU"/>
              <a:t>Queries hide the specifics of SQL and other query or access languages</a:t>
            </a:r>
          </a:p>
          <a:p>
            <a:pPr lvl="1">
              <a:defRPr/>
            </a:pPr>
            <a:r>
              <a:rPr lang="en-AU" b="1"/>
              <a:t>View</a:t>
            </a:r>
            <a:r>
              <a:rPr lang="en-AU"/>
              <a:t>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b="1"/>
              <a:t>Controller</a:t>
            </a:r>
            <a:r>
              <a:rPr lang="en-AU"/>
              <a:t>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1779</Words>
  <Application>Microsoft Office PowerPoint</Application>
  <PresentationFormat>Widescreen</PresentationFormat>
  <Paragraphs>302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Traditional Architectures</vt:lpstr>
      <vt:lpstr>Fundamental Changes</vt:lpstr>
      <vt:lpstr>Web application on AWS</vt:lpstr>
      <vt:lpstr>Microservice Architecture</vt:lpstr>
      <vt:lpstr>Microservice Architecture</vt:lpstr>
      <vt:lpstr>Web application using Python Django</vt:lpstr>
      <vt:lpstr>It starts with an HTTP Request</vt:lpstr>
      <vt:lpstr>Django application architecture</vt:lpstr>
      <vt:lpstr>nginx</vt:lpstr>
      <vt:lpstr>nginx configuration</vt:lpstr>
      <vt:lpstr>Hello World in django</vt:lpstr>
      <vt:lpstr>Edit views.py</vt:lpstr>
      <vt:lpstr>Edit urls.py</vt:lpstr>
      <vt:lpstr>Edit mysite/urls.py</vt:lpstr>
      <vt:lpstr>Run the app</vt:lpstr>
      <vt:lpstr>Adding data from a Database</vt:lpstr>
      <vt:lpstr>Adding a Database</vt:lpstr>
      <vt:lpstr>Adding data from DynamoDB</vt:lpstr>
      <vt:lpstr>Adding data to django app</vt:lpstr>
      <vt:lpstr>Create a template</vt:lpstr>
      <vt:lpstr>Update view.py</vt:lpstr>
      <vt:lpstr>Using SQS to implement queues</vt:lpstr>
      <vt:lpstr>SQS</vt:lpstr>
      <vt:lpstr>Using SQS</vt:lpstr>
      <vt:lpstr>Send a message boto3</vt:lpstr>
      <vt:lpstr>Read a message boto3</vt:lpstr>
      <vt:lpstr>Celery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1</cp:revision>
  <dcterms:created xsi:type="dcterms:W3CDTF">1999-05-23T11:18:07Z</dcterms:created>
  <dcterms:modified xsi:type="dcterms:W3CDTF">2022-09-19T07:41:27Z</dcterms:modified>
  <cp:category>Lecture</cp:category>
</cp:coreProperties>
</file>