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jZEZAuNAU4KOqQ9E/54b7zRU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51E2C9-4F10-4ACD-9E33-D6F2499A99F8}">
  <a:tblStyle styleId="{E151E2C9-4F10-4ACD-9E33-D6F2499A99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685800" y="1600200"/>
            <a:ext cx="7772400" cy="182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29142"/>
              </a:buClr>
              <a:buSzPts val="5400"/>
              <a:buFont typeface="Georgia"/>
              <a:buNone/>
              <a:defRPr sz="5400">
                <a:solidFill>
                  <a:srgbClr val="B2914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685800" y="3581400"/>
            <a:ext cx="7772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  <a:defRPr sz="2400">
                <a:solidFill>
                  <a:srgbClr val="0C22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228600" y="960437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228600" y="22860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  <a:defRPr>
                <a:solidFill>
                  <a:srgbClr val="0C223F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–"/>
              <a:defRPr>
                <a:solidFill>
                  <a:srgbClr val="0C223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•"/>
              <a:defRPr>
                <a:solidFill>
                  <a:srgbClr val="0C223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0C223F"/>
              </a:buClr>
              <a:buSzPts val="1400"/>
              <a:buChar char="–"/>
              <a:defRPr>
                <a:solidFill>
                  <a:srgbClr val="0C223F"/>
                </a:solidFill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0C223F"/>
              </a:buClr>
              <a:buSzPts val="1200"/>
              <a:buChar char="»"/>
              <a:defRPr>
                <a:solidFill>
                  <a:srgbClr val="0C223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722313" y="1219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5400"/>
              <a:buFont typeface="Georgia"/>
              <a:buNone/>
              <a:defRPr b="0" i="0" sz="5400" cap="non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722313" y="3124200"/>
            <a:ext cx="682148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None/>
              <a:defRPr sz="2000">
                <a:solidFill>
                  <a:srgbClr val="0C223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884237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  <a:defRPr>
                <a:solidFill>
                  <a:srgbClr val="0C2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  <a:defRPr sz="2800">
                <a:solidFill>
                  <a:srgbClr val="0C223F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–"/>
              <a:defRPr sz="2400">
                <a:solidFill>
                  <a:srgbClr val="0C223F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•"/>
              <a:defRPr sz="2000">
                <a:solidFill>
                  <a:srgbClr val="0C223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–"/>
              <a:defRPr sz="1800">
                <a:solidFill>
                  <a:srgbClr val="0C223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»"/>
              <a:defRPr sz="1800">
                <a:solidFill>
                  <a:srgbClr val="0C223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6482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852488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2463800"/>
            <a:ext cx="4040188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57200" y="3027362"/>
            <a:ext cx="4040188" cy="367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" name="Google Shape;25;p21"/>
          <p:cNvSpPr txBox="1"/>
          <p:nvPr>
            <p:ph idx="3" type="body"/>
          </p:nvPr>
        </p:nvSpPr>
        <p:spPr>
          <a:xfrm>
            <a:off x="4645025" y="2463800"/>
            <a:ext cx="4041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1"/>
          <p:cNvSpPr txBox="1"/>
          <p:nvPr>
            <p:ph idx="4" type="body"/>
          </p:nvPr>
        </p:nvSpPr>
        <p:spPr>
          <a:xfrm>
            <a:off x="4645025" y="3027362"/>
            <a:ext cx="4041775" cy="367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C223F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457200" y="9144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3575050" y="914400"/>
            <a:ext cx="5111750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C223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57200" y="1874837"/>
            <a:ext cx="3008313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C22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C22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C22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C22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C22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609600" y="1167640"/>
            <a:ext cx="2971800" cy="629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1800"/>
              <a:buFont typeface="Georgia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/>
          <p:nvPr>
            <p:ph idx="2" type="pic"/>
          </p:nvPr>
        </p:nvSpPr>
        <p:spPr>
          <a:xfrm>
            <a:off x="3657600" y="1167640"/>
            <a:ext cx="5221288" cy="47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C22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C22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609600" y="1905000"/>
            <a:ext cx="2971800" cy="101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0C223F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C22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C22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C22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C22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762000" y="2590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800"/>
              <a:buFont typeface="Georgia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228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  <a:defRPr b="0" i="0" sz="4000" u="none" cap="none" strike="noStrik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228600" y="1600201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C223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C22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C223F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C22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990600" y="914400"/>
            <a:ext cx="74676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29142"/>
              </a:buClr>
              <a:buSzPts val="5400"/>
              <a:buFont typeface="Georgia"/>
              <a:buNone/>
            </a:pPr>
            <a:r>
              <a:rPr lang="en-US"/>
              <a:t>YouTube</a:t>
            </a:r>
            <a:br>
              <a:rPr lang="en-US"/>
            </a:br>
            <a:r>
              <a:rPr lang="en-US"/>
              <a:t>What’s Trending?</a:t>
            </a:r>
            <a:endParaRPr/>
          </a:p>
        </p:txBody>
      </p:sp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685800" y="358140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590"/>
              <a:buNone/>
            </a:pPr>
            <a:r>
              <a:rPr lang="en-US" sz="2590"/>
              <a:t>Introduction to Business Analytics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C223F"/>
              </a:buClr>
              <a:buSzPts val="2220"/>
              <a:buNone/>
            </a:pPr>
            <a:r>
              <a:rPr lang="en-US" sz="2220"/>
              <a:t>Siming Chen,Yike Lyu, Jason Liu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C223F"/>
              </a:buClr>
              <a:buSzPts val="2220"/>
              <a:buNone/>
            </a:pPr>
            <a:r>
              <a:rPr lang="en-US" sz="2220"/>
              <a:t>Kaiqi Chen, Stone Shi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C223F"/>
              </a:buClr>
              <a:buSzPts val="2220"/>
              <a:buNone/>
            </a:pPr>
            <a:r>
              <a:rPr lang="en-US" sz="2220"/>
              <a:t>Oct 10, 2019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C223F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C223F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609600" y="1167640"/>
            <a:ext cx="2971800" cy="629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18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>
            <p:ph idx="2" type="pic"/>
          </p:nvPr>
        </p:nvSpPr>
        <p:spPr>
          <a:xfrm>
            <a:off x="3657600" y="1167640"/>
            <a:ext cx="5221288" cy="47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609600" y="1905000"/>
            <a:ext cx="2971800" cy="101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762000" y="2590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800"/>
              <a:buFont typeface="Georg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228600" y="960437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228600" y="22860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57200"/>
            <a:ext cx="737578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228600" y="960437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3600"/>
              <a:buFont typeface="Georgia"/>
              <a:buNone/>
            </a:pPr>
            <a:r>
              <a:rPr lang="en-US" sz="3600"/>
              <a:t>What determines if a video can go on trending?</a:t>
            </a:r>
            <a:endParaRPr sz="3600"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228600" y="25146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</a:pPr>
            <a:r>
              <a:rPr lang="en-US"/>
              <a:t>View count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</a:pPr>
            <a:r>
              <a:rPr lang="en-US"/>
              <a:t>How quickly the video is generating views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</a:pPr>
            <a:r>
              <a:rPr lang="en-US"/>
              <a:t>The age of the video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152400" y="685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3600"/>
              <a:buFont typeface="Georgia"/>
              <a:buNone/>
            </a:pPr>
            <a:r>
              <a:rPr lang="en-US" sz="3600"/>
              <a:t>Video views at weekend vs. weekday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266700" y="1752600"/>
            <a:ext cx="8610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</a:pPr>
            <a:r>
              <a:rPr lang="en-US"/>
              <a:t>Hypothesis: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–"/>
            </a:pPr>
            <a:r>
              <a:rPr lang="en-US"/>
              <a:t>Is there a significant difference in video views?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•"/>
            </a:pPr>
            <a:r>
              <a:rPr lang="en-US"/>
              <a:t>µ(𝑤𝑒𝑒𝑘𝑒𝑛𝑑) = µ(𝑤𝑒𝑒𝑘day)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Char char="•"/>
            </a:pPr>
            <a:r>
              <a:rPr lang="en-US"/>
              <a:t>µ(𝑤𝑒𝑒𝑘𝑒𝑛𝑑) ≠ µ(𝑤𝑒𝑒𝑘day)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rgbClr val="0C223F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C223F"/>
              </a:buClr>
              <a:buSzPts val="2800"/>
              <a:buChar char="•"/>
            </a:pPr>
            <a:r>
              <a:rPr lang="en-US"/>
              <a:t>Two-sample t test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C223F"/>
              </a:buClr>
              <a:buSzPts val="2400"/>
              <a:buChar char="–"/>
            </a:pPr>
            <a:r>
              <a:rPr lang="en-US"/>
              <a:t>t = -0.53223, df = 6135, p-value = 0.5946</a:t>
            </a:r>
            <a:endParaRPr/>
          </a:p>
        </p:txBody>
      </p:sp>
      <p:graphicFrame>
        <p:nvGraphicFramePr>
          <p:cNvPr id="66" name="Google Shape;66;p4"/>
          <p:cNvGraphicFramePr/>
          <p:nvPr/>
        </p:nvGraphicFramePr>
        <p:xfrm>
          <a:off x="1104900" y="497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{E151E2C9-4F10-4ACD-9E33-D6F2499A99F8}</a:tableStyleId>
              </a:tblPr>
              <a:tblGrid>
                <a:gridCol w="2032000"/>
                <a:gridCol w="2032000"/>
                <a:gridCol w="20320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Weekend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891428.7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851510.9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228600" y="960437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3600"/>
              <a:buFont typeface="Georgia"/>
              <a:buNone/>
            </a:pPr>
            <a:r>
              <a:rPr lang="en-US" sz="3600"/>
              <a:t>The means of views when each video goes on trending first time for each category</a:t>
            </a:r>
            <a:br>
              <a:rPr lang="en-US" sz="3600"/>
            </a:br>
            <a:endParaRPr sz="3600"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228600" y="22860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722313" y="1219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54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722313" y="3124200"/>
            <a:ext cx="682148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457200" y="1112837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457200" y="24384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4648200" y="24384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457200" y="11430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4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457200" y="2387600"/>
            <a:ext cx="4040188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idx="2" type="body"/>
          </p:nvPr>
        </p:nvSpPr>
        <p:spPr>
          <a:xfrm>
            <a:off x="457200" y="2951162"/>
            <a:ext cx="4040188" cy="367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 txBox="1"/>
          <p:nvPr>
            <p:ph idx="3" type="body"/>
          </p:nvPr>
        </p:nvSpPr>
        <p:spPr>
          <a:xfrm>
            <a:off x="4645025" y="2387600"/>
            <a:ext cx="4041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>
            <p:ph idx="4" type="body"/>
          </p:nvPr>
        </p:nvSpPr>
        <p:spPr>
          <a:xfrm>
            <a:off x="4645025" y="2951162"/>
            <a:ext cx="4041775" cy="367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457200" y="12192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575050" y="1219200"/>
            <a:ext cx="5111750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57200" y="2179637"/>
            <a:ext cx="3008313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223F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5_Arts&amp;Letter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2011-06-14T19:11:52Z</dcterms:created>
  <dc:creator>EastMac</dc:creator>
</cp:coreProperties>
</file>