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YU KAIQIANG#" initials="#K" lastIdx="1" clrIdx="0">
    <p:extLst>
      <p:ext uri="{19B8F6BF-5375-455C-9EA6-DF929625EA0E}">
        <p15:presenceInfo xmlns:p15="http://schemas.microsoft.com/office/powerpoint/2012/main" userId="#YU KAIQIANG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AFADD-B1FB-4999-BC94-0C3440CAECBE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F897-6CB9-45DA-A50F-CABB736E34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55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D8E-61FA-42C9-AEF7-533A3271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68D9-6754-42F3-869F-C617B2A2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4D25-B031-490A-9B05-6757555D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390F-B986-41D2-A851-6139967C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AC5B-05F2-455D-96DD-A88F6D9A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71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8B6-9640-4536-9DCE-F6202DDF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2C8E5-C021-4466-BEA6-4A0C2F1A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0FAD-49FE-40B9-BD95-0EEB07BF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9901-41B4-41ED-9D3A-AAD5409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4AE3-E133-434D-B9E6-55E06A00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3C6A6-3B23-4CDE-82DB-B4A1EAD7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8D78-2352-4B2D-9671-212A42EA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3817-3A55-4F02-AB7C-8A04D0B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3102E-CDA2-4218-9F81-B71B8790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1349-4ED8-48E0-92BA-4E1B7D73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75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BBAC23B5-8E85-49B2-8DBB-50420699CA89}" type="datetime1">
              <a:rPr lang="en-US" smtClean="0"/>
              <a:t>5/27/2022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8012"/>
            <a:ext cx="10515600" cy="5264614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q"/>
              <a:defRPr/>
            </a:lvl1pPr>
            <a:lvl2pPr marL="800100" indent="-342900">
              <a:buFont typeface="Calibri" panose="020F0502020204030204" pitchFamily="34" charset="0"/>
              <a:buChar char="̶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Calibri" panose="020F0502020204030204" pitchFamily="34" charset="0"/>
              <a:buChar char="̶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5D5F1E50-00AF-434F-BD7C-91EF561E0547}" type="datetime1">
              <a:rPr lang="en-US" smtClean="0"/>
              <a:t>5/27/2022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224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1C5A8-17F2-4D89-872F-96F076F2D532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0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F53A5-7C98-4092-A21C-AFB498035BA8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8B47-D7DA-4E69-8D45-6A09E1A2501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C6459-1E28-4882-86BF-B576CA6E0CC9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7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A6038F-FB6A-4C8D-A39A-E41375E1231A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A7DE0-5E7B-40E2-856A-1DA3116354D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21F3-A0A7-42F1-954E-86E06EE0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168E-6AB0-4FF7-8879-02D703CB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4EEB-4DC1-4AB6-9646-E958DF3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8B03-6004-4486-B0B0-AE58E84B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85A1-FCFC-4699-8484-97049C81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66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B2D9E1CE-3C7F-4ACF-8753-53AB71A600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2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868-39E0-418D-9FB5-9CFDB468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D296-411A-4A06-8E86-428392EE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BCE7-53E7-45A9-9C83-5904EC1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8810-2C54-4C8F-AB2D-81D02EAC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C1BC-9774-40F8-936A-9B52CE6D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3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88AB-CB5F-454D-9699-2E342E3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1906-9797-4C79-8DAB-332B9A1DB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250C-7593-42C8-BBA5-950336D3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C4556-E313-4EB4-9260-687A741F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81B2-70E2-4EE2-8E12-063AEF6B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F27C-8438-4CF6-95F0-134B955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43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D30E-B6E5-4098-A9F9-C8B33102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A417-870D-45A4-9C85-D9EB5256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C42B7-9D91-425D-B00E-C21CC1FF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4A72F-841D-4BB1-9A81-7ED486963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00E58-BF84-4D00-A031-2790F73C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6A282-8176-4739-8E39-11CA0E3E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28E50-1BC9-4456-8912-B03585D5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0B317-66E7-4237-ADD4-6EB7014A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38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7B4E-5838-4271-8C35-A35A21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FC318-1B41-4311-A61B-8C4CC822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C59A2-97DC-43E0-89A5-DD764E6C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780CD-2096-4E56-AEC5-491B1AAF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42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B530-FE69-4C4C-A711-3C3187BE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6FBC3-65BC-47EE-BCEB-5BCB51D0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B13A-0CF1-4A11-9A9E-554D870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6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56C7-AB27-4987-8B16-4589BC87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79E7-E4F7-446C-BD8E-363F9D69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79BE-3949-453F-AB78-EE7B3E25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FE71-3814-4B18-BD27-8050215D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5671-5BCB-4EC6-B390-94E3AEE6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E992-7EF8-4D67-AD61-132F728F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0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6C57-4259-4785-9B2E-63B58FA3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702B0-404D-44BE-8218-7E4AF75BE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DC30-592C-4529-8CFB-2D42D5D5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8BF44-5501-45CF-B673-F2D06E86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C9820-83E5-448A-B414-624A0248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39E-BB5F-4DC7-98DB-76ECEF01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90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F5522-2600-44B2-8095-6103D99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0A2A-5FE8-4BAF-A941-8F063438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25F2-5196-4169-BD17-84E3EE138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EB3C-A35D-4F38-894D-A75D75F3DDBA}" type="datetimeFigureOut">
              <a:rPr lang="en-SG" smtClean="0"/>
              <a:t>27/5/2022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F3F9-3109-4361-AE9C-FC91FC1DE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1A7F-1474-45FC-8D51-D24B63E89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492-BB9D-4F72-A20E-B34BD5F3A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1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43F6D614-BD6E-440C-B7F5-166FF72F64E1}" type="datetime1">
              <a:rPr lang="en-US" smtClean="0"/>
              <a:t>5/27/2022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40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39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05.png"/><Relationship Id="rId18" Type="http://schemas.openxmlformats.org/officeDocument/2006/relationships/image" Target="../media/image131.png"/><Relationship Id="rId26" Type="http://schemas.openxmlformats.org/officeDocument/2006/relationships/image" Target="../media/image110.png"/><Relationship Id="rId21" Type="http://schemas.openxmlformats.org/officeDocument/2006/relationships/image" Target="../media/image121.png"/><Relationship Id="rId7" Type="http://schemas.openxmlformats.org/officeDocument/2006/relationships/image" Target="../media/image109.png"/><Relationship Id="rId12" Type="http://schemas.openxmlformats.org/officeDocument/2006/relationships/image" Target="../media/image124.png"/><Relationship Id="rId17" Type="http://schemas.openxmlformats.org/officeDocument/2006/relationships/image" Target="../media/image117.png"/><Relationship Id="rId25" Type="http://schemas.openxmlformats.org/officeDocument/2006/relationships/image" Target="../media/image106.png"/><Relationship Id="rId2" Type="http://schemas.openxmlformats.org/officeDocument/2006/relationships/image" Target="../media/image4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8.png"/><Relationship Id="rId11" Type="http://schemas.openxmlformats.org/officeDocument/2006/relationships/image" Target="../media/image104.png"/><Relationship Id="rId24" Type="http://schemas.openxmlformats.org/officeDocument/2006/relationships/image" Target="../media/image135.png"/><Relationship Id="rId5" Type="http://schemas.openxmlformats.org/officeDocument/2006/relationships/image" Target="../media/image107.png"/><Relationship Id="rId15" Type="http://schemas.openxmlformats.org/officeDocument/2006/relationships/image" Target="../media/image115.png"/><Relationship Id="rId23" Type="http://schemas.openxmlformats.org/officeDocument/2006/relationships/image" Target="../media/image134.png"/><Relationship Id="rId28" Type="http://schemas.openxmlformats.org/officeDocument/2006/relationships/image" Target="../media/image136.png"/><Relationship Id="rId10" Type="http://schemas.openxmlformats.org/officeDocument/2006/relationships/image" Target="../media/image103.png"/><Relationship Id="rId19" Type="http://schemas.openxmlformats.org/officeDocument/2006/relationships/image" Target="../media/image132.png"/><Relationship Id="rId4" Type="http://schemas.openxmlformats.org/officeDocument/2006/relationships/image" Target="../media/image101.png"/><Relationship Id="rId9" Type="http://schemas.openxmlformats.org/officeDocument/2006/relationships/image" Target="../media/image102.png"/><Relationship Id="rId14" Type="http://schemas.openxmlformats.org/officeDocument/2006/relationships/image" Target="../media/image130.png"/><Relationship Id="rId22" Type="http://schemas.openxmlformats.org/officeDocument/2006/relationships/image" Target="../media/image133.png"/><Relationship Id="rId27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3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10.png"/><Relationship Id="rId18" Type="http://schemas.openxmlformats.org/officeDocument/2006/relationships/image" Target="../media/image6400.png"/><Relationship Id="rId3" Type="http://schemas.openxmlformats.org/officeDocument/2006/relationships/image" Target="../media/image37.png"/><Relationship Id="rId7" Type="http://schemas.openxmlformats.org/officeDocument/2006/relationships/image" Target="../media/image147.png"/><Relationship Id="rId12" Type="http://schemas.openxmlformats.org/officeDocument/2006/relationships/image" Target="../media/image5810.png"/><Relationship Id="rId17" Type="http://schemas.openxmlformats.org/officeDocument/2006/relationships/image" Target="../media/image6310.png"/><Relationship Id="rId2" Type="http://schemas.openxmlformats.org/officeDocument/2006/relationships/image" Target="../media/image36.png"/><Relationship Id="rId16" Type="http://schemas.openxmlformats.org/officeDocument/2006/relationships/image" Target="../media/image6210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png"/><Relationship Id="rId15" Type="http://schemas.openxmlformats.org/officeDocument/2006/relationships/image" Target="../media/image6110.png"/><Relationship Id="rId19" Type="http://schemas.openxmlformats.org/officeDocument/2006/relationships/image" Target="../media/image6500.png"/><Relationship Id="rId4" Type="http://schemas.openxmlformats.org/officeDocument/2006/relationships/image" Target="../media/image38.png"/><Relationship Id="rId14" Type="http://schemas.openxmlformats.org/officeDocument/2006/relationships/image" Target="../media/image60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435574"/>
            <a:ext cx="10515600" cy="173798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Kaiqiang Yu*, Cheng Long*, Shengxin Liu</a:t>
            </a:r>
            <a:r>
              <a:rPr lang="en-US" baseline="30000" dirty="0"/>
              <a:t>#</a:t>
            </a:r>
            <a:r>
              <a:rPr lang="en-US" dirty="0"/>
              <a:t>, Da Yan</a:t>
            </a:r>
            <a:r>
              <a:rPr lang="en-US" baseline="30000" dirty="0"/>
              <a:t>+</a:t>
            </a:r>
          </a:p>
          <a:p>
            <a:pPr marL="0" indent="0" algn="ctr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/>
              <a:t>*Nanyang Technological University</a:t>
            </a:r>
          </a:p>
          <a:p>
            <a:pPr marL="0" indent="0" algn="ctr">
              <a:buNone/>
            </a:pPr>
            <a:r>
              <a:rPr lang="en-US" baseline="30000" dirty="0"/>
              <a:t>#</a:t>
            </a:r>
            <a:r>
              <a:rPr lang="en-US" dirty="0"/>
              <a:t>Harbin Institute of Technology, Shenzhen</a:t>
            </a:r>
          </a:p>
          <a:p>
            <a:pPr marL="0" indent="0" algn="ctr">
              <a:buNone/>
            </a:pPr>
            <a:r>
              <a:rPr lang="en-US" baseline="30000" dirty="0"/>
              <a:t>+</a:t>
            </a:r>
            <a:r>
              <a:rPr lang="en-US" dirty="0"/>
              <a:t>University of Alabama at Birmingham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99399"/>
            <a:ext cx="10515600" cy="20222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Efficient Algorithms for Maximal </a:t>
            </a:r>
            <a:r>
              <a:rPr lang="en-US" sz="4800" i="1" dirty="0"/>
              <a:t>k-</a:t>
            </a:r>
            <a:r>
              <a:rPr lang="en-US" sz="4800" dirty="0"/>
              <a:t>Biplex Enumeration</a:t>
            </a:r>
          </a:p>
        </p:txBody>
      </p:sp>
      <p:pic>
        <p:nvPicPr>
          <p:cNvPr id="6" name="Picture 7" descr="Z:\Youth Olympic Games 2010\Tagline\NTU_YOV_Full colour.jpg">
            <a:extLst>
              <a:ext uri="{FF2B5EF4-FFF2-40B4-BE49-F238E27FC236}">
                <a16:creationId xmlns:a16="http://schemas.microsoft.com/office/drawing/2014/main" id="{A4F2638F-9F56-4130-AE94-B88CFF0C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44378" y="5367047"/>
            <a:ext cx="2734018" cy="10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2022.sigmod.org/images/Philadelphia/logo.png">
            <a:extLst>
              <a:ext uri="{FF2B5EF4-FFF2-40B4-BE49-F238E27FC236}">
                <a16:creationId xmlns:a16="http://schemas.microsoft.com/office/drawing/2014/main" id="{9608EFFD-1C4A-40D1-B070-094BF65D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74" y="99903"/>
            <a:ext cx="4372634" cy="1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83E7D-E34D-481E-AC36-299CBBBED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0" y="5624681"/>
            <a:ext cx="3861824" cy="758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C5ED0-1F67-44F3-B301-FA793C53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62345"/>
            <a:ext cx="4846330" cy="8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version: bTraversal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 Analysis of bTraversal</a:t>
                </a:r>
              </a:p>
              <a:p>
                <a:pPr lvl="1"/>
                <a:r>
                  <a:rPr lang="en-SG" b="1" dirty="0"/>
                  <a:t>Search Space</a:t>
                </a:r>
                <a:r>
                  <a:rPr lang="en-SG" dirty="0"/>
                  <a:t>: modelled as a </a:t>
                </a:r>
                <a:r>
                  <a:rPr lang="en-SG" i="1" dirty="0">
                    <a:solidFill>
                      <a:srgbClr val="C00000"/>
                    </a:solidFill>
                  </a:rPr>
                  <a:t>solution graph</a:t>
                </a:r>
                <a:r>
                  <a:rPr lang="en-SG" dirty="0"/>
                  <a:t> (directed graph)</a:t>
                </a:r>
              </a:p>
              <a:p>
                <a:pPr lvl="2">
                  <a:spcBef>
                    <a:spcPts val="475"/>
                  </a:spcBef>
                </a:pPr>
                <a:r>
                  <a:rPr lang="en-SG" altLang="en-US" dirty="0">
                    <a:ea typeface="Tahoma" panose="020B0604030504040204" pitchFamily="34" charset="0"/>
                  </a:rPr>
                  <a:t>Nodes (solutions): all</a:t>
                </a:r>
                <a:r>
                  <a:rPr lang="en-SG" altLang="en-US" dirty="0">
                    <a:solidFill>
                      <a:srgbClr val="C00000"/>
                    </a:solidFill>
                    <a:ea typeface="Tahoma" panose="020B0604030504040204" pitchFamily="34" charset="0"/>
                  </a:rPr>
                  <a:t> </a:t>
                </a:r>
                <a:r>
                  <a:rPr lang="en-SG" altLang="en-US" dirty="0">
                    <a:ea typeface="Tahoma" panose="020B0604030504040204" pitchFamily="34" charset="0"/>
                  </a:rPr>
                  <a:t>maximal subgraphs, e.g., MBPs</a:t>
                </a:r>
              </a:p>
              <a:p>
                <a:pPr lvl="2">
                  <a:spcBef>
                    <a:spcPts val="475"/>
                  </a:spcBef>
                </a:pPr>
                <a:r>
                  <a:rPr lang="en-SG" altLang="en-US" dirty="0">
                    <a:ea typeface="Tahoma" panose="020B0604030504040204" pitchFamily="34" charset="0"/>
                  </a:rPr>
                  <a:t>Directed links (function): define how to traverse from one to others, e.g., </a:t>
                </a:r>
                <a:r>
                  <a:rPr lang="en-SG" altLang="en-US" b="1" dirty="0">
                    <a:ea typeface="Tahoma" panose="020B0604030504040204" pitchFamily="34" charset="0"/>
                  </a:rPr>
                  <a:t>ThreeStep</a:t>
                </a:r>
                <a:endParaRPr lang="en-SG" b="1" dirty="0"/>
              </a:p>
              <a:p>
                <a:pPr lvl="1"/>
                <a:r>
                  <a:rPr lang="en-SG" b="1" dirty="0"/>
                  <a:t>Main procedure</a:t>
                </a:r>
                <a:r>
                  <a:rPr lang="en-SG" dirty="0"/>
                  <a:t>: Depth-first-search (DFS) over solution graph</a:t>
                </a:r>
              </a:p>
              <a:p>
                <a:pPr lvl="2"/>
                <a:r>
                  <a:rPr lang="en-US" b="1" dirty="0">
                    <a:latin typeface="+mj-lt"/>
                  </a:rPr>
                  <a:t>Start DFS from a random node -&gt; </a:t>
                </a:r>
                <a:r>
                  <a:rPr lang="en-US" b="1" i="1" dirty="0">
                    <a:solidFill>
                      <a:schemeClr val="accent1"/>
                    </a:solidFill>
                    <a:latin typeface="+mj-lt"/>
                  </a:rPr>
                  <a:t>strongly connected solution graph</a:t>
                </a:r>
                <a:endParaRPr lang="en-SG" b="1" i="1" dirty="0">
                  <a:solidFill>
                    <a:schemeClr val="accent1"/>
                  </a:solidFill>
                  <a:latin typeface="+mj-lt"/>
                </a:endParaRPr>
              </a:p>
              <a:p>
                <a:pPr lvl="2"/>
                <a:r>
                  <a:rPr lang="en-SG" b="1" dirty="0">
                    <a:latin typeface="+mj-lt"/>
                  </a:rPr>
                  <a:t>Running time -&gt; </a:t>
                </a:r>
                <a:r>
                  <a:rPr lang="en-SG" b="1" i="1" dirty="0">
                    <a:solidFill>
                      <a:schemeClr val="accent1"/>
                    </a:solidFill>
                    <a:latin typeface="+mj-lt"/>
                  </a:rPr>
                  <a:t>the scale of the solution graph</a:t>
                </a:r>
              </a:p>
              <a:p>
                <a:pPr lvl="2"/>
                <a:endParaRPr lang="en-SG" b="1" i="1" dirty="0">
                  <a:solidFill>
                    <a:schemeClr val="accent1"/>
                  </a:solidFill>
                </a:endParaRPr>
              </a:p>
              <a:p>
                <a:pPr lvl="2"/>
                <a:endParaRPr lang="en-SG" b="1" i="1" dirty="0">
                  <a:solidFill>
                    <a:schemeClr val="accent1"/>
                  </a:solidFill>
                </a:endParaRPr>
              </a:p>
              <a:p>
                <a:pPr lvl="2"/>
                <a:endParaRPr lang="en-SG" b="1" i="1" dirty="0">
                  <a:solidFill>
                    <a:schemeClr val="accent1"/>
                  </a:solidFill>
                </a:endParaRPr>
              </a:p>
              <a:p>
                <a:pPr lvl="2"/>
                <a:endParaRPr lang="en-SG" b="1" i="1" dirty="0">
                  <a:solidFill>
                    <a:schemeClr val="accent1"/>
                  </a:solidFill>
                </a:endParaRPr>
              </a:p>
              <a:p>
                <a:r>
                  <a:rPr lang="en-SG" dirty="0"/>
                  <a:t> Drawbacks: </a:t>
                </a:r>
                <a:r>
                  <a:rPr lang="en-SG" b="1" dirty="0"/>
                  <a:t>dense solution graph</a:t>
                </a:r>
              </a:p>
              <a:p>
                <a:pPr lvl="1"/>
                <a:r>
                  <a:rPr lang="en-SG" dirty="0"/>
                  <a:t>Low efficiency. The DFS over dense graphs is time-consuming</a:t>
                </a:r>
              </a:p>
              <a:p>
                <a:pPr lvl="2"/>
                <a:r>
                  <a:rPr lang="en-SG" dirty="0"/>
                  <a:t>More than 10 billion links in solution graph for dataset Divorce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=59</m:t>
                    </m:r>
                  </m:oMath>
                </a14:m>
                <a:r>
                  <a:rPr lang="en-SG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r>
                  <a:rPr lang="en-SG" dirty="0"/>
                  <a:t>)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 b="-9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4693FCE-D863-4445-9A76-FC3E95A80450}"/>
              </a:ext>
            </a:extLst>
          </p:cNvPr>
          <p:cNvGrpSpPr/>
          <p:nvPr/>
        </p:nvGrpSpPr>
        <p:grpSpPr>
          <a:xfrm>
            <a:off x="9498155" y="3596427"/>
            <a:ext cx="1677717" cy="1794129"/>
            <a:chOff x="7228102" y="3327497"/>
            <a:chExt cx="1677717" cy="179412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97EB40-BAB2-4681-A622-2AA68A412208}"/>
                </a:ext>
              </a:extLst>
            </p:cNvPr>
            <p:cNvSpPr txBox="1"/>
            <p:nvPr/>
          </p:nvSpPr>
          <p:spPr>
            <a:xfrm>
              <a:off x="7228102" y="4844627"/>
              <a:ext cx="1665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3. </a:t>
              </a:r>
              <a:r>
                <a:rPr lang="en-SG" sz="1200" dirty="0"/>
                <a:t>Solution graph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34218BB-79D7-4CDE-8A78-9BA00FFA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02" y="3327497"/>
              <a:ext cx="1677717" cy="1535064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4639A1F-C3FA-4A8B-92B0-CE126D06CFD5}"/>
              </a:ext>
            </a:extLst>
          </p:cNvPr>
          <p:cNvGrpSpPr/>
          <p:nvPr/>
        </p:nvGrpSpPr>
        <p:grpSpPr>
          <a:xfrm>
            <a:off x="3011964" y="4013101"/>
            <a:ext cx="5358555" cy="1256402"/>
            <a:chOff x="2162342" y="5528463"/>
            <a:chExt cx="5358555" cy="1256402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A27D2F6-E7F7-4B88-9C51-722FEB0A3279}"/>
                </a:ext>
              </a:extLst>
            </p:cNvPr>
            <p:cNvGrpSpPr/>
            <p:nvPr/>
          </p:nvGrpSpPr>
          <p:grpSpPr>
            <a:xfrm>
              <a:off x="2220003" y="5528463"/>
              <a:ext cx="5300894" cy="1016196"/>
              <a:chOff x="1160816" y="3107481"/>
              <a:chExt cx="5300894" cy="1016196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C71B8EA-1A9F-4571-9B44-BCE9BC49F73D}"/>
                  </a:ext>
                </a:extLst>
              </p:cNvPr>
              <p:cNvSpPr/>
              <p:nvPr/>
            </p:nvSpPr>
            <p:spPr>
              <a:xfrm>
                <a:off x="4004155" y="3125272"/>
                <a:ext cx="1794872" cy="76102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09C59BE-EF52-46BB-B182-4FAE0946F53A}"/>
                  </a:ext>
                </a:extLst>
              </p:cNvPr>
              <p:cNvSpPr/>
              <p:nvPr/>
            </p:nvSpPr>
            <p:spPr>
              <a:xfrm>
                <a:off x="53268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6FEFE98-DD8C-429C-8F13-1D4D02C6082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79180AED-4144-4AAF-A50D-F67592129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D5AE754-319F-4509-B8C2-ED363BDBC7D7}"/>
                  </a:ext>
                </a:extLst>
              </p:cNvPr>
              <p:cNvSpPr/>
              <p:nvPr/>
            </p:nvSpPr>
            <p:spPr>
              <a:xfrm>
                <a:off x="5326870" y="334479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639F440-7A00-4962-B647-95BF40385F25}"/>
                  </a:ext>
                </a:extLst>
              </p:cNvPr>
              <p:cNvSpPr/>
              <p:nvPr/>
            </p:nvSpPr>
            <p:spPr>
              <a:xfrm>
                <a:off x="5326870" y="349450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4FA54C4-FEA2-42A7-9306-DAEC444AC2D8}"/>
                  </a:ext>
                </a:extLst>
              </p:cNvPr>
              <p:cNvSpPr/>
              <p:nvPr/>
            </p:nvSpPr>
            <p:spPr>
              <a:xfrm>
                <a:off x="5326555" y="3644203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F42511C4-DEE1-4E76-9862-305F02DC297A}"/>
                      </a:ext>
                    </a:extLst>
                  </p:cNvPr>
                  <p:cNvSpPr txBox="1"/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2EB62C2F-0A86-4E25-9FF0-0FBDB3DA1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93AE9B4D-00AB-4386-B1E0-3DD19A485EF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8373BB67-B6E9-47D1-B394-F57B9146E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001DFE47-9BCF-4718-9834-A978DBF21F48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E4032685-8DC6-41EB-9818-39E281F49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018D309-BDC6-41AD-825B-DCAB96CD50FF}"/>
                  </a:ext>
                </a:extLst>
              </p:cNvPr>
              <p:cNvSpPr/>
              <p:nvPr/>
            </p:nvSpPr>
            <p:spPr>
              <a:xfrm>
                <a:off x="51109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F8E23CA5-70CE-40D8-A23E-5C19AA0B9828}"/>
                      </a:ext>
                    </a:extLst>
                  </p:cNvPr>
                  <p:cNvSpPr txBox="1"/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216AB09A-2629-4898-BDA7-32703DED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333" r="-1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CA81066-4334-4B65-B2C0-2E9CC514BAE8}"/>
                  </a:ext>
                </a:extLst>
              </p:cNvPr>
              <p:cNvCxnSpPr>
                <a:stCxn id="169" idx="6"/>
                <a:endCxn id="161" idx="2"/>
              </p:cNvCxnSpPr>
              <p:nvPr/>
            </p:nvCxnSpPr>
            <p:spPr>
              <a:xfrm>
                <a:off x="5187814" y="3236977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FCEE3C2-7057-4C8C-B18E-17E48A504BDE}"/>
                  </a:ext>
                </a:extLst>
              </p:cNvPr>
              <p:cNvCxnSpPr>
                <a:stCxn id="169" idx="6"/>
                <a:endCxn id="163" idx="2"/>
              </p:cNvCxnSpPr>
              <p:nvPr/>
            </p:nvCxnSpPr>
            <p:spPr>
              <a:xfrm>
                <a:off x="5187814" y="3236977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024ABFB-6BE4-471B-82F0-13821F17C98F}"/>
                  </a:ext>
                </a:extLst>
              </p:cNvPr>
              <p:cNvCxnSpPr>
                <a:stCxn id="169" idx="6"/>
                <a:endCxn id="165" idx="2"/>
              </p:cNvCxnSpPr>
              <p:nvPr/>
            </p:nvCxnSpPr>
            <p:spPr>
              <a:xfrm>
                <a:off x="5187814" y="3236977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8792D9B-C410-483D-AC2E-428B902978FE}"/>
                  </a:ext>
                </a:extLst>
              </p:cNvPr>
              <p:cNvSpPr/>
              <p:nvPr/>
            </p:nvSpPr>
            <p:spPr>
              <a:xfrm>
                <a:off x="45302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A7A1B0CC-B824-4BA8-A157-D11A7A1122F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AB7D828E-ADA7-40D1-9041-8C8C009B4C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926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1E7749E-43A0-4671-BAA4-B12208CA521C}"/>
                  </a:ext>
                </a:extLst>
              </p:cNvPr>
              <p:cNvSpPr/>
              <p:nvPr/>
            </p:nvSpPr>
            <p:spPr>
              <a:xfrm>
                <a:off x="4530221" y="332700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672371E-E366-4E0F-8C5E-10EEBEF64B34}"/>
                  </a:ext>
                </a:extLst>
              </p:cNvPr>
              <p:cNvSpPr/>
              <p:nvPr/>
            </p:nvSpPr>
            <p:spPr>
              <a:xfrm>
                <a:off x="4530221" y="347671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BE1BFC3-F80D-4458-8C61-6B83910E5A9F}"/>
                  </a:ext>
                </a:extLst>
              </p:cNvPr>
              <p:cNvSpPr/>
              <p:nvPr/>
            </p:nvSpPr>
            <p:spPr>
              <a:xfrm>
                <a:off x="4529906" y="362641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AFE61FF-DFCB-4D73-9167-79CDDF07AAF3}"/>
                  </a:ext>
                </a:extLst>
              </p:cNvPr>
              <p:cNvSpPr/>
              <p:nvPr/>
            </p:nvSpPr>
            <p:spPr>
              <a:xfrm>
                <a:off x="4529906" y="37726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03A5969-9C11-4F4A-9028-7F9B5F9C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38E5B23D-B649-425F-9C94-B44E116B12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8F5D9D55-0703-489F-B323-B50778B3DE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B48FFCA8-F59D-423D-A221-83642D740F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0E892D7-26F7-4590-B6F8-D60F92559181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339053F-54CA-4F92-82E8-66657506A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1FDD915B-0717-40ED-82AA-71D5E07449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CC410838-A105-4ED5-A15B-8A16929FE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D04CCC0C-09B3-435E-9690-56F0C1723EDF}"/>
                  </a:ext>
                </a:extLst>
              </p:cNvPr>
              <p:cNvSpPr/>
              <p:nvPr/>
            </p:nvSpPr>
            <p:spPr>
              <a:xfrm>
                <a:off x="43143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580A8347-FF0C-4DA5-8033-279BB8828A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218E1503-AD2B-4355-ACC6-BB4369E2E2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CB35D7-21CA-4F66-BFD7-F4370259DC8C}"/>
                  </a:ext>
                </a:extLst>
              </p:cNvPr>
              <p:cNvCxnSpPr>
                <a:stCxn id="184" idx="6"/>
                <a:endCxn id="174" idx="2"/>
              </p:cNvCxnSpPr>
              <p:nvPr/>
            </p:nvCxnSpPr>
            <p:spPr>
              <a:xfrm>
                <a:off x="4391165" y="3219186"/>
                <a:ext cx="13905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6C7C453-E797-424C-A1A6-C1DDE59F31A9}"/>
                  </a:ext>
                </a:extLst>
              </p:cNvPr>
              <p:cNvCxnSpPr>
                <a:stCxn id="184" idx="6"/>
                <a:endCxn id="176" idx="2"/>
              </p:cNvCxnSpPr>
              <p:nvPr/>
            </p:nvCxnSpPr>
            <p:spPr>
              <a:xfrm>
                <a:off x="4391165" y="3219186"/>
                <a:ext cx="139056" cy="14624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86F47B47-4098-4A87-A46C-E376F6417FFE}"/>
                  </a:ext>
                </a:extLst>
              </p:cNvPr>
              <p:cNvCxnSpPr>
                <a:stCxn id="184" idx="6"/>
                <a:endCxn id="178" idx="2"/>
              </p:cNvCxnSpPr>
              <p:nvPr/>
            </p:nvCxnSpPr>
            <p:spPr>
              <a:xfrm>
                <a:off x="4391165" y="3219186"/>
                <a:ext cx="138741" cy="44564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0706D96-B1FA-4E00-AEA5-85DC98A71BF5}"/>
                  </a:ext>
                </a:extLst>
              </p:cNvPr>
              <p:cNvSpPr/>
              <p:nvPr/>
            </p:nvSpPr>
            <p:spPr>
              <a:xfrm>
                <a:off x="3731269" y="316337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B3C9404-91A7-483F-B468-95C6BB77CA92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30658941-72D8-44BC-B585-6BFE348E28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923" r="-1538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2984EA7-F750-40BD-AFB5-0AF722724EEA}"/>
                  </a:ext>
                </a:extLst>
              </p:cNvPr>
              <p:cNvSpPr/>
              <p:nvPr/>
            </p:nvSpPr>
            <p:spPr>
              <a:xfrm>
                <a:off x="3731269" y="330961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CC7DF76-1B2A-4CC3-A3F1-F630ED456F83}"/>
                  </a:ext>
                </a:extLst>
              </p:cNvPr>
              <p:cNvSpPr/>
              <p:nvPr/>
            </p:nvSpPr>
            <p:spPr>
              <a:xfrm>
                <a:off x="3731269" y="345932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36A899E-1CD5-461A-994B-F63D26D69DC3}"/>
                  </a:ext>
                </a:extLst>
              </p:cNvPr>
              <p:cNvSpPr/>
              <p:nvPr/>
            </p:nvSpPr>
            <p:spPr>
              <a:xfrm>
                <a:off x="3730954" y="360902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605A5C7-936E-4BB8-87D8-7E5C3425CAA8}"/>
                  </a:ext>
                </a:extLst>
              </p:cNvPr>
              <p:cNvSpPr/>
              <p:nvPr/>
            </p:nvSpPr>
            <p:spPr>
              <a:xfrm>
                <a:off x="3730954" y="375526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CFD7BD6D-E9B4-47FE-9B3E-2189BE6F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D1C5EFC6-B1A0-4A97-AAED-EF74BFF47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9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7637A640-F96C-4848-AA9B-5FB4848BB13B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9E39EE08-14A7-47D4-B298-4964E9946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46F4F0A0-0BA5-4F3A-B4AD-6E30C394A25B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DD92FA50-98C5-477F-8D0F-976EB76ED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D6238BB8-ACA3-4033-ABEB-981AD59EC8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772EC50-47C0-4F1E-88A9-5446075E0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2B3B8874-013A-4ADA-BEAB-DB238F719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821" y="3491202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236E1C3-2462-487C-AD7E-7CFA3CF6A81F}"/>
                  </a:ext>
                </a:extLst>
              </p:cNvPr>
              <p:cNvSpPr/>
              <p:nvPr/>
            </p:nvSpPr>
            <p:spPr>
              <a:xfrm>
                <a:off x="61889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55693D39-9170-4614-85E0-F757422A5E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61D5076-54C2-4973-AFD1-1D06A600E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926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37ACC56-A52B-479A-A7DC-510A0B803D17}"/>
                  </a:ext>
                </a:extLst>
              </p:cNvPr>
              <p:cNvSpPr/>
              <p:nvPr/>
            </p:nvSpPr>
            <p:spPr>
              <a:xfrm>
                <a:off x="6188975" y="335761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99CE83C6-05BB-46C7-84B5-2071127C97B5}"/>
                  </a:ext>
                </a:extLst>
              </p:cNvPr>
              <p:cNvSpPr/>
              <p:nvPr/>
            </p:nvSpPr>
            <p:spPr>
              <a:xfrm>
                <a:off x="6188975" y="350731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DC7239F-A216-40FC-B155-CD3E1E7BC330}"/>
                  </a:ext>
                </a:extLst>
              </p:cNvPr>
              <p:cNvSpPr/>
              <p:nvPr/>
            </p:nvSpPr>
            <p:spPr>
              <a:xfrm>
                <a:off x="6188660" y="365701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2E93E35-555B-48BA-A8D2-1B666618A3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5BB84A35-D19D-46C0-9B08-A46FD0395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64D13760-E61C-4B93-97A0-EF26DA513E5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1427A956-7F0E-4673-9A36-9056F1EFE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A4E75A2-82A4-49D4-9FFA-2A482904D94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885AD249-1081-4E98-95FE-F2673BA96D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3182AD3-8CF8-47A6-B1EB-E26552B8AF7A}"/>
                  </a:ext>
                </a:extLst>
              </p:cNvPr>
              <p:cNvSpPr/>
              <p:nvPr/>
            </p:nvSpPr>
            <p:spPr>
              <a:xfrm>
                <a:off x="59730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6B26F3AC-C32B-4157-823A-43F729041FFB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BA05CC03-767F-4EF2-A0F2-45C01A021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37F1B00-C558-4DC9-B896-3D4777F063E4}"/>
                  </a:ext>
                </a:extLst>
              </p:cNvPr>
              <p:cNvCxnSpPr>
                <a:stCxn id="208" idx="6"/>
                <a:endCxn id="200" idx="2"/>
              </p:cNvCxnSpPr>
              <p:nvPr/>
            </p:nvCxnSpPr>
            <p:spPr>
              <a:xfrm>
                <a:off x="6049919" y="3249793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FAE0465-A510-4218-92F7-7C4490C69E51}"/>
                  </a:ext>
                </a:extLst>
              </p:cNvPr>
              <p:cNvCxnSpPr>
                <a:stCxn id="208" idx="6"/>
                <a:endCxn id="202" idx="2"/>
              </p:cNvCxnSpPr>
              <p:nvPr/>
            </p:nvCxnSpPr>
            <p:spPr>
              <a:xfrm>
                <a:off x="6049919" y="3249793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34B6518-87CB-454A-B73E-1E824AC6A6C9}"/>
                  </a:ext>
                </a:extLst>
              </p:cNvPr>
              <p:cNvCxnSpPr>
                <a:stCxn id="208" idx="6"/>
                <a:endCxn id="204" idx="2"/>
              </p:cNvCxnSpPr>
              <p:nvPr/>
            </p:nvCxnSpPr>
            <p:spPr>
              <a:xfrm>
                <a:off x="6049919" y="3249793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8782FE8A-F2EA-4CFF-8315-67EA13C6A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4817" y="3485375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F5F61DB3-2879-44CC-AD9E-75F2879D3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019" y="3491703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41B051C-8E63-4E6C-A4D9-33F440E3290F}"/>
                  </a:ext>
                </a:extLst>
              </p:cNvPr>
              <p:cNvSpPr txBox="1"/>
              <p:nvPr/>
            </p:nvSpPr>
            <p:spPr>
              <a:xfrm>
                <a:off x="4187064" y="3862067"/>
                <a:ext cx="14334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cs typeface="Times New Roman" panose="02020603050405020304" pitchFamily="18" charset="0"/>
                  </a:rPr>
                  <a:t>Three-step procedure</a:t>
                </a:r>
                <a:endParaRPr lang="en-SG" sz="11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A91FD3F-E1FB-4A2F-91DC-E4CEEA6BD62B}"/>
                  </a:ext>
                </a:extLst>
              </p:cNvPr>
              <p:cNvSpPr txBox="1"/>
              <p:nvPr/>
            </p:nvSpPr>
            <p:spPr>
              <a:xfrm>
                <a:off x="3933975" y="3449979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3C6F62-F35B-4A18-ADF8-878A59FB54BE}"/>
                  </a:ext>
                </a:extLst>
              </p:cNvPr>
              <p:cNvSpPr txBox="1"/>
              <p:nvPr/>
            </p:nvSpPr>
            <p:spPr>
              <a:xfrm>
                <a:off x="4776388" y="3437631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B9214A7-B35F-4998-9BAC-5983B6A0C5F8}"/>
                  </a:ext>
                </a:extLst>
              </p:cNvPr>
              <p:cNvSpPr txBox="1"/>
              <p:nvPr/>
            </p:nvSpPr>
            <p:spPr>
              <a:xfrm>
                <a:off x="5539254" y="34351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B92E818A-2641-4FA6-BA63-604D7B55C65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35CFEA9-B719-4429-83E4-4FEAD1528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5625" r="-937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2C51C7A5-8A44-41B9-9CC7-A914C266DFC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B0BF667-B0D3-450A-ACBF-1BCFFA425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0690" r="-1379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EF707C1E-B63A-4BCE-AFEB-365469CF1222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𝑙𝑜𝑐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9721246C-A99A-40AD-979A-3AE31BEA9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638" r="-638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73BD032B-A229-4CA7-BFF5-47CE0C1935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65BD5276-093D-4AEE-A732-0C442CDD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DCDD57C-6433-4E79-AF4C-F2DE93203ADA}"/>
                      </a:ext>
                    </a:extLst>
                  </p:cNvPr>
                  <p:cNvSpPr txBox="1"/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9D62D7FA-F095-488E-A7D1-89666EACE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09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50AF489-B73E-437B-A1B1-C5964A8B3923}"/>
                  </a:ext>
                </a:extLst>
              </p:cNvPr>
              <p:cNvSpPr/>
              <p:nvPr/>
            </p:nvSpPr>
            <p:spPr>
              <a:xfrm>
                <a:off x="5979425" y="335609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055F4943-DAC1-4CE0-A065-9B441C8D9D4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5ED7C41-5A9F-4B44-ACFE-6430868FA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77D4DB7E-CB87-45AB-95A7-8655CD014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43ABB76-C170-405B-806F-B83DAF879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47D41AD-9C53-4023-A0B6-DE3C5B0B55E9}"/>
                  </a:ext>
                </a:extLst>
              </p:cNvPr>
              <p:cNvCxnSpPr>
                <a:stCxn id="224" idx="6"/>
                <a:endCxn id="202" idx="2"/>
              </p:cNvCxnSpPr>
              <p:nvPr/>
            </p:nvCxnSpPr>
            <p:spPr>
              <a:xfrm>
                <a:off x="6056269" y="3394517"/>
                <a:ext cx="132706" cy="15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E7EF6AB5-F804-4267-AC58-62BCA60A30EA}"/>
                  </a:ext>
                </a:extLst>
              </p:cNvPr>
              <p:cNvCxnSpPr>
                <a:stCxn id="224" idx="6"/>
                <a:endCxn id="203" idx="2"/>
              </p:cNvCxnSpPr>
              <p:nvPr/>
            </p:nvCxnSpPr>
            <p:spPr>
              <a:xfrm>
                <a:off x="6056269" y="3394517"/>
                <a:ext cx="132706" cy="1512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4748278-0CFF-49D3-8E6C-88EA0278DF58}"/>
                  </a:ext>
                </a:extLst>
              </p:cNvPr>
              <p:cNvCxnSpPr>
                <a:stCxn id="224" idx="6"/>
                <a:endCxn id="204" idx="2"/>
              </p:cNvCxnSpPr>
              <p:nvPr/>
            </p:nvCxnSpPr>
            <p:spPr>
              <a:xfrm>
                <a:off x="6056269" y="3394517"/>
                <a:ext cx="132391" cy="3009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5F990EB-F9E3-40B9-91B4-78D604463E36}"/>
                  </a:ext>
                </a:extLst>
              </p:cNvPr>
              <p:cNvSpPr/>
              <p:nvPr/>
            </p:nvSpPr>
            <p:spPr>
              <a:xfrm>
                <a:off x="152501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4FBCB17-BE5D-44AA-A73F-FB687D2063E7}"/>
                  </a:ext>
                </a:extLst>
              </p:cNvPr>
              <p:cNvSpPr/>
              <p:nvPr/>
            </p:nvSpPr>
            <p:spPr>
              <a:xfrm>
                <a:off x="196461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35EF6C2-5E84-41B4-8CED-2130D2F1E9A4}"/>
                  </a:ext>
                </a:extLst>
              </p:cNvPr>
              <p:cNvSpPr/>
              <p:nvPr/>
            </p:nvSpPr>
            <p:spPr>
              <a:xfrm>
                <a:off x="240420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3D603AB5-9E17-4868-9DFC-60AA709718DD}"/>
                  </a:ext>
                </a:extLst>
              </p:cNvPr>
              <p:cNvSpPr/>
              <p:nvPr/>
            </p:nvSpPr>
            <p:spPr>
              <a:xfrm>
                <a:off x="284380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98093E55-1D44-4EF6-BF31-BEE233A88022}"/>
                  </a:ext>
                </a:extLst>
              </p:cNvPr>
              <p:cNvSpPr/>
              <p:nvPr/>
            </p:nvSpPr>
            <p:spPr>
              <a:xfrm>
                <a:off x="135356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A8AF3D2-7CB9-4A9F-A160-C8C836072F5B}"/>
                  </a:ext>
                </a:extLst>
              </p:cNvPr>
              <p:cNvSpPr/>
              <p:nvPr/>
            </p:nvSpPr>
            <p:spPr>
              <a:xfrm>
                <a:off x="179315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F5734C3C-222F-4F01-A7FD-EF60019D39E7}"/>
                  </a:ext>
                </a:extLst>
              </p:cNvPr>
              <p:cNvSpPr/>
              <p:nvPr/>
            </p:nvSpPr>
            <p:spPr>
              <a:xfrm>
                <a:off x="223275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D28009B-087A-433B-9BD2-F70B30F34816}"/>
                  </a:ext>
                </a:extLst>
              </p:cNvPr>
              <p:cNvSpPr/>
              <p:nvPr/>
            </p:nvSpPr>
            <p:spPr>
              <a:xfrm>
                <a:off x="267234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7F8358-A587-468C-AFF8-B1B8BC42E38C}"/>
                  </a:ext>
                </a:extLst>
              </p:cNvPr>
              <p:cNvSpPr/>
              <p:nvPr/>
            </p:nvSpPr>
            <p:spPr>
              <a:xfrm>
                <a:off x="3116212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4425599D-423F-43CF-8020-6C845CCE6136}"/>
                      </a:ext>
                    </a:extLst>
                  </p:cNvPr>
                  <p:cNvSpPr txBox="1"/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32AA4011-7343-45EC-9630-1EA45AF64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r="-64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63117C3C-9A9F-4BBE-B9A6-D5FC5D95E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F72031C2-FC2B-4722-9499-8340C9C3D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B74D3840-A6E1-49A0-92CA-6442B8C21E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F5EC472-C9E0-4250-910E-CF259772A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BDF8B888-6424-4956-AFCE-2726AB176E21}"/>
                      </a:ext>
                    </a:extLst>
                  </p:cNvPr>
                  <p:cNvSpPr txBox="1"/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2AC063AE-056D-42F8-A398-47308C2A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9677" r="-64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21BE852F-37E4-4CC3-BE80-4F0965E3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2882891-22DC-49F2-BE0A-1C7BC8F02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DFCBFBF4-9672-4AE7-985A-1AEDCD5A2A9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EA48162F-3853-409B-BB26-6B49971B0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692B7C0B-053F-46B2-ABAC-6830B0CE5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E8CCEAD-E799-4AA7-A166-9427B2C42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117E3089-F41F-4157-8FE6-17981E92128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8A7387A4-6001-43E6-B3CD-D675F6652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6C57362F-AFEA-4D2E-B224-D4A3C4B9AA5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7CBCC5EF-D90B-46DF-8337-00489C672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88B119E4-EC8A-4392-A247-059CEE37E40F}"/>
                  </a:ext>
                </a:extLst>
              </p:cNvPr>
              <p:cNvCxnSpPr>
                <a:stCxn id="230" idx="4"/>
                <a:endCxn id="234" idx="0"/>
              </p:cNvCxnSpPr>
              <p:nvPr/>
            </p:nvCxnSpPr>
            <p:spPr>
              <a:xfrm flipH="1">
                <a:off x="1391986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3C5C273-977C-40A1-87F0-AE150AAA8F42}"/>
                  </a:ext>
                </a:extLst>
              </p:cNvPr>
              <p:cNvCxnSpPr>
                <a:stCxn id="230" idx="4"/>
                <a:endCxn id="235" idx="0"/>
              </p:cNvCxnSpPr>
              <p:nvPr/>
            </p:nvCxnSpPr>
            <p:spPr>
              <a:xfrm>
                <a:off x="1563441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42EAABE6-BE11-441F-B4C5-1BD10C1F1360}"/>
                  </a:ext>
                </a:extLst>
              </p:cNvPr>
              <p:cNvCxnSpPr>
                <a:stCxn id="230" idx="4"/>
                <a:endCxn id="237" idx="0"/>
              </p:cNvCxnSpPr>
              <p:nvPr/>
            </p:nvCxnSpPr>
            <p:spPr>
              <a:xfrm>
                <a:off x="1563441" y="3458300"/>
                <a:ext cx="114733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9928120-7E23-4F15-B69D-CBE767C802C4}"/>
                  </a:ext>
                </a:extLst>
              </p:cNvPr>
              <p:cNvCxnSpPr>
                <a:stCxn id="231" idx="4"/>
                <a:endCxn id="235" idx="0"/>
              </p:cNvCxnSpPr>
              <p:nvPr/>
            </p:nvCxnSpPr>
            <p:spPr>
              <a:xfrm flipH="1">
                <a:off x="183158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566201D-D117-4808-A306-1D4034FEEFD1}"/>
                  </a:ext>
                </a:extLst>
              </p:cNvPr>
              <p:cNvCxnSpPr>
                <a:stCxn id="231" idx="4"/>
                <a:endCxn id="236" idx="0"/>
              </p:cNvCxnSpPr>
              <p:nvPr/>
            </p:nvCxnSpPr>
            <p:spPr>
              <a:xfrm>
                <a:off x="2003036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8362F3D-574F-44BC-9484-B3CF59DA8D71}"/>
                  </a:ext>
                </a:extLst>
              </p:cNvPr>
              <p:cNvCxnSpPr>
                <a:stCxn id="231" idx="4"/>
                <a:endCxn id="237" idx="7"/>
              </p:cNvCxnSpPr>
              <p:nvPr/>
            </p:nvCxnSpPr>
            <p:spPr>
              <a:xfrm>
                <a:off x="2003036" y="3458300"/>
                <a:ext cx="734903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FFB9C02-D484-48AA-A655-BAC0B88CE972}"/>
                  </a:ext>
                </a:extLst>
              </p:cNvPr>
              <p:cNvCxnSpPr>
                <a:stCxn id="232" idx="4"/>
                <a:endCxn id="234" idx="0"/>
              </p:cNvCxnSpPr>
              <p:nvPr/>
            </p:nvCxnSpPr>
            <p:spPr>
              <a:xfrm flipH="1">
                <a:off x="1391986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73F4327-E915-4B8B-B05B-4471D0D978C5}"/>
                  </a:ext>
                </a:extLst>
              </p:cNvPr>
              <p:cNvCxnSpPr>
                <a:stCxn id="232" idx="4"/>
                <a:endCxn id="235" idx="0"/>
              </p:cNvCxnSpPr>
              <p:nvPr/>
            </p:nvCxnSpPr>
            <p:spPr>
              <a:xfrm flipH="1">
                <a:off x="1831581" y="3458300"/>
                <a:ext cx="61105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F35539D-DD63-45E6-A6D1-8B7E33F42388}"/>
                  </a:ext>
                </a:extLst>
              </p:cNvPr>
              <p:cNvCxnSpPr>
                <a:stCxn id="232" idx="4"/>
                <a:endCxn id="238" idx="7"/>
              </p:cNvCxnSpPr>
              <p:nvPr/>
            </p:nvCxnSpPr>
            <p:spPr>
              <a:xfrm>
                <a:off x="2442631" y="3458300"/>
                <a:ext cx="739171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8B3781-92F2-44A4-806E-5B4E65F14CD5}"/>
                  </a:ext>
                </a:extLst>
              </p:cNvPr>
              <p:cNvCxnSpPr>
                <a:stCxn id="233" idx="4"/>
                <a:endCxn id="235" idx="0"/>
              </p:cNvCxnSpPr>
              <p:nvPr/>
            </p:nvCxnSpPr>
            <p:spPr>
              <a:xfrm flipH="1">
                <a:off x="1831581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29CF75EC-E6D8-47A0-815A-AABE8FE93455}"/>
                  </a:ext>
                </a:extLst>
              </p:cNvPr>
              <p:cNvCxnSpPr>
                <a:stCxn id="233" idx="4"/>
                <a:endCxn id="238" idx="0"/>
              </p:cNvCxnSpPr>
              <p:nvPr/>
            </p:nvCxnSpPr>
            <p:spPr>
              <a:xfrm>
                <a:off x="2882226" y="3458300"/>
                <a:ext cx="272408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4974B356-F71B-41AE-AD10-2AB4314CD2EB}"/>
                  </a:ext>
                </a:extLst>
              </p:cNvPr>
              <p:cNvCxnSpPr>
                <a:stCxn id="233" idx="4"/>
                <a:endCxn id="237" idx="0"/>
              </p:cNvCxnSpPr>
              <p:nvPr/>
            </p:nvCxnSpPr>
            <p:spPr>
              <a:xfrm flipH="1">
                <a:off x="271077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7BD5AD3-92BE-431C-A1CC-82E561FD160F}"/>
                  </a:ext>
                </a:extLst>
              </p:cNvPr>
              <p:cNvSpPr/>
              <p:nvPr/>
            </p:nvSpPr>
            <p:spPr>
              <a:xfrm>
                <a:off x="3237315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8DDD2A5-4CC9-4A11-9589-E66ED6BCD500}"/>
                  </a:ext>
                </a:extLst>
              </p:cNvPr>
              <p:cNvCxnSpPr>
                <a:cxnSpLocks/>
                <a:stCxn id="260" idx="4"/>
                <a:endCxn id="234" idx="0"/>
              </p:cNvCxnSpPr>
              <p:nvPr/>
            </p:nvCxnSpPr>
            <p:spPr>
              <a:xfrm flipH="1">
                <a:off x="1391986" y="3458300"/>
                <a:ext cx="188375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495EC886-C381-4E5A-9CD4-E22FED9CAC47}"/>
                  </a:ext>
                </a:extLst>
              </p:cNvPr>
              <p:cNvCxnSpPr>
                <a:stCxn id="260" idx="4"/>
                <a:endCxn id="235" idx="0"/>
              </p:cNvCxnSpPr>
              <p:nvPr/>
            </p:nvCxnSpPr>
            <p:spPr>
              <a:xfrm flipH="1">
                <a:off x="1831581" y="3458300"/>
                <a:ext cx="144415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ADD18A9-A103-47D1-A5DD-E8E073F164F3}"/>
                  </a:ext>
                </a:extLst>
              </p:cNvPr>
              <p:cNvCxnSpPr>
                <a:stCxn id="260" idx="4"/>
                <a:endCxn id="236" idx="0"/>
              </p:cNvCxnSpPr>
              <p:nvPr/>
            </p:nvCxnSpPr>
            <p:spPr>
              <a:xfrm flipH="1">
                <a:off x="2271176" y="3458300"/>
                <a:ext cx="100456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F6516B1-2665-4428-9A01-F20616202DCA}"/>
                  </a:ext>
                </a:extLst>
              </p:cNvPr>
              <p:cNvCxnSpPr>
                <a:stCxn id="260" idx="4"/>
                <a:endCxn id="237" idx="0"/>
              </p:cNvCxnSpPr>
              <p:nvPr/>
            </p:nvCxnSpPr>
            <p:spPr>
              <a:xfrm flipH="1">
                <a:off x="2710771" y="3458300"/>
                <a:ext cx="56496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929E92B-6780-4A11-AF1A-9BF619819F89}"/>
                  </a:ext>
                </a:extLst>
              </p:cNvPr>
              <p:cNvCxnSpPr/>
              <p:nvPr/>
            </p:nvCxnSpPr>
            <p:spPr>
              <a:xfrm flipH="1">
                <a:off x="3154634" y="3458300"/>
                <a:ext cx="121103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>
                    <a:extLst>
                      <a:ext uri="{FF2B5EF4-FFF2-40B4-BE49-F238E27FC236}">
                        <a16:creationId xmlns:a16="http://schemas.microsoft.com/office/drawing/2014/main" id="{1C2BF0FB-3437-4C46-9205-94F1F4794744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D3082265-7973-411E-8D5E-D8AF6FEDD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B7F9EE8E-BC61-4F21-9DC4-D89D41E8D5A8}"/>
                  </a:ext>
                </a:extLst>
              </p:cNvPr>
              <p:cNvSpPr/>
              <p:nvPr/>
            </p:nvSpPr>
            <p:spPr>
              <a:xfrm>
                <a:off x="3546695" y="3615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D2CAC52-E117-4BFC-B4A7-7F77FC7F9B57}"/>
                  </a:ext>
                </a:extLst>
              </p:cNvPr>
              <p:cNvCxnSpPr>
                <a:stCxn id="267" idx="6"/>
                <a:endCxn id="189" idx="2"/>
              </p:cNvCxnSpPr>
              <p:nvPr/>
            </p:nvCxnSpPr>
            <p:spPr>
              <a:xfrm flipV="1">
                <a:off x="3623539" y="3201796"/>
                <a:ext cx="107730" cy="4523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7E74E32-E09B-44E1-A71D-C1BD3E4ACA85}"/>
                  </a:ext>
                </a:extLst>
              </p:cNvPr>
              <p:cNvCxnSpPr>
                <a:stCxn id="267" idx="6"/>
                <a:endCxn id="191" idx="2"/>
              </p:cNvCxnSpPr>
              <p:nvPr/>
            </p:nvCxnSpPr>
            <p:spPr>
              <a:xfrm flipV="1">
                <a:off x="3623539" y="3348040"/>
                <a:ext cx="107730" cy="3061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6FA9C0E-75A9-49CF-B720-7AEE46E661AD}"/>
                  </a:ext>
                </a:extLst>
              </p:cNvPr>
              <p:cNvCxnSpPr>
                <a:stCxn id="267" idx="6"/>
                <a:endCxn id="192" idx="2"/>
              </p:cNvCxnSpPr>
              <p:nvPr/>
            </p:nvCxnSpPr>
            <p:spPr>
              <a:xfrm flipV="1">
                <a:off x="3623539" y="3497742"/>
                <a:ext cx="107730" cy="1564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59BBC68-38E5-4626-8FE3-469E4867C117}"/>
                  </a:ext>
                </a:extLst>
              </p:cNvPr>
              <p:cNvCxnSpPr>
                <a:stCxn id="267" idx="6"/>
                <a:endCxn id="193" idx="2"/>
              </p:cNvCxnSpPr>
              <p:nvPr/>
            </p:nvCxnSpPr>
            <p:spPr>
              <a:xfrm flipV="1">
                <a:off x="3623539" y="3647444"/>
                <a:ext cx="107415" cy="674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6B07FC1-4D65-4316-A4CA-3BD1EB610D41}"/>
                  </a:ext>
                </a:extLst>
              </p:cNvPr>
              <p:cNvCxnSpPr>
                <a:stCxn id="267" idx="6"/>
                <a:endCxn id="194" idx="2"/>
              </p:cNvCxnSpPr>
              <p:nvPr/>
            </p:nvCxnSpPr>
            <p:spPr>
              <a:xfrm>
                <a:off x="3623539" y="3654186"/>
                <a:ext cx="107415" cy="1395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662DFAE-1105-4976-9EAE-FA80F27ED8D4}"/>
                  </a:ext>
                </a:extLst>
              </p:cNvPr>
              <p:cNvSpPr/>
              <p:nvPr/>
            </p:nvSpPr>
            <p:spPr>
              <a:xfrm>
                <a:off x="4302766" y="362249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425F043-6F33-4DB6-945A-FFC45120C33F}"/>
                  </a:ext>
                </a:extLst>
              </p:cNvPr>
              <p:cNvCxnSpPr>
                <a:stCxn id="273" idx="6"/>
              </p:cNvCxnSpPr>
              <p:nvPr/>
            </p:nvCxnSpPr>
            <p:spPr>
              <a:xfrm flipV="1">
                <a:off x="4379610" y="3219186"/>
                <a:ext cx="137873" cy="4417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7B77C0B-4D73-469C-A9A0-4BB1DE7D246E}"/>
                  </a:ext>
                </a:extLst>
              </p:cNvPr>
              <p:cNvCxnSpPr>
                <a:stCxn id="273" idx="6"/>
                <a:endCxn id="176" idx="2"/>
              </p:cNvCxnSpPr>
              <p:nvPr/>
            </p:nvCxnSpPr>
            <p:spPr>
              <a:xfrm flipV="1">
                <a:off x="4379610" y="3365430"/>
                <a:ext cx="150611" cy="2954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551FAAD-88E0-4C32-AB32-0C4FFAB09A36}"/>
                  </a:ext>
                </a:extLst>
              </p:cNvPr>
              <p:cNvCxnSpPr>
                <a:stCxn id="273" idx="6"/>
                <a:endCxn id="177" idx="2"/>
              </p:cNvCxnSpPr>
              <p:nvPr/>
            </p:nvCxnSpPr>
            <p:spPr>
              <a:xfrm flipV="1">
                <a:off x="4379610" y="3515132"/>
                <a:ext cx="150611" cy="14578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E79CFDF-CB99-437D-89D4-CB3DAB633F5F}"/>
                  </a:ext>
                </a:extLst>
              </p:cNvPr>
              <p:cNvCxnSpPr>
                <a:stCxn id="273" idx="6"/>
                <a:endCxn id="178" idx="2"/>
              </p:cNvCxnSpPr>
              <p:nvPr/>
            </p:nvCxnSpPr>
            <p:spPr>
              <a:xfrm>
                <a:off x="4379610" y="3660914"/>
                <a:ext cx="150296" cy="39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0CDAD42-81CA-4BE3-8E6B-E7D2AA0D3F26}"/>
                  </a:ext>
                </a:extLst>
              </p:cNvPr>
              <p:cNvCxnSpPr>
                <a:stCxn id="273" idx="6"/>
                <a:endCxn id="179" idx="2"/>
              </p:cNvCxnSpPr>
              <p:nvPr/>
            </p:nvCxnSpPr>
            <p:spPr>
              <a:xfrm>
                <a:off x="4379610" y="3660914"/>
                <a:ext cx="150296" cy="15016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02CED431-05C7-43D6-BF41-1A329DBE2639}"/>
                  </a:ext>
                </a:extLst>
              </p:cNvPr>
              <p:cNvSpPr/>
              <p:nvPr/>
            </p:nvSpPr>
            <p:spPr>
              <a:xfrm>
                <a:off x="5109870" y="364442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F7C30BA-43F7-401E-A895-4B89A488BBA1}"/>
                  </a:ext>
                </a:extLst>
              </p:cNvPr>
              <p:cNvCxnSpPr>
                <a:stCxn id="279" idx="6"/>
                <a:endCxn id="161" idx="2"/>
              </p:cNvCxnSpPr>
              <p:nvPr/>
            </p:nvCxnSpPr>
            <p:spPr>
              <a:xfrm flipV="1">
                <a:off x="5186714" y="3236977"/>
                <a:ext cx="140156" cy="4458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397BEA82-FC77-4A8F-B3CB-BD7FCB7A19B5}"/>
                  </a:ext>
                </a:extLst>
              </p:cNvPr>
              <p:cNvCxnSpPr>
                <a:stCxn id="279" idx="6"/>
                <a:endCxn id="163" idx="2"/>
              </p:cNvCxnSpPr>
              <p:nvPr/>
            </p:nvCxnSpPr>
            <p:spPr>
              <a:xfrm flipV="1">
                <a:off x="5186714" y="3383221"/>
                <a:ext cx="140156" cy="2996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E4AE39A-BBEF-4DEC-95B6-391B52379402}"/>
                  </a:ext>
                </a:extLst>
              </p:cNvPr>
              <p:cNvCxnSpPr>
                <a:stCxn id="279" idx="6"/>
                <a:endCxn id="164" idx="2"/>
              </p:cNvCxnSpPr>
              <p:nvPr/>
            </p:nvCxnSpPr>
            <p:spPr>
              <a:xfrm flipV="1">
                <a:off x="5186714" y="3532923"/>
                <a:ext cx="140156" cy="14992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4806025-9AC2-407A-B489-95091652530C}"/>
                  </a:ext>
                </a:extLst>
              </p:cNvPr>
              <p:cNvCxnSpPr>
                <a:stCxn id="279" idx="6"/>
                <a:endCxn id="165" idx="2"/>
              </p:cNvCxnSpPr>
              <p:nvPr/>
            </p:nvCxnSpPr>
            <p:spPr>
              <a:xfrm flipV="1">
                <a:off x="5186714" y="3682625"/>
                <a:ext cx="139841" cy="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6554EB5E-A215-4FBB-BCE5-AAD0EAE14DD6}"/>
                  </a:ext>
                </a:extLst>
              </p:cNvPr>
              <p:cNvSpPr/>
              <p:nvPr/>
            </p:nvSpPr>
            <p:spPr>
              <a:xfrm>
                <a:off x="5977123" y="365593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6B367D7-9BED-4404-8B02-CDF0F2B8C515}"/>
                  </a:ext>
                </a:extLst>
              </p:cNvPr>
              <p:cNvCxnSpPr>
                <a:stCxn id="284" idx="6"/>
                <a:endCxn id="200" idx="2"/>
              </p:cNvCxnSpPr>
              <p:nvPr/>
            </p:nvCxnSpPr>
            <p:spPr>
              <a:xfrm flipV="1">
                <a:off x="6053967" y="3249793"/>
                <a:ext cx="135008" cy="44455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C5A995E-9902-4989-AD33-B0DAAC76DB5D}"/>
                  </a:ext>
                </a:extLst>
              </p:cNvPr>
              <p:cNvCxnSpPr>
                <a:stCxn id="284" idx="6"/>
                <a:endCxn id="202" idx="2"/>
              </p:cNvCxnSpPr>
              <p:nvPr/>
            </p:nvCxnSpPr>
            <p:spPr>
              <a:xfrm flipV="1">
                <a:off x="6053967" y="3396037"/>
                <a:ext cx="135008" cy="2983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F0AFBA6B-6B15-413B-8690-958DA9E2BEFE}"/>
                  </a:ext>
                </a:extLst>
              </p:cNvPr>
              <p:cNvCxnSpPr>
                <a:stCxn id="284" idx="6"/>
                <a:endCxn id="203" idx="2"/>
              </p:cNvCxnSpPr>
              <p:nvPr/>
            </p:nvCxnSpPr>
            <p:spPr>
              <a:xfrm flipV="1">
                <a:off x="6053967" y="3545739"/>
                <a:ext cx="135008" cy="1486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6C64151B-0174-4759-93C4-53BD7F9F66A2}"/>
                  </a:ext>
                </a:extLst>
              </p:cNvPr>
              <p:cNvCxnSpPr>
                <a:stCxn id="284" idx="6"/>
                <a:endCxn id="204" idx="2"/>
              </p:cNvCxnSpPr>
              <p:nvPr/>
            </p:nvCxnSpPr>
            <p:spPr>
              <a:xfrm>
                <a:off x="6053967" y="3694352"/>
                <a:ext cx="134693" cy="10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DB04A002-1CFB-44CF-8897-4F31532DBD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7BFAD73C-C67E-4C71-932F-811A86A5E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333" r="-66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B6A76326-B1D5-48C5-98EB-32DF80893BF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A3F19AB-5D40-4411-A31D-45DCA0EDC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ECBF9BC8-19D8-4698-8D61-F2D44FE0EC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26CEBCC8-3CA5-47DF-B58B-C040FB6E52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EA67B76B-9FD1-4BCB-9DE0-79B76114AA7E}"/>
                      </a:ext>
                    </a:extLst>
                  </p:cNvPr>
                  <p:cNvSpPr txBox="1"/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C75ECF5-0BEC-48BB-B7F1-77AEA9A4F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333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854FD06-5A8E-4626-808D-09129488E4CE}"/>
                </a:ext>
              </a:extLst>
            </p:cNvPr>
            <p:cNvSpPr txBox="1"/>
            <p:nvPr/>
          </p:nvSpPr>
          <p:spPr>
            <a:xfrm>
              <a:off x="2162342" y="6297256"/>
              <a:ext cx="2172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1. Input bipartite graph</a:t>
              </a:r>
              <a:endParaRPr lang="en-SG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60FE35F-528C-4F82-956C-D5355709F967}"/>
                </a:ext>
              </a:extLst>
            </p:cNvPr>
            <p:cNvSpPr txBox="1"/>
            <p:nvPr/>
          </p:nvSpPr>
          <p:spPr>
            <a:xfrm>
              <a:off x="5030087" y="6507866"/>
              <a:ext cx="2181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2. ThreeStep procedure</a:t>
              </a:r>
              <a:endParaRPr lang="en-SG" sz="1200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E87A809-F1C8-4A3B-A8E0-ACFAE35305E1}"/>
              </a:ext>
            </a:extLst>
          </p:cNvPr>
          <p:cNvGrpSpPr/>
          <p:nvPr/>
        </p:nvGrpSpPr>
        <p:grpSpPr>
          <a:xfrm>
            <a:off x="5124501" y="3687634"/>
            <a:ext cx="1146468" cy="1371954"/>
            <a:chOff x="4005259" y="5276131"/>
            <a:chExt cx="1146468" cy="137195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3CF86097-1B51-4DBF-AB81-A636131F3AF1}"/>
                </a:ext>
              </a:extLst>
            </p:cNvPr>
            <p:cNvSpPr/>
            <p:nvPr/>
          </p:nvSpPr>
          <p:spPr>
            <a:xfrm>
              <a:off x="4124089" y="5530587"/>
              <a:ext cx="871655" cy="11174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B92A0FB-00CF-4A7C-9B4C-3BF23F280FC1}"/>
                </a:ext>
              </a:extLst>
            </p:cNvPr>
            <p:cNvSpPr txBox="1"/>
            <p:nvPr/>
          </p:nvSpPr>
          <p:spPr>
            <a:xfrm>
              <a:off x="4005259" y="5276131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2"/>
                  </a:solidFill>
                </a:rPr>
                <a:t>Initial solution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1FD93E0-C14A-4193-81F3-87530426FD3F}"/>
              </a:ext>
            </a:extLst>
          </p:cNvPr>
          <p:cNvGrpSpPr/>
          <p:nvPr/>
        </p:nvGrpSpPr>
        <p:grpSpPr>
          <a:xfrm>
            <a:off x="7546171" y="3679530"/>
            <a:ext cx="1053494" cy="1384088"/>
            <a:chOff x="6426929" y="5268027"/>
            <a:chExt cx="1053494" cy="1384088"/>
          </a:xfrm>
        </p:grpSpPr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1B85F45-5BD8-439C-8EDC-ED8BCF1FAC37}"/>
                </a:ext>
              </a:extLst>
            </p:cNvPr>
            <p:cNvSpPr/>
            <p:nvPr/>
          </p:nvSpPr>
          <p:spPr>
            <a:xfrm>
              <a:off x="6502751" y="5534617"/>
              <a:ext cx="871655" cy="11174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6DF559F-B6F2-4BF4-B265-F00800E66366}"/>
                </a:ext>
              </a:extLst>
            </p:cNvPr>
            <p:cNvSpPr txBox="1"/>
            <p:nvPr/>
          </p:nvSpPr>
          <p:spPr>
            <a:xfrm>
              <a:off x="6426929" y="5268027"/>
              <a:ext cx="1053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2"/>
                  </a:solidFill>
                </a:rPr>
                <a:t>New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iTraversal: a novel framework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 Motivation: build a </a:t>
                </a:r>
                <a:r>
                  <a:rPr lang="en-SG" i="1" dirty="0">
                    <a:solidFill>
                      <a:srgbClr val="C00000"/>
                    </a:solidFill>
                  </a:rPr>
                  <a:t>sparse solution graph</a:t>
                </a:r>
              </a:p>
              <a:p>
                <a:pPr lvl="1"/>
                <a:r>
                  <a:rPr lang="en-US" altLang="zh-CN" dirty="0"/>
                  <a:t>The requirement of a </a:t>
                </a:r>
                <a:r>
                  <a:rPr lang="en-US" altLang="zh-CN" i="1" dirty="0">
                    <a:solidFill>
                      <a:schemeClr val="accent1"/>
                    </a:solidFill>
                  </a:rPr>
                  <a:t>strongly connected</a:t>
                </a:r>
                <a:r>
                  <a:rPr lang="en-US" altLang="zh-CN" dirty="0"/>
                  <a:t> solution graph is stronger than necessary</a:t>
                </a:r>
              </a:p>
              <a:p>
                <a:pPr lvl="2"/>
                <a:r>
                  <a:rPr lang="en-US" altLang="zh-CN" b="1" i="1" dirty="0"/>
                  <a:t>Any solution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is reachable from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b="1" i="1" dirty="0"/>
                  <a:t>any other solution</a:t>
                </a:r>
                <a:r>
                  <a:rPr lang="en-US" altLang="zh-CN" dirty="0"/>
                  <a:t>, which incurs a huge number of links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SG" dirty="0"/>
              </a:p>
              <a:p>
                <a:r>
                  <a:rPr lang="en-SG" dirty="0"/>
                  <a:t> Main idea: Start DFS from </a:t>
                </a:r>
                <a:r>
                  <a:rPr lang="en-SG" i="1" dirty="0">
                    <a:solidFill>
                      <a:srgbClr val="C00000"/>
                    </a:solidFill>
                  </a:rPr>
                  <a:t>some specific solution</a:t>
                </a:r>
                <a:r>
                  <a:rPr lang="en-SG" dirty="0"/>
                  <a:t> over a </a:t>
                </a:r>
                <a:r>
                  <a:rPr lang="en-SG" i="1" dirty="0">
                    <a:solidFill>
                      <a:srgbClr val="C00000"/>
                    </a:solidFill>
                  </a:rPr>
                  <a:t>weekly connected</a:t>
                </a:r>
                <a:r>
                  <a:rPr lang="en-SG" dirty="0"/>
                  <a:t> solution graph</a:t>
                </a:r>
              </a:p>
              <a:p>
                <a:pPr lvl="1"/>
                <a:r>
                  <a:rPr lang="en-SG" dirty="0"/>
                  <a:t> </a:t>
                </a:r>
                <a:r>
                  <a:rPr lang="en-SG" i="1" dirty="0">
                    <a:solidFill>
                      <a:schemeClr val="accent1"/>
                    </a:solidFill>
                  </a:rPr>
                  <a:t>Any solution</a:t>
                </a:r>
                <a:r>
                  <a:rPr lang="en-SG" dirty="0"/>
                  <a:t> is reachable from </a:t>
                </a:r>
                <a:r>
                  <a:rPr lang="en-SG" i="1" dirty="0">
                    <a:solidFill>
                      <a:schemeClr val="accent1"/>
                    </a:solidFill>
                  </a:rPr>
                  <a:t>some specific initial solution</a:t>
                </a:r>
              </a:p>
              <a:p>
                <a:pPr lvl="2"/>
                <a:r>
                  <a:rPr lang="en-US" altLang="zh-CN" dirty="0"/>
                  <a:t>A specific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ℛ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ℒ</m:t>
                        </m:r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SG" dirty="0"/>
              </a:p>
              <a:p>
                <a:pPr marL="1371600" lvl="3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iTraversal: traversal strategies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 Main idea: drop some links</a:t>
                </a:r>
                <a:endParaRPr lang="en-SG" i="1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475"/>
                  </a:spcBef>
                </a:pPr>
                <a:r>
                  <a:rPr lang="en-SG" altLang="en-US" dirty="0">
                    <a:ea typeface="Tahoma" panose="020B0604030504040204" pitchFamily="34" charset="0"/>
                  </a:rPr>
                  <a:t>All solutions are reachable from the initial solution via a partial set of links, i.e., left-anchored and right-shrinking links</a:t>
                </a:r>
              </a:p>
              <a:p>
                <a:pPr lvl="2">
                  <a:spcBef>
                    <a:spcPts val="475"/>
                  </a:spcBef>
                </a:pPr>
                <a:r>
                  <a:rPr lang="en-SG" altLang="en-US" dirty="0">
                    <a:solidFill>
                      <a:srgbClr val="C00000"/>
                    </a:solidFill>
                    <a:ea typeface="Tahoma" panose="020B0604030504040204" pitchFamily="34" charset="0"/>
                  </a:rPr>
                  <a:t>Left-anchored links</a:t>
                </a:r>
              </a:p>
              <a:p>
                <a:pPr lvl="3">
                  <a:spcBef>
                    <a:spcPts val="475"/>
                  </a:spcBef>
                </a:pPr>
                <a:r>
                  <a:rPr lang="en-SG" altLang="en-US" dirty="0">
                    <a:ea typeface="Tahoma" panose="020B0604030504040204" pitchFamily="34" charset="0"/>
                  </a:rPr>
                  <a:t>A link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⟨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′⟩</m:t>
                    </m:r>
                  </m:oMath>
                </a14:m>
                <a:r>
                  <a:rPr lang="en-SG" altLang="en-US" dirty="0">
                    <a:solidFill>
                      <a:srgbClr val="C00000"/>
                    </a:solidFill>
                    <a:ea typeface="Tahoma" panose="020B0604030504040204" pitchFamily="34" charset="0"/>
                  </a:rPr>
                  <a:t> </a:t>
                </a:r>
                <a:r>
                  <a:rPr lang="en-SG" altLang="en-US" dirty="0">
                    <a:ea typeface="Tahoma" panose="020B060403050404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</m:oMath>
                </a14:m>
                <a:r>
                  <a:rPr lang="en-SG" altLang="en-US" dirty="0">
                    <a:solidFill>
                      <a:srgbClr val="C00000"/>
                    </a:solidFill>
                    <a:ea typeface="Tahoma" panose="020B0604030504040204" pitchFamily="34" charset="0"/>
                  </a:rPr>
                  <a:t> </a:t>
                </a:r>
                <a:r>
                  <a:rPr lang="en-SG" altLang="en-US" dirty="0">
                    <a:ea typeface="Tahoma" panose="020B060403050404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′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is said to be left-anchored if and only if </a:t>
                </a:r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it includes a vertex </a:t>
                </a:r>
                <a14:m>
                  <m:oMath xmlns:m="http://schemas.openxmlformats.org/officeDocument/2006/math"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𝑣</m:t>
                    </m:r>
                  </m:oMath>
                </a14:m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from the left side</a:t>
                </a:r>
                <a:r>
                  <a:rPr lang="en-SG" altLang="en-US" dirty="0">
                    <a:ea typeface="Tahoma" panose="020B0604030504040204" pitchFamily="34" charset="0"/>
                  </a:rPr>
                  <a:t> for forming an almost-satisfying graph in the first step of ThreeStep</a:t>
                </a:r>
              </a:p>
              <a:p>
                <a:pPr lvl="3">
                  <a:spcBef>
                    <a:spcPts val="475"/>
                  </a:spcBef>
                </a:pPr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⟨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⟩</m:t>
                    </m:r>
                  </m:oMath>
                </a14:m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is left-anchored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is included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in the first step</a:t>
                </a:r>
              </a:p>
              <a:p>
                <a:pPr lvl="3">
                  <a:spcBef>
                    <a:spcPts val="475"/>
                  </a:spcBef>
                </a:pPr>
                <a:endParaRPr lang="en-SG" altLang="en-US" dirty="0">
                  <a:solidFill>
                    <a:srgbClr val="C00000"/>
                  </a:solidFill>
                  <a:ea typeface="Tahoma" panose="020B0604030504040204" pitchFamily="34" charset="0"/>
                </a:endParaRPr>
              </a:p>
              <a:p>
                <a:pPr lvl="2">
                  <a:spcBef>
                    <a:spcPts val="475"/>
                  </a:spcBef>
                </a:pPr>
                <a:r>
                  <a:rPr lang="en-SG" altLang="en-US" dirty="0">
                    <a:solidFill>
                      <a:srgbClr val="C00000"/>
                    </a:solidFill>
                    <a:ea typeface="Tahoma" panose="020B0604030504040204" pitchFamily="34" charset="0"/>
                  </a:rPr>
                  <a:t>Right-shrinking links </a:t>
                </a:r>
                <a:endParaRPr lang="en-SG" altLang="en-US" dirty="0">
                  <a:ea typeface="Tahoma" panose="020B0604030504040204" pitchFamily="34" charset="0"/>
                </a:endParaRPr>
              </a:p>
              <a:p>
                <a:pPr lvl="3">
                  <a:spcBef>
                    <a:spcPts val="475"/>
                  </a:spcBef>
                </a:pPr>
                <a:r>
                  <a:rPr lang="en-SG" altLang="en-US" dirty="0">
                    <a:ea typeface="Tahoma" panose="020B0604030504040204" pitchFamily="34" charset="0"/>
                  </a:rPr>
                  <a:t>A link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⟨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′⟩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𝐻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=(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𝐿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𝑅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p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=(</m:t>
                    </m:r>
                    <m:sSup>
                      <m:sSupPr>
                        <m:ctrlP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𝐿</m:t>
                        </m:r>
                      </m:e>
                      <m:sup>
                        <m:r>
                          <a:rPr lang="en-SG" altLang="en-US" i="1"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𝑅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′)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is said to be right-shrinking </a:t>
                </a:r>
                <a:r>
                  <a:rPr lang="en-SG" altLang="en-US" dirty="0" err="1">
                    <a:ea typeface="Tahoma" panose="020B0604030504040204" pitchFamily="34" charset="0"/>
                  </a:rPr>
                  <a:t>iff</a:t>
                </a:r>
                <a:r>
                  <a:rPr lang="en-SG" altLang="en-US" dirty="0">
                    <a:ea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𝑅</m:t>
                        </m:r>
                      </m:e>
                      <m:sup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⊆</m:t>
                    </m:r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𝑅</m:t>
                    </m:r>
                  </m:oMath>
                </a14:m>
                <a:endParaRPr lang="en-SG" altLang="en-US" dirty="0">
                  <a:solidFill>
                    <a:schemeClr val="accent1"/>
                  </a:solidFill>
                  <a:ea typeface="Tahoma" panose="020B0604030504040204" pitchFamily="34" charset="0"/>
                </a:endParaRPr>
              </a:p>
              <a:p>
                <a:pPr lvl="3">
                  <a:spcBef>
                    <a:spcPts val="475"/>
                  </a:spcBef>
                </a:pPr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⟨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𝐻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⟩</m:t>
                    </m:r>
                  </m:oMath>
                </a14:m>
                <a:r>
                  <a:rPr lang="en-SG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is right-shrinking since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SG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⊆{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4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}</m:t>
                    </m:r>
                  </m:oMath>
                </a14:m>
                <a:endParaRPr lang="en-SG" altLang="en-US" dirty="0">
                  <a:solidFill>
                    <a:schemeClr val="accent1"/>
                  </a:solidFill>
                  <a:ea typeface="Tahoma" panose="020B0604030504040204" pitchFamily="34" charset="0"/>
                </a:endParaRPr>
              </a:p>
              <a:p>
                <a:pPr lvl="2"/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8F7E2AC-DCF9-4104-B67E-0B1970ACB143}"/>
              </a:ext>
            </a:extLst>
          </p:cNvPr>
          <p:cNvGrpSpPr/>
          <p:nvPr/>
        </p:nvGrpSpPr>
        <p:grpSpPr>
          <a:xfrm>
            <a:off x="3416722" y="5190762"/>
            <a:ext cx="5358555" cy="1256402"/>
            <a:chOff x="2162342" y="5528463"/>
            <a:chExt cx="5358555" cy="12564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DF25DB-99A7-4F36-8A24-30184AB6E281}"/>
                </a:ext>
              </a:extLst>
            </p:cNvPr>
            <p:cNvGrpSpPr/>
            <p:nvPr/>
          </p:nvGrpSpPr>
          <p:grpSpPr>
            <a:xfrm>
              <a:off x="2220003" y="5528463"/>
              <a:ext cx="5300894" cy="1016196"/>
              <a:chOff x="1160816" y="3107481"/>
              <a:chExt cx="5300894" cy="101619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55127D1-926C-457E-A079-0A569D272741}"/>
                  </a:ext>
                </a:extLst>
              </p:cNvPr>
              <p:cNvSpPr/>
              <p:nvPr/>
            </p:nvSpPr>
            <p:spPr>
              <a:xfrm>
                <a:off x="4004155" y="3125272"/>
                <a:ext cx="1794872" cy="76102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690C15-93F7-475E-8AC5-ADAE6299B521}"/>
                  </a:ext>
                </a:extLst>
              </p:cNvPr>
              <p:cNvSpPr/>
              <p:nvPr/>
            </p:nvSpPr>
            <p:spPr>
              <a:xfrm>
                <a:off x="53268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C380E77-25FC-40DC-AFD1-86A2C116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DB6C967-324A-40C3-958B-8559F3CC8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CFD6C2-A0ED-476E-A86C-13B2A0CCB3E2}"/>
                  </a:ext>
                </a:extLst>
              </p:cNvPr>
              <p:cNvSpPr/>
              <p:nvPr/>
            </p:nvSpPr>
            <p:spPr>
              <a:xfrm>
                <a:off x="5326870" y="334479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4DE9A8-380D-4005-87C8-47556A9111D4}"/>
                  </a:ext>
                </a:extLst>
              </p:cNvPr>
              <p:cNvSpPr/>
              <p:nvPr/>
            </p:nvSpPr>
            <p:spPr>
              <a:xfrm>
                <a:off x="5326870" y="349450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8E8838-B715-4F7F-A71B-4816247F3718}"/>
                  </a:ext>
                </a:extLst>
              </p:cNvPr>
              <p:cNvSpPr/>
              <p:nvPr/>
            </p:nvSpPr>
            <p:spPr>
              <a:xfrm>
                <a:off x="5326555" y="3644203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359F3D-FD38-4115-BFFD-E0586B09F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809F60E-4BB6-40A9-BCD8-1B001FFC3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B6FE32F-DE1F-452E-9198-34E32E64AD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2E2B833-821D-4930-8D7D-5C1A012A0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2CBBF88-F789-4E38-9C4C-9B65EDE8679E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E4D4C5D-BB49-4079-9D49-4A72F57AC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136F3A-6056-4EE6-AD68-1FD9B810519F}"/>
                  </a:ext>
                </a:extLst>
              </p:cNvPr>
              <p:cNvSpPr/>
              <p:nvPr/>
            </p:nvSpPr>
            <p:spPr>
              <a:xfrm>
                <a:off x="51109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B879A83-159D-4983-9A84-C3A93F80835D}"/>
                      </a:ext>
                    </a:extLst>
                  </p:cNvPr>
                  <p:cNvSpPr txBox="1"/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341BDEA4-D898-4FE8-8055-638624E9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3A6505E-EED5-4831-A18B-A253D384AE14}"/>
                  </a:ext>
                </a:extLst>
              </p:cNvPr>
              <p:cNvCxnSpPr>
                <a:stCxn id="19" idx="6"/>
                <a:endCxn id="11" idx="2"/>
              </p:cNvCxnSpPr>
              <p:nvPr/>
            </p:nvCxnSpPr>
            <p:spPr>
              <a:xfrm>
                <a:off x="5187814" y="3236977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6BE4B4-40E4-4D02-97B7-5E8DCCEAEDC8}"/>
                  </a:ext>
                </a:extLst>
              </p:cNvPr>
              <p:cNvCxnSpPr>
                <a:stCxn id="19" idx="6"/>
                <a:endCxn id="13" idx="2"/>
              </p:cNvCxnSpPr>
              <p:nvPr/>
            </p:nvCxnSpPr>
            <p:spPr>
              <a:xfrm>
                <a:off x="5187814" y="3236977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8C4FEAF-9821-4869-81F1-ACC92620B901}"/>
                  </a:ext>
                </a:extLst>
              </p:cNvPr>
              <p:cNvCxnSpPr>
                <a:stCxn id="19" idx="6"/>
                <a:endCxn id="15" idx="2"/>
              </p:cNvCxnSpPr>
              <p:nvPr/>
            </p:nvCxnSpPr>
            <p:spPr>
              <a:xfrm>
                <a:off x="5187814" y="3236977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894AAB-6A8D-43F8-936D-0AF4E81A7481}"/>
                  </a:ext>
                </a:extLst>
              </p:cNvPr>
              <p:cNvSpPr/>
              <p:nvPr/>
            </p:nvSpPr>
            <p:spPr>
              <a:xfrm>
                <a:off x="45302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DD9E4DD-E18B-4E54-8216-DD2FBC77726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DBF8A25-6DC1-4354-B875-7A4204D92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4023963-BC13-4B11-A160-D6C9B42C89FD}"/>
                  </a:ext>
                </a:extLst>
              </p:cNvPr>
              <p:cNvSpPr/>
              <p:nvPr/>
            </p:nvSpPr>
            <p:spPr>
              <a:xfrm>
                <a:off x="4530221" y="332700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C49AF8C-0D76-48AA-9967-0C734671CF66}"/>
                  </a:ext>
                </a:extLst>
              </p:cNvPr>
              <p:cNvSpPr/>
              <p:nvPr/>
            </p:nvSpPr>
            <p:spPr>
              <a:xfrm>
                <a:off x="4530221" y="347671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FD12F2-1651-4984-9520-4DF1FD2132F2}"/>
                  </a:ext>
                </a:extLst>
              </p:cNvPr>
              <p:cNvSpPr/>
              <p:nvPr/>
            </p:nvSpPr>
            <p:spPr>
              <a:xfrm>
                <a:off x="4529906" y="362641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556CB7E-D2DD-4A58-9FCA-7E81010ABBEA}"/>
                  </a:ext>
                </a:extLst>
              </p:cNvPr>
              <p:cNvSpPr/>
              <p:nvPr/>
            </p:nvSpPr>
            <p:spPr>
              <a:xfrm>
                <a:off x="4529906" y="37726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B508A51-3E5F-417B-8D4D-3E1EBBE5500E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423BB074-2F1E-4B54-8523-744F12C9C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FD8DB4-011E-454D-AEB5-59B403B2872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1C8E52DF-82C2-4D13-95A4-9E8D04215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CCFB32A-8D74-41D7-9079-53507F5543CC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241D6623-92EB-4F9E-8EA3-E5B7631AD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F64C5CA-A4A6-4568-AEB5-6AFB2ED98BA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181C9531-F2F1-4BC2-A287-47E6CDCD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28992C1-78EE-4DC6-A4F6-133AE064AB6F}"/>
                  </a:ext>
                </a:extLst>
              </p:cNvPr>
              <p:cNvSpPr/>
              <p:nvPr/>
            </p:nvSpPr>
            <p:spPr>
              <a:xfrm>
                <a:off x="43143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C90A781-EAAB-4362-BAD1-CF9DB0E5A8F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B224A733-BD70-43FB-BCB8-1245B3C60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333" r="-1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937C52-C5B9-49F2-81D8-34DE946DFB96}"/>
                  </a:ext>
                </a:extLst>
              </p:cNvPr>
              <p:cNvCxnSpPr>
                <a:stCxn id="34" idx="6"/>
                <a:endCxn id="24" idx="2"/>
              </p:cNvCxnSpPr>
              <p:nvPr/>
            </p:nvCxnSpPr>
            <p:spPr>
              <a:xfrm>
                <a:off x="4391165" y="3219186"/>
                <a:ext cx="13905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46D0E2E-6A3D-4924-81A5-F303A82C7B12}"/>
                  </a:ext>
                </a:extLst>
              </p:cNvPr>
              <p:cNvCxnSpPr>
                <a:stCxn id="34" idx="6"/>
                <a:endCxn id="26" idx="2"/>
              </p:cNvCxnSpPr>
              <p:nvPr/>
            </p:nvCxnSpPr>
            <p:spPr>
              <a:xfrm>
                <a:off x="4391165" y="3219186"/>
                <a:ext cx="139056" cy="14624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AC97668-665D-4B31-A6B0-3D78FB017B88}"/>
                  </a:ext>
                </a:extLst>
              </p:cNvPr>
              <p:cNvCxnSpPr>
                <a:stCxn id="34" idx="6"/>
                <a:endCxn id="28" idx="2"/>
              </p:cNvCxnSpPr>
              <p:nvPr/>
            </p:nvCxnSpPr>
            <p:spPr>
              <a:xfrm>
                <a:off x="4391165" y="3219186"/>
                <a:ext cx="138741" cy="44564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CA01DD-6D36-4E5C-B58F-07B1C45165CC}"/>
                  </a:ext>
                </a:extLst>
              </p:cNvPr>
              <p:cNvSpPr/>
              <p:nvPr/>
            </p:nvSpPr>
            <p:spPr>
              <a:xfrm>
                <a:off x="3731269" y="316337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CBB5AB6-DE43-4DB0-AAD4-E3E69EFBA5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E266B30-DF04-47C0-A0D2-1CBA554AF7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6CC78E6-51C1-42C7-944E-9470F0F22155}"/>
                  </a:ext>
                </a:extLst>
              </p:cNvPr>
              <p:cNvSpPr/>
              <p:nvPr/>
            </p:nvSpPr>
            <p:spPr>
              <a:xfrm>
                <a:off x="3731269" y="330961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26BF4E2-E3F0-43DC-A401-A021A8F2EFAF}"/>
                  </a:ext>
                </a:extLst>
              </p:cNvPr>
              <p:cNvSpPr/>
              <p:nvPr/>
            </p:nvSpPr>
            <p:spPr>
              <a:xfrm>
                <a:off x="3731269" y="345932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A2EB40C-2432-4152-BB1F-B5FB8DEE8CED}"/>
                  </a:ext>
                </a:extLst>
              </p:cNvPr>
              <p:cNvSpPr/>
              <p:nvPr/>
            </p:nvSpPr>
            <p:spPr>
              <a:xfrm>
                <a:off x="3730954" y="360902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7357BD7-54A0-4534-BB23-7E83C613CF86}"/>
                  </a:ext>
                </a:extLst>
              </p:cNvPr>
              <p:cNvSpPr/>
              <p:nvPr/>
            </p:nvSpPr>
            <p:spPr>
              <a:xfrm>
                <a:off x="3730954" y="375526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FEEF4EB-AD64-4267-80AA-995C33357591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11FA9F2D-93C1-4DE1-B6C6-BA3211A82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E28B9D3-EEDD-4F19-B109-927849A2BAF2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DF554189-CED6-4CEA-87E8-BE69E84A1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8EA177B-3978-42BD-B882-278073014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E9CC9C1-5856-4EE9-85C7-E3C3EECA7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3A3A64-D09F-4B18-B242-E88E925D91E1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A763BE55-FBE2-4794-9F06-83A7E9BDF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99AB9B4-AFC5-4B48-99D8-08412B5D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821" y="3491202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A8374C5-56AA-4986-9898-9430E2FD9F3E}"/>
                  </a:ext>
                </a:extLst>
              </p:cNvPr>
              <p:cNvSpPr/>
              <p:nvPr/>
            </p:nvSpPr>
            <p:spPr>
              <a:xfrm>
                <a:off x="61889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3D142C2-D3E9-4315-B9F2-6B1A573858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95D5C41C-D26B-4E3E-B4E9-A0EBBF26E1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CF428EF-1A21-4D8D-9856-E4806A6542DF}"/>
                  </a:ext>
                </a:extLst>
              </p:cNvPr>
              <p:cNvSpPr/>
              <p:nvPr/>
            </p:nvSpPr>
            <p:spPr>
              <a:xfrm>
                <a:off x="6188975" y="335761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69BC09-693A-4536-819D-98C406B396A2}"/>
                  </a:ext>
                </a:extLst>
              </p:cNvPr>
              <p:cNvSpPr/>
              <p:nvPr/>
            </p:nvSpPr>
            <p:spPr>
              <a:xfrm>
                <a:off x="6188975" y="350731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E035AB1-00D5-421A-BA13-9C7B4028E496}"/>
                  </a:ext>
                </a:extLst>
              </p:cNvPr>
              <p:cNvSpPr/>
              <p:nvPr/>
            </p:nvSpPr>
            <p:spPr>
              <a:xfrm>
                <a:off x="6188660" y="365701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2B596C7-697E-49C8-A366-FA345BAAF2D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D5E2FE6-EC54-44E4-8ADB-4F4EAE53C6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1F8E263-DFB8-4296-9CF9-E8A91D63BC3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87FAAEE8-18C3-4FD0-B8FD-6FA2D5A1A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79116D1-F6D3-4E7C-9E01-C5A98105129B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D014E7FF-C336-44E1-A61B-040589BC9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A1BA96C-F102-432A-A5DD-6948183D9B83}"/>
                  </a:ext>
                </a:extLst>
              </p:cNvPr>
              <p:cNvSpPr/>
              <p:nvPr/>
            </p:nvSpPr>
            <p:spPr>
              <a:xfrm>
                <a:off x="59730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F613CD0-E119-42E2-9514-65084019C89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866772A9-B23E-479A-80A2-176CF5217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1D7A74D-3801-466C-8D51-87AC13E2600D}"/>
                  </a:ext>
                </a:extLst>
              </p:cNvPr>
              <p:cNvCxnSpPr>
                <a:stCxn id="58" idx="6"/>
                <a:endCxn id="50" idx="2"/>
              </p:cNvCxnSpPr>
              <p:nvPr/>
            </p:nvCxnSpPr>
            <p:spPr>
              <a:xfrm>
                <a:off x="6049919" y="3249793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7849DC5-CAB4-43B1-997B-0399698ECC36}"/>
                  </a:ext>
                </a:extLst>
              </p:cNvPr>
              <p:cNvCxnSpPr>
                <a:stCxn id="58" idx="6"/>
                <a:endCxn id="52" idx="2"/>
              </p:cNvCxnSpPr>
              <p:nvPr/>
            </p:nvCxnSpPr>
            <p:spPr>
              <a:xfrm>
                <a:off x="6049919" y="3249793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3C4685-B52C-4901-8F5D-4DB993E2759A}"/>
                  </a:ext>
                </a:extLst>
              </p:cNvPr>
              <p:cNvCxnSpPr>
                <a:stCxn id="58" idx="6"/>
                <a:endCxn id="54" idx="2"/>
              </p:cNvCxnSpPr>
              <p:nvPr/>
            </p:nvCxnSpPr>
            <p:spPr>
              <a:xfrm>
                <a:off x="6049919" y="3249793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3E7183A-5DEB-4DE8-B1DB-05EA8E917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4817" y="3485375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ED8546B-B404-4F75-80F8-7C9127601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019" y="3491703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56E632-81A4-40D3-92F0-C265A9EE0F75}"/>
                  </a:ext>
                </a:extLst>
              </p:cNvPr>
              <p:cNvSpPr txBox="1"/>
              <p:nvPr/>
            </p:nvSpPr>
            <p:spPr>
              <a:xfrm>
                <a:off x="4187064" y="3862067"/>
                <a:ext cx="14334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cs typeface="Times New Roman" panose="02020603050405020304" pitchFamily="18" charset="0"/>
                  </a:rPr>
                  <a:t>Three-step procedure</a:t>
                </a:r>
                <a:endParaRPr lang="en-SG" sz="11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6C2B19-5715-4471-8430-4806F265940A}"/>
                  </a:ext>
                </a:extLst>
              </p:cNvPr>
              <p:cNvSpPr txBox="1"/>
              <p:nvPr/>
            </p:nvSpPr>
            <p:spPr>
              <a:xfrm>
                <a:off x="3933975" y="3449979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1E1DCE8-4780-44B2-8A5E-0E0AC662C92B}"/>
                  </a:ext>
                </a:extLst>
              </p:cNvPr>
              <p:cNvSpPr txBox="1"/>
              <p:nvPr/>
            </p:nvSpPr>
            <p:spPr>
              <a:xfrm>
                <a:off x="4776388" y="3437631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0093F5-CA12-4134-9A21-C98B1E60CCF8}"/>
                  </a:ext>
                </a:extLst>
              </p:cNvPr>
              <p:cNvSpPr txBox="1"/>
              <p:nvPr/>
            </p:nvSpPr>
            <p:spPr>
              <a:xfrm>
                <a:off x="5539254" y="34351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42F5B20-14CC-4A64-9E61-88E5752E9354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EDCF834-2F2E-444F-B6CD-76B3FE1736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937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ECF817-7D8B-4EFD-9175-88AD730F0429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3704E50-92A8-4133-A277-3716FAA83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10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0988422-8650-4BCB-BFB6-48535FD5747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𝑙𝑜𝑐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33FB2139-B2A1-42C7-AB1D-09B4A68F1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417" r="-4167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7D859E-B049-4118-A189-73C7CBC62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81FB7A3E-8BFA-46B4-A37A-BE5CFA4E9F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2220739-7C3E-4DFB-9948-9E65975833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46F21F2C-7F76-4DAD-8DDC-CD0D5F2DF1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CEEE401-AFF6-4392-93E8-4AEF4A64E0ED}"/>
                  </a:ext>
                </a:extLst>
              </p:cNvPr>
              <p:cNvSpPr/>
              <p:nvPr/>
            </p:nvSpPr>
            <p:spPr>
              <a:xfrm>
                <a:off x="5979425" y="335609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15D35B2-806C-465C-AD53-C2496EAD2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F86026C7-BBAD-46DC-93FE-9888F89BB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DD4F612-DFE9-45C3-82E8-C8374A1C5AFA}"/>
                      </a:ext>
                    </a:extLst>
                  </p:cNvPr>
                  <p:cNvSpPr txBox="1"/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8628933-35DA-4D26-9D34-901ABFFC1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3D63143-7385-4467-B72F-D68AFE896C06}"/>
                  </a:ext>
                </a:extLst>
              </p:cNvPr>
              <p:cNvCxnSpPr>
                <a:stCxn id="74" idx="6"/>
                <a:endCxn id="52" idx="2"/>
              </p:cNvCxnSpPr>
              <p:nvPr/>
            </p:nvCxnSpPr>
            <p:spPr>
              <a:xfrm>
                <a:off x="6056269" y="3394517"/>
                <a:ext cx="132706" cy="15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9E298DF-FF32-43FF-989D-2E1FBF4F8467}"/>
                  </a:ext>
                </a:extLst>
              </p:cNvPr>
              <p:cNvCxnSpPr>
                <a:stCxn id="74" idx="6"/>
                <a:endCxn id="53" idx="2"/>
              </p:cNvCxnSpPr>
              <p:nvPr/>
            </p:nvCxnSpPr>
            <p:spPr>
              <a:xfrm>
                <a:off x="6056269" y="3394517"/>
                <a:ext cx="132706" cy="1512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D21521D-BF4D-4E98-B914-F8CFCE8AC778}"/>
                  </a:ext>
                </a:extLst>
              </p:cNvPr>
              <p:cNvCxnSpPr>
                <a:stCxn id="74" idx="6"/>
                <a:endCxn id="54" idx="2"/>
              </p:cNvCxnSpPr>
              <p:nvPr/>
            </p:nvCxnSpPr>
            <p:spPr>
              <a:xfrm>
                <a:off x="6056269" y="3394517"/>
                <a:ext cx="132391" cy="3009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DB1A95E-25B7-4068-AB23-40637F2ABF22}"/>
                  </a:ext>
                </a:extLst>
              </p:cNvPr>
              <p:cNvSpPr/>
              <p:nvPr/>
            </p:nvSpPr>
            <p:spPr>
              <a:xfrm>
                <a:off x="152501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52AEFEA-4272-41CF-AFFC-8528469470C8}"/>
                  </a:ext>
                </a:extLst>
              </p:cNvPr>
              <p:cNvSpPr/>
              <p:nvPr/>
            </p:nvSpPr>
            <p:spPr>
              <a:xfrm>
                <a:off x="196461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C84E6D-F898-4CC6-9956-FA3B5E1CF382}"/>
                  </a:ext>
                </a:extLst>
              </p:cNvPr>
              <p:cNvSpPr/>
              <p:nvPr/>
            </p:nvSpPr>
            <p:spPr>
              <a:xfrm>
                <a:off x="240420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C8F3E88-E2D6-43FE-BAB0-0647724FD5E9}"/>
                  </a:ext>
                </a:extLst>
              </p:cNvPr>
              <p:cNvSpPr/>
              <p:nvPr/>
            </p:nvSpPr>
            <p:spPr>
              <a:xfrm>
                <a:off x="284380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95A4E06-7E68-4032-8B21-FB1309E68F50}"/>
                  </a:ext>
                </a:extLst>
              </p:cNvPr>
              <p:cNvSpPr/>
              <p:nvPr/>
            </p:nvSpPr>
            <p:spPr>
              <a:xfrm>
                <a:off x="135356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E221E42-42A8-453D-AE27-FCCF7095C88A}"/>
                  </a:ext>
                </a:extLst>
              </p:cNvPr>
              <p:cNvSpPr/>
              <p:nvPr/>
            </p:nvSpPr>
            <p:spPr>
              <a:xfrm>
                <a:off x="179315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2AADF2C-C42D-4B4D-AF5E-E95BFD05350F}"/>
                  </a:ext>
                </a:extLst>
              </p:cNvPr>
              <p:cNvSpPr/>
              <p:nvPr/>
            </p:nvSpPr>
            <p:spPr>
              <a:xfrm>
                <a:off x="223275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C67CB21-4A50-4CFF-9FF8-30D6CFF478C0}"/>
                  </a:ext>
                </a:extLst>
              </p:cNvPr>
              <p:cNvSpPr/>
              <p:nvPr/>
            </p:nvSpPr>
            <p:spPr>
              <a:xfrm>
                <a:off x="267234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B95842F-0F01-4C13-8818-9A430A7D7293}"/>
                  </a:ext>
                </a:extLst>
              </p:cNvPr>
              <p:cNvSpPr/>
              <p:nvPr/>
            </p:nvSpPr>
            <p:spPr>
              <a:xfrm>
                <a:off x="3116212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2F0DB9F-8416-4047-904C-96E79BEAFA38}"/>
                      </a:ext>
                    </a:extLst>
                  </p:cNvPr>
                  <p:cNvSpPr txBox="1"/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5D8BAC20-47FE-47DF-B33C-E780A09F27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43D20BF-5C45-4840-AE11-FEEB0272AEE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96878D4D-0222-492E-B405-0EC8E9049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2903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3F0E7619-CF6C-4FC7-A153-74175210F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CFBB76E-22FF-45D5-858F-34E956361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3BCFE6E-0048-4C22-A27D-EC638E8174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CCC163C3-949B-4364-BF22-6457B510B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9F53E14E-AAD0-4145-A5B8-492B69BB36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089491E8-1F9E-432F-B466-C6333D2D9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0FA035-4930-4F46-971D-F675726B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CB1BA467-5A6F-47C9-9585-3D9139A3A9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6248502-06A6-45C6-A4FE-771EFF268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557CA192-51EC-442C-8E6C-E86A3130CD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7B6B686-038F-44F4-B49C-E1C42114B4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2D988CA7-205E-4132-BE93-F77326B141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1A907DA-0251-4B07-834A-88034D9AB9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F5AF9AA6-33D6-4812-87E2-EEAE55811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8B8EDC0-5524-4C53-829E-5A81A4327999}"/>
                  </a:ext>
                </a:extLst>
              </p:cNvPr>
              <p:cNvCxnSpPr>
                <a:stCxn id="80" idx="4"/>
                <a:endCxn id="84" idx="0"/>
              </p:cNvCxnSpPr>
              <p:nvPr/>
            </p:nvCxnSpPr>
            <p:spPr>
              <a:xfrm flipH="1">
                <a:off x="1391986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651256-0988-4AA4-93B6-4E0F8F093DCC}"/>
                  </a:ext>
                </a:extLst>
              </p:cNvPr>
              <p:cNvCxnSpPr>
                <a:stCxn id="80" idx="4"/>
                <a:endCxn id="85" idx="0"/>
              </p:cNvCxnSpPr>
              <p:nvPr/>
            </p:nvCxnSpPr>
            <p:spPr>
              <a:xfrm>
                <a:off x="1563441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3B7494B-C9DC-4486-ADD3-B96D4C573265}"/>
                  </a:ext>
                </a:extLst>
              </p:cNvPr>
              <p:cNvCxnSpPr>
                <a:stCxn id="80" idx="4"/>
                <a:endCxn id="87" idx="0"/>
              </p:cNvCxnSpPr>
              <p:nvPr/>
            </p:nvCxnSpPr>
            <p:spPr>
              <a:xfrm>
                <a:off x="1563441" y="3458300"/>
                <a:ext cx="114733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70DE21B-1B2A-4229-8EF0-75EBC2B65B0C}"/>
                  </a:ext>
                </a:extLst>
              </p:cNvPr>
              <p:cNvCxnSpPr>
                <a:stCxn id="81" idx="4"/>
                <a:endCxn id="85" idx="0"/>
              </p:cNvCxnSpPr>
              <p:nvPr/>
            </p:nvCxnSpPr>
            <p:spPr>
              <a:xfrm flipH="1">
                <a:off x="183158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7509302-60F4-4131-85C3-348F7CAC532F}"/>
                  </a:ext>
                </a:extLst>
              </p:cNvPr>
              <p:cNvCxnSpPr>
                <a:stCxn id="81" idx="4"/>
                <a:endCxn id="86" idx="0"/>
              </p:cNvCxnSpPr>
              <p:nvPr/>
            </p:nvCxnSpPr>
            <p:spPr>
              <a:xfrm>
                <a:off x="2003036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00EB362-127A-4B63-895B-47D214B7454D}"/>
                  </a:ext>
                </a:extLst>
              </p:cNvPr>
              <p:cNvCxnSpPr>
                <a:stCxn id="81" idx="4"/>
                <a:endCxn id="87" idx="7"/>
              </p:cNvCxnSpPr>
              <p:nvPr/>
            </p:nvCxnSpPr>
            <p:spPr>
              <a:xfrm>
                <a:off x="2003036" y="3458300"/>
                <a:ext cx="734903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B6EC507-D6EE-4FF9-8006-A387023BA1F7}"/>
                  </a:ext>
                </a:extLst>
              </p:cNvPr>
              <p:cNvCxnSpPr>
                <a:stCxn id="82" idx="4"/>
                <a:endCxn id="84" idx="0"/>
              </p:cNvCxnSpPr>
              <p:nvPr/>
            </p:nvCxnSpPr>
            <p:spPr>
              <a:xfrm flipH="1">
                <a:off x="1391986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0F68B22-1191-40AE-97FB-0D792D95EF0D}"/>
                  </a:ext>
                </a:extLst>
              </p:cNvPr>
              <p:cNvCxnSpPr>
                <a:stCxn id="82" idx="4"/>
                <a:endCxn id="85" idx="0"/>
              </p:cNvCxnSpPr>
              <p:nvPr/>
            </p:nvCxnSpPr>
            <p:spPr>
              <a:xfrm flipH="1">
                <a:off x="1831581" y="3458300"/>
                <a:ext cx="61105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195495F-E53F-49A6-BA94-83D3C49F823A}"/>
                  </a:ext>
                </a:extLst>
              </p:cNvPr>
              <p:cNvCxnSpPr>
                <a:stCxn id="82" idx="4"/>
                <a:endCxn id="88" idx="7"/>
              </p:cNvCxnSpPr>
              <p:nvPr/>
            </p:nvCxnSpPr>
            <p:spPr>
              <a:xfrm>
                <a:off x="2442631" y="3458300"/>
                <a:ext cx="739171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0AEF5D4-81DF-4B03-9337-E7509CD8600E}"/>
                  </a:ext>
                </a:extLst>
              </p:cNvPr>
              <p:cNvCxnSpPr>
                <a:stCxn id="83" idx="4"/>
                <a:endCxn id="85" idx="0"/>
              </p:cNvCxnSpPr>
              <p:nvPr/>
            </p:nvCxnSpPr>
            <p:spPr>
              <a:xfrm flipH="1">
                <a:off x="1831581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332B37-2A25-4D75-97D8-BDA92F2486DF}"/>
                  </a:ext>
                </a:extLst>
              </p:cNvPr>
              <p:cNvCxnSpPr>
                <a:stCxn id="83" idx="4"/>
                <a:endCxn id="88" idx="0"/>
              </p:cNvCxnSpPr>
              <p:nvPr/>
            </p:nvCxnSpPr>
            <p:spPr>
              <a:xfrm>
                <a:off x="2882226" y="3458300"/>
                <a:ext cx="272408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C41011-10D6-4726-9577-11DB2E217B66}"/>
                  </a:ext>
                </a:extLst>
              </p:cNvPr>
              <p:cNvCxnSpPr>
                <a:stCxn id="83" idx="4"/>
                <a:endCxn id="87" idx="0"/>
              </p:cNvCxnSpPr>
              <p:nvPr/>
            </p:nvCxnSpPr>
            <p:spPr>
              <a:xfrm flipH="1">
                <a:off x="271077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473F89A-67F6-4004-A778-D83A159007BC}"/>
                  </a:ext>
                </a:extLst>
              </p:cNvPr>
              <p:cNvSpPr/>
              <p:nvPr/>
            </p:nvSpPr>
            <p:spPr>
              <a:xfrm>
                <a:off x="3237315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9416CFF-24D0-48AE-9546-5647FA277740}"/>
                  </a:ext>
                </a:extLst>
              </p:cNvPr>
              <p:cNvCxnSpPr>
                <a:cxnSpLocks/>
                <a:stCxn id="110" idx="4"/>
                <a:endCxn id="84" idx="0"/>
              </p:cNvCxnSpPr>
              <p:nvPr/>
            </p:nvCxnSpPr>
            <p:spPr>
              <a:xfrm flipH="1">
                <a:off x="1391986" y="3458300"/>
                <a:ext cx="188375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3588A19-4C58-4E2C-B18E-D9F83E7F6F21}"/>
                  </a:ext>
                </a:extLst>
              </p:cNvPr>
              <p:cNvCxnSpPr>
                <a:stCxn id="110" idx="4"/>
                <a:endCxn id="85" idx="0"/>
              </p:cNvCxnSpPr>
              <p:nvPr/>
            </p:nvCxnSpPr>
            <p:spPr>
              <a:xfrm flipH="1">
                <a:off x="1831581" y="3458300"/>
                <a:ext cx="144415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064FA72-E022-445D-8CEE-759F0C03C1CD}"/>
                  </a:ext>
                </a:extLst>
              </p:cNvPr>
              <p:cNvCxnSpPr>
                <a:stCxn id="110" idx="4"/>
                <a:endCxn id="86" idx="0"/>
              </p:cNvCxnSpPr>
              <p:nvPr/>
            </p:nvCxnSpPr>
            <p:spPr>
              <a:xfrm flipH="1">
                <a:off x="2271176" y="3458300"/>
                <a:ext cx="100456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CEC18CA-DAC2-4782-B425-E0D2DCA0299E}"/>
                  </a:ext>
                </a:extLst>
              </p:cNvPr>
              <p:cNvCxnSpPr>
                <a:stCxn id="110" idx="4"/>
                <a:endCxn id="87" idx="0"/>
              </p:cNvCxnSpPr>
              <p:nvPr/>
            </p:nvCxnSpPr>
            <p:spPr>
              <a:xfrm flipH="1">
                <a:off x="2710771" y="3458300"/>
                <a:ext cx="56496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960FECE-FCF2-4947-9098-800D05B7692B}"/>
                  </a:ext>
                </a:extLst>
              </p:cNvPr>
              <p:cNvCxnSpPr/>
              <p:nvPr/>
            </p:nvCxnSpPr>
            <p:spPr>
              <a:xfrm flipH="1">
                <a:off x="3154634" y="3458300"/>
                <a:ext cx="121103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67784475-6FFC-4322-B19A-E9567DF6BFE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658D7A0A-AFDC-4889-9B96-865393066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3333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8DE6409-9FDB-4CD0-8C9C-72A8F2F9EFA3}"/>
                  </a:ext>
                </a:extLst>
              </p:cNvPr>
              <p:cNvSpPr/>
              <p:nvPr/>
            </p:nvSpPr>
            <p:spPr>
              <a:xfrm>
                <a:off x="3546695" y="3615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7B8716E-554C-474A-9426-B85A2E76C4B4}"/>
                  </a:ext>
                </a:extLst>
              </p:cNvPr>
              <p:cNvCxnSpPr>
                <a:stCxn id="117" idx="6"/>
                <a:endCxn id="39" idx="2"/>
              </p:cNvCxnSpPr>
              <p:nvPr/>
            </p:nvCxnSpPr>
            <p:spPr>
              <a:xfrm flipV="1">
                <a:off x="3623539" y="3201796"/>
                <a:ext cx="107730" cy="4523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529215A-C448-4EE9-B627-05EB7C2BF2A7}"/>
                  </a:ext>
                </a:extLst>
              </p:cNvPr>
              <p:cNvCxnSpPr>
                <a:stCxn id="117" idx="6"/>
                <a:endCxn id="41" idx="2"/>
              </p:cNvCxnSpPr>
              <p:nvPr/>
            </p:nvCxnSpPr>
            <p:spPr>
              <a:xfrm flipV="1">
                <a:off x="3623539" y="3348040"/>
                <a:ext cx="107730" cy="3061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CC66EFE-5D9B-4396-84E5-C13A18F7256E}"/>
                  </a:ext>
                </a:extLst>
              </p:cNvPr>
              <p:cNvCxnSpPr>
                <a:stCxn id="117" idx="6"/>
                <a:endCxn id="42" idx="2"/>
              </p:cNvCxnSpPr>
              <p:nvPr/>
            </p:nvCxnSpPr>
            <p:spPr>
              <a:xfrm flipV="1">
                <a:off x="3623539" y="3497742"/>
                <a:ext cx="107730" cy="1564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B5A2E21-DCE5-4B64-9D12-2016866BA96C}"/>
                  </a:ext>
                </a:extLst>
              </p:cNvPr>
              <p:cNvCxnSpPr>
                <a:stCxn id="117" idx="6"/>
                <a:endCxn id="43" idx="2"/>
              </p:cNvCxnSpPr>
              <p:nvPr/>
            </p:nvCxnSpPr>
            <p:spPr>
              <a:xfrm flipV="1">
                <a:off x="3623539" y="3647444"/>
                <a:ext cx="107415" cy="674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D546F1E-6AA2-4F72-8530-D128B290D050}"/>
                  </a:ext>
                </a:extLst>
              </p:cNvPr>
              <p:cNvCxnSpPr>
                <a:stCxn id="117" idx="6"/>
                <a:endCxn id="44" idx="2"/>
              </p:cNvCxnSpPr>
              <p:nvPr/>
            </p:nvCxnSpPr>
            <p:spPr>
              <a:xfrm>
                <a:off x="3623539" y="3654186"/>
                <a:ext cx="107415" cy="1395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133B9F3-543F-4971-BAE3-07E9455760E1}"/>
                  </a:ext>
                </a:extLst>
              </p:cNvPr>
              <p:cNvSpPr/>
              <p:nvPr/>
            </p:nvSpPr>
            <p:spPr>
              <a:xfrm>
                <a:off x="4302766" y="362249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4569CF4-E130-403B-B2C0-E7F36FFDFBB5}"/>
                  </a:ext>
                </a:extLst>
              </p:cNvPr>
              <p:cNvCxnSpPr>
                <a:stCxn id="123" idx="6"/>
              </p:cNvCxnSpPr>
              <p:nvPr/>
            </p:nvCxnSpPr>
            <p:spPr>
              <a:xfrm flipV="1">
                <a:off x="4379610" y="3219186"/>
                <a:ext cx="137873" cy="4417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F9B17E5-2B68-40EC-929D-A403DC6E913D}"/>
                  </a:ext>
                </a:extLst>
              </p:cNvPr>
              <p:cNvCxnSpPr>
                <a:stCxn id="123" idx="6"/>
                <a:endCxn id="26" idx="2"/>
              </p:cNvCxnSpPr>
              <p:nvPr/>
            </p:nvCxnSpPr>
            <p:spPr>
              <a:xfrm flipV="1">
                <a:off x="4379610" y="3365430"/>
                <a:ext cx="150611" cy="2954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7743F6A-4FA9-4027-921F-D5CA1A6CE922}"/>
                  </a:ext>
                </a:extLst>
              </p:cNvPr>
              <p:cNvCxnSpPr>
                <a:stCxn id="123" idx="6"/>
                <a:endCxn id="27" idx="2"/>
              </p:cNvCxnSpPr>
              <p:nvPr/>
            </p:nvCxnSpPr>
            <p:spPr>
              <a:xfrm flipV="1">
                <a:off x="4379610" y="3515132"/>
                <a:ext cx="150611" cy="14578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D6F62C7-C523-49F4-A4A1-A6DB401C77B9}"/>
                  </a:ext>
                </a:extLst>
              </p:cNvPr>
              <p:cNvCxnSpPr>
                <a:stCxn id="123" idx="6"/>
                <a:endCxn id="28" idx="2"/>
              </p:cNvCxnSpPr>
              <p:nvPr/>
            </p:nvCxnSpPr>
            <p:spPr>
              <a:xfrm>
                <a:off x="4379610" y="3660914"/>
                <a:ext cx="150296" cy="39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A652D0E-AA53-4EDD-8E02-F051B0630F77}"/>
                  </a:ext>
                </a:extLst>
              </p:cNvPr>
              <p:cNvCxnSpPr>
                <a:stCxn id="123" idx="6"/>
                <a:endCxn id="29" idx="2"/>
              </p:cNvCxnSpPr>
              <p:nvPr/>
            </p:nvCxnSpPr>
            <p:spPr>
              <a:xfrm>
                <a:off x="4379610" y="3660914"/>
                <a:ext cx="150296" cy="15016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CE005F8-DA5C-4E13-854F-82B8DC3F865D}"/>
                  </a:ext>
                </a:extLst>
              </p:cNvPr>
              <p:cNvSpPr/>
              <p:nvPr/>
            </p:nvSpPr>
            <p:spPr>
              <a:xfrm>
                <a:off x="5109870" y="364442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EC4BF8D-315C-4942-BF2E-816872ED5BA1}"/>
                  </a:ext>
                </a:extLst>
              </p:cNvPr>
              <p:cNvCxnSpPr>
                <a:stCxn id="129" idx="6"/>
                <a:endCxn id="11" idx="2"/>
              </p:cNvCxnSpPr>
              <p:nvPr/>
            </p:nvCxnSpPr>
            <p:spPr>
              <a:xfrm flipV="1">
                <a:off x="5186714" y="3236977"/>
                <a:ext cx="140156" cy="4458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91E605-9537-40A1-8C13-5246CAC55815}"/>
                  </a:ext>
                </a:extLst>
              </p:cNvPr>
              <p:cNvCxnSpPr>
                <a:stCxn id="129" idx="6"/>
                <a:endCxn id="13" idx="2"/>
              </p:cNvCxnSpPr>
              <p:nvPr/>
            </p:nvCxnSpPr>
            <p:spPr>
              <a:xfrm flipV="1">
                <a:off x="5186714" y="3383221"/>
                <a:ext cx="140156" cy="2996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B9B8327-25BA-4472-9725-082A51B8756C}"/>
                  </a:ext>
                </a:extLst>
              </p:cNvPr>
              <p:cNvCxnSpPr>
                <a:stCxn id="129" idx="6"/>
                <a:endCxn id="14" idx="2"/>
              </p:cNvCxnSpPr>
              <p:nvPr/>
            </p:nvCxnSpPr>
            <p:spPr>
              <a:xfrm flipV="1">
                <a:off x="5186714" y="3532923"/>
                <a:ext cx="140156" cy="14992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5B1D45E-B147-4D9C-975A-987A8066EAA6}"/>
                  </a:ext>
                </a:extLst>
              </p:cNvPr>
              <p:cNvCxnSpPr>
                <a:stCxn id="129" idx="6"/>
                <a:endCxn id="15" idx="2"/>
              </p:cNvCxnSpPr>
              <p:nvPr/>
            </p:nvCxnSpPr>
            <p:spPr>
              <a:xfrm flipV="1">
                <a:off x="5186714" y="3682625"/>
                <a:ext cx="139841" cy="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0F7FD53-E88A-4D9C-820A-4D4A6ADDACC7}"/>
                  </a:ext>
                </a:extLst>
              </p:cNvPr>
              <p:cNvSpPr/>
              <p:nvPr/>
            </p:nvSpPr>
            <p:spPr>
              <a:xfrm>
                <a:off x="5977123" y="365593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FCCDB4B-2BC5-4058-B90E-5356CE3B5F0D}"/>
                  </a:ext>
                </a:extLst>
              </p:cNvPr>
              <p:cNvCxnSpPr>
                <a:stCxn id="134" idx="6"/>
                <a:endCxn id="50" idx="2"/>
              </p:cNvCxnSpPr>
              <p:nvPr/>
            </p:nvCxnSpPr>
            <p:spPr>
              <a:xfrm flipV="1">
                <a:off x="6053967" y="3249793"/>
                <a:ext cx="135008" cy="44455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03BE577-1EEF-4936-AEA1-F9822348FD49}"/>
                  </a:ext>
                </a:extLst>
              </p:cNvPr>
              <p:cNvCxnSpPr>
                <a:stCxn id="134" idx="6"/>
                <a:endCxn id="52" idx="2"/>
              </p:cNvCxnSpPr>
              <p:nvPr/>
            </p:nvCxnSpPr>
            <p:spPr>
              <a:xfrm flipV="1">
                <a:off x="6053967" y="3396037"/>
                <a:ext cx="135008" cy="2983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00C294F-0D0E-49B3-B088-820581A2DFBA}"/>
                  </a:ext>
                </a:extLst>
              </p:cNvPr>
              <p:cNvCxnSpPr>
                <a:stCxn id="134" idx="6"/>
                <a:endCxn id="53" idx="2"/>
              </p:cNvCxnSpPr>
              <p:nvPr/>
            </p:nvCxnSpPr>
            <p:spPr>
              <a:xfrm flipV="1">
                <a:off x="6053967" y="3545739"/>
                <a:ext cx="135008" cy="1486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5121286-AA5C-4171-93C4-553EE0B084B3}"/>
                  </a:ext>
                </a:extLst>
              </p:cNvPr>
              <p:cNvCxnSpPr>
                <a:stCxn id="134" idx="6"/>
                <a:endCxn id="54" idx="2"/>
              </p:cNvCxnSpPr>
              <p:nvPr/>
            </p:nvCxnSpPr>
            <p:spPr>
              <a:xfrm>
                <a:off x="6053967" y="3694352"/>
                <a:ext cx="134693" cy="10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05A6638A-3840-4FEC-917E-0C3F2AFFAAF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79255E75-22BC-4C8E-AE7D-167C413C2B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200849CE-8382-40BC-A027-A153AFE5CBBD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0598A95-0CA8-4AC7-8F47-1D4959A55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3333" r="-66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0FAE8D74-48F5-476A-A9B3-C39511D783F4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E423C20-BAA1-4479-A4BF-29D82EBEB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A2FE07E5-908D-4332-9149-6542D1A5A564}"/>
                      </a:ext>
                    </a:extLst>
                  </p:cNvPr>
                  <p:cNvSpPr txBox="1"/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DAF0282D-4008-4E31-A47F-7219AD9F9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3333" r="-66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28B286-31F8-414C-B27D-811E5C04DFAC}"/>
                </a:ext>
              </a:extLst>
            </p:cNvPr>
            <p:cNvSpPr txBox="1"/>
            <p:nvPr/>
          </p:nvSpPr>
          <p:spPr>
            <a:xfrm>
              <a:off x="2162342" y="6297256"/>
              <a:ext cx="2172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1. Input bipartite graph</a:t>
              </a:r>
              <a:endParaRPr lang="en-SG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4F0F55-B526-4A5F-AC1A-1B0DA80A8FE9}"/>
                </a:ext>
              </a:extLst>
            </p:cNvPr>
            <p:cNvSpPr txBox="1"/>
            <p:nvPr/>
          </p:nvSpPr>
          <p:spPr>
            <a:xfrm>
              <a:off x="5030087" y="6507866"/>
              <a:ext cx="2181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2. ThreeStep procedure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5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iTraversal: traversal strategies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>
            <a:normAutofit/>
          </a:bodyPr>
          <a:lstStyle/>
          <a:p>
            <a:r>
              <a:rPr lang="en-SG" dirty="0"/>
              <a:t> Solution graph built by proposed traversal strategies</a:t>
            </a:r>
            <a:endParaRPr lang="en-SG" i="1" dirty="0">
              <a:solidFill>
                <a:srgbClr val="C00000"/>
              </a:solidFill>
            </a:endParaRPr>
          </a:p>
          <a:p>
            <a:pPr lvl="2"/>
            <a:r>
              <a:rPr lang="en-SG" dirty="0"/>
              <a:t>In our experiments, the number of links in the refined solution graph is about </a:t>
            </a:r>
            <a:r>
              <a:rPr lang="en-SG" b="1" i="1" dirty="0"/>
              <a:t>0.1%</a:t>
            </a:r>
            <a:r>
              <a:rPr lang="en-SG" dirty="0"/>
              <a:t> of that in the original solution graph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6A6F6A-B394-445B-843E-8B2F98A0D1E3}"/>
              </a:ext>
            </a:extLst>
          </p:cNvPr>
          <p:cNvGrpSpPr/>
          <p:nvPr/>
        </p:nvGrpSpPr>
        <p:grpSpPr>
          <a:xfrm>
            <a:off x="3635100" y="4385197"/>
            <a:ext cx="2333972" cy="1802549"/>
            <a:chOff x="1981665" y="3596057"/>
            <a:chExt cx="2333972" cy="1802549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E90E5B8-B1EB-4F8B-B6B4-4D5EA98A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801" y="3596057"/>
              <a:ext cx="1728603" cy="1581835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7A02EAE-ADBE-4D23-8DE7-2AB5012BD99D}"/>
                </a:ext>
              </a:extLst>
            </p:cNvPr>
            <p:cNvSpPr txBox="1"/>
            <p:nvPr/>
          </p:nvSpPr>
          <p:spPr>
            <a:xfrm>
              <a:off x="1981665" y="5121607"/>
              <a:ext cx="2333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2. </a:t>
              </a:r>
              <a:r>
                <a:rPr lang="en-SG" sz="1200" dirty="0"/>
                <a:t>Left-anchored traversal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D42AB47-04BF-476A-A288-7366E6FBCA1A}"/>
              </a:ext>
            </a:extLst>
          </p:cNvPr>
          <p:cNvGrpSpPr/>
          <p:nvPr/>
        </p:nvGrpSpPr>
        <p:grpSpPr>
          <a:xfrm>
            <a:off x="5966415" y="2265551"/>
            <a:ext cx="2439386" cy="1838581"/>
            <a:chOff x="4312980" y="1476411"/>
            <a:chExt cx="2439386" cy="1838581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A1A03682-2281-4024-8F97-B19A0550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278" y="1476411"/>
              <a:ext cx="1721955" cy="1570398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43875F7-FDC3-4C61-87A6-7AC54A27079F}"/>
                </a:ext>
              </a:extLst>
            </p:cNvPr>
            <p:cNvSpPr txBox="1"/>
            <p:nvPr/>
          </p:nvSpPr>
          <p:spPr>
            <a:xfrm>
              <a:off x="4312980" y="3037993"/>
              <a:ext cx="2439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3. </a:t>
              </a:r>
              <a:r>
                <a:rPr lang="en-SG" sz="1200" dirty="0"/>
                <a:t>Right-shrinking traversal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532EBD9-4F76-477E-9FBE-CD3EFD06AD94}"/>
              </a:ext>
            </a:extLst>
          </p:cNvPr>
          <p:cNvGrpSpPr/>
          <p:nvPr/>
        </p:nvGrpSpPr>
        <p:grpSpPr>
          <a:xfrm>
            <a:off x="8785179" y="4051262"/>
            <a:ext cx="1988045" cy="1853562"/>
            <a:chOff x="7131744" y="3262122"/>
            <a:chExt cx="1988045" cy="1853562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2AA6E7AB-D553-4520-9B02-BEB30D61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5" y="3262122"/>
              <a:ext cx="1719347" cy="1560688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05331E-7793-4F7C-8E95-629D69CDBAC4}"/>
                </a:ext>
              </a:extLst>
            </p:cNvPr>
            <p:cNvSpPr txBox="1"/>
            <p:nvPr/>
          </p:nvSpPr>
          <p:spPr>
            <a:xfrm>
              <a:off x="7131744" y="4838685"/>
              <a:ext cx="1988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4. Exclusion strategy</a:t>
              </a:r>
              <a:endParaRPr lang="en-SG" sz="1200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A2D9791-C8C6-4E93-A3C4-8174A85191B6}"/>
              </a:ext>
            </a:extLst>
          </p:cNvPr>
          <p:cNvGrpSpPr/>
          <p:nvPr/>
        </p:nvGrpSpPr>
        <p:grpSpPr>
          <a:xfrm>
            <a:off x="2346679" y="3431856"/>
            <a:ext cx="2359587" cy="1076452"/>
            <a:chOff x="693244" y="2642716"/>
            <a:chExt cx="2359587" cy="1076452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BE3D268-548B-48BE-A6FF-CD612D4A1A4D}"/>
                </a:ext>
              </a:extLst>
            </p:cNvPr>
            <p:cNvCxnSpPr/>
            <p:nvPr/>
          </p:nvCxnSpPr>
          <p:spPr>
            <a:xfrm>
              <a:off x="1858945" y="2642716"/>
              <a:ext cx="743578" cy="892650"/>
            </a:xfrm>
            <a:prstGeom prst="straightConnector1">
              <a:avLst/>
            </a:prstGeom>
            <a:ln w="19050">
              <a:headEnd type="none"/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B78CF3-C1F3-4CE9-833C-935CC1DA1CFD}"/>
                </a:ext>
              </a:extLst>
            </p:cNvPr>
            <p:cNvSpPr txBox="1"/>
            <p:nvPr/>
          </p:nvSpPr>
          <p:spPr>
            <a:xfrm>
              <a:off x="693244" y="3472947"/>
              <a:ext cx="23595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C00000"/>
                  </a:solidFill>
                </a:rPr>
                <a:t>Drop non-left-anchored links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82CE7FC-1E0A-41FE-90C1-B09D3FD526E9}"/>
              </a:ext>
            </a:extLst>
          </p:cNvPr>
          <p:cNvGrpSpPr/>
          <p:nvPr/>
        </p:nvGrpSpPr>
        <p:grpSpPr>
          <a:xfrm>
            <a:off x="4719244" y="3101519"/>
            <a:ext cx="2359587" cy="1198138"/>
            <a:chOff x="3065809" y="2312379"/>
            <a:chExt cx="2359587" cy="119813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47816D5-7E8C-4941-846C-B07B5FFE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579" y="2650672"/>
              <a:ext cx="827607" cy="859845"/>
            </a:xfrm>
            <a:prstGeom prst="straightConnector1">
              <a:avLst/>
            </a:prstGeom>
            <a:ln w="19050">
              <a:headEnd type="none"/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878C73F-33C0-4E74-B42E-C13B3DC359AE}"/>
                </a:ext>
              </a:extLst>
            </p:cNvPr>
            <p:cNvSpPr txBox="1"/>
            <p:nvPr/>
          </p:nvSpPr>
          <p:spPr>
            <a:xfrm>
              <a:off x="3065809" y="2312379"/>
              <a:ext cx="23595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C00000"/>
                  </a:solidFill>
                </a:rPr>
                <a:t>Drop non-right-shrinking links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8D6127C-466F-4299-94DA-CDD0481C0D6A}"/>
              </a:ext>
            </a:extLst>
          </p:cNvPr>
          <p:cNvGrpSpPr/>
          <p:nvPr/>
        </p:nvGrpSpPr>
        <p:grpSpPr>
          <a:xfrm>
            <a:off x="7731970" y="3389624"/>
            <a:ext cx="2359587" cy="1241794"/>
            <a:chOff x="6078535" y="2600484"/>
            <a:chExt cx="2359587" cy="1241794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04ABF82-BEA3-4F4F-B318-FE7A5CA3A6E0}"/>
                </a:ext>
              </a:extLst>
            </p:cNvPr>
            <p:cNvCxnSpPr/>
            <p:nvPr/>
          </p:nvCxnSpPr>
          <p:spPr>
            <a:xfrm>
              <a:off x="6666209" y="2600484"/>
              <a:ext cx="743578" cy="892650"/>
            </a:xfrm>
            <a:prstGeom prst="straightConnector1">
              <a:avLst/>
            </a:prstGeom>
            <a:ln w="19050">
              <a:headEnd type="none"/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364229-65CA-47F2-B5B8-975172716EBA}"/>
                </a:ext>
              </a:extLst>
            </p:cNvPr>
            <p:cNvSpPr txBox="1"/>
            <p:nvPr/>
          </p:nvSpPr>
          <p:spPr>
            <a:xfrm>
              <a:off x="6078535" y="3596057"/>
              <a:ext cx="23595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C00000"/>
                  </a:solidFill>
                </a:rPr>
                <a:t>Drop excluded links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A868FDF-4C39-4E64-808D-DD3CB688FBF1}"/>
              </a:ext>
            </a:extLst>
          </p:cNvPr>
          <p:cNvGrpSpPr/>
          <p:nvPr/>
        </p:nvGrpSpPr>
        <p:grpSpPr>
          <a:xfrm>
            <a:off x="1865659" y="2412861"/>
            <a:ext cx="1658607" cy="1805279"/>
            <a:chOff x="212224" y="1623721"/>
            <a:chExt cx="1658607" cy="180527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A24F787-F9C6-4C9C-AE53-C620ED17F290}"/>
                </a:ext>
              </a:extLst>
            </p:cNvPr>
            <p:cNvSpPr txBox="1"/>
            <p:nvPr/>
          </p:nvSpPr>
          <p:spPr>
            <a:xfrm>
              <a:off x="212225" y="3152001"/>
              <a:ext cx="1494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1. </a:t>
              </a:r>
              <a:r>
                <a:rPr lang="en-SG" sz="1200" dirty="0"/>
                <a:t>bTraversal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217AAE9F-2EFC-4C86-9829-F46A6A49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24" y="1623721"/>
              <a:ext cx="1658607" cy="1517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3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iTraversal: improvements and adaptations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>
            <a:normAutofit/>
          </a:bodyPr>
          <a:lstStyle/>
          <a:p>
            <a:r>
              <a:rPr lang="en-SG" dirty="0"/>
              <a:t> Speedup the </a:t>
            </a:r>
            <a:r>
              <a:rPr lang="en-SG" b="1" dirty="0"/>
              <a:t>ThreeStep</a:t>
            </a:r>
            <a:r>
              <a:rPr lang="en-SG" dirty="0"/>
              <a:t> procedure</a:t>
            </a:r>
            <a:endParaRPr lang="en-SG" i="1" dirty="0">
              <a:solidFill>
                <a:srgbClr val="C00000"/>
              </a:solidFill>
            </a:endParaRPr>
          </a:p>
          <a:p>
            <a:pPr lvl="1"/>
            <a:r>
              <a:rPr lang="en-SG" dirty="0"/>
              <a:t>An efficient subprocedure </a:t>
            </a:r>
            <a:r>
              <a:rPr lang="en-SG" b="1" dirty="0"/>
              <a:t>EnumAlmostSat </a:t>
            </a:r>
            <a:r>
              <a:rPr lang="en-SG" dirty="0"/>
              <a:t>(Step 2 of </a:t>
            </a:r>
            <a:r>
              <a:rPr lang="en-SG" b="1" dirty="0"/>
              <a:t>ThreeStep</a:t>
            </a:r>
            <a:r>
              <a:rPr lang="en-SG" dirty="0"/>
              <a:t>)</a:t>
            </a:r>
            <a:endParaRPr lang="en-SG" i="1" dirty="0">
              <a:solidFill>
                <a:srgbClr val="C00000"/>
              </a:solidFill>
            </a:endParaRPr>
          </a:p>
          <a:p>
            <a:pPr lvl="2"/>
            <a:r>
              <a:rPr lang="en-SG" i="1" dirty="0"/>
              <a:t>Aims: Finds local solutions from the almost-satisfying graph</a:t>
            </a:r>
          </a:p>
          <a:p>
            <a:pPr lvl="2"/>
            <a:r>
              <a:rPr lang="en-SG" i="1" dirty="0"/>
              <a:t>Main idea: Instead of enumerating all local solutions from the scratch, enumerate the set of vertices to be removed only</a:t>
            </a:r>
          </a:p>
          <a:p>
            <a:endParaRPr lang="en-SG" i="1" dirty="0">
              <a:solidFill>
                <a:srgbClr val="C00000"/>
              </a:solidFill>
            </a:endParaRPr>
          </a:p>
          <a:p>
            <a:r>
              <a:rPr lang="en-SG" i="1" dirty="0">
                <a:solidFill>
                  <a:srgbClr val="C00000"/>
                </a:solidFill>
              </a:rPr>
              <a:t> </a:t>
            </a:r>
            <a:r>
              <a:rPr lang="en-SG" dirty="0"/>
              <a:t>Adapt iTraversal to list large MBPs</a:t>
            </a:r>
          </a:p>
          <a:p>
            <a:pPr lvl="1"/>
            <a:r>
              <a:rPr lang="en-SG" dirty="0"/>
              <a:t>Consider the property of right-shrinking links</a:t>
            </a:r>
          </a:p>
          <a:p>
            <a:pPr lvl="2"/>
            <a:r>
              <a:rPr lang="en-SG" dirty="0"/>
              <a:t>Drop those solutions with size of right side smaller than the threshold directly</a:t>
            </a:r>
          </a:p>
          <a:p>
            <a:pPr lvl="1"/>
            <a:r>
              <a:rPr lang="en-SG" dirty="0"/>
              <a:t>Other pruning rules to filter out smaller MBPs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99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Case study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>
            <a:normAutofit/>
          </a:bodyPr>
          <a:lstStyle/>
          <a:p>
            <a:r>
              <a:rPr lang="en-SG" dirty="0"/>
              <a:t> Fault detection </a:t>
            </a:r>
          </a:p>
          <a:p>
            <a:pPr lvl="1"/>
            <a:r>
              <a:rPr lang="en-SG" dirty="0"/>
              <a:t>Datasets: Software (Amazon Review Data</a:t>
            </a:r>
            <a:r>
              <a:rPr lang="en-SG" baseline="30000" dirty="0"/>
              <a:t>[1]</a:t>
            </a:r>
            <a:r>
              <a:rPr lang="en-SG" dirty="0"/>
              <a:t>) with 400K reviews, 20K products and 300K users.</a:t>
            </a:r>
          </a:p>
          <a:p>
            <a:pPr lvl="1"/>
            <a:r>
              <a:rPr lang="en-SG" dirty="0"/>
              <a:t>Camouflage attack: inject a fault block with 2K users, 2K products and 200K reviews.</a:t>
            </a:r>
          </a:p>
          <a:p>
            <a:pPr lvl="1"/>
            <a:r>
              <a:rPr lang="en-SG" dirty="0"/>
              <a:t>Aims: Detect fake users and fake products from Software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F671A-37EF-4ADD-9476-94CD3AA5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0" y="3427626"/>
            <a:ext cx="4928300" cy="3065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830D1-A000-4133-8995-D0EA55F6F1B2}"/>
                  </a:ext>
                </a:extLst>
              </p:cNvPr>
              <p:cNvSpPr txBox="1"/>
              <p:nvPr/>
            </p:nvSpPr>
            <p:spPr>
              <a:xfrm>
                <a:off x="6288543" y="4283901"/>
                <a:ext cx="5154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i="1" dirty="0">
                    <a:solidFill>
                      <a:schemeClr val="accent1"/>
                    </a:solidFill>
                  </a:rPr>
                  <a:t>-biplex performs better than other cohesive models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830D1-A000-4133-8995-D0EA55F6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43" y="4283901"/>
                <a:ext cx="515404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76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Efficiency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>
            <a:normAutofit/>
          </a:bodyPr>
          <a:lstStyle/>
          <a:p>
            <a:r>
              <a:rPr lang="en-SG" dirty="0"/>
              <a:t> Efficiency of iTraversal</a:t>
            </a:r>
            <a:endParaRPr lang="en-SG" i="1" dirty="0">
              <a:solidFill>
                <a:srgbClr val="C00000"/>
              </a:solidFill>
            </a:endParaRPr>
          </a:p>
          <a:p>
            <a:pPr lvl="1"/>
            <a:r>
              <a:rPr lang="en-SG" dirty="0">
                <a:solidFill>
                  <a:schemeClr val="accent1"/>
                </a:solidFill>
              </a:rPr>
              <a:t>iTraversal is up to </a:t>
            </a:r>
            <a:r>
              <a:rPr lang="en-SG" dirty="0">
                <a:solidFill>
                  <a:srgbClr val="C00000"/>
                </a:solidFill>
              </a:rPr>
              <a:t>four orders of magnitude </a:t>
            </a:r>
            <a:r>
              <a:rPr lang="en-SG" dirty="0">
                <a:solidFill>
                  <a:schemeClr val="accent1"/>
                </a:solidFill>
              </a:rPr>
              <a:t>faster than baselines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DDE3A-26E3-48BF-B6EA-3214DD5B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7" y="2386132"/>
            <a:ext cx="750674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012"/>
                <a:ext cx="10515600" cy="5264614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 Maximal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 Enumeration Problem</a:t>
                </a:r>
              </a:p>
              <a:p>
                <a:pPr lvl="1"/>
                <a:r>
                  <a:rPr lang="en-SG" dirty="0"/>
                  <a:t>Backgrounds, motivations, problem definition and existing works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 Traversal-based method</a:t>
                </a:r>
              </a:p>
              <a:p>
                <a:pPr lvl="1"/>
                <a:r>
                  <a:rPr lang="en-SG" dirty="0"/>
                  <a:t>A novel framework</a:t>
                </a:r>
              </a:p>
              <a:p>
                <a:pPr lvl="1"/>
                <a:r>
                  <a:rPr lang="en-SG" dirty="0"/>
                  <a:t>Novel traversal strategies</a:t>
                </a:r>
              </a:p>
              <a:p>
                <a:pPr lvl="1"/>
                <a:r>
                  <a:rPr lang="en-SG" dirty="0"/>
                  <a:t>An efficient implementation </a:t>
                </a:r>
              </a:p>
              <a:p>
                <a:pPr lvl="1"/>
                <a:endParaRPr lang="en-SG" dirty="0"/>
              </a:p>
              <a:p>
                <a:r>
                  <a:rPr lang="en-SG" dirty="0"/>
                  <a:t> Experimental results</a:t>
                </a:r>
              </a:p>
              <a:p>
                <a:pPr lvl="1"/>
                <a:r>
                  <a:rPr lang="en-SG" dirty="0"/>
                  <a:t>Case study: fault detection on e-commerce </a:t>
                </a:r>
              </a:p>
              <a:p>
                <a:pPr lvl="1"/>
                <a:r>
                  <a:rPr lang="en-SG" dirty="0"/>
                  <a:t>Efficiency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012"/>
                <a:ext cx="10515600" cy="5264614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6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4693-BFAD-401E-85FD-2D6322989377}"/>
              </a:ext>
            </a:extLst>
          </p:cNvPr>
          <p:cNvSpPr txBox="1"/>
          <p:nvPr/>
        </p:nvSpPr>
        <p:spPr>
          <a:xfrm>
            <a:off x="4950910" y="2749381"/>
            <a:ext cx="258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i="1" dirty="0">
                <a:solidFill>
                  <a:schemeClr val="accent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2393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Maximal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 Enumeration</a:t>
                </a:r>
              </a:p>
              <a:p>
                <a:pPr lvl="1"/>
                <a:r>
                  <a:rPr lang="en-SG" dirty="0"/>
                  <a:t>Backgrounds</a:t>
                </a:r>
              </a:p>
              <a:p>
                <a:pPr lvl="1"/>
                <a:r>
                  <a:rPr lang="en-SG" dirty="0"/>
                  <a:t>Motivations</a:t>
                </a:r>
              </a:p>
              <a:p>
                <a:pPr lvl="1"/>
                <a:r>
                  <a:rPr lang="en-SG" dirty="0"/>
                  <a:t>Problem definition</a:t>
                </a:r>
              </a:p>
              <a:p>
                <a:pPr lvl="1"/>
                <a:r>
                  <a:rPr lang="en-SG" dirty="0"/>
                  <a:t>Challenges</a:t>
                </a:r>
              </a:p>
              <a:p>
                <a:r>
                  <a:rPr lang="en-SG" dirty="0"/>
                  <a:t> Existing work</a:t>
                </a:r>
              </a:p>
              <a:p>
                <a:pPr lvl="1"/>
                <a:r>
                  <a:rPr lang="en-SG" dirty="0"/>
                  <a:t>Tree-based method: iMB</a:t>
                </a:r>
              </a:p>
              <a:p>
                <a:r>
                  <a:rPr lang="en-SG" dirty="0"/>
                  <a:t> Our contributions</a:t>
                </a:r>
              </a:p>
              <a:p>
                <a:pPr lvl="1"/>
                <a:r>
                  <a:rPr lang="en-SG" dirty="0"/>
                  <a:t>Basic version: bTraversal</a:t>
                </a:r>
              </a:p>
              <a:p>
                <a:pPr lvl="1"/>
                <a:r>
                  <a:rPr lang="en-SG" dirty="0"/>
                  <a:t>A novel framework: iTraversal</a:t>
                </a:r>
              </a:p>
              <a:p>
                <a:r>
                  <a:rPr lang="en-SG" dirty="0"/>
                  <a:t> Experimental results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62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bipartite subgraph mining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Bipartite graphs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Cohesive subgraph mining</a:t>
            </a:r>
          </a:p>
          <a:p>
            <a:pPr lvl="1"/>
            <a:r>
              <a:rPr lang="en-SG" dirty="0"/>
              <a:t>A fundamental problem in graph data analysis</a:t>
            </a:r>
          </a:p>
          <a:p>
            <a:pPr lvl="1"/>
            <a:r>
              <a:rPr lang="en-SG" dirty="0"/>
              <a:t>Given a bipartite graph, extract </a:t>
            </a:r>
            <a:r>
              <a:rPr lang="en-SG" b="1" dirty="0"/>
              <a:t>highly connected subgraphs</a:t>
            </a:r>
          </a:p>
          <a:p>
            <a:pPr lvl="1"/>
            <a:r>
              <a:rPr lang="en-SG" dirty="0"/>
              <a:t>Real applications in </a:t>
            </a:r>
            <a:r>
              <a:rPr lang="en-SG" i="1" dirty="0"/>
              <a:t>fake news detection</a:t>
            </a:r>
            <a:r>
              <a:rPr lang="en-SG" i="1" baseline="30000" dirty="0"/>
              <a:t>[1]</a:t>
            </a:r>
            <a:r>
              <a:rPr lang="en-SG" dirty="0"/>
              <a:t> and </a:t>
            </a:r>
            <a:r>
              <a:rPr lang="en-SG" i="1" dirty="0"/>
              <a:t>online recommendation</a:t>
            </a:r>
            <a:r>
              <a:rPr lang="en-SG" i="1" baseline="30000" dirty="0"/>
              <a:t>[2]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FFAFCA-002F-4755-98A2-44FD57B24E09}"/>
              </a:ext>
            </a:extLst>
          </p:cNvPr>
          <p:cNvGrpSpPr/>
          <p:nvPr/>
        </p:nvGrpSpPr>
        <p:grpSpPr>
          <a:xfrm>
            <a:off x="436418" y="1863811"/>
            <a:ext cx="2871628" cy="2285337"/>
            <a:chOff x="610513" y="1063625"/>
            <a:chExt cx="3508024" cy="2394756"/>
          </a:xfrm>
        </p:grpSpPr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F2BB8833-66BF-4FD2-B8B3-CC9A7E13A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13" y="3088493"/>
              <a:ext cx="3019424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609ED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Customer-product networks</a:t>
              </a:r>
              <a:endParaRPr kumimoji="1" lang="zh-CN" altLang="en-US" sz="1800" dirty="0">
                <a:solidFill>
                  <a:srgbClr val="609ED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Picture 2" descr="recommender system">
              <a:extLst>
                <a:ext uri="{FF2B5EF4-FFF2-40B4-BE49-F238E27FC236}">
                  <a16:creationId xmlns:a16="http://schemas.microsoft.com/office/drawing/2014/main" id="{46521C69-62BE-4241-905E-EF13A413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13" y="1063625"/>
              <a:ext cx="3508024" cy="207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F8C258-2A8C-44B7-9D4B-5A8256DC7C8F}"/>
              </a:ext>
            </a:extLst>
          </p:cNvPr>
          <p:cNvGrpSpPr/>
          <p:nvPr/>
        </p:nvGrpSpPr>
        <p:grpSpPr>
          <a:xfrm>
            <a:off x="3659858" y="2058685"/>
            <a:ext cx="2206959" cy="2091469"/>
            <a:chOff x="4776449" y="1166203"/>
            <a:chExt cx="2794864" cy="2488866"/>
          </a:xfrm>
        </p:grpSpPr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07E3FF1A-4590-4088-B634-D8FD706CB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449" y="3285181"/>
              <a:ext cx="2249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609ED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User-page networks</a:t>
              </a:r>
              <a:endParaRPr kumimoji="1" lang="zh-CN" altLang="en-US" sz="1800" dirty="0">
                <a:solidFill>
                  <a:srgbClr val="609ED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D8108C-5F2D-4FA8-9378-3ADBDE9B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449" y="1166203"/>
              <a:ext cx="2794864" cy="192266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2EC24C-F0A2-4A73-9F28-D5B75DBC709B}"/>
              </a:ext>
            </a:extLst>
          </p:cNvPr>
          <p:cNvGrpSpPr/>
          <p:nvPr/>
        </p:nvGrpSpPr>
        <p:grpSpPr>
          <a:xfrm>
            <a:off x="6187936" y="2073927"/>
            <a:ext cx="2797848" cy="2070555"/>
            <a:chOff x="632327" y="4305300"/>
            <a:chExt cx="3330073" cy="2557307"/>
          </a:xfrm>
        </p:grpSpPr>
        <p:sp>
          <p:nvSpPr>
            <p:cNvPr id="13" name="文本框 13">
              <a:extLst>
                <a:ext uri="{FF2B5EF4-FFF2-40B4-BE49-F238E27FC236}">
                  <a16:creationId xmlns:a16="http://schemas.microsoft.com/office/drawing/2014/main" id="{26430838-24F5-46CC-B7E3-74B89B806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7" y="6492719"/>
              <a:ext cx="3032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609ED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Author-publication networks</a:t>
              </a:r>
              <a:endParaRPr kumimoji="1" lang="zh-CN" altLang="en-US" sz="1800" dirty="0">
                <a:solidFill>
                  <a:srgbClr val="609ED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4" name="图片 16">
              <a:extLst>
                <a:ext uri="{FF2B5EF4-FFF2-40B4-BE49-F238E27FC236}">
                  <a16:creationId xmlns:a16="http://schemas.microsoft.com/office/drawing/2014/main" id="{F945C81D-D482-40C6-A9B5-7B4D1741E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50" y="4305300"/>
              <a:ext cx="315595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4AB147-86BF-40E8-9782-7A7139FF88B1}"/>
              </a:ext>
            </a:extLst>
          </p:cNvPr>
          <p:cNvGrpSpPr/>
          <p:nvPr/>
        </p:nvGrpSpPr>
        <p:grpSpPr>
          <a:xfrm>
            <a:off x="9453197" y="1863811"/>
            <a:ext cx="2090708" cy="2280671"/>
            <a:chOff x="5159964" y="3592272"/>
            <a:chExt cx="2568807" cy="27339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F8F81BF-EB5C-4007-B0FA-92371A70D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964" y="5956300"/>
              <a:ext cx="23526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rgbClr val="609ED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User-article networks</a:t>
              </a:r>
              <a:endParaRPr kumimoji="1" lang="zh-CN" altLang="en-US" sz="1800" dirty="0">
                <a:solidFill>
                  <a:srgbClr val="609ED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5D978-103E-49AC-9190-FAF063EB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2" y="3592272"/>
              <a:ext cx="2547169" cy="2338628"/>
            </a:xfrm>
            <a:prstGeom prst="rect">
              <a:avLst/>
            </a:prstGeom>
          </p:spPr>
        </p:pic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4E3CA8F6-E209-40D2-868C-8ECE3C4A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95" y="6110562"/>
            <a:ext cx="9191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Siva Charan Reddy Gangireddy, et al. Unsupervised Fake News Detection: A Graph-based Approach. HT. 75–83, 2020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Stephan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Günnemann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, et al. Flexible Fault Tolerant Subspace Clustering for Data with Missing Values. ICDM, 231–240, 2011.</a:t>
            </a:r>
          </a:p>
        </p:txBody>
      </p:sp>
    </p:spTree>
    <p:extLst>
      <p:ext uri="{BB962C8B-B14F-4D97-AF65-F5344CB8AC3E}">
        <p14:creationId xmlns:p14="http://schemas.microsoft.com/office/powerpoint/2010/main" val="24368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</a:t>
                </a:r>
                <a:r>
                  <a:rPr lang="en-US" altLang="zh-CN" dirty="0"/>
                  <a:t>Cohesive</a:t>
                </a:r>
                <a:r>
                  <a:rPr lang="en-SG" dirty="0"/>
                  <a:t> bipartite structures</a:t>
                </a:r>
              </a:p>
              <a:p>
                <a:pPr lvl="1"/>
                <a:r>
                  <a:rPr lang="en-SG" b="1" dirty="0"/>
                  <a:t>Biclique</a:t>
                </a:r>
                <a:r>
                  <a:rPr lang="en-SG" baseline="30000" dirty="0"/>
                  <a:t>[1]</a:t>
                </a:r>
                <a:r>
                  <a:rPr lang="en-SG" dirty="0"/>
                  <a:t>. Any vertex from one side connects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all vertices</a:t>
                </a:r>
                <a:r>
                  <a:rPr lang="en-SG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SG" dirty="0"/>
                  <a:t>from the other side</a:t>
                </a:r>
              </a:p>
              <a:p>
                <a:pPr lvl="1"/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SG" b="1" dirty="0"/>
                  <a:t>-quasi-biclique</a:t>
                </a:r>
                <a:r>
                  <a:rPr lang="en-SG" baseline="30000" dirty="0"/>
                  <a:t>[2]</a:t>
                </a:r>
                <a:r>
                  <a:rPr lang="en-SG" dirty="0"/>
                  <a:t>. Any vertex from one side 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SG" dirty="0"/>
                  <a:t> 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) connects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at least a proportional number of vertices </a:t>
                </a:r>
                <a:r>
                  <a:rPr lang="en-SG" dirty="0"/>
                  <a:t>from the other side 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 or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SG" dirty="0"/>
                  <a:t>)</a:t>
                </a:r>
              </a:p>
              <a:p>
                <a:pPr lvl="1"/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b="1" dirty="0"/>
                  <a:t>-core</a:t>
                </a:r>
                <a:r>
                  <a:rPr lang="en-SG" baseline="30000" dirty="0"/>
                  <a:t>[3]</a:t>
                </a:r>
                <a:r>
                  <a:rPr lang="en-SG" dirty="0"/>
                  <a:t>. Any vertex from one side connects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at least certain number of vertices</a:t>
                </a:r>
                <a:r>
                  <a:rPr lang="en-SG" dirty="0"/>
                  <a:t> 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/>
                  <a:t> 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) from the other side </a:t>
                </a:r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 r="-4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8">
            <a:extLst>
              <a:ext uri="{FF2B5EF4-FFF2-40B4-BE49-F238E27FC236}">
                <a16:creationId xmlns:a16="http://schemas.microsoft.com/office/drawing/2014/main" id="{05B75324-B6AB-4753-966D-2FF994548ED7}"/>
              </a:ext>
            </a:extLst>
          </p:cNvPr>
          <p:cNvGrpSpPr>
            <a:grpSpLocks/>
          </p:cNvGrpSpPr>
          <p:nvPr/>
        </p:nvGrpSpPr>
        <p:grpSpPr bwMode="auto">
          <a:xfrm>
            <a:off x="1774270" y="4403649"/>
            <a:ext cx="1420813" cy="1527175"/>
            <a:chOff x="2209800" y="4343400"/>
            <a:chExt cx="1420870" cy="1527757"/>
          </a:xfrm>
        </p:grpSpPr>
        <p:grpSp>
          <p:nvGrpSpPr>
            <p:cNvPr id="19" name="Group 217">
              <a:extLst>
                <a:ext uri="{FF2B5EF4-FFF2-40B4-BE49-F238E27FC236}">
                  <a16:creationId xmlns:a16="http://schemas.microsoft.com/office/drawing/2014/main" id="{1BEE5EEA-15E6-4781-B495-D50857C63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4343400"/>
              <a:ext cx="1390986" cy="1186496"/>
              <a:chOff x="2003380" y="3909065"/>
              <a:chExt cx="1390986" cy="1186496"/>
            </a:xfrm>
          </p:grpSpPr>
          <p:grpSp>
            <p:nvGrpSpPr>
              <p:cNvPr id="21" name="Group 218">
                <a:extLst>
                  <a:ext uri="{FF2B5EF4-FFF2-40B4-BE49-F238E27FC236}">
                    <a16:creationId xmlns:a16="http://schemas.microsoft.com/office/drawing/2014/main" id="{CFAC7B06-13AE-4C88-A24C-0B08510014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6338" y="4047565"/>
                <a:ext cx="730098" cy="1004308"/>
                <a:chOff x="2326338" y="4047565"/>
                <a:chExt cx="730098" cy="100430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1D88FAB-23DE-466B-9AC6-448A0704899C}"/>
                    </a:ext>
                  </a:extLst>
                </p:cNvPr>
                <p:cNvSpPr/>
                <p:nvPr/>
              </p:nvSpPr>
              <p:spPr>
                <a:xfrm>
                  <a:off x="2325656" y="4350559"/>
                  <a:ext cx="93666" cy="936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D7434B9-47F6-4BDF-9814-FA1D8D37DEC9}"/>
                    </a:ext>
                  </a:extLst>
                </p:cNvPr>
                <p:cNvSpPr/>
                <p:nvPr/>
              </p:nvSpPr>
              <p:spPr>
                <a:xfrm>
                  <a:off x="2325656" y="4653887"/>
                  <a:ext cx="93666" cy="9369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952A13D-BC61-49BA-A0AF-BD6D889C53AB}"/>
                    </a:ext>
                  </a:extLst>
                </p:cNvPr>
                <p:cNvSpPr/>
                <p:nvPr/>
              </p:nvSpPr>
              <p:spPr>
                <a:xfrm>
                  <a:off x="2325656" y="4047231"/>
                  <a:ext cx="93666" cy="952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5BECE73-CE25-4118-96A2-BD6C45210A24}"/>
                    </a:ext>
                  </a:extLst>
                </p:cNvPr>
                <p:cNvSpPr/>
                <p:nvPr/>
              </p:nvSpPr>
              <p:spPr>
                <a:xfrm>
                  <a:off x="2325656" y="4950862"/>
                  <a:ext cx="93666" cy="952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9A58204-A1A5-41B1-B780-F94E661F5F57}"/>
                    </a:ext>
                  </a:extLst>
                </p:cNvPr>
                <p:cNvSpPr/>
                <p:nvPr/>
              </p:nvSpPr>
              <p:spPr>
                <a:xfrm>
                  <a:off x="2962268" y="4350559"/>
                  <a:ext cx="93667" cy="936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1D114AA-92EA-479B-BA53-968EA30CACF3}"/>
                    </a:ext>
                  </a:extLst>
                </p:cNvPr>
                <p:cNvSpPr/>
                <p:nvPr/>
              </p:nvSpPr>
              <p:spPr>
                <a:xfrm>
                  <a:off x="2962268" y="4653887"/>
                  <a:ext cx="93667" cy="9369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42A96A-292A-4DFE-9474-9608C912CF39}"/>
                    </a:ext>
                  </a:extLst>
                </p:cNvPr>
                <p:cNvSpPr/>
                <p:nvPr/>
              </p:nvSpPr>
              <p:spPr>
                <a:xfrm>
                  <a:off x="2962268" y="4047231"/>
                  <a:ext cx="93667" cy="952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AE4EB0-4E90-41CC-81DB-E6752043A35C}"/>
                    </a:ext>
                  </a:extLst>
                </p:cNvPr>
                <p:cNvSpPr/>
                <p:nvPr/>
              </p:nvSpPr>
              <p:spPr>
                <a:xfrm>
                  <a:off x="2962268" y="4950862"/>
                  <a:ext cx="93667" cy="952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7ED0EC-11C2-438B-8F55-C62E1DD7A1EC}"/>
                    </a:ext>
                  </a:extLst>
                </p:cNvPr>
                <p:cNvCxnSpPr>
                  <a:stCxn id="32" idx="6"/>
                  <a:endCxn id="36" idx="2"/>
                </p:cNvCxnSpPr>
                <p:nvPr/>
              </p:nvCxnSpPr>
              <p:spPr>
                <a:xfrm>
                  <a:off x="2419322" y="4094874"/>
                  <a:ext cx="5429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3F4AAE-7313-4706-BDE0-5E5DC6E3220F}"/>
                    </a:ext>
                  </a:extLst>
                </p:cNvPr>
                <p:cNvCxnSpPr>
                  <a:stCxn id="32" idx="6"/>
                  <a:endCxn id="34" idx="2"/>
                </p:cNvCxnSpPr>
                <p:nvPr/>
              </p:nvCxnSpPr>
              <p:spPr>
                <a:xfrm>
                  <a:off x="2419322" y="4094874"/>
                  <a:ext cx="542947" cy="3033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6DEC920-CC5A-49C6-93EE-6E4EA5B7416F}"/>
                    </a:ext>
                  </a:extLst>
                </p:cNvPr>
                <p:cNvCxnSpPr>
                  <a:stCxn id="32" idx="6"/>
                  <a:endCxn id="35" idx="2"/>
                </p:cNvCxnSpPr>
                <p:nvPr/>
              </p:nvCxnSpPr>
              <p:spPr>
                <a:xfrm>
                  <a:off x="2419322" y="4094874"/>
                  <a:ext cx="542947" cy="6050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F271017-71B7-4F78-BD69-854F9F748A0A}"/>
                    </a:ext>
                  </a:extLst>
                </p:cNvPr>
                <p:cNvCxnSpPr>
                  <a:stCxn id="32" idx="6"/>
                  <a:endCxn id="37" idx="2"/>
                </p:cNvCxnSpPr>
                <p:nvPr/>
              </p:nvCxnSpPr>
              <p:spPr>
                <a:xfrm>
                  <a:off x="2419322" y="4094874"/>
                  <a:ext cx="542947" cy="903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0D6E8CA-FD81-4486-A3D9-7B4C03643310}"/>
                    </a:ext>
                  </a:extLst>
                </p:cNvPr>
                <p:cNvCxnSpPr>
                  <a:stCxn id="30" idx="6"/>
                  <a:endCxn id="36" idx="2"/>
                </p:cNvCxnSpPr>
                <p:nvPr/>
              </p:nvCxnSpPr>
              <p:spPr>
                <a:xfrm flipV="1">
                  <a:off x="2419322" y="4094874"/>
                  <a:ext cx="542947" cy="3033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2D64BEE-372D-4FFF-88F3-13DA80F1ACC0}"/>
                    </a:ext>
                  </a:extLst>
                </p:cNvPr>
                <p:cNvCxnSpPr>
                  <a:stCxn id="30" idx="6"/>
                  <a:endCxn id="34" idx="2"/>
                </p:cNvCxnSpPr>
                <p:nvPr/>
              </p:nvCxnSpPr>
              <p:spPr>
                <a:xfrm>
                  <a:off x="2419322" y="4398202"/>
                  <a:ext cx="5429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234990A-7229-4C7A-A312-9624B122996A}"/>
                    </a:ext>
                  </a:extLst>
                </p:cNvPr>
                <p:cNvCxnSpPr>
                  <a:stCxn id="30" idx="6"/>
                  <a:endCxn id="35" idx="2"/>
                </p:cNvCxnSpPr>
                <p:nvPr/>
              </p:nvCxnSpPr>
              <p:spPr>
                <a:xfrm>
                  <a:off x="2419322" y="4398202"/>
                  <a:ext cx="542947" cy="3017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7ADF3DF-CCC0-4379-A20D-CA63444EB695}"/>
                    </a:ext>
                  </a:extLst>
                </p:cNvPr>
                <p:cNvCxnSpPr>
                  <a:stCxn id="30" idx="6"/>
                  <a:endCxn id="37" idx="2"/>
                </p:cNvCxnSpPr>
                <p:nvPr/>
              </p:nvCxnSpPr>
              <p:spPr>
                <a:xfrm>
                  <a:off x="2419322" y="4398202"/>
                  <a:ext cx="542947" cy="600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0E70AD1-F6A8-425F-877D-F1EA679445D3}"/>
                    </a:ext>
                  </a:extLst>
                </p:cNvPr>
                <p:cNvCxnSpPr>
                  <a:cxnSpLocks/>
                  <a:stCxn id="31" idx="6"/>
                  <a:endCxn id="36" idx="2"/>
                </p:cNvCxnSpPr>
                <p:nvPr/>
              </p:nvCxnSpPr>
              <p:spPr>
                <a:xfrm flipV="1">
                  <a:off x="2419322" y="4094874"/>
                  <a:ext cx="542947" cy="6050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A55191-D8AC-464C-9374-42CDD57B6915}"/>
                    </a:ext>
                  </a:extLst>
                </p:cNvPr>
                <p:cNvCxnSpPr>
                  <a:stCxn id="31" idx="6"/>
                  <a:endCxn id="34" idx="2"/>
                </p:cNvCxnSpPr>
                <p:nvPr/>
              </p:nvCxnSpPr>
              <p:spPr>
                <a:xfrm flipV="1">
                  <a:off x="2419322" y="4398202"/>
                  <a:ext cx="542947" cy="3017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94CE912-704C-4963-8B61-E5C5F43736E9}"/>
                    </a:ext>
                  </a:extLst>
                </p:cNvPr>
                <p:cNvCxnSpPr>
                  <a:stCxn id="31" idx="6"/>
                  <a:endCxn id="35" idx="2"/>
                </p:cNvCxnSpPr>
                <p:nvPr/>
              </p:nvCxnSpPr>
              <p:spPr>
                <a:xfrm>
                  <a:off x="2419322" y="4699942"/>
                  <a:ext cx="5429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71494D4-6949-4609-9BEC-41D933052E09}"/>
                    </a:ext>
                  </a:extLst>
                </p:cNvPr>
                <p:cNvCxnSpPr>
                  <a:stCxn id="31" idx="6"/>
                  <a:endCxn id="37" idx="2"/>
                </p:cNvCxnSpPr>
                <p:nvPr/>
              </p:nvCxnSpPr>
              <p:spPr>
                <a:xfrm>
                  <a:off x="2419322" y="4699942"/>
                  <a:ext cx="542947" cy="2985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F6481A-CAB6-4F7F-8CB1-71670D4FCE4B}"/>
                    </a:ext>
                  </a:extLst>
                </p:cNvPr>
                <p:cNvCxnSpPr>
                  <a:stCxn id="33" idx="6"/>
                  <a:endCxn id="36" idx="2"/>
                </p:cNvCxnSpPr>
                <p:nvPr/>
              </p:nvCxnSpPr>
              <p:spPr>
                <a:xfrm flipV="1">
                  <a:off x="2419322" y="4094874"/>
                  <a:ext cx="542947" cy="903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EDA08FD-81F9-4849-8EA9-60C94B4C07AE}"/>
                    </a:ext>
                  </a:extLst>
                </p:cNvPr>
                <p:cNvCxnSpPr>
                  <a:stCxn id="33" idx="6"/>
                  <a:endCxn id="37" idx="2"/>
                </p:cNvCxnSpPr>
                <p:nvPr/>
              </p:nvCxnSpPr>
              <p:spPr>
                <a:xfrm>
                  <a:off x="2419322" y="4998506"/>
                  <a:ext cx="5429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743232C-1AAF-4F88-96DF-D0830F7D4CC3}"/>
                    </a:ext>
                  </a:extLst>
                </p:cNvPr>
                <p:cNvCxnSpPr>
                  <a:stCxn id="33" idx="6"/>
                  <a:endCxn id="35" idx="2"/>
                </p:cNvCxnSpPr>
                <p:nvPr/>
              </p:nvCxnSpPr>
              <p:spPr>
                <a:xfrm flipV="1">
                  <a:off x="2419322" y="4699942"/>
                  <a:ext cx="542947" cy="2985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46B08DF-B10B-40B6-8697-622F07AF11F5}"/>
                    </a:ext>
                  </a:extLst>
                </p:cNvPr>
                <p:cNvCxnSpPr>
                  <a:stCxn id="34" idx="2"/>
                  <a:endCxn id="33" idx="6"/>
                </p:cNvCxnSpPr>
                <p:nvPr/>
              </p:nvCxnSpPr>
              <p:spPr>
                <a:xfrm flipH="1">
                  <a:off x="2419322" y="4398202"/>
                  <a:ext cx="542947" cy="600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8EE21D-C7B5-4AE0-8A15-A60B3C59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8" y="3909065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4DABD4-2757-4C2A-989D-8DC1ABF4A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0" y="4212256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EB3C01-5BBE-48C0-999D-BF32912F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0" y="4517009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7CA211-E8B8-4C2C-A4E1-E6412A68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7" y="4818562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904F28-4140-443B-8442-87622E2A3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79" y="3909065"/>
                <a:ext cx="293285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C2B7A-FA1D-4DA9-BB14-4D6A4705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2" y="4212256"/>
                <a:ext cx="287963" cy="276999"/>
              </a:xfrm>
              <a:prstGeom prst="rect">
                <a:avLst/>
              </a:prstGeom>
              <a:blipFill>
                <a:blip r:embed="rId8"/>
                <a:stretch>
                  <a:fillRect l="-12766" r="-638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D4235C-CDD2-4101-8012-59054E47E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1" y="4517009"/>
                <a:ext cx="293285" cy="276999"/>
              </a:xfrm>
              <a:prstGeom prst="rect">
                <a:avLst/>
              </a:prstGeom>
              <a:blipFill>
                <a:blip r:embed="rId9"/>
                <a:stretch>
                  <a:fillRect l="-12500" r="-6250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40C001-D54A-4D7E-A7FF-B3D06599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1" y="4818561"/>
                <a:ext cx="293285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</p:grp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AE1EB8D0-65FE-4DBA-A141-D6DC2465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384" y="5594158"/>
              <a:ext cx="13692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Figure 1. Biclique</a:t>
              </a:r>
            </a:p>
          </p:txBody>
        </p:sp>
      </p:grpSp>
      <p:grpSp>
        <p:nvGrpSpPr>
          <p:cNvPr id="54" name="Group 11263">
            <a:extLst>
              <a:ext uri="{FF2B5EF4-FFF2-40B4-BE49-F238E27FC236}">
                <a16:creationId xmlns:a16="http://schemas.microsoft.com/office/drawing/2014/main" id="{9625767E-A91C-4831-A763-4C41D60C9657}"/>
              </a:ext>
            </a:extLst>
          </p:cNvPr>
          <p:cNvGrpSpPr>
            <a:grpSpLocks/>
          </p:cNvGrpSpPr>
          <p:nvPr/>
        </p:nvGrpSpPr>
        <p:grpSpPr bwMode="auto">
          <a:xfrm>
            <a:off x="5966628" y="4351420"/>
            <a:ext cx="2033587" cy="1525588"/>
            <a:chOff x="5513332" y="4343400"/>
            <a:chExt cx="2032929" cy="1525792"/>
          </a:xfrm>
        </p:grpSpPr>
        <p:grpSp>
          <p:nvGrpSpPr>
            <p:cNvPr id="55" name="Group 251">
              <a:extLst>
                <a:ext uri="{FF2B5EF4-FFF2-40B4-BE49-F238E27FC236}">
                  <a16:creationId xmlns:a16="http://schemas.microsoft.com/office/drawing/2014/main" id="{2FC4E915-5C0A-453E-9EBE-F44072706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6042" y="4343400"/>
              <a:ext cx="1390986" cy="1186496"/>
              <a:chOff x="3382864" y="3909142"/>
              <a:chExt cx="1390986" cy="1186496"/>
            </a:xfrm>
          </p:grpSpPr>
          <p:grpSp>
            <p:nvGrpSpPr>
              <p:cNvPr id="57" name="Group 252">
                <a:extLst>
                  <a:ext uri="{FF2B5EF4-FFF2-40B4-BE49-F238E27FC236}">
                    <a16:creationId xmlns:a16="http://schemas.microsoft.com/office/drawing/2014/main" id="{9919F428-A7ED-4F89-B3AE-9E27B7205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7353" y="4047565"/>
                <a:ext cx="730098" cy="1004308"/>
                <a:chOff x="3707353" y="4047565"/>
                <a:chExt cx="730098" cy="1004308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644147C-9B75-4A32-AFA4-389B4A5451E1}"/>
                    </a:ext>
                  </a:extLst>
                </p:cNvPr>
                <p:cNvSpPr/>
                <p:nvPr/>
              </p:nvSpPr>
              <p:spPr>
                <a:xfrm>
                  <a:off x="3707664" y="4350527"/>
                  <a:ext cx="93633" cy="9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D93E9CA-447C-477F-9F10-55B26EEC3F66}"/>
                    </a:ext>
                  </a:extLst>
                </p:cNvPr>
                <p:cNvSpPr/>
                <p:nvPr/>
              </p:nvSpPr>
              <p:spPr>
                <a:xfrm>
                  <a:off x="3707664" y="4649017"/>
                  <a:ext cx="93633" cy="9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11314A4B-9AAD-49C2-BB6D-66E4974458A1}"/>
                    </a:ext>
                  </a:extLst>
                </p:cNvPr>
                <p:cNvSpPr/>
                <p:nvPr/>
              </p:nvSpPr>
              <p:spPr>
                <a:xfrm>
                  <a:off x="3707664" y="4047274"/>
                  <a:ext cx="93633" cy="9526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D737372-E62D-4C2C-A7E8-256412CFA7DD}"/>
                    </a:ext>
                  </a:extLst>
                </p:cNvPr>
                <p:cNvSpPr/>
                <p:nvPr/>
              </p:nvSpPr>
              <p:spPr>
                <a:xfrm>
                  <a:off x="3707664" y="4950682"/>
                  <a:ext cx="93633" cy="9526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370D11B-D028-4449-8D5E-10809BDBF23E}"/>
                    </a:ext>
                  </a:extLst>
                </p:cNvPr>
                <p:cNvSpPr/>
                <p:nvPr/>
              </p:nvSpPr>
              <p:spPr>
                <a:xfrm>
                  <a:off x="4344046" y="4350527"/>
                  <a:ext cx="93632" cy="9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3C3F87F0-F6E8-4495-95F8-86B7F74D5F40}"/>
                    </a:ext>
                  </a:extLst>
                </p:cNvPr>
                <p:cNvSpPr/>
                <p:nvPr/>
              </p:nvSpPr>
              <p:spPr>
                <a:xfrm>
                  <a:off x="4344046" y="4649017"/>
                  <a:ext cx="93632" cy="936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09563E2-A452-4F1A-908D-BAF51037B102}"/>
                    </a:ext>
                  </a:extLst>
                </p:cNvPr>
                <p:cNvSpPr/>
                <p:nvPr/>
              </p:nvSpPr>
              <p:spPr>
                <a:xfrm>
                  <a:off x="4344046" y="4047274"/>
                  <a:ext cx="93632" cy="9526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E79A6AF-F918-46C2-BDA3-714B46B96AD1}"/>
                    </a:ext>
                  </a:extLst>
                </p:cNvPr>
                <p:cNvSpPr/>
                <p:nvPr/>
              </p:nvSpPr>
              <p:spPr>
                <a:xfrm>
                  <a:off x="4344046" y="4950682"/>
                  <a:ext cx="93632" cy="9526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0F2AABF-7D2A-4E01-AEF9-78B45FAE873C}"/>
                    </a:ext>
                  </a:extLst>
                </p:cNvPr>
                <p:cNvCxnSpPr>
                  <a:stCxn id="68" idx="6"/>
                  <a:endCxn id="71" idx="2"/>
                </p:cNvCxnSpPr>
                <p:nvPr/>
              </p:nvCxnSpPr>
              <p:spPr>
                <a:xfrm>
                  <a:off x="3801297" y="4094905"/>
                  <a:ext cx="542750" cy="6001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526115D-0B1D-4175-8CA2-5DE9722F72B9}"/>
                    </a:ext>
                  </a:extLst>
                </p:cNvPr>
                <p:cNvCxnSpPr>
                  <a:stCxn id="68" idx="6"/>
                  <a:endCxn id="73" idx="2"/>
                </p:cNvCxnSpPr>
                <p:nvPr/>
              </p:nvCxnSpPr>
              <p:spPr>
                <a:xfrm>
                  <a:off x="3801297" y="4094905"/>
                  <a:ext cx="542750" cy="9034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B78AC6A-CAB0-4C31-8396-7F7C442FE003}"/>
                    </a:ext>
                  </a:extLst>
                </p:cNvPr>
                <p:cNvCxnSpPr>
                  <a:stCxn id="66" idx="6"/>
                  <a:endCxn id="72" idx="2"/>
                </p:cNvCxnSpPr>
                <p:nvPr/>
              </p:nvCxnSpPr>
              <p:spPr>
                <a:xfrm flipV="1">
                  <a:off x="3801297" y="4094905"/>
                  <a:ext cx="542750" cy="3032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763770C-7833-439A-B02C-683C72F790CE}"/>
                    </a:ext>
                  </a:extLst>
                </p:cNvPr>
                <p:cNvCxnSpPr>
                  <a:stCxn id="66" idx="6"/>
                  <a:endCxn id="70" idx="2"/>
                </p:cNvCxnSpPr>
                <p:nvPr/>
              </p:nvCxnSpPr>
              <p:spPr>
                <a:xfrm>
                  <a:off x="3801297" y="4398158"/>
                  <a:ext cx="5427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D6063FA-AE94-405A-91F8-A6FE8E19AE56}"/>
                    </a:ext>
                  </a:extLst>
                </p:cNvPr>
                <p:cNvCxnSpPr>
                  <a:stCxn id="66" idx="6"/>
                  <a:endCxn id="71" idx="2"/>
                </p:cNvCxnSpPr>
                <p:nvPr/>
              </p:nvCxnSpPr>
              <p:spPr>
                <a:xfrm>
                  <a:off x="3801297" y="4398158"/>
                  <a:ext cx="542750" cy="2969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54E0F-5552-4E83-BA29-655E0E75177C}"/>
                    </a:ext>
                  </a:extLst>
                </p:cNvPr>
                <p:cNvCxnSpPr>
                  <a:stCxn id="66" idx="6"/>
                  <a:endCxn id="73" idx="2"/>
                </p:cNvCxnSpPr>
                <p:nvPr/>
              </p:nvCxnSpPr>
              <p:spPr>
                <a:xfrm>
                  <a:off x="3801297" y="4398158"/>
                  <a:ext cx="542750" cy="6001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60085D4-7C8C-4300-BF3C-6EAEB9A307A0}"/>
                    </a:ext>
                  </a:extLst>
                </p:cNvPr>
                <p:cNvCxnSpPr>
                  <a:cxnSpLocks/>
                  <a:stCxn id="67" idx="6"/>
                  <a:endCxn id="72" idx="2"/>
                </p:cNvCxnSpPr>
                <p:nvPr/>
              </p:nvCxnSpPr>
              <p:spPr>
                <a:xfrm flipV="1">
                  <a:off x="3801297" y="4094905"/>
                  <a:ext cx="542750" cy="6001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E9B9EAE-36AD-49D7-8DC9-C4346F7DB8EF}"/>
                    </a:ext>
                  </a:extLst>
                </p:cNvPr>
                <p:cNvCxnSpPr>
                  <a:stCxn id="67" idx="6"/>
                  <a:endCxn id="70" idx="2"/>
                </p:cNvCxnSpPr>
                <p:nvPr/>
              </p:nvCxnSpPr>
              <p:spPr>
                <a:xfrm flipV="1">
                  <a:off x="3801297" y="4398158"/>
                  <a:ext cx="542750" cy="2969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A241E73-9D2F-49B5-8D9E-0874F3754DBE}"/>
                    </a:ext>
                  </a:extLst>
                </p:cNvPr>
                <p:cNvCxnSpPr>
                  <a:stCxn id="67" idx="6"/>
                  <a:endCxn id="71" idx="2"/>
                </p:cNvCxnSpPr>
                <p:nvPr/>
              </p:nvCxnSpPr>
              <p:spPr>
                <a:xfrm>
                  <a:off x="3801297" y="4695061"/>
                  <a:ext cx="5427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412C95A-001E-44A7-9875-07EE484205D8}"/>
                    </a:ext>
                  </a:extLst>
                </p:cNvPr>
                <p:cNvCxnSpPr>
                  <a:stCxn id="67" idx="6"/>
                  <a:endCxn id="73" idx="2"/>
                </p:cNvCxnSpPr>
                <p:nvPr/>
              </p:nvCxnSpPr>
              <p:spPr>
                <a:xfrm>
                  <a:off x="3801297" y="4695061"/>
                  <a:ext cx="542750" cy="3032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19378F1-86BA-474F-8D17-92E0E6AE3359}"/>
                    </a:ext>
                  </a:extLst>
                </p:cNvPr>
                <p:cNvCxnSpPr>
                  <a:cxnSpLocks/>
                  <a:stCxn id="69" idx="6"/>
                  <a:endCxn id="73" idx="2"/>
                </p:cNvCxnSpPr>
                <p:nvPr/>
              </p:nvCxnSpPr>
              <p:spPr>
                <a:xfrm>
                  <a:off x="3801297" y="4998314"/>
                  <a:ext cx="5427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14CA25B-2E22-4021-8EB3-F7B6A6923D67}"/>
                    </a:ext>
                  </a:extLst>
                </p:cNvPr>
                <p:cNvCxnSpPr>
                  <a:stCxn id="69" idx="6"/>
                  <a:endCxn id="71" idx="2"/>
                </p:cNvCxnSpPr>
                <p:nvPr/>
              </p:nvCxnSpPr>
              <p:spPr>
                <a:xfrm flipV="1">
                  <a:off x="3801297" y="4695061"/>
                  <a:ext cx="542750" cy="3032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B6FFDF-8E06-4099-BBA4-6F47328E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2" y="3909142"/>
                <a:ext cx="283026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581826-C83E-427D-AAC4-959DC6D1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212333"/>
                <a:ext cx="277704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52F45E-7576-48B4-A6E3-EC24C664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517086"/>
                <a:ext cx="283026" cy="276999"/>
              </a:xfrm>
              <a:prstGeom prst="rect">
                <a:avLst/>
              </a:prstGeom>
              <a:blipFill>
                <a:blip r:embed="rId13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3C06B6-51ED-4313-A76B-03FF048E2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4818639"/>
                <a:ext cx="283026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87EE43-75AB-4CDD-829D-BD7456F5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63" y="3909142"/>
                <a:ext cx="293285" cy="276999"/>
              </a:xfrm>
              <a:prstGeom prst="rect">
                <a:avLst/>
              </a:prstGeom>
              <a:blipFill>
                <a:blip r:embed="rId15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A9F4A8-42A9-42E5-AC10-FA686BB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6" y="4212333"/>
                <a:ext cx="287963" cy="276999"/>
              </a:xfrm>
              <a:prstGeom prst="rect">
                <a:avLst/>
              </a:prstGeom>
              <a:blipFill>
                <a:blip r:embed="rId16"/>
                <a:stretch>
                  <a:fillRect l="-12766" r="-8511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FB15D6-A783-4745-81B8-A4596D45F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517086"/>
                <a:ext cx="293285" cy="276999"/>
              </a:xfrm>
              <a:prstGeom prst="rect">
                <a:avLst/>
              </a:prstGeom>
              <a:blipFill>
                <a:blip r:embed="rId17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26899D7-0E5A-4360-A097-F1A33F23A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818638"/>
                <a:ext cx="293285" cy="276999"/>
              </a:xfrm>
              <a:prstGeom prst="rect">
                <a:avLst/>
              </a:prstGeom>
              <a:blipFill>
                <a:blip r:embed="rId18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</p:grpSp>
        <p:sp>
          <p:nvSpPr>
            <p:cNvPr id="56" name="TextBox 282">
              <a:extLst>
                <a:ext uri="{FF2B5EF4-FFF2-40B4-BE49-F238E27FC236}">
                  <a16:creationId xmlns:a16="http://schemas.microsoft.com/office/drawing/2014/main" id="{8C1BF47D-D1A1-410C-B056-D98C2FCFF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332" y="5592193"/>
              <a:ext cx="20329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Figure 2. 0.5-quasi-biclique</a:t>
              </a:r>
            </a:p>
          </p:txBody>
        </p:sp>
      </p:grpSp>
      <p:grpSp>
        <p:nvGrpSpPr>
          <p:cNvPr id="86" name="Group 3">
            <a:extLst>
              <a:ext uri="{FF2B5EF4-FFF2-40B4-BE49-F238E27FC236}">
                <a16:creationId xmlns:a16="http://schemas.microsoft.com/office/drawing/2014/main" id="{713AE4EB-30C1-4AAC-9C63-F515B42B6F5C}"/>
              </a:ext>
            </a:extLst>
          </p:cNvPr>
          <p:cNvGrpSpPr>
            <a:grpSpLocks/>
          </p:cNvGrpSpPr>
          <p:nvPr/>
        </p:nvGrpSpPr>
        <p:grpSpPr bwMode="auto">
          <a:xfrm>
            <a:off x="8763137" y="4384600"/>
            <a:ext cx="1540679" cy="1522417"/>
            <a:chOff x="3463626" y="2393902"/>
            <a:chExt cx="1541507" cy="1522446"/>
          </a:xfrm>
        </p:grpSpPr>
        <p:grpSp>
          <p:nvGrpSpPr>
            <p:cNvPr id="87" name="Group 70">
              <a:extLst>
                <a:ext uri="{FF2B5EF4-FFF2-40B4-BE49-F238E27FC236}">
                  <a16:creationId xmlns:a16="http://schemas.microsoft.com/office/drawing/2014/main" id="{D98573D9-CA31-4569-B349-94EF3B9D1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3626" y="2393902"/>
              <a:ext cx="1390986" cy="1186496"/>
              <a:chOff x="3382864" y="3909142"/>
              <a:chExt cx="1390986" cy="1186496"/>
            </a:xfrm>
          </p:grpSpPr>
          <p:grpSp>
            <p:nvGrpSpPr>
              <p:cNvPr id="89" name="Group 71">
                <a:extLst>
                  <a:ext uri="{FF2B5EF4-FFF2-40B4-BE49-F238E27FC236}">
                    <a16:creationId xmlns:a16="http://schemas.microsoft.com/office/drawing/2014/main" id="{C0F9D0A6-B5CA-44CC-B536-E3704431F3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7353" y="4047565"/>
                <a:ext cx="730098" cy="1004308"/>
                <a:chOff x="3707353" y="4047565"/>
                <a:chExt cx="730098" cy="100430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74BC6C43-780D-470A-BE17-1C41DD972F76}"/>
                    </a:ext>
                  </a:extLst>
                </p:cNvPr>
                <p:cNvSpPr/>
                <p:nvPr/>
              </p:nvSpPr>
              <p:spPr>
                <a:xfrm>
                  <a:off x="3706888" y="4350476"/>
                  <a:ext cx="93713" cy="936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2FF9867F-8DE3-4024-85A3-9F933603939F}"/>
                    </a:ext>
                  </a:extLst>
                </p:cNvPr>
                <p:cNvSpPr/>
                <p:nvPr/>
              </p:nvSpPr>
              <p:spPr>
                <a:xfrm>
                  <a:off x="3706888" y="4648931"/>
                  <a:ext cx="93713" cy="936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4F82DD8-19C7-46AC-8BFD-D52C8C634F49}"/>
                    </a:ext>
                  </a:extLst>
                </p:cNvPr>
                <p:cNvSpPr/>
                <p:nvPr/>
              </p:nvSpPr>
              <p:spPr>
                <a:xfrm>
                  <a:off x="3706888" y="4047257"/>
                  <a:ext cx="93713" cy="952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9A0800E-CEAB-4199-A662-5EFEF9F9C978}"/>
                    </a:ext>
                  </a:extLst>
                </p:cNvPr>
                <p:cNvSpPr/>
                <p:nvPr/>
              </p:nvSpPr>
              <p:spPr>
                <a:xfrm>
                  <a:off x="3706888" y="4950562"/>
                  <a:ext cx="93713" cy="952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252FF0BA-B6DE-4304-91BF-76F7EE2CBA88}"/>
                    </a:ext>
                  </a:extLst>
                </p:cNvPr>
                <p:cNvSpPr/>
                <p:nvPr/>
              </p:nvSpPr>
              <p:spPr>
                <a:xfrm>
                  <a:off x="4343818" y="4350476"/>
                  <a:ext cx="93712" cy="936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908B250-7A03-4684-B9A7-1FA6A67E50F0}"/>
                    </a:ext>
                  </a:extLst>
                </p:cNvPr>
                <p:cNvSpPr/>
                <p:nvPr/>
              </p:nvSpPr>
              <p:spPr>
                <a:xfrm>
                  <a:off x="4343818" y="4648931"/>
                  <a:ext cx="93712" cy="936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F0476F7-2615-4704-A5DA-D43E69E81AE0}"/>
                    </a:ext>
                  </a:extLst>
                </p:cNvPr>
                <p:cNvSpPr/>
                <p:nvPr/>
              </p:nvSpPr>
              <p:spPr>
                <a:xfrm>
                  <a:off x="4343818" y="4047257"/>
                  <a:ext cx="93712" cy="952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F64D2AAF-12F3-4978-AAC2-1D10CE8FB67B}"/>
                    </a:ext>
                  </a:extLst>
                </p:cNvPr>
                <p:cNvSpPr/>
                <p:nvPr/>
              </p:nvSpPr>
              <p:spPr>
                <a:xfrm>
                  <a:off x="4343818" y="4950562"/>
                  <a:ext cx="93712" cy="952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D8439C-D57B-4253-B4C6-6F0C9E82EFC0}"/>
                    </a:ext>
                  </a:extLst>
                </p:cNvPr>
                <p:cNvCxnSpPr>
                  <a:stCxn id="100" idx="6"/>
                  <a:endCxn id="103" idx="2"/>
                </p:cNvCxnSpPr>
                <p:nvPr/>
              </p:nvCxnSpPr>
              <p:spPr>
                <a:xfrm>
                  <a:off x="3800601" y="4094883"/>
                  <a:ext cx="543217" cy="6000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7C42E8D-9C2D-43D7-B21D-007E49B48638}"/>
                    </a:ext>
                  </a:extLst>
                </p:cNvPr>
                <p:cNvCxnSpPr>
                  <a:stCxn id="100" idx="6"/>
                  <a:endCxn id="105" idx="2"/>
                </p:cNvCxnSpPr>
                <p:nvPr/>
              </p:nvCxnSpPr>
              <p:spPr>
                <a:xfrm>
                  <a:off x="3800601" y="4094883"/>
                  <a:ext cx="543217" cy="9033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8CE61F-5E72-48F6-A6D5-B9FE2022DDCE}"/>
                    </a:ext>
                  </a:extLst>
                </p:cNvPr>
                <p:cNvCxnSpPr>
                  <a:stCxn id="98" idx="6"/>
                  <a:endCxn id="104" idx="2"/>
                </p:cNvCxnSpPr>
                <p:nvPr/>
              </p:nvCxnSpPr>
              <p:spPr>
                <a:xfrm flipV="1">
                  <a:off x="3800601" y="4094883"/>
                  <a:ext cx="543217" cy="3032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19E89D3A-0419-40F6-9A2D-0C079293A921}"/>
                    </a:ext>
                  </a:extLst>
                </p:cNvPr>
                <p:cNvCxnSpPr>
                  <a:cxnSpLocks/>
                  <a:stCxn id="101" idx="6"/>
                  <a:endCxn id="102" idx="2"/>
                </p:cNvCxnSpPr>
                <p:nvPr/>
              </p:nvCxnSpPr>
              <p:spPr>
                <a:xfrm flipV="1">
                  <a:off x="3800601" y="4398102"/>
                  <a:ext cx="543217" cy="6000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B242FBF-5F1C-4F59-A359-A60092FFB107}"/>
                    </a:ext>
                  </a:extLst>
                </p:cNvPr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3800601" y="4398102"/>
                  <a:ext cx="543217" cy="2968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292A9FD-E566-4B6E-8023-3AF718A8DBBC}"/>
                    </a:ext>
                  </a:extLst>
                </p:cNvPr>
                <p:cNvCxnSpPr>
                  <a:stCxn id="98" idx="6"/>
                  <a:endCxn id="105" idx="2"/>
                </p:cNvCxnSpPr>
                <p:nvPr/>
              </p:nvCxnSpPr>
              <p:spPr>
                <a:xfrm>
                  <a:off x="3800601" y="4398102"/>
                  <a:ext cx="543217" cy="6000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CA25944-886F-4680-8FA9-596853B22372}"/>
                    </a:ext>
                  </a:extLst>
                </p:cNvPr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3800601" y="4094883"/>
                  <a:ext cx="5432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77131CE-2193-494F-A855-AEF4DA8661C0}"/>
                    </a:ext>
                  </a:extLst>
                </p:cNvPr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3800601" y="4398102"/>
                  <a:ext cx="543217" cy="2968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FCB47A4-129A-4D67-8B19-E185BBACF3BD}"/>
                    </a:ext>
                  </a:extLst>
                </p:cNvPr>
                <p:cNvCxnSpPr>
                  <a:stCxn id="99" idx="6"/>
                  <a:endCxn id="103" idx="2"/>
                </p:cNvCxnSpPr>
                <p:nvPr/>
              </p:nvCxnSpPr>
              <p:spPr>
                <a:xfrm>
                  <a:off x="3800601" y="4694969"/>
                  <a:ext cx="5432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6E14CC61-5E88-4401-B22E-7C33FA3AB3FC}"/>
                    </a:ext>
                  </a:extLst>
                </p:cNvPr>
                <p:cNvCxnSpPr>
                  <a:stCxn id="99" idx="6"/>
                  <a:endCxn id="105" idx="2"/>
                </p:cNvCxnSpPr>
                <p:nvPr/>
              </p:nvCxnSpPr>
              <p:spPr>
                <a:xfrm>
                  <a:off x="3800601" y="4694969"/>
                  <a:ext cx="543217" cy="3032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6B5A637-9FFB-430D-A3FF-A8DA68AD92F3}"/>
                    </a:ext>
                  </a:extLst>
                </p:cNvPr>
                <p:cNvCxnSpPr>
                  <a:cxnSpLocks/>
                  <a:stCxn id="101" idx="6"/>
                  <a:endCxn id="105" idx="2"/>
                </p:cNvCxnSpPr>
                <p:nvPr/>
              </p:nvCxnSpPr>
              <p:spPr>
                <a:xfrm>
                  <a:off x="3800601" y="4998188"/>
                  <a:ext cx="5432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E7F2F19-0BDD-49D9-9221-576F1355B836}"/>
                    </a:ext>
                  </a:extLst>
                </p:cNvPr>
                <p:cNvCxnSpPr>
                  <a:stCxn id="101" idx="6"/>
                  <a:endCxn id="103" idx="2"/>
                </p:cNvCxnSpPr>
                <p:nvPr/>
              </p:nvCxnSpPr>
              <p:spPr>
                <a:xfrm flipV="1">
                  <a:off x="3800601" y="4694969"/>
                  <a:ext cx="543217" cy="3032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59CCAE-CB47-4FF1-B761-3E50A18F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2" y="3909142"/>
                <a:ext cx="283026" cy="276999"/>
              </a:xfrm>
              <a:prstGeom prst="rect">
                <a:avLst/>
              </a:prstGeom>
              <a:blipFill>
                <a:blip r:embed="rId19"/>
                <a:stretch>
                  <a:fillRect l="-12766" r="-8511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787D2AC-8B93-489C-9C32-F158B2733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212333"/>
                <a:ext cx="277704" cy="276999"/>
              </a:xfrm>
              <a:prstGeom prst="rect">
                <a:avLst/>
              </a:prstGeom>
              <a:blipFill>
                <a:blip r:embed="rId20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E667BD-4EEF-4F6F-A6F8-B5708ED3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517086"/>
                <a:ext cx="283026" cy="276999"/>
              </a:xfrm>
              <a:prstGeom prst="rect">
                <a:avLst/>
              </a:prstGeom>
              <a:blipFill>
                <a:blip r:embed="rId2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A73E1D-A50C-4638-8091-90974D9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4818639"/>
                <a:ext cx="283026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13AA937-FD32-48E5-9848-7A763D4E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63" y="3909142"/>
                <a:ext cx="293285" cy="276999"/>
              </a:xfrm>
              <a:prstGeom prst="rect">
                <a:avLst/>
              </a:prstGeom>
              <a:blipFill>
                <a:blip r:embed="rId23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0BAC0A-5E99-4A26-89CE-7127D4CE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6" y="4212333"/>
                <a:ext cx="287963" cy="276999"/>
              </a:xfrm>
              <a:prstGeom prst="rect">
                <a:avLst/>
              </a:prstGeom>
              <a:blipFill>
                <a:blip r:embed="rId24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34734C-5E27-445D-869D-7173B4D1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517086"/>
                <a:ext cx="293285" cy="276999"/>
              </a:xfrm>
              <a:prstGeom prst="rect">
                <a:avLst/>
              </a:prstGeom>
              <a:blipFill>
                <a:blip r:embed="rId25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C981E20-F8BB-417C-B81C-88CDF0AB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818638"/>
                <a:ext cx="293285" cy="276999"/>
              </a:xfrm>
              <a:prstGeom prst="rect">
                <a:avLst/>
              </a:prstGeom>
              <a:blipFill>
                <a:blip r:embed="rId26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</p:grpSp>
        <p:sp>
          <p:nvSpPr>
            <p:cNvPr id="88" name="TextBox 100">
              <a:extLst>
                <a:ext uri="{FF2B5EF4-FFF2-40B4-BE49-F238E27FC236}">
                  <a16:creationId xmlns:a16="http://schemas.microsoft.com/office/drawing/2014/main" id="{669E1CA2-6A2D-420A-A5CF-3D13CB1F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639344"/>
              <a:ext cx="1499933" cy="277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Figure 3. (3,2)-core</a:t>
              </a:r>
            </a:p>
          </p:txBody>
        </p:sp>
      </p:grpSp>
      <p:sp>
        <p:nvSpPr>
          <p:cNvPr id="118" name="矩形 1">
            <a:extLst>
              <a:ext uri="{FF2B5EF4-FFF2-40B4-BE49-F238E27FC236}">
                <a16:creationId xmlns:a16="http://schemas.microsoft.com/office/drawing/2014/main" id="{E9415D37-0628-4E10-9673-826ECC83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00" y="5961322"/>
            <a:ext cx="9191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Yun Zhang, et al. On finding bicliques in bipartite graphs: a novel algorithm and its application to the integration of diverse biological data types. BMC bioinformatics, 2014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Xiaowen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Liu, et al. Quasi-bicliques: Complexity and Binding Pairs. COCOON, Vol. 5092. Springer, 255–264, 2008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Boge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Liu, et al. Efficient (</a:t>
            </a:r>
            <a:r>
              <a:rPr lang="zh-CN" altLang="en-AU" sz="900" dirty="0">
                <a:latin typeface="Arial" panose="020B0604020202020204" pitchFamily="34" charset="0"/>
                <a:ea typeface="宋体" panose="02010600030101010101" pitchFamily="2" charset="-122"/>
              </a:rPr>
              <a:t>𝛼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AU" sz="900" dirty="0">
                <a:latin typeface="Arial" panose="020B0604020202020204" pitchFamily="34" charset="0"/>
                <a:ea typeface="宋体" panose="02010600030101010101" pitchFamily="2" charset="-122"/>
              </a:rPr>
              <a:t>𝛽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)-core computation: An index-based approach. WWW. 1130–1141, 2019.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463C86-C576-49E3-BBA2-047CD5362AB0}"/>
              </a:ext>
            </a:extLst>
          </p:cNvPr>
          <p:cNvCxnSpPr>
            <a:cxnSpLocks/>
          </p:cNvCxnSpPr>
          <p:nvPr/>
        </p:nvCxnSpPr>
        <p:spPr>
          <a:xfrm>
            <a:off x="3999979" y="5014699"/>
            <a:ext cx="1219200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49">
            <a:extLst>
              <a:ext uri="{FF2B5EF4-FFF2-40B4-BE49-F238E27FC236}">
                <a16:creationId xmlns:a16="http://schemas.microsoft.com/office/drawing/2014/main" id="{6FF9AF5C-7CB7-40FB-B823-1B929C2D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542" y="4706724"/>
            <a:ext cx="103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39611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k-biplex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Definition</a:t>
                </a:r>
                <a:r>
                  <a:rPr lang="en-SG" baseline="30000" dirty="0"/>
                  <a:t>[1]</a:t>
                </a:r>
              </a:p>
              <a:p>
                <a:pPr lvl="1"/>
                <a:r>
                  <a:rPr lang="en-SG" dirty="0"/>
                  <a:t>Any vertex from one side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disconnects at most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 vertices</a:t>
                </a:r>
                <a:r>
                  <a:rPr lang="en-SG" dirty="0"/>
                  <a:t> from the other side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 Hereditary property</a:t>
                </a:r>
              </a:p>
              <a:p>
                <a:pPr lvl="1"/>
                <a:r>
                  <a:rPr lang="en-SG" dirty="0"/>
                  <a:t>Any (included) subgraph of 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 is also 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</a:t>
                </a:r>
              </a:p>
              <a:p>
                <a:pPr lvl="1"/>
                <a:r>
                  <a:rPr lang="en-SG" dirty="0"/>
                  <a:t>This would help us to design efficient algorithms</a:t>
                </a:r>
              </a:p>
              <a:p>
                <a:endParaRPr lang="en-SG" dirty="0"/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1263">
            <a:extLst>
              <a:ext uri="{FF2B5EF4-FFF2-40B4-BE49-F238E27FC236}">
                <a16:creationId xmlns:a16="http://schemas.microsoft.com/office/drawing/2014/main" id="{BEB19B47-52FB-4A92-BD35-39EADA61CF19}"/>
              </a:ext>
            </a:extLst>
          </p:cNvPr>
          <p:cNvGrpSpPr>
            <a:grpSpLocks/>
          </p:cNvGrpSpPr>
          <p:nvPr/>
        </p:nvGrpSpPr>
        <p:grpSpPr bwMode="auto">
          <a:xfrm>
            <a:off x="6658366" y="2400996"/>
            <a:ext cx="1428750" cy="1525588"/>
            <a:chOff x="5699157" y="4343400"/>
            <a:chExt cx="1427871" cy="1525892"/>
          </a:xfrm>
        </p:grpSpPr>
        <p:grpSp>
          <p:nvGrpSpPr>
            <p:cNvPr id="122" name="Group 251">
              <a:extLst>
                <a:ext uri="{FF2B5EF4-FFF2-40B4-BE49-F238E27FC236}">
                  <a16:creationId xmlns:a16="http://schemas.microsoft.com/office/drawing/2014/main" id="{F2DAB1C2-0F2F-4FD0-AA1B-8CDF4DBFB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6042" y="4343400"/>
              <a:ext cx="1390986" cy="1186496"/>
              <a:chOff x="3382864" y="3909142"/>
              <a:chExt cx="1390986" cy="1186496"/>
            </a:xfrm>
          </p:grpSpPr>
          <p:grpSp>
            <p:nvGrpSpPr>
              <p:cNvPr id="124" name="Group 252">
                <a:extLst>
                  <a:ext uri="{FF2B5EF4-FFF2-40B4-BE49-F238E27FC236}">
                    <a16:creationId xmlns:a16="http://schemas.microsoft.com/office/drawing/2014/main" id="{6F2B0C0D-0BD7-4D7F-BF57-CE0B3364F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7353" y="4047565"/>
                <a:ext cx="730098" cy="1004308"/>
                <a:chOff x="3707353" y="4047565"/>
                <a:chExt cx="730098" cy="1004308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B22DAD2-9C98-40D7-92DE-2B79E349F7BB}"/>
                    </a:ext>
                  </a:extLst>
                </p:cNvPr>
                <p:cNvSpPr/>
                <p:nvPr/>
              </p:nvSpPr>
              <p:spPr>
                <a:xfrm>
                  <a:off x="3707706" y="4350555"/>
                  <a:ext cx="93605" cy="9368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4489CBE8-05D0-49F9-9778-8AEF5583BE09}"/>
                    </a:ext>
                  </a:extLst>
                </p:cNvPr>
                <p:cNvSpPr/>
                <p:nvPr/>
              </p:nvSpPr>
              <p:spPr>
                <a:xfrm>
                  <a:off x="3707706" y="4652240"/>
                  <a:ext cx="93605" cy="9050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DDC477E-D13B-4379-9CBF-EC4185676745}"/>
                    </a:ext>
                  </a:extLst>
                </p:cNvPr>
                <p:cNvSpPr/>
                <p:nvPr/>
              </p:nvSpPr>
              <p:spPr>
                <a:xfrm>
                  <a:off x="3707706" y="4047283"/>
                  <a:ext cx="93605" cy="95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D4A58BFD-9535-4A55-8BE7-34B6D0F1838D}"/>
                    </a:ext>
                  </a:extLst>
                </p:cNvPr>
                <p:cNvSpPr/>
                <p:nvPr/>
              </p:nvSpPr>
              <p:spPr>
                <a:xfrm>
                  <a:off x="3707706" y="4950750"/>
                  <a:ext cx="93605" cy="95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9CE574D4-5AFA-4C8B-848E-5D9F86F9B1F7}"/>
                    </a:ext>
                  </a:extLst>
                </p:cNvPr>
                <p:cNvSpPr/>
                <p:nvPr/>
              </p:nvSpPr>
              <p:spPr>
                <a:xfrm>
                  <a:off x="4343903" y="4350555"/>
                  <a:ext cx="93604" cy="9368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DA20CCAB-F4CF-46CF-B59B-2DD9509872E5}"/>
                    </a:ext>
                  </a:extLst>
                </p:cNvPr>
                <p:cNvSpPr/>
                <p:nvPr/>
              </p:nvSpPr>
              <p:spPr>
                <a:xfrm>
                  <a:off x="4343903" y="4652240"/>
                  <a:ext cx="93604" cy="9050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BEB1A7FA-32CE-4B4F-8013-B35D77094A8D}"/>
                    </a:ext>
                  </a:extLst>
                </p:cNvPr>
                <p:cNvSpPr/>
                <p:nvPr/>
              </p:nvSpPr>
              <p:spPr>
                <a:xfrm>
                  <a:off x="4343903" y="4047283"/>
                  <a:ext cx="93604" cy="95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380C4DA3-C174-48B7-8999-6AE91BF1DFA4}"/>
                    </a:ext>
                  </a:extLst>
                </p:cNvPr>
                <p:cNvSpPr/>
                <p:nvPr/>
              </p:nvSpPr>
              <p:spPr>
                <a:xfrm>
                  <a:off x="4343903" y="4950750"/>
                  <a:ext cx="93604" cy="95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FA594BE-140E-4B79-A84D-F9AFEAD2E349}"/>
                    </a:ext>
                  </a:extLst>
                </p:cNvPr>
                <p:cNvCxnSpPr>
                  <a:stCxn id="135" idx="6"/>
                  <a:endCxn id="138" idx="2"/>
                </p:cNvCxnSpPr>
                <p:nvPr/>
              </p:nvCxnSpPr>
              <p:spPr>
                <a:xfrm>
                  <a:off x="3801311" y="4094917"/>
                  <a:ext cx="542591" cy="600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14115D9-73B9-47D9-A063-1AE16CDB5E50}"/>
                    </a:ext>
                  </a:extLst>
                </p:cNvPr>
                <p:cNvCxnSpPr>
                  <a:stCxn id="135" idx="6"/>
                  <a:endCxn id="140" idx="2"/>
                </p:cNvCxnSpPr>
                <p:nvPr/>
              </p:nvCxnSpPr>
              <p:spPr>
                <a:xfrm>
                  <a:off x="3801311" y="4094917"/>
                  <a:ext cx="542591" cy="9034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C4AEE4A-253C-433C-98D0-40CE6EC18200}"/>
                    </a:ext>
                  </a:extLst>
                </p:cNvPr>
                <p:cNvCxnSpPr>
                  <a:stCxn id="133" idx="6"/>
                  <a:endCxn id="139" idx="2"/>
                </p:cNvCxnSpPr>
                <p:nvPr/>
              </p:nvCxnSpPr>
              <p:spPr>
                <a:xfrm flipV="1">
                  <a:off x="3801311" y="4094917"/>
                  <a:ext cx="542591" cy="3032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A15ABDAE-7CB1-4792-9979-041FC5233E77}"/>
                    </a:ext>
                  </a:extLst>
                </p:cNvPr>
                <p:cNvCxnSpPr>
                  <a:stCxn id="133" idx="6"/>
                  <a:endCxn id="137" idx="2"/>
                </p:cNvCxnSpPr>
                <p:nvPr/>
              </p:nvCxnSpPr>
              <p:spPr>
                <a:xfrm>
                  <a:off x="3801311" y="4398190"/>
                  <a:ext cx="542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6CC403ED-35FE-4340-BFCA-4133C387ED52}"/>
                    </a:ext>
                  </a:extLst>
                </p:cNvPr>
                <p:cNvCxnSpPr>
                  <a:stCxn id="133" idx="6"/>
                  <a:endCxn id="138" idx="2"/>
                </p:cNvCxnSpPr>
                <p:nvPr/>
              </p:nvCxnSpPr>
              <p:spPr>
                <a:xfrm>
                  <a:off x="3801311" y="4398190"/>
                  <a:ext cx="542591" cy="296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705F836-5DD2-4961-B8DB-0833AE49AB37}"/>
                    </a:ext>
                  </a:extLst>
                </p:cNvPr>
                <p:cNvCxnSpPr>
                  <a:stCxn id="133" idx="6"/>
                  <a:endCxn id="140" idx="2"/>
                </p:cNvCxnSpPr>
                <p:nvPr/>
              </p:nvCxnSpPr>
              <p:spPr>
                <a:xfrm>
                  <a:off x="3801311" y="4398190"/>
                  <a:ext cx="542591" cy="600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CF98E08-ADB6-4DB7-BF33-5EF9B057BF7C}"/>
                    </a:ext>
                  </a:extLst>
                </p:cNvPr>
                <p:cNvCxnSpPr>
                  <a:cxnSpLocks/>
                  <a:stCxn id="134" idx="6"/>
                  <a:endCxn id="139" idx="2"/>
                </p:cNvCxnSpPr>
                <p:nvPr/>
              </p:nvCxnSpPr>
              <p:spPr>
                <a:xfrm flipV="1">
                  <a:off x="3801311" y="4094917"/>
                  <a:ext cx="542591" cy="6001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8CACCEA-9AF4-4D5D-BC03-11562CE57939}"/>
                    </a:ext>
                  </a:extLst>
                </p:cNvPr>
                <p:cNvCxnSpPr>
                  <a:stCxn id="134" idx="6"/>
                  <a:endCxn id="137" idx="2"/>
                </p:cNvCxnSpPr>
                <p:nvPr/>
              </p:nvCxnSpPr>
              <p:spPr>
                <a:xfrm flipV="1">
                  <a:off x="3801311" y="4398190"/>
                  <a:ext cx="542591" cy="296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83DD6DE-E10A-4F0F-8121-328C4B4AD802}"/>
                    </a:ext>
                  </a:extLst>
                </p:cNvPr>
                <p:cNvCxnSpPr>
                  <a:stCxn id="134" idx="6"/>
                  <a:endCxn id="138" idx="2"/>
                </p:cNvCxnSpPr>
                <p:nvPr/>
              </p:nvCxnSpPr>
              <p:spPr>
                <a:xfrm>
                  <a:off x="3801311" y="4695112"/>
                  <a:ext cx="542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78EAAB-00D7-4A24-B629-9A3620A66121}"/>
                    </a:ext>
                  </a:extLst>
                </p:cNvPr>
                <p:cNvCxnSpPr>
                  <a:stCxn id="134" idx="6"/>
                  <a:endCxn id="140" idx="2"/>
                </p:cNvCxnSpPr>
                <p:nvPr/>
              </p:nvCxnSpPr>
              <p:spPr>
                <a:xfrm>
                  <a:off x="3801311" y="4695112"/>
                  <a:ext cx="542591" cy="3032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A00B9112-D1F8-469A-AA6E-AD167C31D913}"/>
                    </a:ext>
                  </a:extLst>
                </p:cNvPr>
                <p:cNvCxnSpPr>
                  <a:cxnSpLocks/>
                  <a:stCxn id="136" idx="6"/>
                  <a:endCxn id="140" idx="2"/>
                </p:cNvCxnSpPr>
                <p:nvPr/>
              </p:nvCxnSpPr>
              <p:spPr>
                <a:xfrm>
                  <a:off x="3801311" y="4998384"/>
                  <a:ext cx="542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64D5422D-8EF4-439E-843E-A75754903E15}"/>
                    </a:ext>
                  </a:extLst>
                </p:cNvPr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3801311" y="4695112"/>
                  <a:ext cx="542591" cy="3032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18B82D-BE0F-4EA4-825B-3F6A2BFE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2" y="3909142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01B25E-F32B-4E2E-9805-DCD9A45D9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212333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68758-DAC8-4F67-BF89-52BB1787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64" y="4517086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D2930DA-EC90-47BC-B551-C0BDC1A1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4818639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424D01-F6CA-4BD3-9A49-69B13AC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63" y="3909142"/>
                <a:ext cx="293285" cy="276999"/>
              </a:xfrm>
              <a:prstGeom prst="rect">
                <a:avLst/>
              </a:prstGeom>
              <a:blipFill>
                <a:blip r:embed="rId7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D46A8-A3D7-4EB3-94D4-68904E379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6" y="4212333"/>
                <a:ext cx="287963" cy="276999"/>
              </a:xfrm>
              <a:prstGeom prst="rect">
                <a:avLst/>
              </a:prstGeom>
              <a:blipFill>
                <a:blip r:embed="rId8"/>
                <a:stretch>
                  <a:fillRect l="-12766" r="-8511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7017392-0898-4B74-ADC4-873FA7BB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517086"/>
                <a:ext cx="293285" cy="276999"/>
              </a:xfrm>
              <a:prstGeom prst="rect">
                <a:avLst/>
              </a:prstGeom>
              <a:blipFill>
                <a:blip r:embed="rId9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A116036-460B-492A-BEF2-D0CAE3727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5" y="4818638"/>
                <a:ext cx="293285" cy="276999"/>
              </a:xfrm>
              <a:prstGeom prst="rect">
                <a:avLst/>
              </a:prstGeom>
              <a:blipFill>
                <a:blip r:embed="rId10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</p:grpSp>
        <p:sp>
          <p:nvSpPr>
            <p:cNvPr id="123" name="TextBox 282">
              <a:extLst>
                <a:ext uri="{FF2B5EF4-FFF2-40B4-BE49-F238E27FC236}">
                  <a16:creationId xmlns:a16="http://schemas.microsoft.com/office/drawing/2014/main" id="{34BF4B54-9AAD-4F57-A5C8-E9551F8C7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57" y="5592256"/>
              <a:ext cx="1368842" cy="27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Figure 2. 2-biplex</a:t>
              </a:r>
            </a:p>
          </p:txBody>
        </p:sp>
      </p:grpSp>
      <p:grpSp>
        <p:nvGrpSpPr>
          <p:cNvPr id="153" name="Group 8">
            <a:extLst>
              <a:ext uri="{FF2B5EF4-FFF2-40B4-BE49-F238E27FC236}">
                <a16:creationId xmlns:a16="http://schemas.microsoft.com/office/drawing/2014/main" id="{C20148AB-CD36-4655-A968-938AFB310450}"/>
              </a:ext>
            </a:extLst>
          </p:cNvPr>
          <p:cNvGrpSpPr>
            <a:grpSpLocks/>
          </p:cNvGrpSpPr>
          <p:nvPr/>
        </p:nvGrpSpPr>
        <p:grpSpPr bwMode="auto">
          <a:xfrm>
            <a:off x="3384941" y="2400996"/>
            <a:ext cx="2033588" cy="1503363"/>
            <a:chOff x="1972261" y="4343400"/>
            <a:chExt cx="2033009" cy="1504497"/>
          </a:xfrm>
        </p:grpSpPr>
        <p:grpSp>
          <p:nvGrpSpPr>
            <p:cNvPr id="154" name="Group 217">
              <a:extLst>
                <a:ext uri="{FF2B5EF4-FFF2-40B4-BE49-F238E27FC236}">
                  <a16:creationId xmlns:a16="http://schemas.microsoft.com/office/drawing/2014/main" id="{9A93155B-8067-4586-963C-EB086AF34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4343400"/>
              <a:ext cx="1390986" cy="1186496"/>
              <a:chOff x="2003380" y="3909065"/>
              <a:chExt cx="1390986" cy="1186496"/>
            </a:xfrm>
          </p:grpSpPr>
          <p:grpSp>
            <p:nvGrpSpPr>
              <p:cNvPr id="156" name="Group 218">
                <a:extLst>
                  <a:ext uri="{FF2B5EF4-FFF2-40B4-BE49-F238E27FC236}">
                    <a16:creationId xmlns:a16="http://schemas.microsoft.com/office/drawing/2014/main" id="{B9966C00-6832-4F75-AD1C-BF5C92AE5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6338" y="4047565"/>
                <a:ext cx="730098" cy="1004308"/>
                <a:chOff x="2326338" y="4047565"/>
                <a:chExt cx="730098" cy="1004308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C4A81B2-A378-464B-8EEE-52DDB3D166B4}"/>
                    </a:ext>
                  </a:extLst>
                </p:cNvPr>
                <p:cNvSpPr/>
                <p:nvPr/>
              </p:nvSpPr>
              <p:spPr>
                <a:xfrm>
                  <a:off x="2326069" y="4350723"/>
                  <a:ext cx="93635" cy="9373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D46CF7D-E7D2-424E-8D70-A65FA6911AC1}"/>
                    </a:ext>
                  </a:extLst>
                </p:cNvPr>
                <p:cNvSpPr/>
                <p:nvPr/>
              </p:nvSpPr>
              <p:spPr>
                <a:xfrm>
                  <a:off x="2326069" y="4654164"/>
                  <a:ext cx="93635" cy="9373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6E803CE-5182-4BDC-9D29-5B553507033B}"/>
                    </a:ext>
                  </a:extLst>
                </p:cNvPr>
                <p:cNvSpPr/>
                <p:nvPr/>
              </p:nvSpPr>
              <p:spPr>
                <a:xfrm>
                  <a:off x="2326069" y="4047282"/>
                  <a:ext cx="93635" cy="953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C2AB774-0D19-4891-8107-219F8B66719B}"/>
                    </a:ext>
                  </a:extLst>
                </p:cNvPr>
                <p:cNvSpPr/>
                <p:nvPr/>
              </p:nvSpPr>
              <p:spPr>
                <a:xfrm>
                  <a:off x="2326069" y="4954428"/>
                  <a:ext cx="93635" cy="953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21D7BA91-4765-4FC1-8FDD-28F7BCDA7F44}"/>
                    </a:ext>
                  </a:extLst>
                </p:cNvPr>
                <p:cNvSpPr/>
                <p:nvPr/>
              </p:nvSpPr>
              <p:spPr>
                <a:xfrm>
                  <a:off x="2962475" y="4350723"/>
                  <a:ext cx="93636" cy="9373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E457927-8037-4F55-ACCD-487FF62DB02F}"/>
                    </a:ext>
                  </a:extLst>
                </p:cNvPr>
                <p:cNvSpPr/>
                <p:nvPr/>
              </p:nvSpPr>
              <p:spPr>
                <a:xfrm>
                  <a:off x="2962475" y="4654164"/>
                  <a:ext cx="93636" cy="9373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54F4EE5D-6112-4B85-9AE9-FA5047B1D733}"/>
                    </a:ext>
                  </a:extLst>
                </p:cNvPr>
                <p:cNvSpPr/>
                <p:nvPr/>
              </p:nvSpPr>
              <p:spPr>
                <a:xfrm>
                  <a:off x="2962475" y="4047282"/>
                  <a:ext cx="93636" cy="953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6654E061-7712-4E80-BCCC-66435E592D6A}"/>
                    </a:ext>
                  </a:extLst>
                </p:cNvPr>
                <p:cNvSpPr/>
                <p:nvPr/>
              </p:nvSpPr>
              <p:spPr>
                <a:xfrm>
                  <a:off x="2962475" y="4954428"/>
                  <a:ext cx="93636" cy="953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SG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D3E32CC-3DA9-41EA-97D3-3E7CD3A25E75}"/>
                    </a:ext>
                  </a:extLst>
                </p:cNvPr>
                <p:cNvCxnSpPr>
                  <a:stCxn id="167" idx="6"/>
                  <a:endCxn id="171" idx="2"/>
                </p:cNvCxnSpPr>
                <p:nvPr/>
              </p:nvCxnSpPr>
              <p:spPr>
                <a:xfrm>
                  <a:off x="2419704" y="4094943"/>
                  <a:ext cx="5427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11C8045-C91B-4D40-BAB5-3D032FF3DB12}"/>
                    </a:ext>
                  </a:extLst>
                </p:cNvPr>
                <p:cNvCxnSpPr>
                  <a:stCxn id="167" idx="6"/>
                  <a:endCxn id="169" idx="2"/>
                </p:cNvCxnSpPr>
                <p:nvPr/>
              </p:nvCxnSpPr>
              <p:spPr>
                <a:xfrm>
                  <a:off x="2419704" y="4094943"/>
                  <a:ext cx="542770" cy="303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EC8160EB-2DC1-4D28-8409-E93F5D2852D5}"/>
                    </a:ext>
                  </a:extLst>
                </p:cNvPr>
                <p:cNvCxnSpPr>
                  <a:stCxn id="167" idx="6"/>
                  <a:endCxn id="170" idx="2"/>
                </p:cNvCxnSpPr>
                <p:nvPr/>
              </p:nvCxnSpPr>
              <p:spPr>
                <a:xfrm>
                  <a:off x="2419704" y="4094943"/>
                  <a:ext cx="542770" cy="605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958228C1-EAC2-4344-8FE0-08B7D74C271A}"/>
                    </a:ext>
                  </a:extLst>
                </p:cNvPr>
                <p:cNvCxnSpPr>
                  <a:stCxn id="167" idx="6"/>
                  <a:endCxn id="172" idx="2"/>
                </p:cNvCxnSpPr>
                <p:nvPr/>
              </p:nvCxnSpPr>
              <p:spPr>
                <a:xfrm>
                  <a:off x="2419704" y="4094943"/>
                  <a:ext cx="542770" cy="9071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EDA196-15BF-48BC-AE4D-1DC9A2FB5CA0}"/>
                    </a:ext>
                  </a:extLst>
                </p:cNvPr>
                <p:cNvCxnSpPr>
                  <a:stCxn id="165" idx="6"/>
                  <a:endCxn id="171" idx="2"/>
                </p:cNvCxnSpPr>
                <p:nvPr/>
              </p:nvCxnSpPr>
              <p:spPr>
                <a:xfrm flipV="1">
                  <a:off x="2419704" y="4094943"/>
                  <a:ext cx="542770" cy="303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3CDB1DB1-A918-4CD7-81F0-442A0F8F051D}"/>
                    </a:ext>
                  </a:extLst>
                </p:cNvPr>
                <p:cNvCxnSpPr>
                  <a:stCxn id="165" idx="6"/>
                  <a:endCxn id="169" idx="2"/>
                </p:cNvCxnSpPr>
                <p:nvPr/>
              </p:nvCxnSpPr>
              <p:spPr>
                <a:xfrm>
                  <a:off x="2419704" y="4398383"/>
                  <a:ext cx="5427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0A4D1558-DB6F-4928-B944-BF2C77DD2850}"/>
                    </a:ext>
                  </a:extLst>
                </p:cNvPr>
                <p:cNvCxnSpPr>
                  <a:stCxn id="165" idx="6"/>
                  <a:endCxn id="170" idx="2"/>
                </p:cNvCxnSpPr>
                <p:nvPr/>
              </p:nvCxnSpPr>
              <p:spPr>
                <a:xfrm>
                  <a:off x="2419704" y="4398383"/>
                  <a:ext cx="542770" cy="3018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C69AC92-F6C1-4812-94D0-D4301DFBE1B1}"/>
                    </a:ext>
                  </a:extLst>
                </p:cNvPr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2419704" y="4398383"/>
                  <a:ext cx="542770" cy="6037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A1886C61-BEC9-4468-94E0-F043D187C52A}"/>
                    </a:ext>
                  </a:extLst>
                </p:cNvPr>
                <p:cNvCxnSpPr>
                  <a:cxnSpLocks/>
                  <a:stCxn id="166" idx="6"/>
                  <a:endCxn id="171" idx="2"/>
                </p:cNvCxnSpPr>
                <p:nvPr/>
              </p:nvCxnSpPr>
              <p:spPr>
                <a:xfrm flipV="1">
                  <a:off x="2419704" y="4094943"/>
                  <a:ext cx="542770" cy="605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961C06-B17D-47C2-8C7D-DFBD0924DB0B}"/>
                    </a:ext>
                  </a:extLst>
                </p:cNvPr>
                <p:cNvCxnSpPr>
                  <a:stCxn id="166" idx="6"/>
                  <a:endCxn id="169" idx="2"/>
                </p:cNvCxnSpPr>
                <p:nvPr/>
              </p:nvCxnSpPr>
              <p:spPr>
                <a:xfrm flipV="1">
                  <a:off x="2419704" y="4398383"/>
                  <a:ext cx="542770" cy="3018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EB4E920E-3F90-4AB8-A2F1-717472D1FEBE}"/>
                    </a:ext>
                  </a:extLst>
                </p:cNvPr>
                <p:cNvCxnSpPr>
                  <a:stCxn id="166" idx="6"/>
                  <a:endCxn id="170" idx="2"/>
                </p:cNvCxnSpPr>
                <p:nvPr/>
              </p:nvCxnSpPr>
              <p:spPr>
                <a:xfrm>
                  <a:off x="2419704" y="4700236"/>
                  <a:ext cx="5427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C52A7C1-5B6A-4C63-A375-9DF27E5CC104}"/>
                    </a:ext>
                  </a:extLst>
                </p:cNvPr>
                <p:cNvCxnSpPr>
                  <a:stCxn id="166" idx="6"/>
                  <a:endCxn id="172" idx="2"/>
                </p:cNvCxnSpPr>
                <p:nvPr/>
              </p:nvCxnSpPr>
              <p:spPr>
                <a:xfrm>
                  <a:off x="2419704" y="4700236"/>
                  <a:ext cx="542770" cy="3018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A81D6647-0BF9-498E-9C95-A2D40678FBC9}"/>
                    </a:ext>
                  </a:extLst>
                </p:cNvPr>
                <p:cNvCxnSpPr>
                  <a:stCxn id="168" idx="6"/>
                  <a:endCxn id="171" idx="2"/>
                </p:cNvCxnSpPr>
                <p:nvPr/>
              </p:nvCxnSpPr>
              <p:spPr>
                <a:xfrm flipV="1">
                  <a:off x="2419704" y="4094943"/>
                  <a:ext cx="542770" cy="9071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F9BB395-49D2-4EA8-B2A4-39ED5EEAB047}"/>
                    </a:ext>
                  </a:extLst>
                </p:cNvPr>
                <p:cNvCxnSpPr>
                  <a:stCxn id="168" idx="6"/>
                  <a:endCxn id="172" idx="2"/>
                </p:cNvCxnSpPr>
                <p:nvPr/>
              </p:nvCxnSpPr>
              <p:spPr>
                <a:xfrm>
                  <a:off x="2419704" y="5002088"/>
                  <a:ext cx="5427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04093653-7B2F-4364-B3EE-DC4F4E6ECE51}"/>
                    </a:ext>
                  </a:extLst>
                </p:cNvPr>
                <p:cNvCxnSpPr>
                  <a:stCxn id="168" idx="6"/>
                  <a:endCxn id="170" idx="2"/>
                </p:cNvCxnSpPr>
                <p:nvPr/>
              </p:nvCxnSpPr>
              <p:spPr>
                <a:xfrm flipV="1">
                  <a:off x="2419704" y="4700236"/>
                  <a:ext cx="542770" cy="3018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1CC68695-F74E-41D2-81AB-870BB79E3529}"/>
                    </a:ext>
                  </a:extLst>
                </p:cNvPr>
                <p:cNvCxnSpPr>
                  <a:stCxn id="169" idx="2"/>
                  <a:endCxn id="168" idx="6"/>
                </p:cNvCxnSpPr>
                <p:nvPr/>
              </p:nvCxnSpPr>
              <p:spPr>
                <a:xfrm flipH="1">
                  <a:off x="2419704" y="4398383"/>
                  <a:ext cx="542770" cy="6037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870675F-94CD-43ED-9446-B4F6F720A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8" y="3909065"/>
                <a:ext cx="283026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4F2A51-6723-484D-A26E-0D99F8B7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0" y="4212256"/>
                <a:ext cx="277704" cy="276999"/>
              </a:xfrm>
              <a:prstGeom prst="rect">
                <a:avLst/>
              </a:prstGeom>
              <a:blipFill>
                <a:blip r:embed="rId12"/>
                <a:stretch>
                  <a:fillRect l="-13333" r="-8889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F9D1742-813A-4B17-ADD1-EDC461F9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0" y="4517009"/>
                <a:ext cx="283026" cy="276999"/>
              </a:xfrm>
              <a:prstGeom prst="rect">
                <a:avLst/>
              </a:prstGeom>
              <a:blipFill>
                <a:blip r:embed="rId13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3815DB2-2387-4CA1-80EF-F082738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37" y="4818562"/>
                <a:ext cx="283026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79C0C63-57FE-4C7D-88D0-4F74346D1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79" y="3909065"/>
                <a:ext cx="293285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1A7F287-37EF-4DF5-9947-6C0B9BA55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2" y="4212256"/>
                <a:ext cx="287963" cy="276999"/>
              </a:xfrm>
              <a:prstGeom prst="rect">
                <a:avLst/>
              </a:prstGeom>
              <a:blipFill>
                <a:blip r:embed="rId16"/>
                <a:stretch>
                  <a:fillRect l="-12766" r="-6383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9170D3C-24D2-49A1-8474-333FECC60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1" y="4517009"/>
                <a:ext cx="293285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39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96538CA-C6B8-465F-91FB-9C551C50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1" y="4818561"/>
                <a:ext cx="293285" cy="276999"/>
              </a:xfrm>
              <a:prstGeom prst="rect">
                <a:avLst/>
              </a:prstGeom>
              <a:blipFill>
                <a:blip r:embed="rId18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SG">
                    <a:noFill/>
                  </a:rPr>
                  <a:t> </a:t>
                </a:r>
              </a:p>
            </p:txBody>
          </p:sp>
        </p:grpSp>
        <p:sp>
          <p:nvSpPr>
            <p:cNvPr id="155" name="TextBox 1">
              <a:extLst>
                <a:ext uri="{FF2B5EF4-FFF2-40B4-BE49-F238E27FC236}">
                  <a16:creationId xmlns:a16="http://schemas.microsoft.com/office/drawing/2014/main" id="{69E9D06B-3784-4312-9575-8FE9A57EC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261" y="5570792"/>
              <a:ext cx="2033009" cy="277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Figure 1. 0-biplex (biclique)</a:t>
              </a:r>
            </a:p>
          </p:txBody>
        </p:sp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A69C6DA-A81B-4154-AFB4-CFA7AA9742B7}"/>
              </a:ext>
            </a:extLst>
          </p:cNvPr>
          <p:cNvCxnSpPr>
            <a:cxnSpLocks/>
          </p:cNvCxnSpPr>
          <p:nvPr/>
        </p:nvCxnSpPr>
        <p:spPr>
          <a:xfrm>
            <a:off x="5248666" y="2959796"/>
            <a:ext cx="1219200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" name="TextBox 149">
            <a:extLst>
              <a:ext uri="{FF2B5EF4-FFF2-40B4-BE49-F238E27FC236}">
                <a16:creationId xmlns:a16="http://schemas.microsoft.com/office/drawing/2014/main" id="{C8132062-0B9E-48C8-B385-F952B7006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229" y="2651821"/>
            <a:ext cx="103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Relaxation</a:t>
            </a:r>
          </a:p>
        </p:txBody>
      </p:sp>
      <p:sp>
        <p:nvSpPr>
          <p:cNvPr id="191" name="矩形 1">
            <a:extLst>
              <a:ext uri="{FF2B5EF4-FFF2-40B4-BE49-F238E27FC236}">
                <a16:creationId xmlns:a16="http://schemas.microsoft.com/office/drawing/2014/main" id="{168B3F6C-24DF-40CE-B163-3EBA1499E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11" y="6199566"/>
            <a:ext cx="95378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Kelvin Sim, et al. Mining maximal quasi-bicliques: Novel algorithm and applications in the stock market and protein networks. Statistical Analysis and Data Mining, 255–273, 2009.</a:t>
            </a:r>
          </a:p>
        </p:txBody>
      </p:sp>
    </p:spTree>
    <p:extLst>
      <p:ext uri="{BB962C8B-B14F-4D97-AF65-F5344CB8AC3E}">
        <p14:creationId xmlns:p14="http://schemas.microsoft.com/office/powerpoint/2010/main" val="31792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k-</a:t>
                </a:r>
                <a:r>
                  <a:rPr lang="en-SG" dirty="0" err="1"/>
                  <a:t>biplex</a:t>
                </a:r>
                <a:r>
                  <a:rPr lang="en-SG" dirty="0"/>
                  <a:t> vs other cohesive models</a:t>
                </a:r>
                <a:endParaRPr lang="en-SG" baseline="30000" dirty="0"/>
              </a:p>
              <a:p>
                <a:pPr lvl="1"/>
                <a:r>
                  <a:rPr lang="en-SG" b="1" dirty="0"/>
                  <a:t>Robustness.</a:t>
                </a:r>
                <a:r>
                  <a:rPr lang="en-SG" dirty="0"/>
                  <a:t> Biclique imposes a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too strict</a:t>
                </a:r>
                <a:r>
                  <a:rPr lang="en-SG" dirty="0"/>
                  <a:t> requirement on the connections</a:t>
                </a:r>
              </a:p>
              <a:p>
                <a:pPr lvl="1"/>
                <a:endParaRPr lang="en-SG" dirty="0"/>
              </a:p>
              <a:p>
                <a:pPr lvl="1"/>
                <a:r>
                  <a:rPr lang="en-SG" b="1" dirty="0"/>
                  <a:t>Cohesiveness.</a:t>
                </a:r>
                <a:r>
                  <a:rPr lang="en-SG" b="0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-core is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less informative</a:t>
                </a:r>
                <a:r>
                  <a:rPr lang="en-SG" dirty="0"/>
                  <a:t> and cannot filter out very dense subgraphs</a:t>
                </a:r>
              </a:p>
              <a:p>
                <a:pPr lvl="1"/>
                <a:endParaRPr lang="en-SG" dirty="0"/>
              </a:p>
              <a:p>
                <a:pPr lvl="1"/>
                <a:r>
                  <a:rPr lang="en-SG" b="1" dirty="0"/>
                  <a:t>Efficiency.</a:t>
                </a:r>
                <a:r>
                  <a:rPr lang="en-SG" b="0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G" dirty="0"/>
                  <a:t>-quasi-biclique is a </a:t>
                </a:r>
                <a:r>
                  <a:rPr lang="en-SG" i="1" dirty="0">
                    <a:solidFill>
                      <a:schemeClr val="accent1">
                        <a:lumMod val="75000"/>
                      </a:schemeClr>
                    </a:solidFill>
                  </a:rPr>
                  <a:t>non-hereditary property</a:t>
                </a:r>
                <a:r>
                  <a:rPr lang="en-SG" dirty="0"/>
                  <a:t> and its enumeration problem is  harder to solve (e.g., determining whether 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G" dirty="0"/>
                  <a:t>-QB is maximal or not is NP-hard)</a:t>
                </a:r>
              </a:p>
              <a:p>
                <a:r>
                  <a:rPr lang="en-SG" dirty="0"/>
                  <a:t> Real applications of k-</a:t>
                </a:r>
                <a:r>
                  <a:rPr lang="en-SG" dirty="0" err="1"/>
                  <a:t>biplex</a:t>
                </a:r>
                <a:endParaRPr lang="en-SG" dirty="0"/>
              </a:p>
              <a:p>
                <a:pPr lvl="1"/>
                <a:r>
                  <a:rPr lang="en-SG" dirty="0"/>
                  <a:t>It works better for </a:t>
                </a:r>
                <a:r>
                  <a:rPr lang="en-SG" i="1" dirty="0">
                    <a:solidFill>
                      <a:srgbClr val="C00000"/>
                    </a:solidFill>
                  </a:rPr>
                  <a:t>fraud detection</a:t>
                </a:r>
                <a:r>
                  <a:rPr lang="en-SG" dirty="0"/>
                  <a:t> on e-commerce platforms </a:t>
                </a:r>
                <a:r>
                  <a:rPr lang="en-SG" i="1" dirty="0">
                    <a:solidFill>
                      <a:srgbClr val="C00000"/>
                    </a:solidFill>
                  </a:rPr>
                  <a:t>in face of</a:t>
                </a:r>
                <a:r>
                  <a:rPr lang="en-SG" dirty="0"/>
                  <a:t> </a:t>
                </a:r>
                <a:r>
                  <a:rPr lang="en-SG" i="1" dirty="0">
                    <a:solidFill>
                      <a:srgbClr val="C00000"/>
                    </a:solidFill>
                  </a:rPr>
                  <a:t>the camouflage attacks</a:t>
                </a:r>
                <a:r>
                  <a:rPr lang="en-SG" baseline="30000" dirty="0"/>
                  <a:t>[1] </a:t>
                </a:r>
                <a:r>
                  <a:rPr lang="en-SG" dirty="0"/>
                  <a:t>than other cohesive models</a:t>
                </a:r>
              </a:p>
              <a:p>
                <a:endParaRPr lang="en-SG" dirty="0"/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 r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1">
            <a:extLst>
              <a:ext uri="{FF2B5EF4-FFF2-40B4-BE49-F238E27FC236}">
                <a16:creationId xmlns:a16="http://schemas.microsoft.com/office/drawing/2014/main" id="{79CE9F41-B6E1-44FF-9742-B0126CD08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63" y="6123233"/>
            <a:ext cx="1051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] Bryan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Hooi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, Hyun Ah Song, Alex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Beutel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, Neil Shah,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Kijung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Shin, and Christos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Faloutsos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2016. FRAUDAR: Bounding Graph Fraud in the Face of Camouflage. In Proc. ACM SIGKDD Int. Conf.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Knowl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Discov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Data Mining. ACM, 895–904.</a:t>
            </a:r>
          </a:p>
        </p:txBody>
      </p:sp>
    </p:spTree>
    <p:extLst>
      <p:ext uri="{BB962C8B-B14F-4D97-AF65-F5344CB8AC3E}">
        <p14:creationId xmlns:p14="http://schemas.microsoft.com/office/powerpoint/2010/main" val="4645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Maximal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 (MBP)</a:t>
                </a:r>
              </a:p>
              <a:p>
                <a:pPr lvl="1"/>
                <a:r>
                  <a:rPr lang="en-SG" dirty="0"/>
                  <a:t>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b="1" dirty="0"/>
                  <a:t>-</a:t>
                </a:r>
                <a:r>
                  <a:rPr lang="en-SG" dirty="0"/>
                  <a:t>biplex is said to be maximal iff it is </a:t>
                </a:r>
                <a:r>
                  <a:rPr lang="en-SG" i="1" dirty="0"/>
                  <a:t>not contained by other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i="1" dirty="0"/>
                  <a:t>-biplexes</a:t>
                </a:r>
                <a:r>
                  <a:rPr lang="en-SG" dirty="0"/>
                  <a:t>.</a:t>
                </a:r>
              </a:p>
              <a:p>
                <a:pPr lvl="1"/>
                <a:endParaRPr lang="en-SG" dirty="0"/>
              </a:p>
              <a:p>
                <a:pPr lvl="1">
                  <a:spcBef>
                    <a:spcPts val="475"/>
                  </a:spcBef>
                  <a:defRPr/>
                </a:pPr>
                <a:r>
                  <a:rPr lang="en-SG" b="0" dirty="0"/>
                  <a:t>E.g., </a:t>
                </a:r>
                <a:r>
                  <a:rPr lang="en-AU" altLang="en-US" dirty="0">
                    <a:ea typeface="Tahoma" panose="020B0604030504040204" pitchFamily="34" charset="0"/>
                  </a:rPr>
                  <a:t>the subgraph induced by </a:t>
                </a:r>
                <a14:m>
                  <m:oMath xmlns:m="http://schemas.openxmlformats.org/officeDocument/2006/math">
                    <m:r>
                      <a:rPr lang="en-SG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{</m:t>
                    </m:r>
                    <m:sSub>
                      <m:sSubPr>
                        <m:ctrlPr>
                          <a:rPr lang="en-SG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SG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SG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}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  <a:ea typeface="Tahoma" panose="020B0604030504040204" pitchFamily="34" charset="0"/>
                  </a:rPr>
                  <a:t> </a:t>
                </a:r>
                <a:endParaRPr lang="en-AU" altLang="en-US" dirty="0">
                  <a:ea typeface="Tahoma" panose="020B0604030504040204" pitchFamily="34" charset="0"/>
                </a:endParaRPr>
              </a:p>
              <a:p>
                <a:pPr marL="457200" lvl="1" indent="0">
                  <a:spcBef>
                    <a:spcPts val="475"/>
                  </a:spcBef>
                  <a:buNone/>
                  <a:defRPr/>
                </a:pPr>
                <a:r>
                  <a:rPr lang="en-AU" altLang="en-US" dirty="0">
                    <a:ea typeface="Tahoma" panose="020B0604030504040204" pitchFamily="34" charset="0"/>
                  </a:rPr>
                  <a:t>    is a 1-biplex but </a:t>
                </a:r>
                <a:r>
                  <a:rPr lang="en-AU" altLang="en-US" b="1" i="1" dirty="0">
                    <a:ea typeface="Tahoma" panose="020B0604030504040204" pitchFamily="34" charset="0"/>
                  </a:rPr>
                  <a:t>not maximal</a:t>
                </a:r>
                <a:r>
                  <a:rPr lang="en-AU" altLang="en-US" dirty="0">
                    <a:ea typeface="Tahoma" panose="020B0604030504040204" pitchFamily="34" charset="0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SG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SG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altLang="en-US" dirty="0">
                    <a:ea typeface="Tahoma" panose="020B0604030504040204" pitchFamily="34" charset="0"/>
                  </a:rPr>
                  <a:t> can be in-</a:t>
                </a:r>
              </a:p>
              <a:p>
                <a:pPr marL="457200" lvl="1" indent="0">
                  <a:spcBef>
                    <a:spcPts val="475"/>
                  </a:spcBef>
                  <a:buNone/>
                  <a:defRPr/>
                </a:pPr>
                <a:r>
                  <a:rPr lang="en-AU" altLang="en-US" dirty="0">
                    <a:ea typeface="Tahoma" panose="020B0604030504040204" pitchFamily="34" charset="0"/>
                  </a:rPr>
                  <a:t>    cluded to form a larger one.</a:t>
                </a:r>
              </a:p>
              <a:p>
                <a:pPr marL="457200" lvl="1" indent="0">
                  <a:buNone/>
                </a:pPr>
                <a:endParaRPr lang="en-SG" dirty="0"/>
              </a:p>
              <a:p>
                <a:pPr marL="457200" lvl="1" indent="0">
                  <a:buNone/>
                </a:pPr>
                <a:endParaRPr lang="en-SG" dirty="0"/>
              </a:p>
              <a:p>
                <a:r>
                  <a:rPr lang="en-SG" dirty="0"/>
                  <a:t> Maximal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-Biplex Enumeration Problem (MBEP)</a:t>
                </a:r>
              </a:p>
              <a:p>
                <a:pPr lvl="1"/>
                <a:r>
                  <a:rPr lang="en-SG" b="1" dirty="0"/>
                  <a:t>Input: </a:t>
                </a:r>
                <a:r>
                  <a:rPr lang="en-SG" dirty="0"/>
                  <a:t>a bipartite graph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𝐺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(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ℒ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∪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ℛ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 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ℰ</m:t>
                    </m:r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SG" altLang="en-US" dirty="0">
                    <a:ea typeface="Tahoma" panose="020B0604030504040204" pitchFamily="34" charset="0"/>
                  </a:rPr>
                  <a:t> and positive integer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𝑘</m:t>
                    </m:r>
                  </m:oMath>
                </a14:m>
                <a:endParaRPr lang="en-SG" dirty="0"/>
              </a:p>
              <a:p>
                <a:pPr lvl="1"/>
                <a:r>
                  <a:rPr lang="en-SG" b="1" dirty="0"/>
                  <a:t>Output: </a:t>
                </a:r>
                <a:r>
                  <a:rPr lang="en-SG" dirty="0"/>
                  <a:t>all MBPs in 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𝐺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2472E93-B6D9-4336-B9B0-777013ECDBFE}"/>
              </a:ext>
            </a:extLst>
          </p:cNvPr>
          <p:cNvGrpSpPr/>
          <p:nvPr/>
        </p:nvGrpSpPr>
        <p:grpSpPr>
          <a:xfrm>
            <a:off x="8555242" y="2322272"/>
            <a:ext cx="1983235" cy="1488047"/>
            <a:chOff x="6072126" y="2452848"/>
            <a:chExt cx="1983235" cy="14880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2FD27D-ADC2-41FD-BF40-D6D72D620EAE}"/>
                </a:ext>
              </a:extLst>
            </p:cNvPr>
            <p:cNvGrpSpPr/>
            <p:nvPr/>
          </p:nvGrpSpPr>
          <p:grpSpPr>
            <a:xfrm>
              <a:off x="6379353" y="2452848"/>
              <a:ext cx="1390986" cy="1186496"/>
              <a:chOff x="3796173" y="1893025"/>
              <a:chExt cx="1390986" cy="118649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A161AE-5C30-4DB4-A4D6-664836E02E28}"/>
                  </a:ext>
                </a:extLst>
              </p:cNvPr>
              <p:cNvGrpSpPr/>
              <p:nvPr/>
            </p:nvGrpSpPr>
            <p:grpSpPr>
              <a:xfrm>
                <a:off x="4115516" y="2005014"/>
                <a:ext cx="730098" cy="1004308"/>
                <a:chOff x="4115516" y="2005014"/>
                <a:chExt cx="730098" cy="100430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32C5A3C-0D45-4D9A-B21B-ADA90BDBBFEC}"/>
                    </a:ext>
                  </a:extLst>
                </p:cNvPr>
                <p:cNvGrpSpPr/>
                <p:nvPr/>
              </p:nvGrpSpPr>
              <p:grpSpPr>
                <a:xfrm>
                  <a:off x="4115516" y="2005014"/>
                  <a:ext cx="730098" cy="1004308"/>
                  <a:chOff x="3707353" y="4047565"/>
                  <a:chExt cx="730098" cy="1004308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ED25CA3-70C2-4D62-9491-11B214158A8D}"/>
                      </a:ext>
                    </a:extLst>
                  </p:cNvPr>
                  <p:cNvSpPr/>
                  <p:nvPr/>
                </p:nvSpPr>
                <p:spPr>
                  <a:xfrm>
                    <a:off x="3707355" y="4350756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D5CEC2C-404C-4706-9DBD-40A2916B9228}"/>
                      </a:ext>
                    </a:extLst>
                  </p:cNvPr>
                  <p:cNvSpPr/>
                  <p:nvPr/>
                </p:nvSpPr>
                <p:spPr>
                  <a:xfrm>
                    <a:off x="3707354" y="4653947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3984A46-B0D5-4927-8397-4FF3EB65DE4B}"/>
                      </a:ext>
                    </a:extLst>
                  </p:cNvPr>
                  <p:cNvSpPr/>
                  <p:nvPr/>
                </p:nvSpPr>
                <p:spPr>
                  <a:xfrm>
                    <a:off x="3707356" y="4047565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ECE6532-2A58-4A91-8200-74F292D09D7D}"/>
                      </a:ext>
                    </a:extLst>
                  </p:cNvPr>
                  <p:cNvSpPr/>
                  <p:nvPr/>
                </p:nvSpPr>
                <p:spPr>
                  <a:xfrm>
                    <a:off x="3707353" y="4957138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EB9221B-15F4-43A4-A38C-208CF8644696}"/>
                      </a:ext>
                    </a:extLst>
                  </p:cNvPr>
                  <p:cNvSpPr/>
                  <p:nvPr/>
                </p:nvSpPr>
                <p:spPr>
                  <a:xfrm>
                    <a:off x="4343850" y="4350756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66819513-C04E-4F7E-9835-2DD82B751B83}"/>
                      </a:ext>
                    </a:extLst>
                  </p:cNvPr>
                  <p:cNvSpPr/>
                  <p:nvPr/>
                </p:nvSpPr>
                <p:spPr>
                  <a:xfrm>
                    <a:off x="4343849" y="4653947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B9C49B0-744D-41B1-BD39-169926D3F21B}"/>
                      </a:ext>
                    </a:extLst>
                  </p:cNvPr>
                  <p:cNvSpPr/>
                  <p:nvPr/>
                </p:nvSpPr>
                <p:spPr>
                  <a:xfrm>
                    <a:off x="4343851" y="4047565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D6FDEE3-3EA2-4F2F-BF64-AA895F9A5DE8}"/>
                      </a:ext>
                    </a:extLst>
                  </p:cNvPr>
                  <p:cNvSpPr/>
                  <p:nvPr/>
                </p:nvSpPr>
                <p:spPr>
                  <a:xfrm>
                    <a:off x="4343848" y="4957138"/>
                    <a:ext cx="93600" cy="94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B40305C-E7AE-45F1-ADEE-51AFD386FA08}"/>
                      </a:ext>
                    </a:extLst>
                  </p:cNvPr>
                  <p:cNvCxnSpPr>
                    <a:stCxn id="23" idx="6"/>
                    <a:endCxn id="26" idx="2"/>
                  </p:cNvCxnSpPr>
                  <p:nvPr/>
                </p:nvCxnSpPr>
                <p:spPr>
                  <a:xfrm>
                    <a:off x="3800956" y="4094933"/>
                    <a:ext cx="542893" cy="6063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F99305A-F7B1-4103-80D7-D9462D21CCD8}"/>
                      </a:ext>
                    </a:extLst>
                  </p:cNvPr>
                  <p:cNvCxnSpPr>
                    <a:stCxn id="23" idx="6"/>
                    <a:endCxn id="28" idx="2"/>
                  </p:cNvCxnSpPr>
                  <p:nvPr/>
                </p:nvCxnSpPr>
                <p:spPr>
                  <a:xfrm>
                    <a:off x="3800956" y="4094933"/>
                    <a:ext cx="542892" cy="9095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3E6465C-1252-49A1-99EA-5C70DE6BC398}"/>
                      </a:ext>
                    </a:extLst>
                  </p:cNvPr>
                  <p:cNvCxnSpPr>
                    <a:stCxn id="21" idx="6"/>
                    <a:endCxn id="27" idx="2"/>
                  </p:cNvCxnSpPr>
                  <p:nvPr/>
                </p:nvCxnSpPr>
                <p:spPr>
                  <a:xfrm flipV="1">
                    <a:off x="3800955" y="4094933"/>
                    <a:ext cx="542896" cy="303191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0818C54-20E4-4C02-B6A6-AF6A4CF53B99}"/>
                      </a:ext>
                    </a:extLst>
                  </p:cNvPr>
                  <p:cNvCxnSpPr>
                    <a:stCxn id="21" idx="6"/>
                    <a:endCxn id="25" idx="2"/>
                  </p:cNvCxnSpPr>
                  <p:nvPr/>
                </p:nvCxnSpPr>
                <p:spPr>
                  <a:xfrm>
                    <a:off x="3800955" y="4398124"/>
                    <a:ext cx="542895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027C564-C79C-4BCE-A5B4-4797ED0E9AFC}"/>
                      </a:ext>
                    </a:extLst>
                  </p:cNvPr>
                  <p:cNvCxnSpPr>
                    <a:stCxn id="21" idx="6"/>
                    <a:endCxn id="28" idx="2"/>
                  </p:cNvCxnSpPr>
                  <p:nvPr/>
                </p:nvCxnSpPr>
                <p:spPr>
                  <a:xfrm>
                    <a:off x="3800955" y="4398124"/>
                    <a:ext cx="542893" cy="6063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CB1CF57-C9A1-4CBB-9819-461871ECD116}"/>
                      </a:ext>
                    </a:extLst>
                  </p:cNvPr>
                  <p:cNvCxnSpPr>
                    <a:cxnSpLocks/>
                    <a:stCxn id="22" idx="6"/>
                    <a:endCxn id="27" idx="2"/>
                  </p:cNvCxnSpPr>
                  <p:nvPr/>
                </p:nvCxnSpPr>
                <p:spPr>
                  <a:xfrm flipV="1">
                    <a:off x="3800954" y="4094933"/>
                    <a:ext cx="542897" cy="606382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29818197-4FFC-4849-AF63-DAA8D5267DFF}"/>
                      </a:ext>
                    </a:extLst>
                  </p:cNvPr>
                  <p:cNvCxnSpPr>
                    <a:stCxn id="22" idx="6"/>
                    <a:endCxn id="26" idx="2"/>
                  </p:cNvCxnSpPr>
                  <p:nvPr/>
                </p:nvCxnSpPr>
                <p:spPr>
                  <a:xfrm>
                    <a:off x="3800954" y="4701315"/>
                    <a:ext cx="542895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014617D-2CAD-411E-8E15-8F967C21E693}"/>
                      </a:ext>
                    </a:extLst>
                  </p:cNvPr>
                  <p:cNvCxnSpPr>
                    <a:stCxn id="24" idx="6"/>
                    <a:endCxn id="26" idx="2"/>
                  </p:cNvCxnSpPr>
                  <p:nvPr/>
                </p:nvCxnSpPr>
                <p:spPr>
                  <a:xfrm flipV="1">
                    <a:off x="3800953" y="4701315"/>
                    <a:ext cx="542896" cy="303191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F4C72ED-C768-4EAF-A003-90C01EE734D1}"/>
                    </a:ext>
                  </a:extLst>
                </p:cNvPr>
                <p:cNvCxnSpPr>
                  <a:cxnSpLocks/>
                  <a:stCxn id="24" idx="6"/>
                  <a:endCxn id="25" idx="2"/>
                </p:cNvCxnSpPr>
                <p:nvPr/>
              </p:nvCxnSpPr>
              <p:spPr>
                <a:xfrm flipV="1">
                  <a:off x="4209116" y="2355573"/>
                  <a:ext cx="542897" cy="60638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64705FC-49BC-45B7-BDDB-30CAA227790A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431" y="1893025"/>
                    <a:ext cx="2830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CE04F9-7CB0-4452-8939-AEA0FC9E3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431" y="1893025"/>
                    <a:ext cx="28302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1087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EFCCA6E-86BF-44D4-B8FE-A2BC54DDC9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173" y="2196216"/>
                    <a:ext cx="2777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4787872-DD1B-422B-A309-1B50E4D909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173" y="2196216"/>
                    <a:ext cx="27770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D1CC54B-161E-4F58-9628-73BCCCB458AD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173" y="2500969"/>
                    <a:ext cx="2830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868E292-AFC4-4C1B-ADAA-476D3AE24B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173" y="2500969"/>
                    <a:ext cx="28302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087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4E0B2D6-CC06-4901-A65C-3DBB0D45CD10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430" y="2802522"/>
                    <a:ext cx="2830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7D474B4-4680-46AC-BEA1-456BE44FA7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430" y="2802522"/>
                    <a:ext cx="28302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1087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A2D833F-5266-4DF5-B112-CA29920F6866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372" y="1893025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7ED3363-ED5B-4C9D-A694-485F667EC7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372" y="1893025"/>
                    <a:ext cx="29328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500" r="-8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778FE7E-AF23-46B9-BF38-179C857A88FE}"/>
                      </a:ext>
                    </a:extLst>
                  </p:cNvPr>
                  <p:cNvSpPr txBox="1"/>
                  <p:nvPr/>
                </p:nvSpPr>
                <p:spPr>
                  <a:xfrm>
                    <a:off x="4893875" y="2196216"/>
                    <a:ext cx="2879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276B30B-5C03-4649-91D0-B0845DB927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3875" y="2196216"/>
                    <a:ext cx="28796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766" r="-851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397247B-5AFB-4C2B-A146-FD32C10EC56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3874" y="2500969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73C6D4F-BA46-4DBA-88C7-8C7D3DEDA7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3874" y="2500969"/>
                    <a:ext cx="29328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r="-8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127F8F1-EF90-47D2-B605-6772AC8F642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3874" y="2802521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C25AA6B-F177-40EB-A94E-7DCE2C99F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3874" y="2802521"/>
                    <a:ext cx="2932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r="-833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282">
              <a:extLst>
                <a:ext uri="{FF2B5EF4-FFF2-40B4-BE49-F238E27FC236}">
                  <a16:creationId xmlns:a16="http://schemas.microsoft.com/office/drawing/2014/main" id="{B416588D-D49F-4C84-A316-1BB5ABE70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26" y="3663896"/>
              <a:ext cx="19832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sz="2400">
                  <a:solidFill>
                    <a:srgbClr val="8E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SG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Figure 1. Maximal 1-biplex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9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work: </a:t>
            </a:r>
            <a:r>
              <a:rPr lang="en-US" dirty="0" err="1"/>
              <a:t>iMB</a:t>
            </a:r>
            <a:r>
              <a:rPr lang="en-US" dirty="0"/>
              <a:t> (Tree-based algorithm)</a:t>
            </a:r>
            <a:r>
              <a:rPr lang="en-US" baseline="30000" dirty="0"/>
              <a:t>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 Main idea (a variant of BK</a:t>
                </a:r>
                <a:r>
                  <a:rPr lang="en-SG" baseline="30000" dirty="0"/>
                  <a:t>[2]</a:t>
                </a:r>
                <a:r>
                  <a:rPr lang="en-SG" dirty="0"/>
                  <a:t> for bipartite graphs)</a:t>
                </a:r>
              </a:p>
              <a:p>
                <a:pPr lvl="1"/>
                <a:r>
                  <a:rPr lang="en-SG" b="1" i="1" dirty="0"/>
                  <a:t>Alternative enumeration scheme</a:t>
                </a:r>
                <a:r>
                  <a:rPr lang="en-SG" dirty="0"/>
                  <a:t> (enumerate over one side first then refine and enumerate the other side) + Some </a:t>
                </a:r>
                <a:r>
                  <a:rPr lang="en-SG" b="1" i="1" dirty="0"/>
                  <a:t>pruning rules</a:t>
                </a:r>
                <a:r>
                  <a:rPr lang="en-SG" dirty="0"/>
                  <a:t> for size constraints</a:t>
                </a:r>
              </a:p>
              <a:p>
                <a:pPr lvl="1"/>
                <a:endParaRPr lang="en-SG" dirty="0"/>
              </a:p>
              <a:p>
                <a:pPr marL="457200" lvl="1" indent="0">
                  <a:buNone/>
                </a:pPr>
                <a:endParaRPr lang="en-SG" dirty="0"/>
              </a:p>
              <a:p>
                <a:pPr marL="457200" lvl="1" indent="0">
                  <a:buNone/>
                </a:pPr>
                <a:endParaRPr lang="en-SG" dirty="0"/>
              </a:p>
              <a:p>
                <a:pPr lvl="1"/>
                <a:endParaRPr lang="en-SG" dirty="0"/>
              </a:p>
              <a:p>
                <a:pPr marL="457200" lvl="1" indent="0">
                  <a:buNone/>
                </a:pPr>
                <a:endParaRPr lang="en-SG" dirty="0"/>
              </a:p>
              <a:p>
                <a:r>
                  <a:rPr lang="en-SG" dirty="0"/>
                  <a:t> Drawbacks</a:t>
                </a:r>
              </a:p>
              <a:p>
                <a:pPr lvl="1"/>
                <a:r>
                  <a:rPr lang="en-SG" b="1" dirty="0">
                    <a:solidFill>
                      <a:schemeClr val="accent1"/>
                    </a:solidFill>
                  </a:rPr>
                  <a:t>Inefficiency</a:t>
                </a:r>
                <a:r>
                  <a:rPr lang="en-SG" dirty="0"/>
                  <a:t>. Most of its pruning rules are designed based on size constraints</a:t>
                </a:r>
              </a:p>
              <a:p>
                <a:pPr lvl="1"/>
                <a:r>
                  <a:rPr lang="en-SG" b="1" dirty="0">
                    <a:solidFill>
                      <a:schemeClr val="accent1"/>
                    </a:solidFill>
                  </a:rPr>
                  <a:t>High delay</a:t>
                </a:r>
                <a:r>
                  <a:rPr lang="en-SG" dirty="0"/>
                  <a:t>.</a:t>
                </a:r>
                <a:r>
                  <a:rPr lang="en-SG" b="1" dirty="0">
                    <a:solidFill>
                      <a:schemeClr val="accent1"/>
                    </a:solidFill>
                  </a:rPr>
                  <a:t> </a:t>
                </a:r>
                <a:r>
                  <a:rPr lang="en-SG" dirty="0"/>
                  <a:t>The time between two consecutive outputs (</a:t>
                </a:r>
                <a:r>
                  <a:rPr lang="en-SG" dirty="0">
                    <a:solidFill>
                      <a:srgbClr val="C00000"/>
                    </a:solidFill>
                  </a:rPr>
                  <a:t>delay</a:t>
                </a:r>
                <a:r>
                  <a:rPr lang="en-SG" dirty="0"/>
                  <a:t>) could be exponential </a:t>
                </a:r>
                <a:r>
                  <a:rPr lang="en-SG" dirty="0">
                    <a:solidFill>
                      <a:schemeClr val="bg1">
                        <a:lumMod val="65000"/>
                      </a:schemeClr>
                    </a:solidFill>
                  </a:rPr>
                  <a:t>(w.r.t. the number of vertices in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89D801-F295-46C6-8E18-25117E3F1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 r="-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81EBB6F-55CF-4F93-A418-441159A59DB4}"/>
              </a:ext>
            </a:extLst>
          </p:cNvPr>
          <p:cNvGrpSpPr/>
          <p:nvPr/>
        </p:nvGrpSpPr>
        <p:grpSpPr>
          <a:xfrm>
            <a:off x="1933097" y="2258427"/>
            <a:ext cx="7950956" cy="2132839"/>
            <a:chOff x="755650" y="2333584"/>
            <a:chExt cx="7950956" cy="21328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282559-CE33-492B-9CE1-156D7C13C1EF}"/>
                </a:ext>
              </a:extLst>
            </p:cNvPr>
            <p:cNvGrpSpPr/>
            <p:nvPr/>
          </p:nvGrpSpPr>
          <p:grpSpPr>
            <a:xfrm>
              <a:off x="755650" y="2391576"/>
              <a:ext cx="7950956" cy="2074847"/>
              <a:chOff x="-65509" y="2398663"/>
              <a:chExt cx="7950956" cy="2074847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F9728D7-94BC-4069-BDE5-8420FA36F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0257" y="2398663"/>
                <a:ext cx="2825190" cy="179784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715B4EE-2BD1-440E-A700-35FB82769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2839" y="2440352"/>
                <a:ext cx="2825190" cy="1797848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D2D0AAA-BDC9-4926-95A1-9E70FC69C0F6}"/>
                  </a:ext>
                </a:extLst>
              </p:cNvPr>
              <p:cNvSpPr/>
              <p:nvPr/>
            </p:nvSpPr>
            <p:spPr>
              <a:xfrm>
                <a:off x="3126714" y="2652010"/>
                <a:ext cx="546615" cy="45239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2AD0D6-95FC-43A9-A7F4-10907EBE8E2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969" y="4196511"/>
                    <a:ext cx="2440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200" b="0" dirty="0"/>
                      <a:t>Figure 2. Prefix tree over </a:t>
                    </a:r>
                    <a14:m>
                      <m:oMath xmlns:m="http://schemas.openxmlformats.org/officeDocument/2006/math"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a14:m>
                    <a:r>
                      <a:rPr lang="en-SG" sz="1200" dirty="0"/>
                      <a:t> for </a:t>
                    </a:r>
                    <a:r>
                      <a:rPr lang="en-SG" sz="1200" i="1" dirty="0"/>
                      <a:t>k</a:t>
                    </a:r>
                    <a:r>
                      <a:rPr lang="en-SG" sz="1200" dirty="0"/>
                      <a:t>=1</a:t>
                    </a:r>
                    <a:endParaRPr lang="en-SG" sz="1200" i="1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D6C8070-A0AE-4842-80C2-1A9544491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969" y="4196511"/>
                    <a:ext cx="24407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4193F6C-55A1-4F79-BE4D-EC1B6ACDD9EA}"/>
                  </a:ext>
                </a:extLst>
              </p:cNvPr>
              <p:cNvCxnSpPr/>
              <p:nvPr/>
            </p:nvCxnSpPr>
            <p:spPr>
              <a:xfrm flipV="1">
                <a:off x="3673329" y="2652010"/>
                <a:ext cx="2019133" cy="2261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817F5AE-172F-4F5A-9B72-0EC7E5488575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821" y="4190636"/>
                    <a:ext cx="2465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200" b="0" dirty="0"/>
                      <a:t>Figure 3. Prefix tree over refined </a:t>
                    </a:r>
                    <a14:m>
                      <m:oMath xmlns:m="http://schemas.openxmlformats.org/officeDocument/2006/math"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oMath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3265CCD-F711-4C20-B5D3-A9370C2D6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1821" y="4190636"/>
                    <a:ext cx="246599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4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C9BCA96-45DC-4D2B-9194-FE4D46A27734}"/>
                  </a:ext>
                </a:extLst>
              </p:cNvPr>
              <p:cNvGrpSpPr/>
              <p:nvPr/>
            </p:nvGrpSpPr>
            <p:grpSpPr>
              <a:xfrm>
                <a:off x="-65509" y="2741086"/>
                <a:ext cx="2172582" cy="1726549"/>
                <a:chOff x="1301352" y="5084111"/>
                <a:chExt cx="2172582" cy="172654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D46276B-0D49-4F1D-9CDC-BC7C9A5880D2}"/>
                    </a:ext>
                  </a:extLst>
                </p:cNvPr>
                <p:cNvGrpSpPr/>
                <p:nvPr/>
              </p:nvGrpSpPr>
              <p:grpSpPr>
                <a:xfrm>
                  <a:off x="1699638" y="5084111"/>
                  <a:ext cx="1390986" cy="1186496"/>
                  <a:chOff x="2003380" y="3909065"/>
                  <a:chExt cx="1390986" cy="1186496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45FF9BA9-7629-4297-8E8C-CE41F249EF33}"/>
                      </a:ext>
                    </a:extLst>
                  </p:cNvPr>
                  <p:cNvGrpSpPr/>
                  <p:nvPr/>
                </p:nvGrpSpPr>
                <p:grpSpPr>
                  <a:xfrm>
                    <a:off x="2326338" y="4047565"/>
                    <a:ext cx="730098" cy="1004308"/>
                    <a:chOff x="2326338" y="4047565"/>
                    <a:chExt cx="730098" cy="1004308"/>
                  </a:xfrm>
                </p:grpSpPr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4B7C297A-2481-47FA-9EA8-A9A9558A0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340" y="4350756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48944EEE-7CC4-4707-BF07-FE0A3A478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339" y="4653947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1545A48B-8D86-4C3A-83EE-9A4AD0053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341" y="4047565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F3927D6B-8120-48BC-9C7C-F9EEADC0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338" y="4957138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F82341F9-E96A-4BFC-8555-3822D8983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2835" y="4350756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659337A0-ACB2-4246-9C49-F52F5CF6C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2834" y="4653947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4300ECCE-310A-4A38-8692-FFCC6EE19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2836" y="4047565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51A586CB-E297-4E16-8059-FD3898F1D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2833" y="4957138"/>
                      <a:ext cx="93600" cy="94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9D198302-BE3B-4204-935D-E19714DE4312}"/>
                        </a:ext>
                      </a:extLst>
                    </p:cNvPr>
                    <p:cNvCxnSpPr>
                      <a:stCxn id="60" idx="6"/>
                      <a:endCxn id="64" idx="2"/>
                    </p:cNvCxnSpPr>
                    <p:nvPr/>
                  </p:nvCxnSpPr>
                  <p:spPr>
                    <a:xfrm>
                      <a:off x="2419941" y="4094933"/>
                      <a:ext cx="5428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8A0122CE-A9AF-4F63-ACB5-A4972AA8D024}"/>
                        </a:ext>
                      </a:extLst>
                    </p:cNvPr>
                    <p:cNvCxnSpPr>
                      <a:stCxn id="60" idx="6"/>
                      <a:endCxn id="62" idx="2"/>
                    </p:cNvCxnSpPr>
                    <p:nvPr/>
                  </p:nvCxnSpPr>
                  <p:spPr>
                    <a:xfrm>
                      <a:off x="2419941" y="4094933"/>
                      <a:ext cx="542894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4D2D2E6D-F5B5-4344-8776-13E602AFEDDC}"/>
                        </a:ext>
                      </a:extLst>
                    </p:cNvPr>
                    <p:cNvCxnSpPr>
                      <a:stCxn id="60" idx="6"/>
                      <a:endCxn id="63" idx="2"/>
                    </p:cNvCxnSpPr>
                    <p:nvPr/>
                  </p:nvCxnSpPr>
                  <p:spPr>
                    <a:xfrm>
                      <a:off x="2419941" y="4094933"/>
                      <a:ext cx="542893" cy="6063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740B2E38-7206-4D22-B321-BE300DC53DA7}"/>
                        </a:ext>
                      </a:extLst>
                    </p:cNvPr>
                    <p:cNvCxnSpPr>
                      <a:stCxn id="60" idx="6"/>
                      <a:endCxn id="65" idx="2"/>
                    </p:cNvCxnSpPr>
                    <p:nvPr/>
                  </p:nvCxnSpPr>
                  <p:spPr>
                    <a:xfrm>
                      <a:off x="2419941" y="4094933"/>
                      <a:ext cx="542892" cy="90957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C490D22D-726F-4098-8D2C-7BD20507B127}"/>
                        </a:ext>
                      </a:extLst>
                    </p:cNvPr>
                    <p:cNvCxnSpPr>
                      <a:stCxn id="58" idx="6"/>
                      <a:endCxn id="64" idx="2"/>
                    </p:cNvCxnSpPr>
                    <p:nvPr/>
                  </p:nvCxnSpPr>
                  <p:spPr>
                    <a:xfrm flipV="1">
                      <a:off x="2419940" y="4094933"/>
                      <a:ext cx="542896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70F59A14-E74D-4A3A-B8CF-FF54262D864B}"/>
                        </a:ext>
                      </a:extLst>
                    </p:cNvPr>
                    <p:cNvCxnSpPr>
                      <a:stCxn id="58" idx="6"/>
                      <a:endCxn id="62" idx="2"/>
                    </p:cNvCxnSpPr>
                    <p:nvPr/>
                  </p:nvCxnSpPr>
                  <p:spPr>
                    <a:xfrm>
                      <a:off x="2419940" y="4398124"/>
                      <a:ext cx="5428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B94A0187-951D-4AC0-88C5-F17FCBBC3A84}"/>
                        </a:ext>
                      </a:extLst>
                    </p:cNvPr>
                    <p:cNvCxnSpPr>
                      <a:stCxn id="58" idx="6"/>
                      <a:endCxn id="63" idx="2"/>
                    </p:cNvCxnSpPr>
                    <p:nvPr/>
                  </p:nvCxnSpPr>
                  <p:spPr>
                    <a:xfrm>
                      <a:off x="2419940" y="4398124"/>
                      <a:ext cx="542894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62A712A5-48F0-4CCC-A061-E4A16E1D5D12}"/>
                        </a:ext>
                      </a:extLst>
                    </p:cNvPr>
                    <p:cNvCxnSpPr>
                      <a:cxnSpLocks/>
                      <a:stCxn id="59" idx="6"/>
                      <a:endCxn id="64" idx="2"/>
                    </p:cNvCxnSpPr>
                    <p:nvPr/>
                  </p:nvCxnSpPr>
                  <p:spPr>
                    <a:xfrm flipV="1">
                      <a:off x="2419939" y="4094933"/>
                      <a:ext cx="542897" cy="6063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050FFD53-E82B-4704-AFB3-AFF8887647BE}"/>
                        </a:ext>
                      </a:extLst>
                    </p:cNvPr>
                    <p:cNvCxnSpPr>
                      <a:stCxn id="59" idx="6"/>
                      <a:endCxn id="62" idx="2"/>
                    </p:cNvCxnSpPr>
                    <p:nvPr/>
                  </p:nvCxnSpPr>
                  <p:spPr>
                    <a:xfrm flipV="1">
                      <a:off x="2419939" y="4398124"/>
                      <a:ext cx="542896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09EABC1F-C311-49F7-B482-112666D9234D}"/>
                        </a:ext>
                      </a:extLst>
                    </p:cNvPr>
                    <p:cNvCxnSpPr>
                      <a:stCxn id="59" idx="6"/>
                      <a:endCxn id="63" idx="2"/>
                    </p:cNvCxnSpPr>
                    <p:nvPr/>
                  </p:nvCxnSpPr>
                  <p:spPr>
                    <a:xfrm>
                      <a:off x="2419939" y="4701315"/>
                      <a:ext cx="5428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2CD345BD-CE38-4342-85C5-C1E673D73428}"/>
                        </a:ext>
                      </a:extLst>
                    </p:cNvPr>
                    <p:cNvCxnSpPr>
                      <a:stCxn id="59" idx="6"/>
                      <a:endCxn id="65" idx="2"/>
                    </p:cNvCxnSpPr>
                    <p:nvPr/>
                  </p:nvCxnSpPr>
                  <p:spPr>
                    <a:xfrm>
                      <a:off x="2419939" y="4701315"/>
                      <a:ext cx="542894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94976DCE-ED98-4322-AFD6-8CB2E7296CF2}"/>
                        </a:ext>
                      </a:extLst>
                    </p:cNvPr>
                    <p:cNvCxnSpPr>
                      <a:stCxn id="61" idx="6"/>
                      <a:endCxn id="65" idx="2"/>
                    </p:cNvCxnSpPr>
                    <p:nvPr/>
                  </p:nvCxnSpPr>
                  <p:spPr>
                    <a:xfrm>
                      <a:off x="2419938" y="5004506"/>
                      <a:ext cx="5428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155FF227-1813-435D-BA1B-00D183A4227E}"/>
                        </a:ext>
                      </a:extLst>
                    </p:cNvPr>
                    <p:cNvCxnSpPr>
                      <a:stCxn id="61" idx="6"/>
                      <a:endCxn id="63" idx="2"/>
                    </p:cNvCxnSpPr>
                    <p:nvPr/>
                  </p:nvCxnSpPr>
                  <p:spPr>
                    <a:xfrm flipV="1">
                      <a:off x="2419938" y="4701315"/>
                      <a:ext cx="542896" cy="30319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A53EA37D-47C9-4352-A5F2-500D99B1A7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9638" y="3909065"/>
                        <a:ext cx="2830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9D629354-0CB7-4D22-BD23-066081BBC3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9638" y="3909065"/>
                        <a:ext cx="283026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043" r="-8696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916B2F8B-1236-41A4-844E-A98ADC5968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3380" y="4212256"/>
                        <a:ext cx="27770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FEF6E8C5-8C4E-400F-B13E-A89A494F3A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3380" y="4212256"/>
                        <a:ext cx="277704" cy="2769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3333" r="-8889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071A0945-9585-4089-807D-48F56592CE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3380" y="4517009"/>
                        <a:ext cx="2830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003F5F2F-281E-42C8-BCDF-11003A96D1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3380" y="4517009"/>
                        <a:ext cx="283026" cy="27699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3043" r="-8696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0D0E55F-22AA-41D8-85B6-CCC5FE9B76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9637" y="4818562"/>
                        <a:ext cx="2830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8AF47AE5-4E37-4EC7-8F01-3981E275B0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9637" y="4818562"/>
                        <a:ext cx="283026" cy="2769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3043" r="-8696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AD21025D-68AB-429F-B5E1-228EA30D6B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9579" y="3909065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2BB51CC7-B377-4A90-A7EE-64E901A46B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89579" y="3909065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2500" r="-8333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8644265-AB5E-47D1-9E41-9D5116AB0F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1082" y="4212256"/>
                        <a:ext cx="28796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A98525E-A50E-46CD-A9E5-DC6C6B3D87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01082" y="4212256"/>
                        <a:ext cx="287963" cy="276999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2766" r="-6383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4054700-2C7E-4EF1-A8E2-E3B7EEAE34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1081" y="4517009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6B785381-5DF1-417D-A04D-5C2116C14F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01081" y="4517009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2500" r="-6250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D4809560-6BE5-4424-8D63-725B25C369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1081" y="4818561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SG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AB2B849D-79E1-4DE1-B0FA-9CB44783E4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01081" y="4818561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2500" r="-6250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59B46C9-CF72-4996-B664-84EF7E986E35}"/>
                    </a:ext>
                  </a:extLst>
                </p:cNvPr>
                <p:cNvSpPr txBox="1"/>
                <p:nvPr/>
              </p:nvSpPr>
              <p:spPr>
                <a:xfrm>
                  <a:off x="1301352" y="6533661"/>
                  <a:ext cx="21725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200" b="0" dirty="0"/>
                    <a:t>Figure 1. Input bipartite graph</a:t>
                  </a:r>
                  <a:endParaRPr lang="en-SG" sz="12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DDE02E-3A36-45D2-A8CC-DEFBBECE3C28}"/>
                    </a:ext>
                  </a:extLst>
                </p:cNvPr>
                <p:cNvSpPr txBox="1"/>
                <p:nvPr/>
              </p:nvSpPr>
              <p:spPr>
                <a:xfrm>
                  <a:off x="4832186" y="2333584"/>
                  <a:ext cx="209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200" dirty="0">
                      <a:solidFill>
                        <a:schemeClr val="accent2"/>
                      </a:solidFill>
                    </a:rPr>
                    <a:t>Refined </a:t>
                  </a:r>
                  <a14:m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SG" dirty="0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246035C-A35F-48EA-803A-1E85D7C8F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186" y="2333584"/>
                  <a:ext cx="2098460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91" b="-8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矩形 1">
            <a:extLst>
              <a:ext uri="{FF2B5EF4-FFF2-40B4-BE49-F238E27FC236}">
                <a16:creationId xmlns:a16="http://schemas.microsoft.com/office/drawing/2014/main" id="{C9A22668-0752-488F-ABF4-66E9A8F3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63" y="6123233"/>
            <a:ext cx="1051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[1] Kaiqiang Yu, Cheng Long, P Deepak, and Tanmoy Chakraborty. 2021. On Efficient Large Maximal Biplex Discovery. IEEE Trans.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Knowl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Data Eng. (2021)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[2] Coen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Bron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Joep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Kerbosch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1973. Algorithm 457: finding all cliques of an undirected graph. </a:t>
            </a:r>
            <a:r>
              <a:rPr lang="en-AU" altLang="zh-CN" sz="900" dirty="0" err="1">
                <a:latin typeface="Arial" panose="020B0604020202020204" pitchFamily="34" charset="0"/>
                <a:ea typeface="宋体" panose="02010600030101010101" pitchFamily="2" charset="-122"/>
              </a:rPr>
              <a:t>Commun</a:t>
            </a:r>
            <a:r>
              <a:rPr lang="en-AU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. ACM 16, 9 (1973), 575–577.</a:t>
            </a:r>
          </a:p>
        </p:txBody>
      </p:sp>
    </p:spTree>
    <p:extLst>
      <p:ext uri="{BB962C8B-B14F-4D97-AF65-F5344CB8AC3E}">
        <p14:creationId xmlns:p14="http://schemas.microsoft.com/office/powerpoint/2010/main" val="40232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version: bTraversal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D801-F295-46C6-8E18-25117E3F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Motivation</a:t>
            </a:r>
          </a:p>
          <a:p>
            <a:pPr lvl="1"/>
            <a:r>
              <a:rPr lang="en-SG" dirty="0"/>
              <a:t>Adopt a general </a:t>
            </a:r>
            <a:r>
              <a:rPr lang="en-SG" i="1" dirty="0"/>
              <a:t>reverse search based</a:t>
            </a:r>
            <a:r>
              <a:rPr lang="en-SG" dirty="0"/>
              <a:t> framework</a:t>
            </a:r>
            <a:r>
              <a:rPr lang="en-SG" baseline="30000" dirty="0"/>
              <a:t>[1] </a:t>
            </a:r>
            <a:r>
              <a:rPr lang="en-SG" dirty="0"/>
              <a:t>for listing maximal subgraphs satisfying hereditary property </a:t>
            </a:r>
            <a:r>
              <a:rPr lang="en-SG" i="1" dirty="0">
                <a:solidFill>
                  <a:srgbClr val="C00000"/>
                </a:solidFill>
              </a:rPr>
              <a:t>in polynomial delay</a:t>
            </a:r>
            <a:endParaRPr lang="en-SG" dirty="0"/>
          </a:p>
          <a:p>
            <a:r>
              <a:rPr lang="en-SG" dirty="0"/>
              <a:t> Main procedure</a:t>
            </a:r>
          </a:p>
          <a:p>
            <a:pPr lvl="1"/>
            <a:r>
              <a:rPr lang="en-SG" dirty="0"/>
              <a:t>Step A. Find a random initial solution (MBP)</a:t>
            </a:r>
          </a:p>
          <a:p>
            <a:pPr lvl="1"/>
            <a:r>
              <a:rPr lang="en-SG" dirty="0"/>
              <a:t>Step B. Find some new solutions from the current one by </a:t>
            </a:r>
            <a:r>
              <a:rPr lang="en-SG" b="1" dirty="0"/>
              <a:t>ThreeStep</a:t>
            </a:r>
          </a:p>
          <a:p>
            <a:pPr lvl="2"/>
            <a:r>
              <a:rPr lang="en-SG" dirty="0"/>
              <a:t>(1) Almost-satisfying subgraph formation</a:t>
            </a:r>
          </a:p>
          <a:p>
            <a:pPr lvl="2"/>
            <a:r>
              <a:rPr lang="en-SG" dirty="0"/>
              <a:t>(2) Local solution enumeration</a:t>
            </a:r>
          </a:p>
          <a:p>
            <a:pPr lvl="2"/>
            <a:r>
              <a:rPr lang="en-SG" dirty="0"/>
              <a:t>(3) Local solution extension </a:t>
            </a:r>
            <a:endParaRPr lang="en-SG" b="1" dirty="0"/>
          </a:p>
          <a:p>
            <a:pPr lvl="1"/>
            <a:r>
              <a:rPr lang="en-SG" dirty="0"/>
              <a:t>Step C. Repeat the Step B from each new solution until all solutions are found</a:t>
            </a:r>
          </a:p>
          <a:p>
            <a:endParaRPr lang="en-SG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40EB2E4-58E5-40EA-9407-5F05AC94BA60}"/>
              </a:ext>
            </a:extLst>
          </p:cNvPr>
          <p:cNvGrpSpPr/>
          <p:nvPr/>
        </p:nvGrpSpPr>
        <p:grpSpPr>
          <a:xfrm>
            <a:off x="2894802" y="5288448"/>
            <a:ext cx="5358555" cy="1256402"/>
            <a:chOff x="2162342" y="5528463"/>
            <a:chExt cx="5358555" cy="1256402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5FD7C-567B-4514-A4EA-EB2E0344E4A2}"/>
                </a:ext>
              </a:extLst>
            </p:cNvPr>
            <p:cNvGrpSpPr/>
            <p:nvPr/>
          </p:nvGrpSpPr>
          <p:grpSpPr>
            <a:xfrm>
              <a:off x="2220003" y="5528463"/>
              <a:ext cx="5300894" cy="1016196"/>
              <a:chOff x="1160816" y="3107481"/>
              <a:chExt cx="5300894" cy="1016196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693C3BC-195F-409D-87B6-57472BE1DED7}"/>
                  </a:ext>
                </a:extLst>
              </p:cNvPr>
              <p:cNvSpPr/>
              <p:nvPr/>
            </p:nvSpPr>
            <p:spPr>
              <a:xfrm>
                <a:off x="4004155" y="3125272"/>
                <a:ext cx="1794872" cy="76102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6B7BEFE-65F5-4586-A123-1F49218862DA}"/>
                  </a:ext>
                </a:extLst>
              </p:cNvPr>
              <p:cNvSpPr/>
              <p:nvPr/>
            </p:nvSpPr>
            <p:spPr>
              <a:xfrm>
                <a:off x="53268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4A89B515-63BD-44DF-AD01-77A520AD1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79180AED-4144-4AAF-A50D-F67592129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413" y="3144322"/>
                    <a:ext cx="164142" cy="1885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CF1F26D-0291-4C7E-8949-94BD762098ED}"/>
                  </a:ext>
                </a:extLst>
              </p:cNvPr>
              <p:cNvSpPr/>
              <p:nvPr/>
            </p:nvSpPr>
            <p:spPr>
              <a:xfrm>
                <a:off x="5326870" y="334479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2FE792D-12DD-4AFE-BFF4-35F5BC7CC1CA}"/>
                  </a:ext>
                </a:extLst>
              </p:cNvPr>
              <p:cNvSpPr/>
              <p:nvPr/>
            </p:nvSpPr>
            <p:spPr>
              <a:xfrm>
                <a:off x="5326870" y="349450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2796BBE-0CF9-4258-BA16-196ACA0DA72D}"/>
                  </a:ext>
                </a:extLst>
              </p:cNvPr>
              <p:cNvSpPr/>
              <p:nvPr/>
            </p:nvSpPr>
            <p:spPr>
              <a:xfrm>
                <a:off x="5326555" y="3644203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18209EFB-0B99-45E9-9CD0-9739FB757607}"/>
                      </a:ext>
                    </a:extLst>
                  </p:cNvPr>
                  <p:cNvSpPr txBox="1"/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2EB62C2F-0A86-4E25-9FF0-0FBDB3DA1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689" y="3268843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D0FB5308-F626-48FE-B148-7884F9FF3777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8373BB67-B6E9-47D1-B394-F57B9146E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407409"/>
                    <a:ext cx="19556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01C38635-F8C8-4240-B313-5A741CE55BEB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E4032685-8DC6-41EB-9818-39E281F49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039" y="3547084"/>
                    <a:ext cx="195566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C71B57-D434-4BC3-A556-7A1569FBBBA8}"/>
                  </a:ext>
                </a:extLst>
              </p:cNvPr>
              <p:cNvSpPr/>
              <p:nvPr/>
            </p:nvSpPr>
            <p:spPr>
              <a:xfrm>
                <a:off x="5110970" y="319855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995E3153-F39F-4B6E-9E65-4B0439EC6712}"/>
                      </a:ext>
                    </a:extLst>
                  </p:cNvPr>
                  <p:cNvSpPr txBox="1"/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216AB09A-2629-4898-BDA7-32703DED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922" y="3125272"/>
                    <a:ext cx="18768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333" r="-1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A5E5541-E26E-418A-8459-604DD5B90787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>
                <a:off x="5187814" y="3236977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5DF18CE-44F6-4596-A3B0-EA3D0317378D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187814" y="3236977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0FE74F0-7A6F-487F-A396-CC636EBF17E5}"/>
                  </a:ext>
                </a:extLst>
              </p:cNvPr>
              <p:cNvCxnSpPr>
                <a:stCxn id="158" idx="6"/>
                <a:endCxn id="154" idx="2"/>
              </p:cNvCxnSpPr>
              <p:nvPr/>
            </p:nvCxnSpPr>
            <p:spPr>
              <a:xfrm>
                <a:off x="5187814" y="3236977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AB71CBA-9F0D-4D4C-B2B2-F260B701A085}"/>
                  </a:ext>
                </a:extLst>
              </p:cNvPr>
              <p:cNvSpPr/>
              <p:nvPr/>
            </p:nvSpPr>
            <p:spPr>
              <a:xfrm>
                <a:off x="45302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84D9E0F1-6E99-4D9B-BE17-E8F08C9856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AB7D828E-ADA7-40D1-9041-8C8C009B4C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764" y="3126531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926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608F3A7-78D9-4779-9263-1EFE9500E1AD}"/>
                  </a:ext>
                </a:extLst>
              </p:cNvPr>
              <p:cNvSpPr/>
              <p:nvPr/>
            </p:nvSpPr>
            <p:spPr>
              <a:xfrm>
                <a:off x="4530221" y="332700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B754B96-A86E-4AC4-9B10-A375A32392AE}"/>
                  </a:ext>
                </a:extLst>
              </p:cNvPr>
              <p:cNvSpPr/>
              <p:nvPr/>
            </p:nvSpPr>
            <p:spPr>
              <a:xfrm>
                <a:off x="4530221" y="347671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357613C-D58B-4877-BF41-64F217173035}"/>
                  </a:ext>
                </a:extLst>
              </p:cNvPr>
              <p:cNvSpPr/>
              <p:nvPr/>
            </p:nvSpPr>
            <p:spPr>
              <a:xfrm>
                <a:off x="4529906" y="362641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BCC4698-84C8-4AF1-9583-34F3208154E3}"/>
                  </a:ext>
                </a:extLst>
              </p:cNvPr>
              <p:cNvSpPr/>
              <p:nvPr/>
            </p:nvSpPr>
            <p:spPr>
              <a:xfrm>
                <a:off x="4529906" y="37726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08F18830-47FC-4E99-807D-06EFF07C6212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38E5B23D-B649-425F-9C94-B44E116B12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040" y="3251052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A3310E0C-0587-4A3C-BD1F-EC8DC32B22C9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B48FFCA8-F59D-423D-A221-83642D740F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389618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B6328722-9A34-48DC-858F-A0AD89EE4587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339053F-54CA-4F92-82E8-66657506A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529293"/>
                    <a:ext cx="1955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2CA087B8-5267-47B4-8380-4C1B8DA3FD7A}"/>
                      </a:ext>
                    </a:extLst>
                  </p:cNvPr>
                  <p:cNvSpPr txBox="1"/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CC410838-A105-4ED5-A15B-8A16929FE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390" y="3668968"/>
                    <a:ext cx="195566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0183F4E-B095-479E-AAF1-AA826B040FDC}"/>
                  </a:ext>
                </a:extLst>
              </p:cNvPr>
              <p:cNvSpPr/>
              <p:nvPr/>
            </p:nvSpPr>
            <p:spPr>
              <a:xfrm>
                <a:off x="4314321" y="3180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FBD83C83-C0F7-4583-9834-B22FAE0C1F83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218E1503-AD2B-4355-ACC6-BB4369E2E2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273" y="3107481"/>
                    <a:ext cx="18768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BD1F4FB-9C7F-4DC7-9D95-FB95A472A03A}"/>
                  </a:ext>
                </a:extLst>
              </p:cNvPr>
              <p:cNvCxnSpPr>
                <a:stCxn id="173" idx="6"/>
                <a:endCxn id="163" idx="2"/>
              </p:cNvCxnSpPr>
              <p:nvPr/>
            </p:nvCxnSpPr>
            <p:spPr>
              <a:xfrm>
                <a:off x="4391165" y="3219186"/>
                <a:ext cx="13905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87531B5-198F-4FB8-9B9D-170BAA5ED5AC}"/>
                  </a:ext>
                </a:extLst>
              </p:cNvPr>
              <p:cNvCxnSpPr>
                <a:stCxn id="173" idx="6"/>
                <a:endCxn id="165" idx="2"/>
              </p:cNvCxnSpPr>
              <p:nvPr/>
            </p:nvCxnSpPr>
            <p:spPr>
              <a:xfrm>
                <a:off x="4391165" y="3219186"/>
                <a:ext cx="139056" cy="14624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B96DC76-8B9D-49E7-AFB9-799E879E3BFE}"/>
                  </a:ext>
                </a:extLst>
              </p:cNvPr>
              <p:cNvCxnSpPr>
                <a:stCxn id="173" idx="6"/>
                <a:endCxn id="167" idx="2"/>
              </p:cNvCxnSpPr>
              <p:nvPr/>
            </p:nvCxnSpPr>
            <p:spPr>
              <a:xfrm>
                <a:off x="4391165" y="3219186"/>
                <a:ext cx="138741" cy="44564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392DB38-C312-42CC-9034-A60D88EE7025}"/>
                  </a:ext>
                </a:extLst>
              </p:cNvPr>
              <p:cNvSpPr/>
              <p:nvPr/>
            </p:nvSpPr>
            <p:spPr>
              <a:xfrm>
                <a:off x="3731269" y="316337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F86D9DA-ED1F-48D9-8AD1-5208BEBA63C2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30658941-72D8-44BC-B585-6BFE348E28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812" y="3109141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923" r="-1538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5FDAA30-A532-414E-91AB-2551A75107E6}"/>
                  </a:ext>
                </a:extLst>
              </p:cNvPr>
              <p:cNvSpPr/>
              <p:nvPr/>
            </p:nvSpPr>
            <p:spPr>
              <a:xfrm>
                <a:off x="3731269" y="3309618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F19A86C-2A7F-471A-AEFC-DF3433F921C3}"/>
                  </a:ext>
                </a:extLst>
              </p:cNvPr>
              <p:cNvSpPr/>
              <p:nvPr/>
            </p:nvSpPr>
            <p:spPr>
              <a:xfrm>
                <a:off x="3731269" y="345932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04FDDB5-F969-4D05-8F69-44AAC3A6A834}"/>
                  </a:ext>
                </a:extLst>
              </p:cNvPr>
              <p:cNvSpPr/>
              <p:nvPr/>
            </p:nvSpPr>
            <p:spPr>
              <a:xfrm>
                <a:off x="3730954" y="360902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C290FBB-F93A-41A9-B984-981DCB94AB36}"/>
                  </a:ext>
                </a:extLst>
              </p:cNvPr>
              <p:cNvSpPr/>
              <p:nvPr/>
            </p:nvSpPr>
            <p:spPr>
              <a:xfrm>
                <a:off x="3730954" y="375526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9CCDD0E6-B700-43E8-9AF8-3BD62A9CA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D1C5EFC6-B1A0-4A97-AAED-EF74BFF47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088" y="3233662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9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DA18F5F2-4149-4B5C-9C7C-4B0283EF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9E39EE08-14A7-47D4-B298-4964E9946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372228"/>
                    <a:ext cx="195566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07003297-D42C-4DE6-A306-F747D1898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DD92FA50-98C5-477F-8D0F-976EB76ED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511903"/>
                    <a:ext cx="195566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05CB8FF-9FDD-48A0-AE36-D586DAE24B6C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772EC50-47C0-4F1E-88A9-5446075E0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438" y="3651578"/>
                    <a:ext cx="195566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BFCD9643-576B-44C4-A7EF-254BEF03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821" y="3491202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F8E92DA9-FD67-4400-9B3A-A6D43E7A1D59}"/>
                  </a:ext>
                </a:extLst>
              </p:cNvPr>
              <p:cNvSpPr/>
              <p:nvPr/>
            </p:nvSpPr>
            <p:spPr>
              <a:xfrm>
                <a:off x="61889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26245FEE-07E7-4915-A552-614536A64FDF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61D5076-54C2-4973-AFD1-1D06A600E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518" y="3157138"/>
                    <a:ext cx="164142" cy="1885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926" r="-1111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D9E21E26-8871-4620-9CF5-662558F6F768}"/>
                  </a:ext>
                </a:extLst>
              </p:cNvPr>
              <p:cNvSpPr/>
              <p:nvPr/>
            </p:nvSpPr>
            <p:spPr>
              <a:xfrm>
                <a:off x="6188975" y="335761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7339235-78B7-4A26-B5CF-B82191912BB7}"/>
                  </a:ext>
                </a:extLst>
              </p:cNvPr>
              <p:cNvSpPr/>
              <p:nvPr/>
            </p:nvSpPr>
            <p:spPr>
              <a:xfrm>
                <a:off x="6188975" y="350731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D1FB70C-6162-4270-B975-E489A579C0F8}"/>
                  </a:ext>
                </a:extLst>
              </p:cNvPr>
              <p:cNvSpPr/>
              <p:nvPr/>
            </p:nvSpPr>
            <p:spPr>
              <a:xfrm>
                <a:off x="6188660" y="3657019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1C1993F6-E4EF-479E-BCCF-0727F1CC9157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5BB84A35-D19D-46C0-9B08-A46FD0395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794" y="3281659"/>
                    <a:ext cx="19556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DA7A486A-AB1B-44BD-9883-87164CF3A4D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1427A956-7F0E-4673-9A36-9056F1EFE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420225"/>
                    <a:ext cx="19556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3F98D8CE-D150-4B45-B3CE-3D2EF647D984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885AD249-1081-4E98-95FE-F2673BA96D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144" y="3559900"/>
                    <a:ext cx="1955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4829B0A0-68BA-459F-8CFB-911B989F1A2A}"/>
                  </a:ext>
                </a:extLst>
              </p:cNvPr>
              <p:cNvSpPr/>
              <p:nvPr/>
            </p:nvSpPr>
            <p:spPr>
              <a:xfrm>
                <a:off x="5973075" y="3211371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651BB04C-BEE2-40F1-B0EE-AE4EB760084F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BA05CC03-767F-4EF2-A0F2-45C01A021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027" y="3138088"/>
                    <a:ext cx="18768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2AE255A-6B70-4B4F-BE20-92DE91D9D027}"/>
                  </a:ext>
                </a:extLst>
              </p:cNvPr>
              <p:cNvCxnSpPr>
                <a:stCxn id="197" idx="6"/>
                <a:endCxn id="189" idx="2"/>
              </p:cNvCxnSpPr>
              <p:nvPr/>
            </p:nvCxnSpPr>
            <p:spPr>
              <a:xfrm>
                <a:off x="6049919" y="3249793"/>
                <a:ext cx="13905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B8BEFAA-E00C-48E7-8E4F-3C5B9856E4B0}"/>
                  </a:ext>
                </a:extLst>
              </p:cNvPr>
              <p:cNvCxnSpPr>
                <a:stCxn id="197" idx="6"/>
                <a:endCxn id="191" idx="2"/>
              </p:cNvCxnSpPr>
              <p:nvPr/>
            </p:nvCxnSpPr>
            <p:spPr>
              <a:xfrm>
                <a:off x="6049919" y="3249793"/>
                <a:ext cx="139056" cy="1462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D2DDA6F-0A45-406C-B374-48A1AD353BB9}"/>
                  </a:ext>
                </a:extLst>
              </p:cNvPr>
              <p:cNvCxnSpPr>
                <a:stCxn id="197" idx="6"/>
                <a:endCxn id="193" idx="2"/>
              </p:cNvCxnSpPr>
              <p:nvPr/>
            </p:nvCxnSpPr>
            <p:spPr>
              <a:xfrm>
                <a:off x="6049919" y="3249793"/>
                <a:ext cx="138741" cy="4456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72FBA2E1-AE86-4B6C-ACE8-512C49377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4817" y="3485375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84C3613-C8E9-4CB8-A3A2-141DA6757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019" y="3491703"/>
                <a:ext cx="267658" cy="32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F5A914A-0D22-4FCD-BB03-3E0D6335F3ED}"/>
                  </a:ext>
                </a:extLst>
              </p:cNvPr>
              <p:cNvSpPr txBox="1"/>
              <p:nvPr/>
            </p:nvSpPr>
            <p:spPr>
              <a:xfrm>
                <a:off x="4187064" y="3862067"/>
                <a:ext cx="14334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cs typeface="Times New Roman" panose="02020603050405020304" pitchFamily="18" charset="0"/>
                  </a:rPr>
                  <a:t>Three-step procedure</a:t>
                </a:r>
                <a:endParaRPr lang="en-SG" sz="11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97811B5-51C4-4D07-A9DF-77F17F006B4F}"/>
                  </a:ext>
                </a:extLst>
              </p:cNvPr>
              <p:cNvSpPr txBox="1"/>
              <p:nvPr/>
            </p:nvSpPr>
            <p:spPr>
              <a:xfrm>
                <a:off x="3933975" y="3449979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84161F-8F1A-49D7-882C-11CD06D2B55E}"/>
                  </a:ext>
                </a:extLst>
              </p:cNvPr>
              <p:cNvSpPr txBox="1"/>
              <p:nvPr/>
            </p:nvSpPr>
            <p:spPr>
              <a:xfrm>
                <a:off x="4776388" y="3437631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A6D41BF-34DD-4491-9EF3-70E3A5425839}"/>
                  </a:ext>
                </a:extLst>
              </p:cNvPr>
              <p:cNvSpPr txBox="1"/>
              <p:nvPr/>
            </p:nvSpPr>
            <p:spPr>
              <a:xfrm>
                <a:off x="5539254" y="34351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en-SG" sz="1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18D1466A-5E08-4FAB-AA52-267EE4AE4CA3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35CFEA9-B719-4429-83E4-4FEAD1528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930" y="3857060"/>
                    <a:ext cx="194732" cy="1692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5625" r="-937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F55DA621-C6BF-4A49-9E96-0701DC121FC8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B0BF667-B0D3-450A-ACBF-1BCFFA425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264" y="3849393"/>
                    <a:ext cx="178234" cy="1692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0690" r="-1379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A419293C-CE40-46E9-834E-040D79303CB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𝑙𝑜𝑐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9721246C-A99A-40AD-979A-3AE31BEA9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2305" y="3706997"/>
                    <a:ext cx="287771" cy="1692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638" r="-638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472D1317-C5AB-48D2-A52C-6A384CBFCEC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65BD5276-093D-4AEE-A732-0C442CDD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7040" y="3290367"/>
                    <a:ext cx="187680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8E87D98A-C0D6-44B2-B42F-DF7CB52B8B3A}"/>
                      </a:ext>
                    </a:extLst>
                  </p:cNvPr>
                  <p:cNvSpPr txBox="1"/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9D62D7FA-F095-488E-A7D1-89666EACE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180" y="3294718"/>
                    <a:ext cx="198772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091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5015E33-0DEE-4B9E-BC27-4F2256B21553}"/>
                  </a:ext>
                </a:extLst>
              </p:cNvPr>
              <p:cNvSpPr/>
              <p:nvPr/>
            </p:nvSpPr>
            <p:spPr>
              <a:xfrm>
                <a:off x="5979425" y="3356095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A28EB0E4-E9F8-4DD2-90B3-3D9EDCA7DAD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5ED7C41-5A9F-4B44-ACFE-6430868FA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191" y="3269040"/>
                    <a:ext cx="18928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075DE1-C1AB-484F-A9A5-501A95344A4A}"/>
                      </a:ext>
                    </a:extLst>
                  </p:cNvPr>
                  <p:cNvSpPr txBox="1"/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B43ABB76-C170-405B-806F-B83DAF879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091" y="3307140"/>
                    <a:ext cx="189283" cy="18466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FD37C5E-9A98-4636-B28E-C07EA9A19706}"/>
                  </a:ext>
                </a:extLst>
              </p:cNvPr>
              <p:cNvCxnSpPr>
                <a:stCxn id="213" idx="6"/>
                <a:endCxn id="191" idx="2"/>
              </p:cNvCxnSpPr>
              <p:nvPr/>
            </p:nvCxnSpPr>
            <p:spPr>
              <a:xfrm>
                <a:off x="6056269" y="3394517"/>
                <a:ext cx="132706" cy="15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7DE5C93-D572-410D-A413-8329DF8E0B9B}"/>
                  </a:ext>
                </a:extLst>
              </p:cNvPr>
              <p:cNvCxnSpPr>
                <a:stCxn id="213" idx="6"/>
                <a:endCxn id="192" idx="2"/>
              </p:cNvCxnSpPr>
              <p:nvPr/>
            </p:nvCxnSpPr>
            <p:spPr>
              <a:xfrm>
                <a:off x="6056269" y="3394517"/>
                <a:ext cx="132706" cy="1512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723FCA4-C526-43CD-B660-87005C6B460F}"/>
                  </a:ext>
                </a:extLst>
              </p:cNvPr>
              <p:cNvCxnSpPr>
                <a:stCxn id="213" idx="6"/>
                <a:endCxn id="193" idx="2"/>
              </p:cNvCxnSpPr>
              <p:nvPr/>
            </p:nvCxnSpPr>
            <p:spPr>
              <a:xfrm>
                <a:off x="6056269" y="3394517"/>
                <a:ext cx="132391" cy="3009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D5975CA-8406-4143-8CDD-5FFE42320907}"/>
                  </a:ext>
                </a:extLst>
              </p:cNvPr>
              <p:cNvSpPr/>
              <p:nvPr/>
            </p:nvSpPr>
            <p:spPr>
              <a:xfrm>
                <a:off x="152501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CA373F5-A3E3-45DE-9B77-7613B94D00F9}"/>
                  </a:ext>
                </a:extLst>
              </p:cNvPr>
              <p:cNvSpPr/>
              <p:nvPr/>
            </p:nvSpPr>
            <p:spPr>
              <a:xfrm>
                <a:off x="196461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7146E2E-C789-4EE3-AE05-0944540CD173}"/>
                  </a:ext>
                </a:extLst>
              </p:cNvPr>
              <p:cNvSpPr/>
              <p:nvPr/>
            </p:nvSpPr>
            <p:spPr>
              <a:xfrm>
                <a:off x="2404209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C714BD5-1675-43E8-ACBA-1F4D6DD90B5E}"/>
                  </a:ext>
                </a:extLst>
              </p:cNvPr>
              <p:cNvSpPr/>
              <p:nvPr/>
            </p:nvSpPr>
            <p:spPr>
              <a:xfrm>
                <a:off x="2843804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60AA2F3-EC18-4239-86E6-F26BB4B3BF11}"/>
                  </a:ext>
                </a:extLst>
              </p:cNvPr>
              <p:cNvSpPr/>
              <p:nvPr/>
            </p:nvSpPr>
            <p:spPr>
              <a:xfrm>
                <a:off x="135356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21CA122-DD3D-4A3C-8814-3ED4B7A2D8CF}"/>
                  </a:ext>
                </a:extLst>
              </p:cNvPr>
              <p:cNvSpPr/>
              <p:nvPr/>
            </p:nvSpPr>
            <p:spPr>
              <a:xfrm>
                <a:off x="179315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055FF2A-FD76-4573-871F-8AD24E1BB2A4}"/>
                  </a:ext>
                </a:extLst>
              </p:cNvPr>
              <p:cNvSpPr/>
              <p:nvPr/>
            </p:nvSpPr>
            <p:spPr>
              <a:xfrm>
                <a:off x="2232754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2D7FFA2-C2B8-4F43-AB25-A08C41EDFFAB}"/>
                  </a:ext>
                </a:extLst>
              </p:cNvPr>
              <p:cNvSpPr/>
              <p:nvPr/>
            </p:nvSpPr>
            <p:spPr>
              <a:xfrm>
                <a:off x="2672349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595CD36-81FF-42DC-9C0F-EA3D1DA28033}"/>
                  </a:ext>
                </a:extLst>
              </p:cNvPr>
              <p:cNvSpPr/>
              <p:nvPr/>
            </p:nvSpPr>
            <p:spPr>
              <a:xfrm>
                <a:off x="3116212" y="371744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B75C9D97-067D-4045-803A-33F31A62D2C0}"/>
                      </a:ext>
                    </a:extLst>
                  </p:cNvPr>
                  <p:cNvSpPr txBox="1"/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32AA4011-7343-45EC-9630-1EA45AF64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727" y="3318640"/>
                    <a:ext cx="187680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r="-64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3FF87C65-A54B-4AFF-91A9-081ECD33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F72031C2-FC2B-4722-9499-8340C9C3D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0768" y="3321412"/>
                    <a:ext cx="18928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B63DAEFA-BBDE-47D1-9426-D4C366918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F5EC472-C9E0-4250-910E-CF259772A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754" y="3321412"/>
                    <a:ext cx="189283" cy="1846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9677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EF4DD30B-B27A-45FF-846E-B4D710B81163}"/>
                      </a:ext>
                    </a:extLst>
                  </p:cNvPr>
                  <p:cNvSpPr txBox="1"/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2AC063AE-056D-42F8-A398-47308C2A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7819" y="3318640"/>
                    <a:ext cx="189283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9677" r="-64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3538AA19-7FD3-462F-940F-CF0E94ABC5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2882891-22DC-49F2-BE0A-1C7BC8F02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816" y="3653769"/>
                    <a:ext cx="195566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375"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44814E26-5AFB-457C-B390-E9DCB6DAF5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EA48162F-3853-409B-BB26-6B49971B0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267" y="3654665"/>
                    <a:ext cx="19556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64B526D8-4FE1-450E-A9DB-F735C848F7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E8CCEAD-E799-4AA7-A166-9427B2C42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2392" y="3648700"/>
                    <a:ext cx="19556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AE4A65AF-C241-485B-B3FE-715981EBF6D7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8A7387A4-6001-43E6-B3CD-D675F6652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760" y="3654956"/>
                    <a:ext cx="195566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FD75D6CF-C1C5-4C50-8119-F0BE8B6CF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7CBCC5EF-D90B-46DF-8337-00489C672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2205" y="3652233"/>
                    <a:ext cx="195566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9375" r="-312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4CC34D27-3DF3-4609-B9FF-86B225FC9DDE}"/>
                  </a:ext>
                </a:extLst>
              </p:cNvPr>
              <p:cNvCxnSpPr>
                <a:stCxn id="219" idx="4"/>
                <a:endCxn id="223" idx="0"/>
              </p:cNvCxnSpPr>
              <p:nvPr/>
            </p:nvCxnSpPr>
            <p:spPr>
              <a:xfrm flipH="1">
                <a:off x="1391986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4F377B9-6522-48F6-900A-8026F583E136}"/>
                  </a:ext>
                </a:extLst>
              </p:cNvPr>
              <p:cNvCxnSpPr>
                <a:stCxn id="219" idx="4"/>
                <a:endCxn id="224" idx="0"/>
              </p:cNvCxnSpPr>
              <p:nvPr/>
            </p:nvCxnSpPr>
            <p:spPr>
              <a:xfrm>
                <a:off x="1563441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4FAFD96-EF90-4375-A6AB-1C3A52392846}"/>
                  </a:ext>
                </a:extLst>
              </p:cNvPr>
              <p:cNvCxnSpPr>
                <a:stCxn id="219" idx="4"/>
                <a:endCxn id="226" idx="0"/>
              </p:cNvCxnSpPr>
              <p:nvPr/>
            </p:nvCxnSpPr>
            <p:spPr>
              <a:xfrm>
                <a:off x="1563441" y="3458300"/>
                <a:ext cx="114733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026687D-ED01-4100-B2B5-6B0364E2E893}"/>
                  </a:ext>
                </a:extLst>
              </p:cNvPr>
              <p:cNvCxnSpPr>
                <a:stCxn id="220" idx="4"/>
                <a:endCxn id="224" idx="0"/>
              </p:cNvCxnSpPr>
              <p:nvPr/>
            </p:nvCxnSpPr>
            <p:spPr>
              <a:xfrm flipH="1">
                <a:off x="183158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57DCF197-D6DC-4055-8689-60AD17F98812}"/>
                  </a:ext>
                </a:extLst>
              </p:cNvPr>
              <p:cNvCxnSpPr>
                <a:stCxn id="220" idx="4"/>
                <a:endCxn id="225" idx="0"/>
              </p:cNvCxnSpPr>
              <p:nvPr/>
            </p:nvCxnSpPr>
            <p:spPr>
              <a:xfrm>
                <a:off x="2003036" y="3458300"/>
                <a:ext cx="26814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10F4093-D9FE-49C6-BCC5-FBA6FC6A75D3}"/>
                  </a:ext>
                </a:extLst>
              </p:cNvPr>
              <p:cNvCxnSpPr>
                <a:stCxn id="220" idx="4"/>
                <a:endCxn id="226" idx="7"/>
              </p:cNvCxnSpPr>
              <p:nvPr/>
            </p:nvCxnSpPr>
            <p:spPr>
              <a:xfrm>
                <a:off x="2003036" y="3458300"/>
                <a:ext cx="734903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649D542-DD69-4122-98A7-0301415C6498}"/>
                  </a:ext>
                </a:extLst>
              </p:cNvPr>
              <p:cNvCxnSpPr>
                <a:stCxn id="221" idx="4"/>
                <a:endCxn id="223" idx="0"/>
              </p:cNvCxnSpPr>
              <p:nvPr/>
            </p:nvCxnSpPr>
            <p:spPr>
              <a:xfrm flipH="1">
                <a:off x="1391986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E5DF34B-3538-4218-AE5C-EB20AB721B3A}"/>
                  </a:ext>
                </a:extLst>
              </p:cNvPr>
              <p:cNvCxnSpPr>
                <a:stCxn id="221" idx="4"/>
                <a:endCxn id="224" idx="0"/>
              </p:cNvCxnSpPr>
              <p:nvPr/>
            </p:nvCxnSpPr>
            <p:spPr>
              <a:xfrm flipH="1">
                <a:off x="1831581" y="3458300"/>
                <a:ext cx="611050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0F09C78-7B0B-4D9C-A283-AEF59EFD80FC}"/>
                  </a:ext>
                </a:extLst>
              </p:cNvPr>
              <p:cNvCxnSpPr>
                <a:stCxn id="221" idx="4"/>
                <a:endCxn id="227" idx="7"/>
              </p:cNvCxnSpPr>
              <p:nvPr/>
            </p:nvCxnSpPr>
            <p:spPr>
              <a:xfrm>
                <a:off x="2442631" y="3458300"/>
                <a:ext cx="739171" cy="270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9D65F46-EFC4-416E-B5F5-FE3E0F7C4BF4}"/>
                  </a:ext>
                </a:extLst>
              </p:cNvPr>
              <p:cNvCxnSpPr>
                <a:stCxn id="222" idx="4"/>
                <a:endCxn id="224" idx="0"/>
              </p:cNvCxnSpPr>
              <p:nvPr/>
            </p:nvCxnSpPr>
            <p:spPr>
              <a:xfrm flipH="1">
                <a:off x="1831581" y="3458300"/>
                <a:ext cx="105064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EC4A2B5-8A64-4F77-9277-BEC9C3C611EE}"/>
                  </a:ext>
                </a:extLst>
              </p:cNvPr>
              <p:cNvCxnSpPr>
                <a:stCxn id="222" idx="4"/>
                <a:endCxn id="227" idx="0"/>
              </p:cNvCxnSpPr>
              <p:nvPr/>
            </p:nvCxnSpPr>
            <p:spPr>
              <a:xfrm>
                <a:off x="2882226" y="3458300"/>
                <a:ext cx="272408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46460A2-EDC2-42F6-AD87-3FCBEB87110C}"/>
                  </a:ext>
                </a:extLst>
              </p:cNvPr>
              <p:cNvCxnSpPr>
                <a:stCxn id="222" idx="4"/>
                <a:endCxn id="226" idx="0"/>
              </p:cNvCxnSpPr>
              <p:nvPr/>
            </p:nvCxnSpPr>
            <p:spPr>
              <a:xfrm flipH="1">
                <a:off x="2710771" y="3458300"/>
                <a:ext cx="171455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51BC6C0-1015-4203-AE64-06745024DA4E}"/>
                  </a:ext>
                </a:extLst>
              </p:cNvPr>
              <p:cNvSpPr/>
              <p:nvPr/>
            </p:nvSpPr>
            <p:spPr>
              <a:xfrm>
                <a:off x="3237315" y="3381456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DD115D8D-BBF9-49ED-BAAF-2E4DCE1ED3A3}"/>
                  </a:ext>
                </a:extLst>
              </p:cNvPr>
              <p:cNvCxnSpPr>
                <a:cxnSpLocks/>
                <a:stCxn id="249" idx="4"/>
                <a:endCxn id="223" idx="0"/>
              </p:cNvCxnSpPr>
              <p:nvPr/>
            </p:nvCxnSpPr>
            <p:spPr>
              <a:xfrm flipH="1">
                <a:off x="1391986" y="3458300"/>
                <a:ext cx="188375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2F2B8817-6836-40DF-AE73-9E8BC26E4D4C}"/>
                  </a:ext>
                </a:extLst>
              </p:cNvPr>
              <p:cNvCxnSpPr>
                <a:stCxn id="249" idx="4"/>
                <a:endCxn id="224" idx="0"/>
              </p:cNvCxnSpPr>
              <p:nvPr/>
            </p:nvCxnSpPr>
            <p:spPr>
              <a:xfrm flipH="1">
                <a:off x="1831581" y="3458300"/>
                <a:ext cx="144415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F7E357D-B1EF-4B05-908F-C30900463814}"/>
                  </a:ext>
                </a:extLst>
              </p:cNvPr>
              <p:cNvCxnSpPr>
                <a:stCxn id="249" idx="4"/>
                <a:endCxn id="225" idx="0"/>
              </p:cNvCxnSpPr>
              <p:nvPr/>
            </p:nvCxnSpPr>
            <p:spPr>
              <a:xfrm flipH="1">
                <a:off x="2271176" y="3458300"/>
                <a:ext cx="1004561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2C69B49-1F2E-4891-86E4-BAA83C9C71ED}"/>
                  </a:ext>
                </a:extLst>
              </p:cNvPr>
              <p:cNvCxnSpPr>
                <a:stCxn id="249" idx="4"/>
                <a:endCxn id="226" idx="0"/>
              </p:cNvCxnSpPr>
              <p:nvPr/>
            </p:nvCxnSpPr>
            <p:spPr>
              <a:xfrm flipH="1">
                <a:off x="2710771" y="3458300"/>
                <a:ext cx="564966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54BB2C3-982B-4AA7-9B8A-0EBEAD720F9B}"/>
                  </a:ext>
                </a:extLst>
              </p:cNvPr>
              <p:cNvCxnSpPr/>
              <p:nvPr/>
            </p:nvCxnSpPr>
            <p:spPr>
              <a:xfrm flipH="1">
                <a:off x="3154634" y="3458300"/>
                <a:ext cx="121103" cy="259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5EE7573C-3072-4AAE-B09A-D84421E3CD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D3082265-7973-411E-8D5E-D8AF6FEDD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277" y="3303704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644945D-B81A-4C05-A9D0-ABB2D685AEE2}"/>
                  </a:ext>
                </a:extLst>
              </p:cNvPr>
              <p:cNvSpPr/>
              <p:nvPr/>
            </p:nvSpPr>
            <p:spPr>
              <a:xfrm>
                <a:off x="3546695" y="3615764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2D6AA55-ED45-4CCB-8888-0B2C9F2B22D1}"/>
                  </a:ext>
                </a:extLst>
              </p:cNvPr>
              <p:cNvCxnSpPr>
                <a:stCxn id="256" idx="6"/>
                <a:endCxn id="178" idx="2"/>
              </p:cNvCxnSpPr>
              <p:nvPr/>
            </p:nvCxnSpPr>
            <p:spPr>
              <a:xfrm flipV="1">
                <a:off x="3623539" y="3201796"/>
                <a:ext cx="107730" cy="4523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24AD367-F84B-48CB-950E-4E5A8EC3C3F7}"/>
                  </a:ext>
                </a:extLst>
              </p:cNvPr>
              <p:cNvCxnSpPr>
                <a:stCxn id="256" idx="6"/>
                <a:endCxn id="180" idx="2"/>
              </p:cNvCxnSpPr>
              <p:nvPr/>
            </p:nvCxnSpPr>
            <p:spPr>
              <a:xfrm flipV="1">
                <a:off x="3623539" y="3348040"/>
                <a:ext cx="107730" cy="3061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EAB89C6-8C80-4C74-AD81-9266521D078C}"/>
                  </a:ext>
                </a:extLst>
              </p:cNvPr>
              <p:cNvCxnSpPr>
                <a:stCxn id="256" idx="6"/>
                <a:endCxn id="181" idx="2"/>
              </p:cNvCxnSpPr>
              <p:nvPr/>
            </p:nvCxnSpPr>
            <p:spPr>
              <a:xfrm flipV="1">
                <a:off x="3623539" y="3497742"/>
                <a:ext cx="107730" cy="1564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6D091C2-BDF5-4521-95C2-A1C965727F9D}"/>
                  </a:ext>
                </a:extLst>
              </p:cNvPr>
              <p:cNvCxnSpPr>
                <a:stCxn id="256" idx="6"/>
                <a:endCxn id="182" idx="2"/>
              </p:cNvCxnSpPr>
              <p:nvPr/>
            </p:nvCxnSpPr>
            <p:spPr>
              <a:xfrm flipV="1">
                <a:off x="3623539" y="3647444"/>
                <a:ext cx="107415" cy="674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1E6FAB6-3E25-4A94-A12F-CEDCB70D5CA5}"/>
                  </a:ext>
                </a:extLst>
              </p:cNvPr>
              <p:cNvCxnSpPr>
                <a:stCxn id="256" idx="6"/>
                <a:endCxn id="183" idx="2"/>
              </p:cNvCxnSpPr>
              <p:nvPr/>
            </p:nvCxnSpPr>
            <p:spPr>
              <a:xfrm>
                <a:off x="3623539" y="3654186"/>
                <a:ext cx="107415" cy="1395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9FB38D49-1D0C-4958-80FE-12DA2B6A40BA}"/>
                  </a:ext>
                </a:extLst>
              </p:cNvPr>
              <p:cNvSpPr/>
              <p:nvPr/>
            </p:nvSpPr>
            <p:spPr>
              <a:xfrm>
                <a:off x="4302766" y="3622492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765BA27-56D3-4BB6-8572-49E409EFB744}"/>
                  </a:ext>
                </a:extLst>
              </p:cNvPr>
              <p:cNvCxnSpPr>
                <a:stCxn id="262" idx="6"/>
              </p:cNvCxnSpPr>
              <p:nvPr/>
            </p:nvCxnSpPr>
            <p:spPr>
              <a:xfrm flipV="1">
                <a:off x="4379610" y="3219186"/>
                <a:ext cx="137873" cy="4417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211FF7A-86A9-49C4-B7FE-9232B5A39DA3}"/>
                  </a:ext>
                </a:extLst>
              </p:cNvPr>
              <p:cNvCxnSpPr>
                <a:stCxn id="262" idx="6"/>
                <a:endCxn id="165" idx="2"/>
              </p:cNvCxnSpPr>
              <p:nvPr/>
            </p:nvCxnSpPr>
            <p:spPr>
              <a:xfrm flipV="1">
                <a:off x="4379610" y="3365430"/>
                <a:ext cx="150611" cy="2954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BFEFE17B-0A88-4981-B285-E22B3F40A2F1}"/>
                  </a:ext>
                </a:extLst>
              </p:cNvPr>
              <p:cNvCxnSpPr>
                <a:stCxn id="262" idx="6"/>
                <a:endCxn id="166" idx="2"/>
              </p:cNvCxnSpPr>
              <p:nvPr/>
            </p:nvCxnSpPr>
            <p:spPr>
              <a:xfrm flipV="1">
                <a:off x="4379610" y="3515132"/>
                <a:ext cx="150611" cy="14578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01A0696-32C8-4A23-B829-4A01AF09397B}"/>
                  </a:ext>
                </a:extLst>
              </p:cNvPr>
              <p:cNvCxnSpPr>
                <a:stCxn id="262" idx="6"/>
                <a:endCxn id="167" idx="2"/>
              </p:cNvCxnSpPr>
              <p:nvPr/>
            </p:nvCxnSpPr>
            <p:spPr>
              <a:xfrm>
                <a:off x="4379610" y="3660914"/>
                <a:ext cx="150296" cy="39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DBE35C5-0175-4453-A5E1-626A2EE85D01}"/>
                  </a:ext>
                </a:extLst>
              </p:cNvPr>
              <p:cNvCxnSpPr>
                <a:stCxn id="262" idx="6"/>
                <a:endCxn id="168" idx="2"/>
              </p:cNvCxnSpPr>
              <p:nvPr/>
            </p:nvCxnSpPr>
            <p:spPr>
              <a:xfrm>
                <a:off x="4379610" y="3660914"/>
                <a:ext cx="150296" cy="15016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429644-9D76-4DA9-A8F0-1255CE4079A1}"/>
                  </a:ext>
                </a:extLst>
              </p:cNvPr>
              <p:cNvSpPr/>
              <p:nvPr/>
            </p:nvSpPr>
            <p:spPr>
              <a:xfrm>
                <a:off x="5109870" y="3644427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D1D8B35C-9678-410B-9508-76F366C2CAA7}"/>
                  </a:ext>
                </a:extLst>
              </p:cNvPr>
              <p:cNvCxnSpPr>
                <a:stCxn id="268" idx="6"/>
                <a:endCxn id="150" idx="2"/>
              </p:cNvCxnSpPr>
              <p:nvPr/>
            </p:nvCxnSpPr>
            <p:spPr>
              <a:xfrm flipV="1">
                <a:off x="5186714" y="3236977"/>
                <a:ext cx="140156" cy="4458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BD1101B2-8202-42C7-ADF1-6EEA366A6EB5}"/>
                  </a:ext>
                </a:extLst>
              </p:cNvPr>
              <p:cNvCxnSpPr>
                <a:stCxn id="268" idx="6"/>
                <a:endCxn id="152" idx="2"/>
              </p:cNvCxnSpPr>
              <p:nvPr/>
            </p:nvCxnSpPr>
            <p:spPr>
              <a:xfrm flipV="1">
                <a:off x="5186714" y="3383221"/>
                <a:ext cx="140156" cy="29962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2DA3745-14C5-443A-96D9-10742ED656D4}"/>
                  </a:ext>
                </a:extLst>
              </p:cNvPr>
              <p:cNvCxnSpPr>
                <a:stCxn id="268" idx="6"/>
                <a:endCxn id="153" idx="2"/>
              </p:cNvCxnSpPr>
              <p:nvPr/>
            </p:nvCxnSpPr>
            <p:spPr>
              <a:xfrm flipV="1">
                <a:off x="5186714" y="3532923"/>
                <a:ext cx="140156" cy="14992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09BB036-DE98-4641-8510-B3BFF17746BC}"/>
                  </a:ext>
                </a:extLst>
              </p:cNvPr>
              <p:cNvCxnSpPr>
                <a:stCxn id="268" idx="6"/>
                <a:endCxn id="154" idx="2"/>
              </p:cNvCxnSpPr>
              <p:nvPr/>
            </p:nvCxnSpPr>
            <p:spPr>
              <a:xfrm flipV="1">
                <a:off x="5186714" y="3682625"/>
                <a:ext cx="139841" cy="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B56AF81-D40A-4BAE-B29B-5E07AD754E09}"/>
                  </a:ext>
                </a:extLst>
              </p:cNvPr>
              <p:cNvSpPr/>
              <p:nvPr/>
            </p:nvSpPr>
            <p:spPr>
              <a:xfrm>
                <a:off x="5977123" y="3655930"/>
                <a:ext cx="76844" cy="768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0269DE-3DB3-4B6F-8E0E-61A4FD48AD1A}"/>
                  </a:ext>
                </a:extLst>
              </p:cNvPr>
              <p:cNvCxnSpPr>
                <a:stCxn id="273" idx="6"/>
                <a:endCxn id="189" idx="2"/>
              </p:cNvCxnSpPr>
              <p:nvPr/>
            </p:nvCxnSpPr>
            <p:spPr>
              <a:xfrm flipV="1">
                <a:off x="6053967" y="3249793"/>
                <a:ext cx="135008" cy="44455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4F6B7641-37F1-41A4-AA0F-41A495206E35}"/>
                  </a:ext>
                </a:extLst>
              </p:cNvPr>
              <p:cNvCxnSpPr>
                <a:stCxn id="273" idx="6"/>
                <a:endCxn id="191" idx="2"/>
              </p:cNvCxnSpPr>
              <p:nvPr/>
            </p:nvCxnSpPr>
            <p:spPr>
              <a:xfrm flipV="1">
                <a:off x="6053967" y="3396037"/>
                <a:ext cx="135008" cy="2983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5B4EDAF-A608-4F23-80C3-DEC656B34C98}"/>
                  </a:ext>
                </a:extLst>
              </p:cNvPr>
              <p:cNvCxnSpPr>
                <a:stCxn id="273" idx="6"/>
                <a:endCxn id="192" idx="2"/>
              </p:cNvCxnSpPr>
              <p:nvPr/>
            </p:nvCxnSpPr>
            <p:spPr>
              <a:xfrm flipV="1">
                <a:off x="6053967" y="3545739"/>
                <a:ext cx="135008" cy="1486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2345913B-DB86-4874-89C4-FAC828D3677D}"/>
                  </a:ext>
                </a:extLst>
              </p:cNvPr>
              <p:cNvCxnSpPr>
                <a:stCxn id="273" idx="6"/>
                <a:endCxn id="193" idx="2"/>
              </p:cNvCxnSpPr>
              <p:nvPr/>
            </p:nvCxnSpPr>
            <p:spPr>
              <a:xfrm>
                <a:off x="6053967" y="3694352"/>
                <a:ext cx="134693" cy="10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0B2D4E7C-E1FB-4BA0-9392-A6312A2973F4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7BFAD73C-C67E-4C71-932F-811A86A5E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264" y="3598103"/>
                    <a:ext cx="185884" cy="1846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333" r="-66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9EDB4B5-4F6B-44E0-B0BB-2E2722C7E3D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A3F19AB-5D40-4411-A31D-45DCA0EDC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288" y="3659348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C5B79B69-E242-455D-B18A-160E9A65A130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26CEBCC8-3CA5-47DF-B58B-C040FB6E52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3127" y="3582315"/>
                    <a:ext cx="185884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9677" r="-32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DDD940CC-6522-4B06-BDFE-7F43146FA37A}"/>
                      </a:ext>
                    </a:extLst>
                  </p:cNvPr>
                  <p:cNvSpPr txBox="1"/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C75ECF5-0BEC-48BB-B7F1-77AEA9A4F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1427" y="3585440"/>
                    <a:ext cx="185884" cy="1846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3333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1FEFA42-B6DE-43E1-A13D-54212E2F1D04}"/>
                </a:ext>
              </a:extLst>
            </p:cNvPr>
            <p:cNvSpPr txBox="1"/>
            <p:nvPr/>
          </p:nvSpPr>
          <p:spPr>
            <a:xfrm>
              <a:off x="2162342" y="6297256"/>
              <a:ext cx="2172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1. Input bipartite graph</a:t>
              </a:r>
              <a:endParaRPr lang="en-SG" sz="12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5E9698-B39F-4B68-B1A1-6EE4195C0D94}"/>
                </a:ext>
              </a:extLst>
            </p:cNvPr>
            <p:cNvSpPr txBox="1"/>
            <p:nvPr/>
          </p:nvSpPr>
          <p:spPr>
            <a:xfrm>
              <a:off x="5030087" y="6507866"/>
              <a:ext cx="2181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0" dirty="0"/>
                <a:t>Figure 2. ThreeStep procedure</a:t>
              </a:r>
              <a:endParaRPr lang="en-SG" sz="1200" dirty="0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3F48FF9-1A11-4A2B-9BDD-0E4138666D49}"/>
              </a:ext>
            </a:extLst>
          </p:cNvPr>
          <p:cNvGrpSpPr/>
          <p:nvPr/>
        </p:nvGrpSpPr>
        <p:grpSpPr>
          <a:xfrm>
            <a:off x="5007339" y="4962981"/>
            <a:ext cx="1146468" cy="1371954"/>
            <a:chOff x="4005259" y="5276131"/>
            <a:chExt cx="1146468" cy="1371954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08B25E-C1B2-4D08-9D4C-C6885D60F8F2}"/>
                </a:ext>
              </a:extLst>
            </p:cNvPr>
            <p:cNvSpPr/>
            <p:nvPr/>
          </p:nvSpPr>
          <p:spPr>
            <a:xfrm>
              <a:off x="4124089" y="5530587"/>
              <a:ext cx="871655" cy="11174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BF5E3D5-5C2C-443D-A4C6-D138C116CE13}"/>
                </a:ext>
              </a:extLst>
            </p:cNvPr>
            <p:cNvSpPr txBox="1"/>
            <p:nvPr/>
          </p:nvSpPr>
          <p:spPr>
            <a:xfrm>
              <a:off x="4005259" y="5276131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2"/>
                  </a:solidFill>
                </a:rPr>
                <a:t>Initial solution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3D2B20E-EB3E-4C9C-991C-08DAFE6CC69F}"/>
              </a:ext>
            </a:extLst>
          </p:cNvPr>
          <p:cNvGrpSpPr/>
          <p:nvPr/>
        </p:nvGrpSpPr>
        <p:grpSpPr>
          <a:xfrm>
            <a:off x="7429009" y="4954877"/>
            <a:ext cx="1053494" cy="1384088"/>
            <a:chOff x="6426929" y="5268027"/>
            <a:chExt cx="1053494" cy="1384088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D729874-68ED-4471-8CCA-D79D7576F840}"/>
                </a:ext>
              </a:extLst>
            </p:cNvPr>
            <p:cNvSpPr/>
            <p:nvPr/>
          </p:nvSpPr>
          <p:spPr>
            <a:xfrm>
              <a:off x="6502751" y="5534617"/>
              <a:ext cx="871655" cy="11174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D831051-D89D-48A8-BB0E-78FD5C402D60}"/>
                </a:ext>
              </a:extLst>
            </p:cNvPr>
            <p:cNvSpPr txBox="1"/>
            <p:nvPr/>
          </p:nvSpPr>
          <p:spPr>
            <a:xfrm>
              <a:off x="6426929" y="5268027"/>
              <a:ext cx="1053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2"/>
                  </a:solidFill>
                </a:rPr>
                <a:t>New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1883</Words>
  <Application>Microsoft Office PowerPoint</Application>
  <PresentationFormat>Widescreen</PresentationFormat>
  <Paragraphs>457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等线</vt:lpstr>
      <vt:lpstr>맑은 고딕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1_Office Theme</vt:lpstr>
      <vt:lpstr>Efficient Algorithms for Maximal k-Biplex Enumeration</vt:lpstr>
      <vt:lpstr>Outline</vt:lpstr>
      <vt:lpstr>Cohesive bipartite subgraph mining</vt:lpstr>
      <vt:lpstr>Cohesive Structures</vt:lpstr>
      <vt:lpstr>k-biplex</vt:lpstr>
      <vt:lpstr>Motivations</vt:lpstr>
      <vt:lpstr>Problem Definition</vt:lpstr>
      <vt:lpstr>Existing work: iMB (Tree-based algorithm)[1]</vt:lpstr>
      <vt:lpstr>Basic version: bTraversal</vt:lpstr>
      <vt:lpstr>Basic version: bTraversal</vt:lpstr>
      <vt:lpstr>iTraversal: a novel framework</vt:lpstr>
      <vt:lpstr>iTraversal: traversal strategies</vt:lpstr>
      <vt:lpstr>iTraversal: traversal strategies</vt:lpstr>
      <vt:lpstr>iTraversal: improvements and adaptations</vt:lpstr>
      <vt:lpstr>Experimental results: Case study</vt:lpstr>
      <vt:lpstr>Experimental results: Efficiency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 Sports Play Retrieval with Deep Reinforcement Learning</dc:title>
  <dc:creator>Wang Zheng</dc:creator>
  <cp:lastModifiedBy>#YU KAIQIANG#</cp:lastModifiedBy>
  <cp:revision>101</cp:revision>
  <dcterms:created xsi:type="dcterms:W3CDTF">2022-01-10T12:12:25Z</dcterms:created>
  <dcterms:modified xsi:type="dcterms:W3CDTF">2022-05-27T02:54:21Z</dcterms:modified>
</cp:coreProperties>
</file>