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https://en.m.wikipedia.org/wiki/File:Meituan_autonomous_delivery_vehicle_IMG003.jpg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d2c8953e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d2c8953e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2c8953e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d2c8953e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d2c8953e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d2c8953e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d2c8953e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d2c8953e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d2c8953e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d2c8953e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https://www.flickr.com/photos/routeplanning/33751810990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e2c5c71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e2c5c71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d2c8953e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d2c8953e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d2c8953e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d2c8953e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https://www.pickpik.com/truck-highway-logistics-transport-of-goods-germany-speed-126666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d2c8953e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d2c8953e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https://freesvg.org/car-emissions-vector-sign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2c8953e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d2c8953e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https://en.wikipedia.org/wiki/Side_collision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d2c8953e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d2c8953e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320625" y="2240300"/>
            <a:ext cx="5871300" cy="192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20625" y="4314000"/>
            <a:ext cx="58713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 sz="1400">
                <a:solidFill>
                  <a:srgbClr val="21212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EEEEEE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826125" y="1079839"/>
            <a:ext cx="248100" cy="414600"/>
          </a:xfrm>
          <a:prstGeom prst="rect">
            <a:avLst/>
          </a:prstGeom>
          <a:solidFill>
            <a:srgbClr val="104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826125" y="1494435"/>
            <a:ext cx="248100" cy="414600"/>
          </a:xfrm>
          <a:prstGeom prst="rect">
            <a:avLst/>
          </a:prstGeom>
          <a:solidFill>
            <a:srgbClr val="E46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866150" y="902775"/>
            <a:ext cx="3726300" cy="14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866150" y="2513325"/>
            <a:ext cx="3726300" cy="177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○"/>
              <a:defRPr sz="1200">
                <a:solidFill>
                  <a:srgbClr val="61616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■"/>
              <a:defRPr sz="1200">
                <a:solidFill>
                  <a:srgbClr val="61616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●"/>
              <a:defRPr sz="1200">
                <a:solidFill>
                  <a:srgbClr val="61616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○"/>
              <a:defRPr sz="1200">
                <a:solidFill>
                  <a:srgbClr val="61616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■"/>
              <a:defRPr sz="1200">
                <a:solidFill>
                  <a:srgbClr val="61616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●"/>
              <a:defRPr sz="1200">
                <a:solidFill>
                  <a:srgbClr val="61616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○"/>
              <a:defRPr sz="1200">
                <a:solidFill>
                  <a:srgbClr val="61616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200"/>
              <a:buChar char="■"/>
              <a:defRPr sz="12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757575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757575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757575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757575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757575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757575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757575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757575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75757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5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6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7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0"/>
          <p:cNvCxnSpPr/>
          <p:nvPr/>
        </p:nvCxnSpPr>
        <p:spPr>
          <a:xfrm>
            <a:off x="831620" y="615325"/>
            <a:ext cx="5948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0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m.wikipedia.org/wiki/File:Meituan_autonomous_delivery_vehicle_IMG003.jpg" TargetMode="External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lickr.com/photos/routeplanning/33751810990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ickpik.com/truck-highway-logistics-transport-of-goods-germany-speed-126666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freesvg.org/car-emissions-vector-sign" TargetMode="External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Side_collision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>
            <a:hlinkClick r:id="rId3"/>
          </p:cNvPr>
          <p:cNvPicPr preferRelativeResize="0"/>
          <p:nvPr/>
        </p:nvPicPr>
        <p:blipFill rotWithShape="1">
          <a:blip r:embed="rId4">
            <a:alphaModFix amt="65000"/>
          </a:blip>
          <a:srcRect b="12495" l="0" r="0" t="12502"/>
          <a:stretch/>
        </p:blipFill>
        <p:spPr>
          <a:xfrm>
            <a:off x="0" y="0"/>
            <a:ext cx="914400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type="ctrTitle"/>
          </p:nvPr>
        </p:nvSpPr>
        <p:spPr>
          <a:xfrm>
            <a:off x="320625" y="2240300"/>
            <a:ext cx="58713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Autonomous Mobility: Last-Mile Delivery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20625" y="4314000"/>
            <a:ext cx="58713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Kaiqiang Zheng, Yujiong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[1]“Per capita CO₂ emissions from transport,” </a:t>
            </a:r>
            <a:r>
              <a:rPr i="1"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World in Data</a:t>
            </a: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https://ourworldindata.org/grapher/per-capita-co2-transport?stackMode=absolute%C2%AEion (accessed Nov. 19, 2023).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[2]“Death rate due to road traffic injuries,” </a:t>
            </a:r>
            <a:r>
              <a:rPr i="1"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World in Data</a:t>
            </a: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https://ourworldindata.org/grapher/death-rate-road-traffic-injuries?time=latest (accessed Nov. 19, 2023).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[3]koustubhk, “Worldwide Traffic Congestion Ranking,” </a:t>
            </a:r>
            <a:r>
              <a:rPr i="1"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https://www.kaggle.com/datasets/kkhandekar/worldwide-traffic-congestion-ranking/ (accessed Nov. 23, 2023).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[4]K. Zheng and Y. Chen, “Google Colaboratory,” </a:t>
            </a:r>
            <a:r>
              <a:rPr i="1"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McMaster4SC3</a:t>
            </a: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Nov. 22, 2023.https://colab.research.google.com/drive/1-SI2ISsVAEHRH-x7rWyxl6JuKe3KxRUg#scrollTo=TN4-SYlpuD9P (accessed Nov. 23, 2023).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[5]“Traffic Congestion in Lagos,” </a:t>
            </a:r>
            <a:r>
              <a:rPr i="1"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Geography</a:t>
            </a:r>
            <a:r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Jan. 30, 2018. https://www.internetgeography.net/topics/traffic-congestion-in-lagos/#google_vignette (accessed Nov. 23, 2023).   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Agenda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/>
              <a:t>Introduction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/>
              <a:t>Motivation behind Project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CA"/>
              <a:t>Challenges</a:t>
            </a:r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8244" r="18251" t="0"/>
          <a:stretch/>
        </p:blipFill>
        <p:spPr>
          <a:xfrm>
            <a:off x="3278400" y="0"/>
            <a:ext cx="5865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Introduction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 the face of rapid urbanization and the ever-expanding realm of e-commerce, the last mile of delivery has emerged as a critical bottleneck in the supply chain. Cities worldwide grapple with the challenges of delivery delays, escalating traffic congestion, safety concerns, and the pressing need to curb carbon emissions.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CA"/>
              <a:t>Recognizing the urgency of addressing these issues, our project aims to revolutionize urban logistics and enhance the sustainability of last-mile delivery services.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Motivation Behind the Project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● Efficiency in Last Mile Delivery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CA"/>
              <a:t>● Environmental Sustainability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CA"/>
              <a:t>● Safety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2"/>
                </a:solidFill>
              </a:rPr>
              <a:t>C</a:t>
            </a:r>
            <a:r>
              <a:rPr lang="en-CA">
                <a:solidFill>
                  <a:schemeClr val="dk2"/>
                </a:solidFill>
              </a:rPr>
              <a:t>hallenges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2"/>
                </a:solidFill>
              </a:rPr>
              <a:t>Traffic Congestion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2"/>
                </a:solidFill>
              </a:rPr>
              <a:t>CO2 Emissions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2"/>
                </a:solidFill>
              </a:rPr>
              <a:t>Safety Concerns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9209" r="19203" t="0"/>
          <a:stretch/>
        </p:blipFill>
        <p:spPr>
          <a:xfrm>
            <a:off x="5704500" y="1079850"/>
            <a:ext cx="2633756" cy="320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type="title"/>
          </p:nvPr>
        </p:nvSpPr>
        <p:spPr>
          <a:xfrm>
            <a:off x="1866150" y="902775"/>
            <a:ext cx="37263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Traffic Congestion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1866150" y="2513325"/>
            <a:ext cx="37263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Increased Delivery Delays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Higher Operational Costs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Reduced Customer Satisfaction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8130" r="8138" t="0"/>
          <a:stretch/>
        </p:blipFill>
        <p:spPr>
          <a:xfrm>
            <a:off x="5890075" y="321600"/>
            <a:ext cx="2949447" cy="22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2495" l="0" r="0" t="12502"/>
          <a:stretch/>
        </p:blipFill>
        <p:spPr>
          <a:xfrm>
            <a:off x="5897312" y="2609825"/>
            <a:ext cx="2949447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CO2 Emissions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Elevated CO2 emissions and air pollution due to vehicles idling in traffic.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Deterioration of air quality, leading to adverse health effects for residents.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Contradiction to sustainability goals, hindering efforts to create greener urban spaces.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1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/>
          <p:nvPr/>
        </p:nvSpPr>
        <p:spPr>
          <a:xfrm>
            <a:off x="0" y="0"/>
            <a:ext cx="2811300" cy="5143500"/>
          </a:xfrm>
          <a:prstGeom prst="rect">
            <a:avLst/>
          </a:prstGeom>
          <a:solidFill>
            <a:srgbClr val="FFFFFF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Safety Concerns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Higher likelihood of accidents and collisions in congested traffic conditions.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Risks to pedestrians and cyclists due to crowded roadways.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Emergency response times compromised, impacting the ability to address accidents promptly.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