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8" r:id="rId5"/>
  </p:sldIdLst>
  <p:sldSz cx="21388388" cy="30275213"/>
  <p:notesSz cx="6858000" cy="9144000"/>
  <p:defaultTextStyle>
    <a:defPPr>
      <a:defRPr lang="pt-BR"/>
    </a:defPPr>
    <a:lvl1pPr marL="0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21765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43530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64660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86425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108190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529955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951085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372850" algn="l" defTabSz="2843530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F63"/>
    <a:srgbClr val="8C2063"/>
    <a:srgbClr val="911F63"/>
    <a:srgbClr val="DE1D6F"/>
    <a:srgbClr val="291C58"/>
    <a:srgbClr val="100B23"/>
    <a:srgbClr val="1D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606" y="30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070" y="3400425"/>
            <a:ext cx="202342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PROJETO. TEXTO CENTRALIZADO, CAIXA ALTA, NEGRITO, PRETO. TAMANHO DA FONTE: 1 LINHA TAMANHO 72; 2 LINHAS TAMANHO 60; 3 LINHAS, 44 (NÃO ULTRAPASSAR 3 LINHAS DE TÍTULO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21388388" cy="3226144"/>
          </a:xfrm>
          <a:prstGeom prst="rect">
            <a:avLst/>
          </a:prstGeom>
          <a:solidFill>
            <a:srgbClr val="291C58"/>
          </a:solidFill>
          <a:ln w="38100">
            <a:noFill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28891134"/>
            <a:ext cx="21388388" cy="1372960"/>
          </a:xfrm>
          <a:prstGeom prst="rect">
            <a:avLst/>
          </a:prstGeom>
          <a:solidFill>
            <a:srgbClr val="29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E1F63"/>
              </a:solidFill>
            </a:endParaRPr>
          </a:p>
        </p:txBody>
      </p:sp>
      <p:pic>
        <p:nvPicPr>
          <p:cNvPr id="13" name="Gráfico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529" y="298549"/>
            <a:ext cx="4057412" cy="2455029"/>
          </a:xfrm>
          <a:prstGeom prst="rect">
            <a:avLst/>
          </a:prstGeom>
        </p:spPr>
      </p:pic>
      <p:sp>
        <p:nvSpPr>
          <p:cNvPr id="16" name="CaixaDeTexto 15"/>
          <p:cNvSpPr txBox="1"/>
          <p:nvPr userDrawn="1"/>
        </p:nvSpPr>
        <p:spPr>
          <a:xfrm>
            <a:off x="6504812" y="476401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solidFill>
                  <a:schemeClr val="accent1"/>
                </a:solidFill>
                <a:latin typeface="+mj-lt"/>
                <a:ea typeface="Roboto Slab" pitchFamily="2" charset="0"/>
                <a:cs typeface="Poppins" panose="00000500000000000000" pitchFamily="2" charset="0"/>
              </a:rPr>
              <a:t>Identificação do Projeto </a:t>
            </a:r>
            <a:endParaRPr lang="pt-BR" sz="2800"/>
          </a:p>
        </p:txBody>
      </p:sp>
      <p:sp>
        <p:nvSpPr>
          <p:cNvPr id="18" name="Retângulo: Cantos Arredondados 17"/>
          <p:cNvSpPr/>
          <p:nvPr userDrawn="1"/>
        </p:nvSpPr>
        <p:spPr>
          <a:xfrm>
            <a:off x="6504812" y="1010154"/>
            <a:ext cx="9733998" cy="162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 userDrawn="1"/>
        </p:nvSpPr>
        <p:spPr>
          <a:xfrm>
            <a:off x="16994520" y="712899"/>
            <a:ext cx="76643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DE1D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pt-BR" sz="11500" dirty="0">
              <a:solidFill>
                <a:srgbClr val="DE1D6F"/>
              </a:solidFill>
            </a:endParaRPr>
          </a:p>
        </p:txBody>
      </p:sp>
      <p:cxnSp>
        <p:nvCxnSpPr>
          <p:cNvPr id="26" name="Conector Reto 25"/>
          <p:cNvCxnSpPr/>
          <p:nvPr userDrawn="1"/>
        </p:nvCxnSpPr>
        <p:spPr>
          <a:xfrm>
            <a:off x="541066" y="5488534"/>
            <a:ext cx="20378264" cy="0"/>
          </a:xfrm>
          <a:prstGeom prst="line">
            <a:avLst/>
          </a:prstGeom>
          <a:ln w="76200"/>
          <a:effectLst>
            <a:glow rad="101600">
              <a:schemeClr val="accent1">
                <a:satMod val="175000"/>
                <a:alpha val="4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2132330" rtl="0" eaLnBrk="1" latinLnBrk="0" hangingPunct="1">
        <a:lnSpc>
          <a:spcPct val="90000"/>
        </a:lnSpc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400" indent="-533400" algn="l" defTabSz="2132330" rtl="0" eaLnBrk="1" latinLnBrk="0" hangingPunct="1">
        <a:lnSpc>
          <a:spcPct val="90000"/>
        </a:lnSpc>
        <a:spcBef>
          <a:spcPts val="233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99565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5730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31895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8060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4225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0390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996555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2720" indent="-533400" algn="l" defTabSz="213233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165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2330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495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4660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0825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96990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3790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29955" algn="l" defTabSz="213233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4"/>
          <p:cNvSpPr/>
          <p:nvPr/>
        </p:nvSpPr>
        <p:spPr>
          <a:xfrm>
            <a:off x="10693735" y="8509586"/>
            <a:ext cx="61860" cy="203981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54000">
              <a:schemeClr val="accent1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1886" y="9190563"/>
            <a:ext cx="10049021" cy="391596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 a crescente demanda por energia e a crise climática, a energia solar se destaca como alternativa sustentável. O Projeto Hope busca democratizar seu acesso, fornecendo informações e ferramentas para consumidores e empresas adotarem práticas mais ecológicas. O site do projeto permite calcular economia, retorno do investimento e a quantidade de placas solares necessárias para suprir os gastos com energia.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7874" y="18020047"/>
            <a:ext cx="9904314" cy="20090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/>
              <a:t>Através de pesquisas e leituras foi possível perceber uma </a:t>
            </a:r>
            <a:r>
              <a:rPr lang="pt-BR" sz="2800" b="1" dirty="0"/>
              <a:t>demanda global por energia, </a:t>
            </a:r>
            <a:r>
              <a:rPr lang="pt-BR" sz="2800" dirty="0"/>
              <a:t>também</a:t>
            </a:r>
            <a:r>
              <a:rPr lang="pt-BR" sz="2800" b="1" dirty="0"/>
              <a:t> </a:t>
            </a:r>
            <a:r>
              <a:rPr lang="pt-BR" sz="2800" dirty="0"/>
              <a:t>uma cresceste </a:t>
            </a:r>
            <a:r>
              <a:rPr lang="pt-BR" sz="2800" b="1" dirty="0"/>
              <a:t>exaustão de fontes não renováveis</a:t>
            </a:r>
            <a:r>
              <a:rPr lang="pt-BR" sz="2800" dirty="0"/>
              <a:t> que desencadeiam em uma </a:t>
            </a:r>
            <a:r>
              <a:rPr lang="pt-BR" sz="2800" b="1" dirty="0"/>
              <a:t>necessidade por energias renováveis</a:t>
            </a:r>
            <a:r>
              <a:rPr lang="pt-BR" sz="2800" dirty="0"/>
              <a:t>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808998" y="12900605"/>
            <a:ext cx="461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Site funcional.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5381" y="843762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75616" y="1708398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JUSTIFICATIVA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16593" y="20843568"/>
            <a:ext cx="9904314" cy="29625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latin typeface="Arial" panose="020B0604020202020204"/>
                <a:cs typeface="Arial" panose="020B0604020202020204"/>
              </a:rPr>
              <a:t>Para conscientizar e orientar as pessoas foi decido que as ODS que seriam a base do projeto são: 7 - Energia Acessível e Limpa e 11 - Cidades e Comunidades Sustentáveis. Estas ODS foram escolhidas por estar de acordo com nosso objetivo de promover uma melhora em cidades e no meio ambiente.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75616" y="20188318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OBJETIVOS e ODS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16593" y="24620541"/>
            <a:ext cx="9904314" cy="10556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latin typeface="Arial" panose="020B0604020202020204"/>
                <a:cs typeface="Arial" panose="020B0604020202020204"/>
              </a:rPr>
              <a:t>Orçamento baseado em horas e capital para realizar o projeto em um nível Profissional.</a:t>
            </a:r>
            <a:endParaRPr lang="pt-BR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34545" y="2369866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ORÇAMENTO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1125042" y="843027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RESULTADOS E VALIDAÇÃO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1097263" y="9268617"/>
            <a:ext cx="9760123" cy="34392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 primeira medida de validação foi se estava de fácil compreensão ao usuário e se todos os dados inseridos retornaram o valor esperado de acordo com o calculo, para isso foi encontrado um validador para o projeto, um jovem chamado de Gabriel que colaborou para testar o sistema, conforme esperado todos os requisitos foram completos, experiência de usuário e retorno de calculo.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6399725" y="12760160"/>
            <a:ext cx="423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Cronograma.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6208705" y="13636572"/>
            <a:ext cx="4618899" cy="3046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Colocar aqui uma tabela que o grupo julgar necessária para apresentar os resultados e a validação.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1064332" y="17627982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CONCLUSÃO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1027857" y="18680088"/>
            <a:ext cx="9862461" cy="29625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/>
              <a:t>Podemos concluir que por mais simples que o projeto aparente, ele possui uma grande jornada de melhoria e muito espaço para se expandir, podendo em um futuro próximo aprofundar na ODS 7 e 11 para continuar promovendo e incentivando uma energia mais limpa e renovável para a população.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046094" y="2186371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PERSPECTIVAS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064332" y="22729167"/>
            <a:ext cx="9836701" cy="34392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dirty="0"/>
              <a:t>O grupo considera seriamente dar continuidade ao projeto e juntamente do orientador Evandro Veronez, entrar na jornada de um ano de criação e desenvolvimento do projeto e artigo que será publicado futuramente. O Projeto Hope vai ter melhorias, como o calculo de economia, um calculo bastante complexo e orientar produtos populares de acordo com a situação do usuário.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1125042" y="2628031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AGRADECIMENTOS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1171313" y="27221870"/>
            <a:ext cx="9733444" cy="153233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eternamente gratos primeiramente pela instituição 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Facens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ao nosso orientador Evandro Veronez, também agradecemos aos professores que estarão nos avaliando.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21661" y="3755915"/>
            <a:ext cx="206293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PROJETO HOPE: A ESPERANÇA DE UM FUTURO SUSTENTAVEL</a:t>
            </a:r>
            <a:endParaRPr lang="pt-BR" sz="6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2515" y="5827563"/>
            <a:ext cx="100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Lucas Peixoto Nunes– 237190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Victor Augusto Francisco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Brotto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– 222554</a:t>
            </a:r>
          </a:p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Kaique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Gonçalves Mattos– 236408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11090082" y="5832468"/>
            <a:ext cx="10012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Pedro Henrrique Arruda– 236720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Samuel Rodrigues as Silva– 236902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749115" y="7600821"/>
            <a:ext cx="10012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Evandro Veronez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044380" y="2557305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Orçamento.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082937" y="12871043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Protótipo em Figma.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2178795" y="15003464"/>
            <a:ext cx="679360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77079" y="1175838"/>
            <a:ext cx="92609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Arial" panose="020B0604020202020204"/>
                <a:cs typeface="Arial" panose="020B0604020202020204"/>
              </a:rPr>
              <a:t>AS042TSN2 - Clean Tech.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09404" y="16651991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t-BR" sz="2000" dirty="0">
                <a:latin typeface="Arial" panose="020B0604020202020204"/>
                <a:cs typeface="Arial" panose="020B0604020202020204"/>
              </a:rPr>
              <a:t>Fonte: Elaborado pelos autores.​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187298" y="17117318"/>
            <a:ext cx="39490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t-BR" sz="2000" dirty="0">
                <a:latin typeface="Arial" panose="020B0604020202020204"/>
                <a:cs typeface="Arial" panose="020B0604020202020204"/>
              </a:rPr>
              <a:t>Fonte: Elaborado pelos autores.​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580383" y="17129487"/>
            <a:ext cx="43099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t-BR" sz="2000" dirty="0">
                <a:latin typeface="Arial" panose="020B0604020202020204"/>
                <a:cs typeface="Arial" panose="020B0604020202020204"/>
              </a:rPr>
              <a:t>Fonte: Elaborado pelos autores.​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34F3572-546F-161F-4FC1-76478416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86" y="13395277"/>
            <a:ext cx="6612776" cy="322482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869637C-90DD-E559-B677-0F149F150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74" y="13441761"/>
            <a:ext cx="4282059" cy="36877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CAB807-0115-E050-AA1D-A1ABBD873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5" y="25968623"/>
            <a:ext cx="6550916" cy="293912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4E9CD15-5665-BFE7-0593-E78D68B3FB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696" y="13240583"/>
            <a:ext cx="5960831" cy="3888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6ad67d-1b1d-4c73-9dd4-98a4fbcad5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894B47E77362449B3110FE52FC1761" ma:contentTypeVersion="16" ma:contentTypeDescription="Crie um novo documento." ma:contentTypeScope="" ma:versionID="a174adf514af0ec3b9bd0eb9e1c0e71e">
  <xsd:schema xmlns:xsd="http://www.w3.org/2001/XMLSchema" xmlns:xs="http://www.w3.org/2001/XMLSchema" xmlns:p="http://schemas.microsoft.com/office/2006/metadata/properties" xmlns:ns3="a3014d1d-f2cc-4095-a524-fddffbc006f1" xmlns:ns4="ff6ad67d-1b1d-4c73-9dd4-98a4fbcad5a6" targetNamespace="http://schemas.microsoft.com/office/2006/metadata/properties" ma:root="true" ma:fieldsID="6ce6fbd86bcd44befd99bda8c56c7cb1" ns3:_="" ns4:_="">
    <xsd:import namespace="a3014d1d-f2cc-4095-a524-fddffbc006f1"/>
    <xsd:import namespace="ff6ad67d-1b1d-4c73-9dd4-98a4fbcad5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14d1d-f2cc-4095-a524-fddffbc006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d67d-1b1d-4c73-9dd4-98a4fbcad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38E70-B1B1-4A3C-BB3D-3799789DDC9A}">
  <ds:schemaRefs/>
</ds:datastoreItem>
</file>

<file path=customXml/itemProps2.xml><?xml version="1.0" encoding="utf-8"?>
<ds:datastoreItem xmlns:ds="http://schemas.openxmlformats.org/officeDocument/2006/customXml" ds:itemID="{BDF6B089-4EFF-41B7-9EC4-20E73BF0D62B}">
  <ds:schemaRefs/>
</ds:datastoreItem>
</file>

<file path=customXml/itemProps3.xml><?xml version="1.0" encoding="utf-8"?>
<ds:datastoreItem xmlns:ds="http://schemas.openxmlformats.org/officeDocument/2006/customXml" ds:itemID="{5BC455D9-37CD-46E7-8021-8644E5D678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1869</TotalTime>
  <Words>487</Words>
  <Application>Microsoft Office PowerPoint</Application>
  <PresentationFormat>Personalizar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Letica Soares</dc:creator>
  <cp:lastModifiedBy>Lucas Peixoto Nunes</cp:lastModifiedBy>
  <cp:revision>15</cp:revision>
  <dcterms:created xsi:type="dcterms:W3CDTF">2017-09-04T15:10:00Z</dcterms:created>
  <dcterms:modified xsi:type="dcterms:W3CDTF">2024-10-19T07:56:29Z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0x0101009A894B47E77362449B3110FE52FC1761</vt:lpwstr>
  </property>
  <property fmtid="{D5CDD505-2E9C-101B-9397-08002B2CF9AE}" pid="3" name="ICV">
    <vt:lpwstr>585D412F3C9B4481A8B8D0AD09CDF25A_13</vt:lpwstr>
  </property>
  <property fmtid="{D5CDD505-2E9C-101B-9397-08002B2CF9AE}" pid="4" name="KSOProductBuildVer">
    <vt:lpwstr>1046-12.2.0.18586</vt:lpwstr>
  </property>
</Properties>
</file>