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7" r:id="rId4"/>
    <p:sldId id="280" r:id="rId5"/>
    <p:sldId id="288" r:id="rId6"/>
    <p:sldId id="289" r:id="rId7"/>
    <p:sldId id="290" r:id="rId8"/>
    <p:sldId id="291" r:id="rId9"/>
    <p:sldId id="296" r:id="rId10"/>
    <p:sldId id="292" r:id="rId11"/>
    <p:sldId id="295" r:id="rId12"/>
    <p:sldId id="294" r:id="rId13"/>
    <p:sldId id="298" r:id="rId14"/>
    <p:sldId id="299" r:id="rId15"/>
    <p:sldId id="264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ter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GHRRDLVlTkF4C+Z+1cEl1qtj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22"/>
    <a:srgbClr val="C6C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318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47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8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399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012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142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307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2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8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52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27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73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17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4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63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49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2"/>
          <p:cNvSpPr txBox="1"/>
          <p:nvPr/>
        </p:nvSpPr>
        <p:spPr>
          <a:xfrm>
            <a:off x="1163782" y="192943"/>
            <a:ext cx="20217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u="none" strike="noStrike" cap="none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11" name="Google Shape;11;p12"/>
          <p:cNvSpPr txBox="1"/>
          <p:nvPr/>
        </p:nvSpPr>
        <p:spPr>
          <a:xfrm>
            <a:off x="1177637" y="1005483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Subtítulo se houver</a:t>
            </a:r>
            <a:endParaRPr/>
          </a:p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697" y="2279998"/>
            <a:ext cx="1043420" cy="1043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/>
        </p:nvSpPr>
        <p:spPr>
          <a:xfrm>
            <a:off x="2590499" y="2188314"/>
            <a:ext cx="8049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2730855" y="4934768"/>
            <a:ext cx="7756655" cy="814388"/>
          </a:xfrm>
          <a:prstGeom prst="rect">
            <a:avLst/>
          </a:prstGeom>
          <a:solidFill>
            <a:srgbClr val="0066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 txBox="1"/>
          <p:nvPr/>
        </p:nvSpPr>
        <p:spPr>
          <a:xfrm>
            <a:off x="3038385" y="5069169"/>
            <a:ext cx="6986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rgbClr val="D2D632"/>
                </a:solidFill>
                <a:latin typeface="Calibri"/>
                <a:ea typeface="Calibri"/>
                <a:cs typeface="Calibri"/>
                <a:sym typeface="Calibri"/>
              </a:rPr>
              <a:t>Destaque (se houver):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/>
        </p:nvSpPr>
        <p:spPr>
          <a:xfrm>
            <a:off x="1645311" y="883620"/>
            <a:ext cx="82123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Inter"/>
                <a:ea typeface="Inter"/>
                <a:cs typeface="Inter"/>
                <a:sym typeface="Inter"/>
              </a:rPr>
              <a:t>Conteúdo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2">
  <p:cSld name="Título e Conteúdo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 txBox="1"/>
          <p:nvPr/>
        </p:nvSpPr>
        <p:spPr>
          <a:xfrm>
            <a:off x="1163782" y="388258"/>
            <a:ext cx="20217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22" name="Google Shape;22;p14"/>
          <p:cNvSpPr txBox="1"/>
          <p:nvPr/>
        </p:nvSpPr>
        <p:spPr>
          <a:xfrm>
            <a:off x="1177637" y="1200798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Subtítulo se houver</a:t>
            </a:r>
            <a:endParaRPr/>
          </a:p>
        </p:txBody>
      </p:sp>
      <p:sp>
        <p:nvSpPr>
          <p:cNvPr id="23" name="Google Shape;23;p14"/>
          <p:cNvSpPr txBox="1"/>
          <p:nvPr/>
        </p:nvSpPr>
        <p:spPr>
          <a:xfrm>
            <a:off x="1177637" y="2589757"/>
            <a:ext cx="8049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2">
  <p:cSld name="Conteúdo 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5"/>
          <p:cNvSpPr txBox="1"/>
          <p:nvPr/>
        </p:nvSpPr>
        <p:spPr>
          <a:xfrm>
            <a:off x="1388834" y="883620"/>
            <a:ext cx="82123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Inter"/>
                <a:ea typeface="Inter"/>
                <a:cs typeface="Inter"/>
                <a:sym typeface="Inter"/>
              </a:rPr>
              <a:t>Conteúdo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ídeo">
  <p:cSld name="Víde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6"/>
          <p:cNvSpPr txBox="1"/>
          <p:nvPr/>
        </p:nvSpPr>
        <p:spPr>
          <a:xfrm>
            <a:off x="323284" y="11438"/>
            <a:ext cx="14077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Vídeo</a:t>
            </a:r>
            <a:endParaRPr/>
          </a:p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4111" y="2837758"/>
            <a:ext cx="1060910" cy="106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ídeo 2">
  <p:cSld name="Vídeo 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7"/>
          <p:cNvSpPr txBox="1"/>
          <p:nvPr/>
        </p:nvSpPr>
        <p:spPr>
          <a:xfrm>
            <a:off x="323284" y="27620"/>
            <a:ext cx="14077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1">
                <a:solidFill>
                  <a:srgbClr val="D2D632"/>
                </a:solidFill>
                <a:latin typeface="Calibri"/>
                <a:ea typeface="Calibri"/>
                <a:cs typeface="Calibri"/>
                <a:sym typeface="Calibri"/>
              </a:rPr>
              <a:t>Vídeo</a:t>
            </a:r>
            <a:endParaRPr/>
          </a:p>
        </p:txBody>
      </p:sp>
      <p:pic>
        <p:nvPicPr>
          <p:cNvPr id="34" name="Google Shape;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4111" y="2853940"/>
            <a:ext cx="1060910" cy="106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chamento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5942" y="1226575"/>
            <a:ext cx="61458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Funções de análise e manipulação: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23804" y="2355915"/>
            <a:ext cx="9233360" cy="4278094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pt-BR" sz="16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Cria coluna baseada em uma condição: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nova_coluna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.where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valor_se_verdadeiro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valor_se_falso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lang="pt-BR" sz="16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”idoso”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.where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600" i="1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[“idade”]&gt;=60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”IDOSO”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”NAO_IDOSO”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pt-BR" sz="16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Cria coluna baseada em diversas condições: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nova_coluna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.select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condições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valores_correspondentes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valor_padrão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condicoes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= [(</a:t>
            </a:r>
            <a:r>
              <a:rPr lang="pt-BR" sz="16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[“idade”]&gt;=60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pt-BR" sz="16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6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[“idade”]&lt;60) &amp; (</a:t>
            </a:r>
            <a:r>
              <a:rPr lang="pt-BR" sz="16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[“idade”]&gt;=18)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valores_correspondentes</a:t>
            </a:r>
            <a:r>
              <a:rPr lang="pt-BR" sz="16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= [“IDOSO”, “ADULTO”]</a:t>
            </a:r>
            <a:endParaRPr lang="pt-BR" sz="16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faixa_etaria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.where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600" i="1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condicoes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valores_correspondentes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”JOVEM”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19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5942" y="1226575"/>
            <a:ext cx="61458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Mesclar informações de tabelas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24934"/>
              </p:ext>
            </p:extLst>
          </p:nvPr>
        </p:nvGraphicFramePr>
        <p:xfrm>
          <a:off x="1160353" y="2141059"/>
          <a:ext cx="1462638" cy="174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719">
                <a:tc>
                  <a:txBody>
                    <a:bodyPr/>
                    <a:lstStyle/>
                    <a:p>
                      <a:r>
                        <a:rPr lang="pt-BR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19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19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19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27089"/>
              </p:ext>
            </p:extLst>
          </p:nvPr>
        </p:nvGraphicFramePr>
        <p:xfrm>
          <a:off x="3478397" y="2141059"/>
          <a:ext cx="1497946" cy="17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918">
                <a:tc>
                  <a:txBody>
                    <a:bodyPr/>
                    <a:lstStyle/>
                    <a:p>
                      <a:r>
                        <a:rPr lang="pt-BR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782884" y="2718859"/>
            <a:ext cx="488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+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5190654" y="3048712"/>
            <a:ext cx="760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3514"/>
              </p:ext>
            </p:extLst>
          </p:nvPr>
        </p:nvGraphicFramePr>
        <p:xfrm>
          <a:off x="6181958" y="2136448"/>
          <a:ext cx="2139735" cy="174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022">
                <a:tc>
                  <a:txBody>
                    <a:bodyPr/>
                    <a:lstStyle/>
                    <a:p>
                      <a:r>
                        <a:rPr lang="pt-BR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88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88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88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100401" y="4609177"/>
            <a:ext cx="339868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df1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df2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=‘col1’, </a:t>
            </a:r>
            <a:r>
              <a:rPr lang="pt-BR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=‘</a:t>
            </a:r>
            <a:r>
              <a:rPr lang="pt-BR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</a:p>
          <a:p>
            <a:endParaRPr lang="pt-BR" i="1" dirty="0">
              <a:solidFill>
                <a:srgbClr val="006622"/>
              </a:solidFill>
              <a:latin typeface="Calibri"/>
              <a:cs typeface="Calibri"/>
              <a:sym typeface="Calibri"/>
            </a:endParaRPr>
          </a:p>
          <a:p>
            <a:r>
              <a:rPr lang="pt-BR" i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ou</a:t>
            </a:r>
          </a:p>
          <a:p>
            <a:endParaRPr lang="pt-BR" i="1" dirty="0">
              <a:solidFill>
                <a:srgbClr val="006622"/>
              </a:solidFill>
              <a:latin typeface="Calibri"/>
              <a:cs typeface="Calibri"/>
              <a:sym typeface="Calibri"/>
            </a:endParaRPr>
          </a:p>
          <a:p>
            <a:r>
              <a:rPr lang="pt-BR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pd.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df1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df2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=‘col1’, </a:t>
            </a:r>
            <a:r>
              <a:rPr lang="pt-BR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=‘</a:t>
            </a:r>
            <a:r>
              <a:rPr lang="pt-BR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pt-BR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endParaRPr lang="pt-BR" dirty="0">
              <a:solidFill>
                <a:srgbClr val="006622"/>
              </a:solidFill>
            </a:endParaRPr>
          </a:p>
          <a:p>
            <a:endParaRPr lang="pt-BR" dirty="0">
              <a:solidFill>
                <a:srgbClr val="0066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3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5942" y="1181306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Exportar </a:t>
            </a:r>
            <a:r>
              <a:rPr lang="pt-BR" sz="2400" b="1" i="1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lang="pt-BR"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00400" y="2327750"/>
            <a:ext cx="9700383" cy="289310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Exportar para </a:t>
            </a:r>
            <a:r>
              <a:rPr lang="pt-BR" sz="18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to_csv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caminho_csv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i="1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pt-BR" sz="18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=“latin-1”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i="1" dirty="0" err="1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pt-BR" sz="1800" i="1" dirty="0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=“;”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decimal=“,”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=“latin-1”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: Reconhecer caracteres com acentos e “ç”.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=“;”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: Considerar como separador de colunas o “;” em vez de “,”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decimal=“,”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: Considerar como separador decimal a “,” em vez de “.”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Exportar para </a:t>
            </a:r>
            <a:r>
              <a:rPr lang="pt-BR" sz="18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excel</a:t>
            </a: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to_excel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caminho_xlsx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5607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cs typeface="Calibri"/>
                <a:sym typeface="Calibri"/>
              </a:rPr>
              <a:t>Gráficos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0400" y="1203291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2400" b="1" i="1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– Gráfico Linhas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7D24BB-7B67-17A5-E184-FD3DDBD1E1EE}"/>
              </a:ext>
            </a:extLst>
          </p:cNvPr>
          <p:cNvGraphicFramePr>
            <a:graphicFrameLocks noGrp="1"/>
          </p:cNvGraphicFramePr>
          <p:nvPr/>
        </p:nvGraphicFramePr>
        <p:xfrm>
          <a:off x="1100400" y="2478398"/>
          <a:ext cx="130372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FEV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52387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ABR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2393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77537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8690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366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2064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36676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9995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7910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3932E42-CA43-94B2-4CCA-6EAD8D1AB7CE}"/>
              </a:ext>
            </a:extLst>
          </p:cNvPr>
          <p:cNvSpPr txBox="1"/>
          <p:nvPr/>
        </p:nvSpPr>
        <p:spPr>
          <a:xfrm>
            <a:off x="1026414" y="20950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E32E7B-F62B-2265-1534-26AD01C6449E}"/>
              </a:ext>
            </a:extLst>
          </p:cNvPr>
          <p:cNvSpPr txBox="1"/>
          <p:nvPr/>
        </p:nvSpPr>
        <p:spPr>
          <a:xfrm>
            <a:off x="5375667" y="2119803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matplotlib.pyplot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</a:t>
            </a:r>
            <a:endParaRPr lang="pt-BR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pt-BR" sz="1600" dirty="0" err="1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df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[‘MES’]</a:t>
            </a:r>
          </a:p>
          <a:p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lang="pt-BR" sz="1600" dirty="0" err="1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df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[‘PREÇO’]</a:t>
            </a:r>
            <a:endParaRPr lang="pt-BR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plt.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plot</a:t>
            </a:r>
            <a:r>
              <a:rPr lang="pt-BR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x, y</a:t>
            </a:r>
            <a:r>
              <a:rPr lang="pt-BR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plt.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r>
              <a:rPr lang="pt-BR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()</a:t>
            </a:r>
            <a:endParaRPr lang="pt-BR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11F7021-A260-BAAC-B1C6-FB2013637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873" y="3541471"/>
            <a:ext cx="3490445" cy="22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2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cs typeface="Calibri"/>
                <a:sym typeface="Calibri"/>
              </a:rPr>
              <a:t>Gráficos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0400" y="1203291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2400" b="1" i="1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– Gráfico barras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7D24BB-7B67-17A5-E184-FD3DDBD1E1EE}"/>
              </a:ext>
            </a:extLst>
          </p:cNvPr>
          <p:cNvGraphicFramePr>
            <a:graphicFrameLocks noGrp="1"/>
          </p:cNvGraphicFramePr>
          <p:nvPr/>
        </p:nvGraphicFramePr>
        <p:xfrm>
          <a:off x="1100400" y="2478398"/>
          <a:ext cx="130372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FEV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52387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ABR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2393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77537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8690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3661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2064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36676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9995"/>
                  </a:ext>
                </a:extLst>
              </a:tr>
              <a:tr h="271679">
                <a:tc>
                  <a:txBody>
                    <a:bodyPr/>
                    <a:lstStyle/>
                    <a:p>
                      <a:r>
                        <a:rPr lang="pt-BR" sz="1200" dirty="0"/>
                        <a:t>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7910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3932E42-CA43-94B2-4CCA-6EAD8D1AB7CE}"/>
              </a:ext>
            </a:extLst>
          </p:cNvPr>
          <p:cNvSpPr txBox="1"/>
          <p:nvPr/>
        </p:nvSpPr>
        <p:spPr>
          <a:xfrm>
            <a:off x="1026414" y="20950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E32E7B-F62B-2265-1534-26AD01C6449E}"/>
              </a:ext>
            </a:extLst>
          </p:cNvPr>
          <p:cNvSpPr txBox="1"/>
          <p:nvPr/>
        </p:nvSpPr>
        <p:spPr>
          <a:xfrm>
            <a:off x="5375667" y="2119803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matplotlib.pyplot</a:t>
            </a: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</a:t>
            </a:r>
            <a:endParaRPr lang="pt-BR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pt-BR" sz="1600" dirty="0" err="1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df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[‘MES’]</a:t>
            </a:r>
          </a:p>
          <a:p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lang="pt-BR" sz="1600" dirty="0" err="1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df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[‘PREÇO’]</a:t>
            </a:r>
            <a:endParaRPr lang="pt-BR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plt.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  <a:r>
              <a:rPr lang="pt-BR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pt-BR" sz="1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x, y</a:t>
            </a:r>
            <a:r>
              <a:rPr lang="pt-BR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16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plt.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r>
              <a:rPr lang="pt-BR" sz="1600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()</a:t>
            </a:r>
            <a:endParaRPr lang="pt-BR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5C644-9669-3C25-1256-4B00A2F3F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861" y="3642011"/>
            <a:ext cx="382005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5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O que é?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44686" y="2350859"/>
            <a:ext cx="80496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O pandas é uma biblioteca em Python amplamente utilizada para manipulação e análise de dados. Ela permite trabalhar de forma eficiente com objetos chamados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que são basicamente tabelas de dados.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44686" y="2649627"/>
            <a:ext cx="80496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O pandas, como as demais bibliotecas, pode ser instalado através do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com o seguinte comando: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64443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Utilização: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184004" y="1851198"/>
            <a:ext cx="4703853" cy="2216459"/>
            <a:chOff x="6252673" y="1950787"/>
            <a:chExt cx="4703853" cy="2216459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2673" y="1950787"/>
              <a:ext cx="3477110" cy="1829055"/>
            </a:xfrm>
            <a:prstGeom prst="rect">
              <a:avLst/>
            </a:prstGeom>
          </p:spPr>
        </p:pic>
        <p:sp>
          <p:nvSpPr>
            <p:cNvPr id="8" name="Google Shape;48;p2"/>
            <p:cNvSpPr txBox="1"/>
            <p:nvPr/>
          </p:nvSpPr>
          <p:spPr>
            <a:xfrm>
              <a:off x="6252673" y="3890287"/>
              <a:ext cx="470385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Tabela no </a:t>
              </a:r>
              <a:r>
                <a:rPr lang="pt-BR" sz="1200" dirty="0" err="1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excel</a:t>
              </a:r>
              <a:r>
                <a:rPr lang="pt-BR" sz="1200" dirty="0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 (tabela.xlsx)</a:t>
              </a:r>
              <a:endParaRPr lang="pt-BR" sz="12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184003" y="4376804"/>
            <a:ext cx="4703853" cy="1569006"/>
            <a:chOff x="5863348" y="4473372"/>
            <a:chExt cx="4703853" cy="156900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4302" y="4473372"/>
              <a:ext cx="3400900" cy="1276528"/>
            </a:xfrm>
            <a:prstGeom prst="rect">
              <a:avLst/>
            </a:prstGeom>
          </p:spPr>
        </p:pic>
        <p:sp>
          <p:nvSpPr>
            <p:cNvPr id="11" name="Google Shape;48;p2"/>
            <p:cNvSpPr txBox="1"/>
            <p:nvPr/>
          </p:nvSpPr>
          <p:spPr>
            <a:xfrm>
              <a:off x="5863348" y="5765419"/>
              <a:ext cx="470385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Pandas </a:t>
              </a:r>
              <a:r>
                <a:rPr lang="pt-BR" sz="1200" dirty="0" err="1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dataframe</a:t>
              </a:r>
              <a:r>
                <a:rPr lang="pt-BR" sz="1200" dirty="0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 no </a:t>
              </a:r>
              <a:r>
                <a:rPr lang="pt-BR" sz="1200" dirty="0" err="1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python</a:t>
              </a:r>
              <a:r>
                <a:rPr lang="pt-BR" sz="1200" dirty="0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lang="pt-BR" sz="1200" dirty="0" err="1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r>
                <a:rPr lang="pt-BR" sz="1200" dirty="0">
                  <a:solidFill>
                    <a:srgbClr val="006622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lang="pt-BR" sz="12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48;p2"/>
          <p:cNvSpPr txBox="1"/>
          <p:nvPr/>
        </p:nvSpPr>
        <p:spPr>
          <a:xfrm>
            <a:off x="1117527" y="2368965"/>
            <a:ext cx="804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pt-BR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endParaRPr lang="pt-BR" sz="2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caminho_tabela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“C:\\tabela.xlsx”</a:t>
            </a:r>
          </a:p>
          <a:p>
            <a:pPr lvl="0"/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pt-BR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read_excel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caminho_tabela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2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8;p2"/>
          <p:cNvSpPr txBox="1"/>
          <p:nvPr/>
        </p:nvSpPr>
        <p:spPr>
          <a:xfrm>
            <a:off x="1078783" y="4247391"/>
            <a:ext cx="470638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A variável </a:t>
            </a:r>
            <a:r>
              <a:rPr lang="pt-BR" sz="24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é o objeto que contém o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em si, será usada para todas as manipulações e análises do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27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5942" y="1480069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Ler tabelas: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00400" y="2327750"/>
            <a:ext cx="9700383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Ler arquivo </a:t>
            </a:r>
            <a:r>
              <a:rPr lang="pt-BR" sz="18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read_csv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caminho_csv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i="1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pt-BR" sz="1800" i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=“latin-1”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i="1" dirty="0" err="1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pt-BR" sz="1800" i="1" dirty="0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=“;”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decimal=“,”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=“latin-1”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: Reconhecer caracteres com acentos e “ç”.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=“;”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: Considerar como separador de colunas o “;” em vez de “,”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decimal=“,”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: Considerar como separador decimal a “,” em vez de “.”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Ler arquivo </a:t>
            </a:r>
            <a:r>
              <a:rPr lang="pt-BR" sz="18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excel</a:t>
            </a: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read_excel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caminho_xlsx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7" name="Retângulo 6"/>
          <p:cNvSpPr/>
          <p:nvPr/>
        </p:nvSpPr>
        <p:spPr>
          <a:xfrm>
            <a:off x="1100400" y="4837424"/>
            <a:ext cx="732444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Outros exemplos de parâmetros úteis das funções </a:t>
            </a:r>
            <a:r>
              <a:rPr lang="pt-BR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read_csv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read_excel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pt-BR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pt-BR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usecols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[‘col1’,’col2’,...]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		Especifica por uma lista as colunas que serão lidas na tabela</a:t>
            </a:r>
          </a:p>
          <a:p>
            <a:r>
              <a:rPr lang="pt-BR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nrows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			Especifica o número de linhas que será lido</a:t>
            </a:r>
          </a:p>
          <a:p>
            <a:r>
              <a:rPr lang="pt-BR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dtypes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{“col1”:int, “col2”:float, ...}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	Especifica os tipos de dados que a coluna contém</a:t>
            </a:r>
          </a:p>
          <a:p>
            <a:r>
              <a:rPr lang="pt-BR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thousands</a:t>
            </a:r>
            <a:r>
              <a:rPr lang="pt-BR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‘.’</a:t>
            </a:r>
            <a:r>
              <a:rPr lang="pt-BR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		Especifica o separador de milhar</a:t>
            </a:r>
          </a:p>
        </p:txBody>
      </p:sp>
    </p:spTree>
    <p:extLst>
      <p:ext uri="{BB962C8B-B14F-4D97-AF65-F5344CB8AC3E}">
        <p14:creationId xmlns:p14="http://schemas.microsoft.com/office/powerpoint/2010/main" val="317641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5942" y="1480069"/>
            <a:ext cx="43364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Criar </a:t>
            </a:r>
            <a:r>
              <a:rPr lang="pt-BR" sz="2400" b="1" i="1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pt-BR" sz="2400" b="1" i="1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00400" y="2327750"/>
            <a:ext cx="9700383" cy="400109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Criar </a:t>
            </a:r>
            <a:r>
              <a:rPr lang="pt-BR" sz="18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vazio (apenas especificando colunas):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8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=[‘col_1’,’col_2’,’col_3’]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#Adicionar linhas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df.loc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[0] = [0,2,4,6,8,10]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df.loc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[1] = [1,3,5,7,9,11]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Criar </a:t>
            </a:r>
            <a:r>
              <a:rPr lang="pt-BR" sz="18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8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a partir de um dicionário: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dict_data</a:t>
            </a: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‘col1’:[0,2,4,6,8,10],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‘col2’:[1,3,5,7,9,11],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‘col3’:[‘</a:t>
            </a: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a’,’b’,’c’,’d’,’e’,’f</a:t>
            </a: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’]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8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data= </a:t>
            </a:r>
            <a:r>
              <a:rPr lang="pt-BR" sz="18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dict_data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800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908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5942" y="1226575"/>
            <a:ext cx="61458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Funções de análise e manipulação: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23804" y="2120529"/>
            <a:ext cx="3597719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colunas do </a:t>
            </a:r>
            <a:r>
              <a:rPr lang="pt-BR" sz="16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df.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número de linhas do </a:t>
            </a:r>
            <a:r>
              <a:rPr lang="pt-BR" sz="16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primeiras linhas do </a:t>
            </a:r>
            <a:r>
              <a:rPr lang="pt-BR" sz="16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df.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últimas linhas do </a:t>
            </a:r>
            <a:r>
              <a:rPr lang="pt-BR" sz="16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df.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tipos das colunas: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df.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dtypes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52966" y="2120529"/>
            <a:ext cx="3597719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colunas específica: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600" i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nome_coluna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Calcular a soma dos número da coluna: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600" i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nome_coluna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sum()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Calcular a média dos número da coluna: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600" i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nome_coluna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maior número na coluna: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600" i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nome_coluna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Ver menor número na coluna: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600" i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nome_coluna</a:t>
            </a:r>
            <a:r>
              <a:rPr lang="pt-BR" sz="16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]. 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min()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21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100401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5942" y="1226575"/>
            <a:ext cx="61458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Funções de análise e manipulação: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23804" y="2120529"/>
            <a:ext cx="6345305" cy="4278094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Filtrar </a:t>
            </a:r>
            <a:r>
              <a:rPr lang="pt-BR" sz="1600" dirty="0" err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baseado em condição: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lang="pt-BR" sz="1600" i="1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Filtrar linhas em que uma coluna seja igual a um valor: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[“coluna”]==“valor”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[“coluna”]==5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Filtrar linhas em que uma coluna seja diferente a um valor: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[“coluna”]!=“valor”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Filtrar linhas baseado em comparação numérica: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[“coluna”]&gt;10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[“coluna”]&lt;50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i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Filtrar linhas que contenham algum valor de dentro de uma lista: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i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[“coluna”].</a:t>
            </a:r>
            <a:r>
              <a:rPr lang="pt-BR" sz="1600" i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isin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([“valor1”,”valor2”,”valor3”])</a:t>
            </a:r>
            <a:r>
              <a:rPr lang="pt-BR" sz="1600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152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O que é?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44686" y="2350859"/>
            <a:ext cx="8049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O numpy é uma biblioteca com diversas funções matemáticas, entre elas funções para manipulações e cálculos em matrizes (ou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multi-dimensionais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 Por ter uma alta eficiência nos cálculos envolvendo essas estruturas de dados, o 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é utilizado por exemplo para diversas funcionalidades da biblioteca pandas.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329638-A4BD-9D4D-FD90-825EE5B4E03D}"/>
              </a:ext>
            </a:extLst>
          </p:cNvPr>
          <p:cNvSpPr/>
          <p:nvPr/>
        </p:nvSpPr>
        <p:spPr>
          <a:xfrm>
            <a:off x="1144686" y="4953379"/>
            <a:ext cx="923336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pt-BR" sz="1600" dirty="0" err="1">
                <a:solidFill>
                  <a:srgbClr val="006622"/>
                </a:solidFill>
                <a:latin typeface="Calibri"/>
                <a:cs typeface="Calibri"/>
                <a:sym typeface="Calibri"/>
              </a:rPr>
              <a:t>import</a:t>
            </a:r>
            <a:r>
              <a:rPr lang="pt-BR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numpy</a:t>
            </a:r>
            <a:r>
              <a:rPr lang="pt-BR" sz="1600" dirty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313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20625</TotalTime>
  <Words>1153</Words>
  <Application>Microsoft Office PowerPoint</Application>
  <PresentationFormat>Widescreen</PresentationFormat>
  <Paragraphs>235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 Colpes</dc:creator>
  <cp:lastModifiedBy>Helioir Antonio da Silva Júnior</cp:lastModifiedBy>
  <cp:revision>80</cp:revision>
  <dcterms:created xsi:type="dcterms:W3CDTF">2021-06-01T17:44:38Z</dcterms:created>
  <dcterms:modified xsi:type="dcterms:W3CDTF">2023-09-15T14:35:06Z</dcterms:modified>
</cp:coreProperties>
</file>