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4" r:id="rId7"/>
    <p:sldId id="262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0275"/>
    <a:srgbClr val="F2F2FC"/>
    <a:srgbClr val="5103B9"/>
    <a:srgbClr val="8E41F2"/>
    <a:srgbClr val="6D1CD6"/>
    <a:srgbClr val="514CFC"/>
    <a:srgbClr val="4D49F9"/>
    <a:srgbClr val="302DB5"/>
    <a:srgbClr val="706DDB"/>
    <a:srgbClr val="90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298D0-9B0E-A5E6-9479-1A71879C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C5C92-7486-579B-5AEB-C0E05A3B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086F3-1E4A-7367-1C38-DBCAE060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E7DC3-516C-170D-B76F-53FD0EED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55779-2433-5734-A26C-BA920315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1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7C160-446E-2F96-693F-06A0AE25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DD52CF-0D05-EEDA-B39D-F7A58A99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814FF2-C184-602A-0158-1C704A06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CE9CB-A26D-E448-2252-5955F41C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A84BD-6126-3714-0C55-3CB8A1CF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51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1C4F1-03BA-2E2A-7CDC-65023A27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5B61AE-6075-8D1E-565B-7344A296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8A4C9-D896-3487-F013-57C3180D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917C9-5620-24A4-2038-575358D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04C8A-4965-994E-417D-A5BCFA7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77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169FC-0314-4A7E-B7A2-3E254C64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45101-2DB9-2F3E-0022-40ACED2A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21668-444B-0FFA-4AA9-766FD9A5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EE25F-EF7B-8AB1-FEA3-08B55D8A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35AA0-C536-CF1A-3530-DF02383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A071-50CD-FED3-948A-37449EFB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3A6B5-9122-7D07-713F-2A2B675A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553ED-5A6B-ABF5-2FDB-AF4ED4A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BE413-6000-1779-1C34-809D217D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3A171-2240-D965-CD8F-A69DCA2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0EDB-7B8E-F5A1-E470-F225C459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4CC6F-40FC-0A14-8686-8F907586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5CA113-3AD2-886C-F7B3-714CCFC4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E10901-E3D3-5470-19CA-75A0162D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3327F-3CE8-5E26-3EEA-A71CE84B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EB5D5C-3503-222E-EAA8-1335B80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E65E3-440D-992B-C83E-043F9BB7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47866-AD87-C1E6-008E-1A48E865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89B109-858D-B506-351C-6A7E01AF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4C751A-029D-FECA-A97A-C589D4708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285CCB-CA22-DA9F-40B5-7CE3D248B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F3E5BE-B07D-E73C-CB8D-3EAFBFEB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3CC007-10D8-FA04-BEC3-5561CB1A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C52644-0496-368E-13C2-221E62D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3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1B39-9C26-FB9F-DA69-F8556876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D221F6-5287-E4D9-5CC7-B19432D7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B3E92E-44C2-4AC7-D712-853C51A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A24C96-83BC-B53D-B687-2C04C82F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0DFECC-3AF2-EDBD-6FE7-DE921940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5CC6A6-6AF4-BF2E-E764-965340D4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546D20-CE3A-C3CF-AAA4-5B879975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2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C32DF-DE2F-C907-D9B4-4E5C0CA1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FD408-2C65-DA37-EFCD-527D526E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3931A0-5987-E051-6177-D7A32276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9B3440-F24C-8FE8-068C-BB4DED49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0C330-B3C3-50FC-F5B0-2BD65458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E027C-FD26-CBC8-0FB5-3E96E957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B03FB-777D-54AB-E853-3F95E660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317124-6835-A22F-514B-C2E6FA8E8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BAE94D-F104-149F-EF95-9014F6437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88BF3E-B3E1-41DF-8F68-5815377A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92C0C9-461E-FE2B-830D-FC3A0D2C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9438A5-E23D-424F-DB9C-FDCF9CBE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3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03B9"/>
            </a:gs>
            <a:gs pos="90000">
              <a:srgbClr val="34027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7ADDB4-66EE-FE87-3D8D-8139B812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F147E-B79D-C75C-5941-91229C5C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82C6B-23AA-9632-2CEA-25B6EE18F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49742-518E-499D-93A1-AC13175BE519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B1B36-84DB-9A25-BD35-505BC708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5DA2A-EFBE-4452-285E-55D8AB1D9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B225C-1EDF-4EEF-917C-31C7F874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AD40FADD-28A1-F25C-B061-888D5677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985355DD-C8E0-49F1-9994-8C584D1EF3D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9ED833-96E8-4979-D9BA-5844CF52B8DC}"/>
              </a:ext>
            </a:extLst>
          </p:cNvPr>
          <p:cNvSpPr/>
          <p:nvPr/>
        </p:nvSpPr>
        <p:spPr>
          <a:xfrm>
            <a:off x="3161881" y="3898368"/>
            <a:ext cx="5868238" cy="610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A621E-1EE0-5D94-335D-A969DE366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926"/>
            <a:ext cx="9144000" cy="2387600"/>
          </a:xfrm>
        </p:spPr>
        <p:txBody>
          <a:bodyPr>
            <a:norm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VENOM</a:t>
            </a:r>
            <a:endParaRPr lang="pt-BR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6A8FA-2149-48BA-3D8F-ED146E87A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9208" y="3998853"/>
            <a:ext cx="5680668" cy="6105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34027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Gerencie as variáveis dos seus projetos</a:t>
            </a: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B2B9D415-639A-98DE-6D70-257150A3E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6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259E1-9543-A646-75C5-D9C6E1476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C2E9E973-960E-F985-DA11-D4F791A2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9AE02352-B884-0E7F-FDC9-03AFA384E1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29BCC2-65EE-396A-9F7A-EB6F05DD0C0F}"/>
              </a:ext>
            </a:extLst>
          </p:cNvPr>
          <p:cNvSpPr/>
          <p:nvPr/>
        </p:nvSpPr>
        <p:spPr>
          <a:xfrm>
            <a:off x="3859306" y="5207851"/>
            <a:ext cx="4473388" cy="610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C7AF1E-CD20-44FB-6848-A68F13582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926"/>
            <a:ext cx="9144000" cy="2387600"/>
          </a:xfrm>
        </p:spPr>
        <p:txBody>
          <a:bodyPr>
            <a:norm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Obrigado!</a:t>
            </a:r>
            <a:endParaRPr lang="pt-BR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E688C0-8BBD-7957-4088-0992E065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305" y="5298205"/>
            <a:ext cx="4473389" cy="610586"/>
          </a:xfrm>
        </p:spPr>
        <p:txBody>
          <a:bodyPr>
            <a:normAutofit/>
          </a:bodyPr>
          <a:lstStyle/>
          <a:p>
            <a:r>
              <a:rPr lang="pt-BR" sz="2200" dirty="0" err="1">
                <a:solidFill>
                  <a:srgbClr val="34027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Kaique</a:t>
            </a:r>
            <a:r>
              <a:rPr lang="pt-BR" sz="2200" dirty="0">
                <a:solidFill>
                  <a:srgbClr val="34027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2200" dirty="0" err="1">
                <a:solidFill>
                  <a:srgbClr val="34027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Govani</a:t>
            </a:r>
            <a:r>
              <a:rPr lang="pt-BR" sz="2200" dirty="0">
                <a:solidFill>
                  <a:srgbClr val="34027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Felipe Mariano</a:t>
            </a: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57B0633A-EED9-1649-61EF-E90884F659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41CBE0D-95A7-C71C-DE21-D417BCC3E2A6}"/>
              </a:ext>
            </a:extLst>
          </p:cNvPr>
          <p:cNvSpPr/>
          <p:nvPr/>
        </p:nvSpPr>
        <p:spPr>
          <a:xfrm>
            <a:off x="3161881" y="4258644"/>
            <a:ext cx="5868238" cy="610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340275"/>
                </a:solidFill>
              </a:rPr>
              <a:t>Link do repositório: github.com/KaiqueGovani/venom</a:t>
            </a:r>
          </a:p>
        </p:txBody>
      </p:sp>
    </p:spTree>
    <p:extLst>
      <p:ext uri="{BB962C8B-B14F-4D97-AF65-F5344CB8AC3E}">
        <p14:creationId xmlns:p14="http://schemas.microsoft.com/office/powerpoint/2010/main" val="36485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FC88-9A66-06FA-4B38-E65426E3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8CD38225-D7AD-DC41-5B96-EBBBF384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B6DB3BD0-10B1-D868-BA01-52D8533687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281814E-49F6-1DA1-69D1-C9FA9E885D67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FAFEC-3E4E-ED90-B890-8D8C17BB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46709"/>
            <a:ext cx="4993341" cy="118334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Contexto</a:t>
            </a:r>
            <a:endParaRPr lang="pt-BR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F49607C7-0349-09C5-A30E-EA0D867CB2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46C577-6DDB-36D4-DB43-1FB17BDAD2F1}"/>
              </a:ext>
            </a:extLst>
          </p:cNvPr>
          <p:cNvSpPr txBox="1"/>
          <p:nvPr/>
        </p:nvSpPr>
        <p:spPr>
          <a:xfrm>
            <a:off x="519953" y="2076759"/>
            <a:ext cx="604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2F2FC"/>
                </a:solidFill>
              </a:rPr>
              <a:t>A necessidade de uma ferramenta de gerenciamento surgiu devido à complexidade crescente dos projetos de desenvolvimento e ao descontrole das configurações e variáveis envolvidas.</a:t>
            </a:r>
          </a:p>
          <a:p>
            <a:endParaRPr lang="pt-BR" dirty="0">
              <a:solidFill>
                <a:srgbClr val="F2F2FC"/>
              </a:solidFill>
            </a:endParaRPr>
          </a:p>
          <a:p>
            <a:r>
              <a:rPr lang="pt-BR" dirty="0">
                <a:solidFill>
                  <a:srgbClr val="F2F2FC"/>
                </a:solidFill>
              </a:rPr>
              <a:t>Problemas identificados:</a:t>
            </a:r>
          </a:p>
          <a:p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2F2FC"/>
                </a:solidFill>
              </a:rPr>
              <a:t> Falta de centralização das configurações dos projetos;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2F2FC"/>
                </a:solidFill>
              </a:rPr>
              <a:t> Desorganização ao gerenciar múltiplas variáveis entre diferentes ambientes de desenvolvimento;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2F2FC"/>
                </a:solidFill>
              </a:rPr>
              <a:t> Necessidade de automação para facilitar a execução e configuração dos projetos.</a:t>
            </a:r>
          </a:p>
          <a:p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7054645-483B-E94B-2A37-FFBC796C11D2}"/>
              </a:ext>
            </a:extLst>
          </p:cNvPr>
          <p:cNvSpPr/>
          <p:nvPr/>
        </p:nvSpPr>
        <p:spPr>
          <a:xfrm>
            <a:off x="6687671" y="2707338"/>
            <a:ext cx="5208492" cy="1694329"/>
          </a:xfrm>
          <a:prstGeom prst="roundRect">
            <a:avLst/>
          </a:prstGeom>
          <a:solidFill>
            <a:srgbClr val="F2F2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A5628F-C826-76CF-8107-0995066556C5}"/>
              </a:ext>
            </a:extLst>
          </p:cNvPr>
          <p:cNvSpPr txBox="1"/>
          <p:nvPr/>
        </p:nvSpPr>
        <p:spPr>
          <a:xfrm>
            <a:off x="6736976" y="2954337"/>
            <a:ext cx="510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40275"/>
                </a:solidFill>
              </a:rPr>
              <a:t>Objetivo principal</a:t>
            </a:r>
            <a:r>
              <a:rPr lang="pt-BR" dirty="0">
                <a:solidFill>
                  <a:srgbClr val="340275"/>
                </a:solidFill>
              </a:rPr>
              <a:t>: Criar uma ferramenta simples, mas eficiente, para gerenciar projetos e suas variáveis de maneira intuitiva, seja via </a:t>
            </a:r>
            <a:r>
              <a:rPr lang="pt-BR" b="1" dirty="0">
                <a:solidFill>
                  <a:srgbClr val="340275"/>
                </a:solidFill>
              </a:rPr>
              <a:t>CLI</a:t>
            </a:r>
            <a:r>
              <a:rPr lang="pt-BR" dirty="0">
                <a:solidFill>
                  <a:srgbClr val="340275"/>
                </a:solidFill>
              </a:rPr>
              <a:t> ou </a:t>
            </a:r>
            <a:r>
              <a:rPr lang="pt-BR" b="1" dirty="0">
                <a:solidFill>
                  <a:srgbClr val="340275"/>
                </a:solidFill>
              </a:rPr>
              <a:t>TUI</a:t>
            </a:r>
            <a:endParaRPr lang="pt-BR" dirty="0">
              <a:solidFill>
                <a:srgbClr val="3402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F3293-1607-F3AB-D528-A9A8DB3B0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CC9E33A4-832F-D656-96D3-25FDC696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3355D464-014E-51FF-C0BE-268E8C3C12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4603C88-B0C4-59EA-E3A4-D2D4B6C8F4FC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B2B859-7849-DE9E-2932-B17113F6A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Ferramentas Utilizadas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C13FF316-E179-3107-BBB6-74236C772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1405C0-BDEC-8EDA-04C5-C43B3E80BA8C}"/>
              </a:ext>
            </a:extLst>
          </p:cNvPr>
          <p:cNvSpPr txBox="1"/>
          <p:nvPr/>
        </p:nvSpPr>
        <p:spPr>
          <a:xfrm>
            <a:off x="519953" y="2076759"/>
            <a:ext cx="515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2F2FC"/>
                </a:solidFill>
              </a:rPr>
              <a:t>Ferramentas Utilizadas</a:t>
            </a:r>
            <a:r>
              <a:rPr lang="pt-BR" dirty="0">
                <a:solidFill>
                  <a:srgbClr val="F2F2FC"/>
                </a:solidFill>
              </a:rPr>
              <a:t>:</a:t>
            </a:r>
          </a:p>
          <a:p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Go (</a:t>
            </a:r>
            <a:r>
              <a:rPr lang="pt-BR" b="1" dirty="0" err="1">
                <a:solidFill>
                  <a:srgbClr val="F2F2FC"/>
                </a:solidFill>
              </a:rPr>
              <a:t>Golang</a:t>
            </a:r>
            <a:r>
              <a:rPr lang="pt-BR" b="1" dirty="0">
                <a:solidFill>
                  <a:srgbClr val="F2F2FC"/>
                </a:solidFill>
              </a:rPr>
              <a:t>)</a:t>
            </a:r>
            <a:r>
              <a:rPr lang="pt-BR" dirty="0">
                <a:solidFill>
                  <a:srgbClr val="F2F2FC"/>
                </a:solidFill>
              </a:rPr>
              <a:t>: Escolhido pelo desempenho, manutenção simplificada e bibliotecas robustas;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Biblioteca TUI (Bubble Tea)</a:t>
            </a:r>
            <a:r>
              <a:rPr lang="pt-BR" dirty="0">
                <a:solidFill>
                  <a:srgbClr val="F2F2FC"/>
                </a:solidFill>
              </a:rPr>
              <a:t>: Framework flexível para interfaces de terminal interativas;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Gerenciamento de Arquivos Customizado</a:t>
            </a:r>
            <a:r>
              <a:rPr lang="pt-BR" dirty="0">
                <a:solidFill>
                  <a:srgbClr val="F2F2FC"/>
                </a:solidFill>
              </a:rPr>
              <a:t>: Armazenamento de variáveis no </a:t>
            </a:r>
            <a:r>
              <a:rPr lang="pt-BR" i="1" dirty="0" err="1">
                <a:solidFill>
                  <a:srgbClr val="F2F2FC"/>
                </a:solidFill>
              </a:rPr>
              <a:t>CouchBase</a:t>
            </a:r>
            <a:r>
              <a:rPr lang="pt-BR" dirty="0">
                <a:solidFill>
                  <a:srgbClr val="F2F2FC"/>
                </a:solidFill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Interação com API Personalizada</a:t>
            </a:r>
            <a:r>
              <a:rPr lang="pt-BR" dirty="0">
                <a:solidFill>
                  <a:srgbClr val="F2F2FC"/>
                </a:solidFill>
              </a:rPr>
              <a:t>: Suporte a operações CRUD em projetos e variáveis.</a:t>
            </a:r>
          </a:p>
        </p:txBody>
      </p:sp>
      <p:pic>
        <p:nvPicPr>
          <p:cNvPr id="1030" name="Picture 6" descr="The Go Programming Language">
            <a:extLst>
              <a:ext uri="{FF2B5EF4-FFF2-40B4-BE49-F238E27FC236}">
                <a16:creationId xmlns:a16="http://schemas.microsoft.com/office/drawing/2014/main" id="{708B17FF-6B2B-B93A-C32E-29718FA5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18" y="1284993"/>
            <a:ext cx="2422597" cy="21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bble Tea (GOLANG)">
            <a:extLst>
              <a:ext uri="{FF2B5EF4-FFF2-40B4-BE49-F238E27FC236}">
                <a16:creationId xmlns:a16="http://schemas.microsoft.com/office/drawing/2014/main" id="{E52BEB31-7E4A-5559-E1B9-A7C72648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78" y="4015708"/>
            <a:ext cx="3939378" cy="257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charmbracelet/huh: Build terminal forms and prompts 🤷🏻‍♀️">
            <a:extLst>
              <a:ext uri="{FF2B5EF4-FFF2-40B4-BE49-F238E27FC236}">
                <a16:creationId xmlns:a16="http://schemas.microsoft.com/office/drawing/2014/main" id="{DF40C90F-B380-0A10-A7E6-C47EE857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97" y="3129115"/>
            <a:ext cx="2422597" cy="162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pher&quot; Icon - Download for free – Iconduck">
            <a:extLst>
              <a:ext uri="{FF2B5EF4-FFF2-40B4-BE49-F238E27FC236}">
                <a16:creationId xmlns:a16="http://schemas.microsoft.com/office/drawing/2014/main" id="{B1EEBC6C-AB8A-4C75-BFF4-2BBCC3E0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549933"/>
            <a:ext cx="863156" cy="11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110E3-5A54-3397-4C3B-C4E3A8FA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60D2272F-AD68-849C-2194-4F3E684A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F44290BF-6FCB-C9AD-2F17-35AE059B86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D2F07B9-AA45-18F4-7D37-3CCD82E94FF9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FD58D-5BE8-E810-A8C1-217C7CBA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Interfaces Desenvolvidas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82D232BB-A6B5-4DF3-37E2-CDB0B2C428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4A524B-ED89-60B0-B367-CED874D31765}"/>
              </a:ext>
            </a:extLst>
          </p:cNvPr>
          <p:cNvSpPr txBox="1"/>
          <p:nvPr/>
        </p:nvSpPr>
        <p:spPr>
          <a:xfrm>
            <a:off x="340659" y="2200119"/>
            <a:ext cx="86009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2F2FC"/>
                </a:solidFill>
              </a:rPr>
              <a:t>Interfaces</a:t>
            </a:r>
            <a:r>
              <a:rPr lang="pt-BR" dirty="0">
                <a:solidFill>
                  <a:srgbClr val="F2F2FC"/>
                </a:solidFill>
              </a:rPr>
              <a:t>:</a:t>
            </a:r>
          </a:p>
          <a:p>
            <a:endParaRPr lang="pt-BR" dirty="0">
              <a:solidFill>
                <a:srgbClr val="F2F2F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A5A419-33CA-CCA0-E014-D0E68D2E2823}"/>
              </a:ext>
            </a:extLst>
          </p:cNvPr>
          <p:cNvSpPr txBox="1"/>
          <p:nvPr/>
        </p:nvSpPr>
        <p:spPr>
          <a:xfrm>
            <a:off x="5943599" y="2765736"/>
            <a:ext cx="63368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2F2FC"/>
                </a:solidFill>
              </a:rPr>
              <a:t> TUI (Interface de Usuário no Terminal)</a:t>
            </a:r>
            <a:r>
              <a:rPr lang="pt-BR" sz="2400" dirty="0">
                <a:solidFill>
                  <a:srgbClr val="F2F2FC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2F2F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2F2FC"/>
                </a:solidFill>
              </a:rPr>
              <a:t>Interface visual com tabelas e formulários interativos;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2F2F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2F2FC"/>
                </a:solidFill>
              </a:rPr>
              <a:t>Navegação simplificada para gerenciamento intuitivo.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EA9991-C8DF-D247-B201-9BC34981391F}"/>
              </a:ext>
            </a:extLst>
          </p:cNvPr>
          <p:cNvSpPr txBox="1"/>
          <p:nvPr/>
        </p:nvSpPr>
        <p:spPr>
          <a:xfrm>
            <a:off x="-88491" y="3135068"/>
            <a:ext cx="59435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2F2FC"/>
                </a:solidFill>
              </a:rPr>
              <a:t> CLI (Interface de Linha de Comando)</a:t>
            </a:r>
            <a:r>
              <a:rPr lang="pt-BR" sz="2400" dirty="0">
                <a:solidFill>
                  <a:srgbClr val="F2F2FC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2F2F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2F2FC"/>
                </a:solidFill>
              </a:rPr>
              <a:t>Gerenciamento direto de projetos e variáveis via comandos;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2F2F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2F2FC"/>
                </a:solidFill>
              </a:rPr>
              <a:t>Criação, edição e exclusão com operações rápidas.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C634F1-4E9B-7476-7FEA-4D55147A6C29}"/>
              </a:ext>
            </a:extLst>
          </p:cNvPr>
          <p:cNvCxnSpPr>
            <a:cxnSpLocks/>
          </p:cNvCxnSpPr>
          <p:nvPr/>
        </p:nvCxnSpPr>
        <p:spPr>
          <a:xfrm>
            <a:off x="6096000" y="2877227"/>
            <a:ext cx="0" cy="367105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6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AF85A-3A71-46C0-1732-D14D9BA7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3151AB00-9238-11A2-4FDC-839E57C81F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396EB00D-9118-D852-33B9-B579EC8A68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BB0FC76-0357-6E5A-67CB-3F67382FD7A9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88D524-7B8B-0D08-C089-4ACC4F14F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Banco de Dados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150ADFFE-8243-1C3F-63F8-F8D33EE80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BAAA16-79CF-CF92-538B-1A8F7CAFCC14}"/>
              </a:ext>
            </a:extLst>
          </p:cNvPr>
          <p:cNvSpPr txBox="1"/>
          <p:nvPr/>
        </p:nvSpPr>
        <p:spPr>
          <a:xfrm>
            <a:off x="519953" y="2076759"/>
            <a:ext cx="4773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2F2FC"/>
                </a:solidFill>
              </a:rPr>
              <a:t>Couchbase</a:t>
            </a:r>
            <a:r>
              <a:rPr lang="pt-BR" dirty="0">
                <a:solidFill>
                  <a:srgbClr val="F2F2FC"/>
                </a:solidFill>
              </a:rPr>
              <a:t>:</a:t>
            </a:r>
          </a:p>
          <a:p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Modelo </a:t>
            </a:r>
            <a:r>
              <a:rPr lang="pt-BR" b="1" dirty="0" err="1">
                <a:solidFill>
                  <a:srgbClr val="F2F2FC"/>
                </a:solidFill>
              </a:rPr>
              <a:t>NoSQL</a:t>
            </a:r>
            <a:r>
              <a:rPr lang="pt-BR" dirty="0">
                <a:solidFill>
                  <a:srgbClr val="F2F2FC"/>
                </a:solidFill>
              </a:rPr>
              <a:t>: </a:t>
            </a:r>
            <a:r>
              <a:rPr lang="pt-BR" dirty="0" err="1">
                <a:solidFill>
                  <a:srgbClr val="F2F2FC"/>
                </a:solidFill>
              </a:rPr>
              <a:t>CouchBase</a:t>
            </a:r>
            <a:r>
              <a:rPr lang="pt-BR" dirty="0">
                <a:solidFill>
                  <a:srgbClr val="F2F2FC"/>
                </a:solidFill>
              </a:rPr>
              <a:t> utiliza um modelo </a:t>
            </a:r>
            <a:r>
              <a:rPr lang="pt-BR" dirty="0" err="1">
                <a:solidFill>
                  <a:srgbClr val="F2F2FC"/>
                </a:solidFill>
              </a:rPr>
              <a:t>NoSQL</a:t>
            </a:r>
            <a:r>
              <a:rPr lang="pt-BR" dirty="0">
                <a:solidFill>
                  <a:srgbClr val="F2F2FC"/>
                </a:solidFill>
              </a:rPr>
              <a:t>, permitindo flexibilidade e desempenho.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Armazenamento Escalável</a:t>
            </a:r>
            <a:r>
              <a:rPr lang="pt-BR" dirty="0">
                <a:solidFill>
                  <a:srgbClr val="F2F2FC"/>
                </a:solidFill>
              </a:rPr>
              <a:t>: Ideal para lidar com grandes volumes de dados, oferecendo escalabilidade com performance.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Cache Integrado</a:t>
            </a:r>
            <a:r>
              <a:rPr lang="pt-BR" dirty="0">
                <a:solidFill>
                  <a:srgbClr val="F2F2FC"/>
                </a:solidFill>
              </a:rPr>
              <a:t>: Suporte integrado de cache em memória.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</p:txBody>
      </p:sp>
      <p:pic>
        <p:nvPicPr>
          <p:cNvPr id="1032" name="Picture 8" descr="Couchbase Lucee Extension">
            <a:extLst>
              <a:ext uri="{FF2B5EF4-FFF2-40B4-BE49-F238E27FC236}">
                <a16:creationId xmlns:a16="http://schemas.microsoft.com/office/drawing/2014/main" id="{A16B1606-19F7-AFEE-71AA-BC220925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49" y="1776794"/>
            <a:ext cx="3644116" cy="3304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4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9F41-7D04-9BF9-BCB6-1119154D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8DDF1A4B-B6F7-8F59-4E50-D1EE1612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A613987F-8DBA-6196-E999-B503FD6E96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FAA7CDF-A011-5C4B-603C-DFB04F901452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4D6F8-6F36-ADF1-F1C7-14288F55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Banco de Dados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ED6DB90D-A312-4FBD-9AF3-B98439C02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F57A5E-811A-03DC-877E-947BDB87920C}"/>
              </a:ext>
            </a:extLst>
          </p:cNvPr>
          <p:cNvSpPr txBox="1"/>
          <p:nvPr/>
        </p:nvSpPr>
        <p:spPr>
          <a:xfrm>
            <a:off x="5732929" y="638846"/>
            <a:ext cx="62125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2F2FC"/>
                </a:solidFill>
              </a:rPr>
              <a:t> Gerenciamento de Dados dos Projetos</a:t>
            </a:r>
            <a:r>
              <a:rPr lang="pt-BR" sz="1600" dirty="0">
                <a:solidFill>
                  <a:srgbClr val="F2F2FC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2F2F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2F2FC"/>
                </a:solidFill>
              </a:rPr>
              <a:t>Dados como configurações, variáveis e metadados dos projetos são armazenados no </a:t>
            </a:r>
            <a:r>
              <a:rPr lang="pt-BR" sz="1600" dirty="0" err="1">
                <a:solidFill>
                  <a:srgbClr val="F2F2FC"/>
                </a:solidFill>
              </a:rPr>
              <a:t>CouchBase</a:t>
            </a:r>
            <a:r>
              <a:rPr lang="pt-BR" sz="1600" dirty="0">
                <a:solidFill>
                  <a:srgbClr val="F2F2FC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2F2F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2F2FC"/>
                </a:solidFill>
              </a:rPr>
              <a:t>Suporte a operações CRUD (</a:t>
            </a:r>
            <a:r>
              <a:rPr lang="pt-BR" sz="1600" dirty="0" err="1">
                <a:solidFill>
                  <a:srgbClr val="F2F2FC"/>
                </a:solidFill>
              </a:rPr>
              <a:t>Create</a:t>
            </a:r>
            <a:r>
              <a:rPr lang="pt-BR" sz="1600" dirty="0">
                <a:solidFill>
                  <a:srgbClr val="F2F2FC"/>
                </a:solidFill>
              </a:rPr>
              <a:t>, </a:t>
            </a:r>
            <a:r>
              <a:rPr lang="pt-BR" sz="1600" dirty="0" err="1">
                <a:solidFill>
                  <a:srgbClr val="F2F2FC"/>
                </a:solidFill>
              </a:rPr>
              <a:t>Read</a:t>
            </a:r>
            <a:r>
              <a:rPr lang="pt-BR" sz="1600" dirty="0">
                <a:solidFill>
                  <a:srgbClr val="F2F2FC"/>
                </a:solidFill>
              </a:rPr>
              <a:t>, Update, Delete) para gerenciar os dados de forma eficiente.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2F2FC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2F2FC"/>
                </a:solidFill>
              </a:rPr>
              <a:t> Sincronização via API Personalizada</a:t>
            </a:r>
            <a:r>
              <a:rPr lang="pt-BR" sz="1600" dirty="0">
                <a:solidFill>
                  <a:srgbClr val="F2F2FC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2F2F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2F2FC"/>
                </a:solidFill>
              </a:rPr>
              <a:t>A aplicação se comunica com o </a:t>
            </a:r>
            <a:r>
              <a:rPr lang="pt-BR" sz="1600" dirty="0" err="1">
                <a:solidFill>
                  <a:srgbClr val="F2F2FC"/>
                </a:solidFill>
              </a:rPr>
              <a:t>CouchBase</a:t>
            </a:r>
            <a:r>
              <a:rPr lang="pt-BR" sz="1600" dirty="0">
                <a:solidFill>
                  <a:srgbClr val="F2F2FC"/>
                </a:solidFill>
              </a:rPr>
              <a:t> através de uma API personalizada que realiza consultas e atualizações;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2F2F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2F2FC"/>
                </a:solidFill>
              </a:rPr>
              <a:t>Integração com as interfaces CLI e TUI para refletir mudanças em tempo real.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2F2FC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2F2FC"/>
                </a:solidFill>
              </a:rPr>
              <a:t> Armazenamento de Configurações Locais</a:t>
            </a:r>
            <a:r>
              <a:rPr lang="pt-BR" sz="1600" dirty="0">
                <a:solidFill>
                  <a:srgbClr val="F2F2FC"/>
                </a:solidFill>
              </a:rPr>
              <a:t>: </a:t>
            </a:r>
          </a:p>
          <a:p>
            <a:endParaRPr lang="pt-BR" sz="1600" dirty="0">
              <a:solidFill>
                <a:srgbClr val="F2F2F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2F2FC"/>
                </a:solidFill>
              </a:rPr>
              <a:t>Além do armazenamento remoto, as configurações de variáveis podem ser salvas localmente para acesso offline ou customizações específicas</a:t>
            </a:r>
            <a:r>
              <a:rPr lang="pt-BR" sz="2000" dirty="0">
                <a:solidFill>
                  <a:srgbClr val="F2F2FC"/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A1D511-E6A8-CF3D-90F6-8E7F591C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4" y="2173341"/>
            <a:ext cx="5172575" cy="2608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2D7F-D2E0-9EDA-949F-A0BCB16C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C7DDBEDC-1623-4E64-CB73-20DD9F1BA1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2CDAB5B4-29E9-99F7-1169-BDFB7FBC6D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3C8E157-C6F0-C107-8AFD-534D3F1986D9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615F76-8D1F-D869-78BE-E36C04C4D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Consultas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84A75F5C-DD66-557B-3E6B-2B936526B9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9150C6-DC93-8E66-5F89-11C88C4EA09C}"/>
              </a:ext>
            </a:extLst>
          </p:cNvPr>
          <p:cNvSpPr txBox="1"/>
          <p:nvPr/>
        </p:nvSpPr>
        <p:spPr>
          <a:xfrm>
            <a:off x="519953" y="2076759"/>
            <a:ext cx="4773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2F2FC"/>
                </a:solidFill>
              </a:rPr>
              <a:t>Get</a:t>
            </a:r>
            <a:r>
              <a:rPr lang="pt-BR" b="1" dirty="0">
                <a:solidFill>
                  <a:srgbClr val="F2F2FC"/>
                </a:solidFill>
              </a:rPr>
              <a:t> </a:t>
            </a:r>
            <a:r>
              <a:rPr lang="pt-BR" b="1" dirty="0" err="1">
                <a:solidFill>
                  <a:srgbClr val="F2F2FC"/>
                </a:solidFill>
              </a:rPr>
              <a:t>All</a:t>
            </a:r>
            <a:r>
              <a:rPr lang="pt-BR" dirty="0">
                <a:solidFill>
                  <a:srgbClr val="F2F2FC"/>
                </a:solidFill>
              </a:rPr>
              <a:t>:</a:t>
            </a:r>
          </a:p>
          <a:p>
            <a:endParaRPr lang="pt-BR" dirty="0">
              <a:solidFill>
                <a:srgbClr val="F2F2F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 Query: </a:t>
            </a:r>
            <a:r>
              <a:rPr lang="en-US" b="0" i="0" dirty="0">
                <a:solidFill>
                  <a:schemeClr val="bg1"/>
                </a:solidFill>
                <a:effectLst/>
              </a:rPr>
              <a:t>SELECT META().id, * FROM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venom.mindsnap.projects</a:t>
            </a:r>
            <a:r>
              <a:rPr lang="en-US" b="0" i="0" dirty="0">
                <a:solidFill>
                  <a:schemeClr val="bg1"/>
                </a:solidFill>
                <a:effectLst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g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gg sans"/>
              </a:rPr>
              <a:t> </a:t>
            </a:r>
            <a:r>
              <a:rPr lang="en-US" b="1" dirty="0" err="1">
                <a:solidFill>
                  <a:srgbClr val="F2F2FC"/>
                </a:solidFill>
              </a:rPr>
              <a:t>Utilização</a:t>
            </a:r>
            <a:r>
              <a:rPr lang="en-US" b="1" dirty="0">
                <a:solidFill>
                  <a:schemeClr val="bg1"/>
                </a:solidFill>
                <a:latin typeface="gg sans"/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Obter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projetos</a:t>
            </a:r>
            <a:r>
              <a:rPr lang="en-US" dirty="0">
                <a:solidFill>
                  <a:schemeClr val="bg1"/>
                </a:solidFill>
              </a:rPr>
              <a:t> salvos no banco de dados do </a:t>
            </a:r>
            <a:r>
              <a:rPr lang="en-US" dirty="0" err="1">
                <a:solidFill>
                  <a:schemeClr val="bg1"/>
                </a:solidFill>
              </a:rPr>
              <a:t>usuário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questão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C40C7C-1FDE-E523-D041-15FA3D74D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197" y="439413"/>
            <a:ext cx="5599146" cy="5860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2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139-84AB-E50D-016A-FC5CFC5F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4EBDEBC2-482C-255B-BA18-EEEAFD6E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D7F1D592-1F0F-10C5-A326-D7F58E55AE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DBF2DF1-BFF0-C92E-4F8B-F1BDA9A6CEDB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1A017-D65A-F775-0BE5-4FD18C53C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Consultas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B8DD137D-3B18-58C8-A8DA-A62701801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DF8D68-2E50-22BD-8DF7-515B9223B1A0}"/>
              </a:ext>
            </a:extLst>
          </p:cNvPr>
          <p:cNvSpPr txBox="1"/>
          <p:nvPr/>
        </p:nvSpPr>
        <p:spPr>
          <a:xfrm>
            <a:off x="519953" y="2076759"/>
            <a:ext cx="4773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2F2FC"/>
                </a:solidFill>
              </a:rPr>
              <a:t>Upsert</a:t>
            </a:r>
            <a:r>
              <a:rPr lang="pt-BR" b="1" dirty="0">
                <a:solidFill>
                  <a:srgbClr val="F2F2FC"/>
                </a:solidFill>
              </a:rPr>
              <a:t>:</a:t>
            </a:r>
            <a:endParaRPr lang="pt-BR" dirty="0">
              <a:solidFill>
                <a:srgbClr val="F2F2FC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Data </a:t>
            </a:r>
            <a:r>
              <a:rPr lang="pt-BR" b="1" dirty="0" err="1">
                <a:solidFill>
                  <a:schemeClr val="bg1"/>
                </a:solidFill>
              </a:rPr>
              <a:t>Operation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Set Key/</a:t>
            </a:r>
            <a:r>
              <a:rPr lang="pt-BR" dirty="0" err="1">
                <a:solidFill>
                  <a:schemeClr val="bg1"/>
                </a:solidFill>
              </a:rPr>
              <a:t>Value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Utilização: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g sans"/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Criar ou atualizar um projeto.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>
              <a:solidFill>
                <a:srgbClr val="F2F2FC"/>
              </a:solidFill>
            </a:endParaRPr>
          </a:p>
        </p:txBody>
      </p:sp>
      <p:pic>
        <p:nvPicPr>
          <p:cNvPr id="24" name="Imagem 23" descr="Texto&#10;&#10;Descrição gerada automaticamente">
            <a:extLst>
              <a:ext uri="{FF2B5EF4-FFF2-40B4-BE49-F238E27FC236}">
                <a16:creationId xmlns:a16="http://schemas.microsoft.com/office/drawing/2014/main" id="{78DF42AE-943C-B4D3-6ED2-745CA8A26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88" y="1881599"/>
            <a:ext cx="6217023" cy="278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64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1B2D5-C921-04F7-054F-7ED3D43E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Foto em preto e branco">
            <a:extLst>
              <a:ext uri="{FF2B5EF4-FFF2-40B4-BE49-F238E27FC236}">
                <a16:creationId xmlns:a16="http://schemas.microsoft.com/office/drawing/2014/main" id="{1F46D356-CFE1-9C8E-FAF5-00D9F3D2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m 13" descr="Teia de aranha">
            <a:extLst>
              <a:ext uri="{FF2B5EF4-FFF2-40B4-BE49-F238E27FC236}">
                <a16:creationId xmlns:a16="http://schemas.microsoft.com/office/drawing/2014/main" id="{42E5D466-876C-643B-5C2D-CC39DD456C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FE7514C-D7CF-B263-DBF5-0A279F6453CB}"/>
              </a:ext>
            </a:extLst>
          </p:cNvPr>
          <p:cNvSpPr/>
          <p:nvPr/>
        </p:nvSpPr>
        <p:spPr>
          <a:xfrm>
            <a:off x="519953" y="1711519"/>
            <a:ext cx="386378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349455-1054-E5F1-D9EE-ACD03126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477368"/>
            <a:ext cx="8346141" cy="1183341"/>
          </a:xfrm>
        </p:spPr>
        <p:txBody>
          <a:bodyPr>
            <a:noAutofit/>
          </a:bodyPr>
          <a:lstStyle/>
          <a:p>
            <a:pPr algn="l"/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Resultados Esperados</a:t>
            </a:r>
            <a:endParaRPr lang="pt-BR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AutoShape 10" descr="Dark Grunge Textures | 5 JPG Textures Free | Indieground">
            <a:extLst>
              <a:ext uri="{FF2B5EF4-FFF2-40B4-BE49-F238E27FC236}">
                <a16:creationId xmlns:a16="http://schemas.microsoft.com/office/drawing/2014/main" id="{7D8510D3-6612-9B74-AB37-0BAF6116F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687671" cy="66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84DFD7-3A6D-0D62-049F-A6C7BE366757}"/>
              </a:ext>
            </a:extLst>
          </p:cNvPr>
          <p:cNvSpPr txBox="1"/>
          <p:nvPr/>
        </p:nvSpPr>
        <p:spPr>
          <a:xfrm>
            <a:off x="519953" y="2076759"/>
            <a:ext cx="5172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Simplificação: </a:t>
            </a:r>
            <a:r>
              <a:rPr lang="pt-BR" dirty="0">
                <a:solidFill>
                  <a:srgbClr val="F2F2FC"/>
                </a:solidFill>
              </a:rPr>
              <a:t>Redução no tempo de configuração de projetos e variáveis;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F2F2F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Produtividade: </a:t>
            </a:r>
            <a:r>
              <a:rPr lang="pt-BR" dirty="0">
                <a:solidFill>
                  <a:srgbClr val="F2F2FC"/>
                </a:solidFill>
              </a:rPr>
              <a:t>Mais eficiência com automação de tarefas repetitivas;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F2F2F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Flexibilidade: </a:t>
            </a:r>
            <a:r>
              <a:rPr lang="pt-BR" dirty="0">
                <a:solidFill>
                  <a:srgbClr val="F2F2FC"/>
                </a:solidFill>
              </a:rPr>
              <a:t>Possibilidade de uso tanto em CLI quanto TUI, de acordo com a necessidade;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F2F2F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2F2FC"/>
                </a:solidFill>
              </a:rPr>
              <a:t>Organização: </a:t>
            </a:r>
            <a:r>
              <a:rPr lang="pt-BR" dirty="0">
                <a:solidFill>
                  <a:srgbClr val="F2F2FC"/>
                </a:solidFill>
              </a:rPr>
              <a:t>Gerenciamento centralizado de variáveis e configuração de projetos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1C01A1-6D2C-1D17-528D-29F742392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414" y="948747"/>
            <a:ext cx="4804273" cy="186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D243C0-7F41-EB88-EAC5-6B5738D6F808}"/>
              </a:ext>
            </a:extLst>
          </p:cNvPr>
          <p:cNvSpPr txBox="1"/>
          <p:nvPr/>
        </p:nvSpPr>
        <p:spPr>
          <a:xfrm>
            <a:off x="7888941" y="2880104"/>
            <a:ext cx="3518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rgbClr val="F2F2FC"/>
                </a:solidFill>
              </a:rPr>
              <a:t>Visualização da TUI no terminal.</a:t>
            </a:r>
            <a:endParaRPr lang="pt-BR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43C7EA4-0C31-9AF8-F3AC-350715D2D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413" y="3615153"/>
            <a:ext cx="4804273" cy="2063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F623D4-478D-265E-6BDB-3AF55553C30C}"/>
              </a:ext>
            </a:extLst>
          </p:cNvPr>
          <p:cNvSpPr txBox="1"/>
          <p:nvPr/>
        </p:nvSpPr>
        <p:spPr>
          <a:xfrm>
            <a:off x="7888941" y="5755394"/>
            <a:ext cx="3518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rgbClr val="F2F2FC"/>
                </a:solidFill>
              </a:rPr>
              <a:t>Visualização da CLI no terminal.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49200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gg sans</vt:lpstr>
      <vt:lpstr>Roboto</vt:lpstr>
      <vt:lpstr>Tema do Office</vt:lpstr>
      <vt:lpstr>VENOM</vt:lpstr>
      <vt:lpstr>Contexto</vt:lpstr>
      <vt:lpstr>Ferramentas Utilizadas</vt:lpstr>
      <vt:lpstr>Interfaces Desenvolvidas</vt:lpstr>
      <vt:lpstr>Banco de Dados</vt:lpstr>
      <vt:lpstr>Banco de Dados</vt:lpstr>
      <vt:lpstr>Consultas</vt:lpstr>
      <vt:lpstr>Consultas</vt:lpstr>
      <vt:lpstr>Resultados Esperados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AUGUSTO DE ALMEIDA MARIANO</dc:creator>
  <cp:lastModifiedBy>Kaique Govani</cp:lastModifiedBy>
  <cp:revision>9</cp:revision>
  <dcterms:created xsi:type="dcterms:W3CDTF">2024-11-07T23:58:25Z</dcterms:created>
  <dcterms:modified xsi:type="dcterms:W3CDTF">2024-11-11T22:28:58Z</dcterms:modified>
</cp:coreProperties>
</file>