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827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27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36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40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8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9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20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8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9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66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0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9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d.com/pt/products/apu/amd-ryzen-5-5600g" TargetMode="External"/><Relationship Id="rId2" Type="http://schemas.openxmlformats.org/officeDocument/2006/relationships/hyperlink" Target="https://www.amd.com/pt/support/apu/amd-ryzen-processors/amd-ryzen-3-desktop-processors-radeon-vega-graphics/amd-ryzen-3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enchmarks.ul.com/?_ga=2.181257312.696035968.1699440572-1003752442.1699008415" TargetMode="External"/><Relationship Id="rId5" Type="http://schemas.openxmlformats.org/officeDocument/2006/relationships/hyperlink" Target="https://tecnoblog.net/responde/o-que-e-processador-amd-ryzen/#:~:text=AF%3A%20designa%20chips%20Ryzen%20de,a%20capacidade%20da%20mem&#243;ria%20cache" TargetMode="External"/><Relationship Id="rId4" Type="http://schemas.openxmlformats.org/officeDocument/2006/relationships/hyperlink" Target="https://www.amd.com/pt/technologies/zen-cor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23FB3B-24E7-5304-70D8-3CA402902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Placa de circuito eletrônico">
            <a:extLst>
              <a:ext uri="{FF2B5EF4-FFF2-40B4-BE49-F238E27FC236}">
                <a16:creationId xmlns:a16="http://schemas.microsoft.com/office/drawing/2014/main" id="{40B34AE3-196A-7394-A02C-DC7A7AF7AD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-149" y="-5291"/>
            <a:ext cx="12192001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500" y="952500"/>
            <a:ext cx="10287000" cy="495300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9C3A08-8BAC-893D-E436-F7813F7D7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33" y="2174640"/>
            <a:ext cx="9350678" cy="2116348"/>
          </a:xfrm>
          <a:noFill/>
        </p:spPr>
        <p:txBody>
          <a:bodyPr anchor="b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Processadores Ryzen</a:t>
            </a:r>
            <a:r>
              <a:rPr lang="pt-BR" dirty="0"/>
              <a:t>: </a:t>
            </a:r>
            <a:r>
              <a:rPr lang="pt-BR" dirty="0">
                <a:solidFill>
                  <a:schemeClr val="bg1"/>
                </a:solidFill>
              </a:rPr>
              <a:t>A Evolução da Potência Computacional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ACE129E-275B-682F-7965-8C832618AC92}"/>
              </a:ext>
            </a:extLst>
          </p:cNvPr>
          <p:cNvSpPr txBox="1"/>
          <p:nvPr/>
        </p:nvSpPr>
        <p:spPr>
          <a:xfrm>
            <a:off x="952352" y="4290988"/>
            <a:ext cx="6190172" cy="655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Uma análise das características técnicas e comparação de modelos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625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F9BCB-D2CC-706A-F89D-0D254107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413" y="1295399"/>
            <a:ext cx="4587087" cy="15980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Benchmark (Pontuações)</a:t>
            </a:r>
          </a:p>
        </p:txBody>
      </p:sp>
      <p:pic>
        <p:nvPicPr>
          <p:cNvPr id="5" name="Espaço Reservado para Conteúdo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14A6C599-2014-9C52-FE80-5743CB318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3" r="9548" b="1"/>
          <a:stretch/>
        </p:blipFill>
        <p:spPr>
          <a:xfrm>
            <a:off x="952500" y="1700691"/>
            <a:ext cx="5116206" cy="3465636"/>
          </a:xfrm>
          <a:noFill/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3D3FDB2-7A0D-1D1C-CD3A-30EF1CDC1758}"/>
              </a:ext>
            </a:extLst>
          </p:cNvPr>
          <p:cNvSpPr txBox="1"/>
          <p:nvPr/>
        </p:nvSpPr>
        <p:spPr>
          <a:xfrm>
            <a:off x="7605172" y="3148150"/>
            <a:ext cx="3634328" cy="275735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Ryzen 3 3200g -&gt; 4.072  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Ryzen 5 5600g –&gt;  5.523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/>
              <a:t>Ryzen 7 5700g –&gt; 6.708</a:t>
            </a:r>
          </a:p>
        </p:txBody>
      </p:sp>
      <p:sp>
        <p:nvSpPr>
          <p:cNvPr id="11" name="Date Placeholder 12">
            <a:extLst>
              <a:ext uri="{FF2B5EF4-FFF2-40B4-BE49-F238E27FC236}">
                <a16:creationId xmlns:a16="http://schemas.microsoft.com/office/drawing/2014/main" id="{FC98C7CE-1DBE-1CF8-AC00-BC260EAD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F067AD8-DD8B-41DD-AF75-FB7B41A9C9AD}" type="datetime1">
              <a:rPr lang="en-US" smtClean="0"/>
              <a:pPr>
                <a:spcAft>
                  <a:spcPts val="600"/>
                </a:spcAft>
              </a:pPr>
              <a:t>11/8/2023</a:t>
            </a:fld>
            <a:endParaRPr lang="en-US"/>
          </a:p>
        </p:txBody>
      </p:sp>
      <p:sp>
        <p:nvSpPr>
          <p:cNvPr id="13" name="Footer Placeholder 13">
            <a:extLst>
              <a:ext uri="{FF2B5EF4-FFF2-40B4-BE49-F238E27FC236}">
                <a16:creationId xmlns:a16="http://schemas.microsoft.com/office/drawing/2014/main" id="{5344577B-5265-5B15-AA58-C6CBDB91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60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1C3B41-78E1-065A-E4B6-DB6F4307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 bibliográfica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DB6DA1-1B21-8C4B-C4F0-D367700DB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100" dirty="0">
                <a:latin typeface="+mj-lt"/>
              </a:rPr>
              <a:t>AMD – </a:t>
            </a:r>
            <a:r>
              <a:rPr lang="pt-BR" sz="1100" dirty="0" err="1">
                <a:latin typeface="+mj-lt"/>
              </a:rPr>
              <a:t>Advanced</a:t>
            </a:r>
            <a:r>
              <a:rPr lang="pt-BR" sz="1100" dirty="0">
                <a:latin typeface="+mj-lt"/>
              </a:rPr>
              <a:t> Micro Devices. Especificações Ryzen 3 3200g. Disponível em: </a:t>
            </a:r>
            <a:r>
              <a:rPr lang="pt-BR" sz="1100" dirty="0">
                <a:latin typeface="+mj-lt"/>
                <a:hlinkClick r:id="rId2"/>
              </a:rPr>
              <a:t>https://www.amd.com/pt/support/apu/amd-ryzen-processors/amd-ryzen-3-desktop-processors-radeon-vega-graphics/amd-ryzen-3-1</a:t>
            </a:r>
            <a:r>
              <a:rPr lang="pt-BR" sz="1100" dirty="0">
                <a:latin typeface="+mj-lt"/>
              </a:rPr>
              <a:t> . Acesso em: 26 out. 2023</a:t>
            </a:r>
          </a:p>
          <a:p>
            <a:r>
              <a:rPr lang="pt-BR" sz="1100" dirty="0">
                <a:latin typeface="+mj-lt"/>
              </a:rPr>
              <a:t>AMD – </a:t>
            </a:r>
            <a:r>
              <a:rPr lang="pt-BR" sz="1100" dirty="0" err="1">
                <a:latin typeface="+mj-lt"/>
              </a:rPr>
              <a:t>Advanced</a:t>
            </a:r>
            <a:r>
              <a:rPr lang="pt-BR" sz="1100" dirty="0">
                <a:latin typeface="+mj-lt"/>
              </a:rPr>
              <a:t> Micro Devices. Especificações Ryzen 5 5600g. Disponível em: </a:t>
            </a:r>
            <a:r>
              <a:rPr lang="pt-BR" sz="1100" dirty="0">
                <a:latin typeface="+mj-lt"/>
                <a:hlinkClick r:id="rId3"/>
              </a:rPr>
              <a:t>https://www.amd.com/pt/products/apu/amd-ryzen-5-5600g</a:t>
            </a:r>
            <a:r>
              <a:rPr lang="pt-BR" sz="1100" dirty="0">
                <a:latin typeface="+mj-lt"/>
              </a:rPr>
              <a:t> . Acesso em: 26 out. 2023</a:t>
            </a:r>
          </a:p>
          <a:p>
            <a:r>
              <a:rPr lang="pt-BR" sz="1100" dirty="0">
                <a:latin typeface="+mj-lt"/>
              </a:rPr>
              <a:t>AMD – </a:t>
            </a:r>
            <a:r>
              <a:rPr lang="pt-BR" sz="1100" dirty="0" err="1">
                <a:latin typeface="+mj-lt"/>
              </a:rPr>
              <a:t>Advanced</a:t>
            </a:r>
            <a:r>
              <a:rPr lang="pt-BR" sz="1100" dirty="0">
                <a:latin typeface="+mj-lt"/>
              </a:rPr>
              <a:t> Micro Devices. Estrutura Zen. Disponível em: </a:t>
            </a:r>
            <a:r>
              <a:rPr lang="pt-BR" sz="1100" dirty="0">
                <a:latin typeface="+mj-lt"/>
                <a:hlinkClick r:id="rId4"/>
              </a:rPr>
              <a:t>https://www.amd.com/pt/technologies/zen-core</a:t>
            </a:r>
            <a:r>
              <a:rPr lang="pt-BR" sz="1100" dirty="0">
                <a:latin typeface="+mj-lt"/>
              </a:rPr>
              <a:t> . Acesso em: 26 out. 2023</a:t>
            </a:r>
          </a:p>
          <a:p>
            <a:r>
              <a:rPr lang="pt-BR" sz="1100" kern="1200" dirty="0" err="1">
                <a:solidFill>
                  <a:srgbClr val="000000"/>
                </a:solidFill>
                <a:effectLst/>
                <a:latin typeface="+mj-lt"/>
                <a:ea typeface="+mn-ea"/>
                <a:cs typeface="+mn-cs"/>
              </a:rPr>
              <a:t>Tecnoblog</a:t>
            </a:r>
            <a:r>
              <a:rPr lang="pt-BR" sz="1100" kern="1200" dirty="0">
                <a:solidFill>
                  <a:srgbClr val="000000"/>
                </a:solidFill>
                <a:effectLst/>
                <a:latin typeface="+mj-lt"/>
                <a:ea typeface="+mn-ea"/>
                <a:cs typeface="+mn-cs"/>
              </a:rPr>
              <a:t> . Entenda  as diferenças entre chips Ryzen. Disponível em: </a:t>
            </a:r>
            <a:r>
              <a:rPr lang="pt-BR" sz="1100" kern="1200" dirty="0">
                <a:solidFill>
                  <a:srgbClr val="000000"/>
                </a:solidFill>
                <a:effectLst/>
                <a:latin typeface="+mj-lt"/>
                <a:ea typeface="+mn-ea"/>
                <a:cs typeface="+mn-cs"/>
                <a:hlinkClick r:id="rId5"/>
              </a:rPr>
              <a:t>https://tecnoblog.net/responde/o-que-e-processador-</a:t>
            </a:r>
            <a:r>
              <a:rPr lang="pt-BR" sz="1100" kern="1200" dirty="0" err="1">
                <a:solidFill>
                  <a:srgbClr val="000000"/>
                </a:solidFill>
                <a:effectLst/>
                <a:latin typeface="+mj-lt"/>
                <a:ea typeface="+mn-ea"/>
                <a:cs typeface="+mn-cs"/>
                <a:hlinkClick r:id="rId5"/>
              </a:rPr>
              <a:t>amd</a:t>
            </a:r>
            <a:r>
              <a:rPr lang="pt-BR" sz="1100" kern="1200" dirty="0">
                <a:solidFill>
                  <a:srgbClr val="000000"/>
                </a:solidFill>
                <a:effectLst/>
                <a:latin typeface="+mj-lt"/>
                <a:ea typeface="+mn-ea"/>
                <a:cs typeface="+mn-cs"/>
                <a:hlinkClick r:id="rId5"/>
              </a:rPr>
              <a:t>-</a:t>
            </a:r>
            <a:r>
              <a:rPr lang="pt-BR" sz="1100" kern="1200" dirty="0" err="1">
                <a:solidFill>
                  <a:srgbClr val="000000"/>
                </a:solidFill>
                <a:effectLst/>
                <a:latin typeface="+mj-lt"/>
                <a:ea typeface="+mn-ea"/>
                <a:cs typeface="+mn-cs"/>
                <a:hlinkClick r:id="rId5"/>
              </a:rPr>
              <a:t>ryzen</a:t>
            </a:r>
            <a:r>
              <a:rPr lang="pt-BR" sz="1100" kern="1200" dirty="0">
                <a:solidFill>
                  <a:srgbClr val="000000"/>
                </a:solidFill>
                <a:effectLst/>
                <a:latin typeface="+mj-lt"/>
                <a:ea typeface="+mn-ea"/>
                <a:cs typeface="+mn-cs"/>
                <a:hlinkClick r:id="rId5"/>
              </a:rPr>
              <a:t>/#:~:text=AF%3A%20designa%20chips%20Ryzen%20de,a%20capacidade%20da%20memória%20cache</a:t>
            </a:r>
            <a:r>
              <a:rPr lang="pt-BR" sz="1100" kern="1200" dirty="0">
                <a:solidFill>
                  <a:srgbClr val="000000"/>
                </a:solidFill>
                <a:effectLst/>
                <a:latin typeface="+mj-lt"/>
                <a:ea typeface="+mn-ea"/>
                <a:cs typeface="+mn-cs"/>
              </a:rPr>
              <a:t> . Acesso em: 26 out. 2023</a:t>
            </a:r>
            <a:endParaRPr lang="pt-BR" sz="1100" dirty="0">
              <a:solidFill>
                <a:srgbClr val="000000"/>
              </a:solidFill>
              <a:latin typeface="+mj-lt"/>
            </a:endParaRPr>
          </a:p>
          <a:p>
            <a:r>
              <a:rPr lang="pt-BR" sz="1100" kern="1200" dirty="0">
                <a:solidFill>
                  <a:srgbClr val="000000"/>
                </a:solidFill>
                <a:effectLst/>
                <a:latin typeface="+mj-lt"/>
                <a:ea typeface="+mn-ea"/>
                <a:cs typeface="+mn-cs"/>
              </a:rPr>
              <a:t>3d Mark – Benchmarks processadores . Disponível em: </a:t>
            </a:r>
            <a:r>
              <a:rPr lang="pt-BR" sz="1100" kern="1200" dirty="0">
                <a:solidFill>
                  <a:srgbClr val="000000"/>
                </a:solidFill>
                <a:effectLst/>
                <a:latin typeface="+mj-lt"/>
                <a:ea typeface="+mn-ea"/>
                <a:cs typeface="+mn-cs"/>
                <a:hlinkClick r:id="rId6"/>
              </a:rPr>
              <a:t>https://benchmarks.ul.com/?_ga=2.181257312.696035968.1699440572-1003752442.1699008415</a:t>
            </a:r>
            <a:r>
              <a:rPr lang="pt-BR" sz="1100" kern="1200" dirty="0">
                <a:solidFill>
                  <a:srgbClr val="000000"/>
                </a:solidFill>
                <a:effectLst/>
                <a:latin typeface="+mj-lt"/>
                <a:ea typeface="+mn-ea"/>
                <a:cs typeface="+mn-cs"/>
              </a:rPr>
              <a:t> . Acesso em: 28 out. 2023</a:t>
            </a:r>
            <a:endParaRPr lang="pt-BR" sz="1100" dirty="0">
              <a:effectLst/>
              <a:latin typeface="+mj-lt"/>
            </a:endParaRPr>
          </a:p>
          <a:p>
            <a:endParaRPr lang="pt-BR" sz="1100" kern="1200" dirty="0">
              <a:solidFill>
                <a:srgbClr val="000000"/>
              </a:solidFill>
              <a:effectLst/>
              <a:latin typeface="+mj-lt"/>
              <a:ea typeface="+mn-ea"/>
              <a:cs typeface="+mn-cs"/>
            </a:endParaRPr>
          </a:p>
          <a:p>
            <a:endParaRPr lang="pt-BR" sz="1100" dirty="0">
              <a:effectLst/>
              <a:latin typeface="+mj-lt"/>
            </a:endParaRPr>
          </a:p>
          <a:p>
            <a:endParaRPr lang="pt-BR" sz="1200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336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240FE-42F8-9063-EB4E-D71990EC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988" y="2587926"/>
            <a:ext cx="4354404" cy="1685026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 aos Processadores Ryzen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E747F6-051F-1391-5C0D-7BD28E9EE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2245" y="952500"/>
            <a:ext cx="4041568" cy="4953000"/>
          </a:xfrm>
        </p:spPr>
        <p:txBody>
          <a:bodyPr anchor="ctr">
            <a:normAutofit/>
          </a:bodyPr>
          <a:lstStyle/>
          <a:p>
            <a:r>
              <a:rPr lang="pt-BR" dirty="0"/>
              <a:t>Lançamento do Ryzen - AMD.</a:t>
            </a:r>
          </a:p>
          <a:p>
            <a:r>
              <a:rPr lang="pt-BR" dirty="0"/>
              <a:t>Desafiar a supremacia da Intel.</a:t>
            </a:r>
          </a:p>
          <a:p>
            <a:r>
              <a:rPr lang="pt-BR" dirty="0"/>
              <a:t>Melhorias </a:t>
            </a:r>
            <a:r>
              <a:rPr lang="pt-BR" b="0" i="0" dirty="0">
                <a:effectLst/>
              </a:rPr>
              <a:t>significativas no desempenho, eficiência energética e recursos.</a:t>
            </a:r>
          </a:p>
          <a:p>
            <a:r>
              <a:rPr lang="pt-BR" dirty="0"/>
              <a:t>Tecnologias Inovadoras.</a:t>
            </a:r>
            <a:endParaRPr lang="pt-BR" b="0" i="0" dirty="0">
              <a:effectLst/>
            </a:endParaRPr>
          </a:p>
          <a:p>
            <a:r>
              <a:rPr lang="pt-BR" b="0" i="0" dirty="0">
                <a:effectLst/>
              </a:rPr>
              <a:t>Arquiteturas de núcleos Zen 2 e Zen 3.</a:t>
            </a:r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3E89FB49-0E92-D5D4-7DB3-935DBCF08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pt-BR" dirty="0"/>
              <a:t>Advanced Micro Devices</a:t>
            </a:r>
            <a:endParaRPr lang="en-US" dirty="0"/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3B47F13F-CCD6-00B9-1058-44995B5FA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71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F5D59-402E-5522-3055-D8EC5A8F8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588" y="2292115"/>
            <a:ext cx="4595654" cy="2273771"/>
          </a:xfrm>
        </p:spPr>
        <p:txBody>
          <a:bodyPr>
            <a:normAutofit/>
          </a:bodyPr>
          <a:lstStyle/>
          <a:p>
            <a:r>
              <a:rPr lang="pt-BR"/>
              <a:t>Características Técnicas dos Processadores Ryzen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3DBEDF-897D-E73A-719A-85C98446F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8949" y="1553239"/>
            <a:ext cx="4339416" cy="3751522"/>
          </a:xfrm>
        </p:spPr>
        <p:txBody>
          <a:bodyPr anchor="ctr">
            <a:normAutofit/>
          </a:bodyPr>
          <a:lstStyle/>
          <a:p>
            <a:r>
              <a:rPr lang="pt-BR" dirty="0"/>
              <a:t>Nanômetros.</a:t>
            </a:r>
          </a:p>
          <a:p>
            <a:r>
              <a:rPr lang="pt-BR" dirty="0"/>
              <a:t>Quantidade de Transistores.</a:t>
            </a:r>
            <a:endParaRPr lang="pt-BR" b="0" i="0" dirty="0">
              <a:effectLst/>
            </a:endParaRPr>
          </a:p>
          <a:p>
            <a:r>
              <a:rPr lang="pt-BR" dirty="0"/>
              <a:t>Frequência de Clock.</a:t>
            </a:r>
            <a:endParaRPr lang="pt-BR" b="0" i="0" dirty="0">
              <a:effectLst/>
            </a:endParaRPr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2C180D01-6090-7FCA-B5CE-C857C213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55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ntel presume de transistores 'tridimensionales' para sus procesadores |  Navegante | elmundo.es">
            <a:extLst>
              <a:ext uri="{FF2B5EF4-FFF2-40B4-BE49-F238E27FC236}">
                <a16:creationId xmlns:a16="http://schemas.microsoft.com/office/drawing/2014/main" id="{87DF54F5-885F-CD94-EC3D-DF6141C2EF5E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27" t="-1388" r="-3127" b="7467"/>
          <a:stretch/>
        </p:blipFill>
        <p:spPr bwMode="auto">
          <a:xfrm>
            <a:off x="1888325" y="1228436"/>
            <a:ext cx="8415350" cy="473363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1734AE31-EC58-04FA-6700-4DF05099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4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D18AC18-AEF5-6322-7F2D-81355135738E}"/>
              </a:ext>
            </a:extLst>
          </p:cNvPr>
          <p:cNvSpPr txBox="1"/>
          <p:nvPr/>
        </p:nvSpPr>
        <p:spPr>
          <a:xfrm>
            <a:off x="4239491" y="683491"/>
            <a:ext cx="400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Nanômetros</a:t>
            </a:r>
          </a:p>
        </p:txBody>
      </p:sp>
    </p:spTree>
    <p:extLst>
      <p:ext uri="{BB962C8B-B14F-4D97-AF65-F5344CB8AC3E}">
        <p14:creationId xmlns:p14="http://schemas.microsoft.com/office/powerpoint/2010/main" val="1930037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exit 10 Pcs C1815 NPN Transistores de junção bipolares de baixa potência  50V 0,15A TO-92 : Amazon.com.br">
            <a:extLst>
              <a:ext uri="{FF2B5EF4-FFF2-40B4-BE49-F238E27FC236}">
                <a16:creationId xmlns:a16="http://schemas.microsoft.com/office/drawing/2014/main" id="{AF07AFDC-9E9B-7E5F-E839-AD204E5FE0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" t="-1362" r="-285" b="12466"/>
          <a:stretch/>
        </p:blipFill>
        <p:spPr bwMode="auto">
          <a:xfrm>
            <a:off x="2113472" y="1291603"/>
            <a:ext cx="7965056" cy="448034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057" name="Footer Placeholder 2">
            <a:extLst>
              <a:ext uri="{FF2B5EF4-FFF2-40B4-BE49-F238E27FC236}">
                <a16:creationId xmlns:a16="http://schemas.microsoft.com/office/drawing/2014/main" id="{156E096B-72C4-5CDD-9CA6-2FE742C4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+1.000.000.000</a:t>
            </a:r>
          </a:p>
        </p:txBody>
      </p:sp>
      <p:sp>
        <p:nvSpPr>
          <p:cNvPr id="2059" name="Slide Number Placeholder 3">
            <a:extLst>
              <a:ext uri="{FF2B5EF4-FFF2-40B4-BE49-F238E27FC236}">
                <a16:creationId xmlns:a16="http://schemas.microsoft.com/office/drawing/2014/main" id="{1734AE31-EC58-04FA-6700-4DF05099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22E3229-3F29-1B15-8AD6-EA48ED2CE409}"/>
              </a:ext>
            </a:extLst>
          </p:cNvPr>
          <p:cNvSpPr txBox="1"/>
          <p:nvPr/>
        </p:nvSpPr>
        <p:spPr>
          <a:xfrm>
            <a:off x="3132826" y="689145"/>
            <a:ext cx="592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Transistores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171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inal de relógio (clock)- O que é, para que serve e como funciona? -  DicionarioTec, o dicionário da tecnologia da informação">
            <a:extLst>
              <a:ext uri="{FF2B5EF4-FFF2-40B4-BE49-F238E27FC236}">
                <a16:creationId xmlns:a16="http://schemas.microsoft.com/office/drawing/2014/main" id="{B843C6C3-C867-0A9E-A3DB-8E44DEBC10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849"/>
          <a:stretch/>
        </p:blipFill>
        <p:spPr bwMode="auto">
          <a:xfrm>
            <a:off x="1856237" y="1394234"/>
            <a:ext cx="8479526" cy="425426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156E096B-72C4-5CDD-9CA6-2FE742C4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3,5 GHz = 3.5 </a:t>
            </a:r>
            <a:r>
              <a:rPr lang="en-US" dirty="0" err="1"/>
              <a:t>Bilhões</a:t>
            </a:r>
            <a:r>
              <a:rPr lang="en-US" dirty="0"/>
              <a:t> de </a:t>
            </a:r>
            <a:r>
              <a:rPr lang="en-US" dirty="0" err="1"/>
              <a:t>clicos</a:t>
            </a:r>
            <a:endParaRPr lang="en-US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1734AE31-EC58-04FA-6700-4DF05099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5CB07E-2067-C3A0-C196-D297222B4B77}"/>
              </a:ext>
            </a:extLst>
          </p:cNvPr>
          <p:cNvSpPr txBox="1"/>
          <p:nvPr/>
        </p:nvSpPr>
        <p:spPr>
          <a:xfrm>
            <a:off x="4493491" y="775670"/>
            <a:ext cx="32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Frequência de Clock</a:t>
            </a:r>
          </a:p>
        </p:txBody>
      </p:sp>
    </p:spTree>
    <p:extLst>
      <p:ext uri="{BB962C8B-B14F-4D97-AF65-F5344CB8AC3E}">
        <p14:creationId xmlns:p14="http://schemas.microsoft.com/office/powerpoint/2010/main" val="338444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F5D59-402E-5522-3055-D8EC5A8F8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588" y="2292115"/>
            <a:ext cx="4595654" cy="2273771"/>
          </a:xfrm>
        </p:spPr>
        <p:txBody>
          <a:bodyPr>
            <a:normAutofit/>
          </a:bodyPr>
          <a:lstStyle/>
          <a:p>
            <a:r>
              <a:rPr lang="pt-BR" dirty="0"/>
              <a:t>Nomenclaturas e Modelos Ryzen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3DBEDF-897D-E73A-719A-85C98446F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8949" y="1553239"/>
            <a:ext cx="4339416" cy="3751522"/>
          </a:xfrm>
        </p:spPr>
        <p:txBody>
          <a:bodyPr anchor="ctr">
            <a:normAutofit/>
          </a:bodyPr>
          <a:lstStyle/>
          <a:p>
            <a:r>
              <a:rPr lang="pt-BR" dirty="0"/>
              <a:t>Ryzen 3,5,7,9</a:t>
            </a:r>
          </a:p>
          <a:p>
            <a:r>
              <a:rPr lang="pt-BR" dirty="0"/>
              <a:t>Siglas G,GE,X,XT e U</a:t>
            </a:r>
          </a:p>
          <a:p>
            <a:r>
              <a:rPr lang="pt-BR" dirty="0"/>
              <a:t>Identificação do Desempenho</a:t>
            </a:r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2C180D01-6090-7FCA-B5CE-C857C213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17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AB031-0F4F-09DA-024C-B3787F6D8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dos processadores </a:t>
            </a:r>
            <a:r>
              <a:rPr lang="pt-BR" dirty="0" err="1"/>
              <a:t>ryzen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F856E0D-2D25-C88D-D1E6-B22515015BB4}"/>
              </a:ext>
            </a:extLst>
          </p:cNvPr>
          <p:cNvSpPr txBox="1"/>
          <p:nvPr/>
        </p:nvSpPr>
        <p:spPr>
          <a:xfrm>
            <a:off x="1295400" y="2501660"/>
            <a:ext cx="98671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(2017) – Ryzen 1000 Series – Zen (14nm)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(2018) – Ryzen 2000 Series – Zen+ (12nm)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(2019) – Ryzen 3000 Series – Zen2 (7nm)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(2020) – Ryzen 5000 Series – Zen 3 (7nm)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Zen -&gt; Renascimento da AMD no mercado de CPUs depois da falha do Athlon.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Zen+ -&gt; Foco em melhorias na Eficiência Energética.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Zen2 -&gt; Grande salto no desempenho e competindo diretamente com a Intel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Zen3 -&gt; Superando a Intel (Ryzen 5000 estabeleceram a AMD como líder em Desempenho)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4704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85874-FB25-40D7-E601-ABB9E19CE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77" y="471533"/>
            <a:ext cx="10965613" cy="892112"/>
          </a:xfrm>
        </p:spPr>
        <p:txBody>
          <a:bodyPr/>
          <a:lstStyle/>
          <a:p>
            <a:r>
              <a:rPr lang="pt-BR" dirty="0"/>
              <a:t>Comparação de dois processadores Ryzen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E8B4A79-4C8F-4F11-AE8B-7BAEDBA349DA}"/>
              </a:ext>
            </a:extLst>
          </p:cNvPr>
          <p:cNvSpPr txBox="1"/>
          <p:nvPr/>
        </p:nvSpPr>
        <p:spPr>
          <a:xfrm>
            <a:off x="559277" y="1616907"/>
            <a:ext cx="52462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Ryzen 3 3200g (Zen2)</a:t>
            </a:r>
          </a:p>
          <a:p>
            <a:r>
              <a:rPr lang="pt-BR" dirty="0"/>
              <a:t>Família de Produto: AMD Ryzen</a:t>
            </a:r>
            <a:r>
              <a:rPr lang="pt-B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pt-BR" b="0" i="0" dirty="0">
                <a:solidFill>
                  <a:srgbClr val="000000"/>
                </a:solidFill>
                <a:effectLst/>
                <a:latin typeface="Univers Light (Corpo)"/>
              </a:rPr>
              <a:t>™ Processors</a:t>
            </a:r>
          </a:p>
          <a:p>
            <a:r>
              <a:rPr lang="pt-BR" dirty="0">
                <a:solidFill>
                  <a:srgbClr val="000000"/>
                </a:solidFill>
                <a:latin typeface="Univers Light (Corpo)"/>
              </a:rPr>
              <a:t>Tecnologia do Processador: 12 nm</a:t>
            </a:r>
            <a:endParaRPr lang="pt-BR" b="0" i="0" dirty="0">
              <a:solidFill>
                <a:srgbClr val="000000"/>
              </a:solidFill>
              <a:effectLst/>
              <a:latin typeface="Univers Light (Corpo)"/>
            </a:endParaRPr>
          </a:p>
          <a:p>
            <a:r>
              <a:rPr lang="pt-BR" dirty="0">
                <a:solidFill>
                  <a:srgbClr val="000000"/>
                </a:solidFill>
                <a:latin typeface="Univers Light (Corpo)"/>
              </a:rPr>
              <a:t>Número de Núcleos: 4</a:t>
            </a:r>
          </a:p>
          <a:p>
            <a:r>
              <a:rPr lang="pt-BR" dirty="0">
                <a:solidFill>
                  <a:srgbClr val="000000"/>
                </a:solidFill>
                <a:latin typeface="Univers Light (Corpo)"/>
              </a:rPr>
              <a:t>Número de Threads: 4</a:t>
            </a:r>
            <a:r>
              <a:rPr lang="pt-BR" dirty="0">
                <a:latin typeface="Univers Light (Corpo)"/>
              </a:rPr>
              <a:t> </a:t>
            </a:r>
          </a:p>
          <a:p>
            <a:r>
              <a:rPr lang="pt-BR" dirty="0">
                <a:latin typeface="Univers Light (Corpo)"/>
              </a:rPr>
              <a:t>Clock Básico: 3.6 GHz</a:t>
            </a:r>
          </a:p>
          <a:p>
            <a:r>
              <a:rPr lang="pt-BR" dirty="0">
                <a:latin typeface="Univers Light (Corpo)"/>
              </a:rPr>
              <a:t>Clock Máximo: Até 4.0 GHz</a:t>
            </a:r>
          </a:p>
          <a:p>
            <a:r>
              <a:rPr lang="pt-BR" dirty="0">
                <a:latin typeface="Univers Light (Corpo)"/>
              </a:rPr>
              <a:t>Cachê L1: 384KB</a:t>
            </a:r>
          </a:p>
          <a:p>
            <a:r>
              <a:rPr lang="pt-BR" dirty="0">
                <a:latin typeface="Univers Light (Corpo)"/>
              </a:rPr>
              <a:t>Cachê L2: 2MB</a:t>
            </a:r>
          </a:p>
          <a:p>
            <a:r>
              <a:rPr lang="pt-BR" dirty="0">
                <a:latin typeface="Univers Light (Corpo)"/>
              </a:rPr>
              <a:t>Cachê L3: 4MB</a:t>
            </a:r>
          </a:p>
          <a:p>
            <a:r>
              <a:rPr lang="pt-BR" dirty="0">
                <a:latin typeface="Univers Light (Corpo)"/>
              </a:rPr>
              <a:t>TDP: 65w</a:t>
            </a:r>
          </a:p>
          <a:p>
            <a:r>
              <a:rPr lang="pt-BR" dirty="0">
                <a:latin typeface="Univers Light (Corpo)"/>
              </a:rPr>
              <a:t>Socket: AM4</a:t>
            </a:r>
          </a:p>
          <a:p>
            <a:r>
              <a:rPr lang="pt-BR" dirty="0">
                <a:latin typeface="Univers Light (Corpo)"/>
              </a:rPr>
              <a:t>Temperatura Máxima: 95°C</a:t>
            </a:r>
          </a:p>
          <a:p>
            <a:r>
              <a:rPr lang="pt-BR" dirty="0">
                <a:latin typeface="Univers Light (Corpo)"/>
              </a:rPr>
              <a:t>Placa Gráfica: Radeon Vega 8 Graphics</a:t>
            </a:r>
          </a:p>
          <a:p>
            <a:r>
              <a:rPr lang="pt-BR" dirty="0">
                <a:latin typeface="Univers Light (Corpo)"/>
              </a:rPr>
              <a:t>Frequência Gráfica: 1250 MHz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F56BF7C-39F0-4E47-F4F0-597732D2865C}"/>
              </a:ext>
            </a:extLst>
          </p:cNvPr>
          <p:cNvSpPr txBox="1"/>
          <p:nvPr/>
        </p:nvSpPr>
        <p:spPr>
          <a:xfrm>
            <a:off x="6763110" y="1616906"/>
            <a:ext cx="50622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Ryzen 5 5600g (Zen3)</a:t>
            </a:r>
          </a:p>
          <a:p>
            <a:r>
              <a:rPr lang="pt-BR" dirty="0"/>
              <a:t>Família de Produto: AMD Ryzen</a:t>
            </a:r>
            <a:r>
              <a:rPr lang="pt-B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pt-BR" b="0" i="0" dirty="0">
                <a:solidFill>
                  <a:srgbClr val="000000"/>
                </a:solidFill>
                <a:effectLst/>
                <a:latin typeface="Univers Light (Corpo)"/>
              </a:rPr>
              <a:t>™ Processors</a:t>
            </a:r>
          </a:p>
          <a:p>
            <a:r>
              <a:rPr lang="pt-BR" dirty="0">
                <a:solidFill>
                  <a:srgbClr val="000000"/>
                </a:solidFill>
                <a:latin typeface="Univers Light (Corpo)"/>
              </a:rPr>
              <a:t>Tecnologia do Processador: 7 nm</a:t>
            </a:r>
            <a:endParaRPr lang="pt-BR" b="0" i="0" dirty="0">
              <a:solidFill>
                <a:srgbClr val="000000"/>
              </a:solidFill>
              <a:effectLst/>
              <a:latin typeface="Univers Light (Corpo)"/>
            </a:endParaRPr>
          </a:p>
          <a:p>
            <a:r>
              <a:rPr lang="pt-BR" dirty="0">
                <a:solidFill>
                  <a:srgbClr val="000000"/>
                </a:solidFill>
                <a:latin typeface="Univers Light (Corpo)"/>
              </a:rPr>
              <a:t>Número de Núcleos: 6</a:t>
            </a:r>
          </a:p>
          <a:p>
            <a:r>
              <a:rPr lang="pt-BR" dirty="0">
                <a:solidFill>
                  <a:srgbClr val="000000"/>
                </a:solidFill>
                <a:latin typeface="Univers Light (Corpo)"/>
              </a:rPr>
              <a:t>Número de Threads: 12</a:t>
            </a:r>
            <a:r>
              <a:rPr lang="pt-BR" dirty="0">
                <a:latin typeface="Univers Light (Corpo)"/>
              </a:rPr>
              <a:t> </a:t>
            </a:r>
          </a:p>
          <a:p>
            <a:r>
              <a:rPr lang="pt-BR" dirty="0">
                <a:latin typeface="Univers Light (Corpo)"/>
              </a:rPr>
              <a:t>Clock Básico: 3.9 GHz 	</a:t>
            </a:r>
          </a:p>
          <a:p>
            <a:r>
              <a:rPr lang="pt-BR" dirty="0">
                <a:latin typeface="Univers Light (Corpo)"/>
              </a:rPr>
              <a:t>Clock Máximo: Até 4.4 GHz</a:t>
            </a:r>
          </a:p>
          <a:p>
            <a:r>
              <a:rPr lang="pt-BR" dirty="0">
                <a:latin typeface="Univers Light (Corpo)"/>
              </a:rPr>
              <a:t>Cachê L1: 384KB</a:t>
            </a:r>
          </a:p>
          <a:p>
            <a:r>
              <a:rPr lang="pt-BR" dirty="0">
                <a:latin typeface="Univers Light (Corpo)"/>
              </a:rPr>
              <a:t>Cachê L2: 3MB</a:t>
            </a:r>
          </a:p>
          <a:p>
            <a:r>
              <a:rPr lang="pt-BR" dirty="0">
                <a:latin typeface="Univers Light (Corpo)"/>
              </a:rPr>
              <a:t>Cachê L3: 16MB</a:t>
            </a:r>
          </a:p>
          <a:p>
            <a:r>
              <a:rPr lang="pt-BR" dirty="0">
                <a:latin typeface="Univers Light (Corpo)"/>
              </a:rPr>
              <a:t>TDP: 65w</a:t>
            </a:r>
          </a:p>
          <a:p>
            <a:r>
              <a:rPr lang="pt-BR" dirty="0">
                <a:latin typeface="Univers Light (Corpo)"/>
              </a:rPr>
              <a:t>Socket: AM4</a:t>
            </a:r>
          </a:p>
          <a:p>
            <a:r>
              <a:rPr lang="pt-BR" dirty="0">
                <a:latin typeface="Univers Light (Corpo)"/>
              </a:rPr>
              <a:t>Temperatura Máxima: 95°C</a:t>
            </a:r>
          </a:p>
          <a:p>
            <a:r>
              <a:rPr lang="pt-BR" dirty="0">
                <a:latin typeface="Univers Light (Corpo)"/>
              </a:rPr>
              <a:t>Placa Gráfica: Radeon Vega 7 Graphics</a:t>
            </a:r>
          </a:p>
          <a:p>
            <a:r>
              <a:rPr lang="pt-BR" dirty="0">
                <a:latin typeface="Univers Light (Corpo)"/>
              </a:rPr>
              <a:t>Frequência Gráfica: 1900Mhz</a:t>
            </a:r>
          </a:p>
          <a:p>
            <a:endParaRPr lang="pt-BR" dirty="0">
              <a:latin typeface="Univers Light (Corpo)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0731379-94B2-E344-E605-5700B6138941}"/>
              </a:ext>
            </a:extLst>
          </p:cNvPr>
          <p:cNvSpPr txBox="1"/>
          <p:nvPr/>
        </p:nvSpPr>
        <p:spPr>
          <a:xfrm>
            <a:off x="5943601" y="4004519"/>
            <a:ext cx="65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D424A83-C64E-1519-58EC-7907B7CEDD9D}"/>
              </a:ext>
            </a:extLst>
          </p:cNvPr>
          <p:cNvSpPr txBox="1"/>
          <p:nvPr/>
        </p:nvSpPr>
        <p:spPr>
          <a:xfrm>
            <a:off x="559277" y="6383547"/>
            <a:ext cx="4392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Univers Light (Corpo)"/>
              </a:rPr>
              <a:t>Data de Lançamento: 07/07/2019</a:t>
            </a:r>
          </a:p>
          <a:p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AC2541D-47DD-2C84-C8DE-D9E679237767}"/>
              </a:ext>
            </a:extLst>
          </p:cNvPr>
          <p:cNvSpPr txBox="1"/>
          <p:nvPr/>
        </p:nvSpPr>
        <p:spPr>
          <a:xfrm>
            <a:off x="6763110" y="628089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Univers Light (Corpo)"/>
              </a:rPr>
              <a:t>Data de Lançamento: 01/04/2021</a:t>
            </a:r>
          </a:p>
        </p:txBody>
      </p:sp>
    </p:spTree>
    <p:extLst>
      <p:ext uri="{BB962C8B-B14F-4D97-AF65-F5344CB8AC3E}">
        <p14:creationId xmlns:p14="http://schemas.microsoft.com/office/powerpoint/2010/main" val="449981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Poise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6E2"/>
      </a:lt2>
      <a:accent1>
        <a:srgbClr val="8FA1CD"/>
      </a:accent1>
      <a:accent2>
        <a:srgbClr val="77ABC2"/>
      </a:accent2>
      <a:accent3>
        <a:srgbClr val="78ACA6"/>
      </a:accent3>
      <a:accent4>
        <a:srgbClr val="6DB18D"/>
      </a:accent4>
      <a:accent5>
        <a:srgbClr val="77B07A"/>
      </a:accent5>
      <a:accent6>
        <a:srgbClr val="83AE6B"/>
      </a:accent6>
      <a:hlink>
        <a:srgbClr val="918158"/>
      </a:hlink>
      <a:folHlink>
        <a:srgbClr val="7F7F7F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607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Goudy Old Style</vt:lpstr>
      <vt:lpstr>Noto Sans</vt:lpstr>
      <vt:lpstr>Söhne</vt:lpstr>
      <vt:lpstr>Univers Light</vt:lpstr>
      <vt:lpstr>Univers Light (Corpo)</vt:lpstr>
      <vt:lpstr>PoiseVTI</vt:lpstr>
      <vt:lpstr>Processadores Ryzen: A Evolução da Potência Computacional</vt:lpstr>
      <vt:lpstr>Introdução aos Processadores Ryzen </vt:lpstr>
      <vt:lpstr>Características Técnicas dos Processadores Ryzen</vt:lpstr>
      <vt:lpstr>Apresentação do PowerPoint</vt:lpstr>
      <vt:lpstr>Apresentação do PowerPoint</vt:lpstr>
      <vt:lpstr>Apresentação do PowerPoint</vt:lpstr>
      <vt:lpstr>Nomenclaturas e Modelos Ryzen</vt:lpstr>
      <vt:lpstr>Evolução dos processadores ryzen</vt:lpstr>
      <vt:lpstr>Comparação de dois processadores Ryzen</vt:lpstr>
      <vt:lpstr>Benchmark (Pontuações)</vt:lpstr>
      <vt:lpstr>Referência bibliográfica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Processadores Ryzen: A Evolução da Potência Computacional</dc:title>
  <dc:creator>Walker</dc:creator>
  <cp:lastModifiedBy>Walker</cp:lastModifiedBy>
  <cp:revision>13</cp:revision>
  <dcterms:created xsi:type="dcterms:W3CDTF">2023-10-20T16:10:40Z</dcterms:created>
  <dcterms:modified xsi:type="dcterms:W3CDTF">2023-11-08T10:54:46Z</dcterms:modified>
</cp:coreProperties>
</file>