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1" r:id="rId3"/>
    <p:sldId id="290" r:id="rId4"/>
    <p:sldId id="292" r:id="rId5"/>
    <p:sldId id="293" r:id="rId6"/>
    <p:sldId id="294" r:id="rId7"/>
    <p:sldId id="295" r:id="rId8"/>
    <p:sldId id="296" r:id="rId9"/>
    <p:sldId id="258" r:id="rId10"/>
    <p:sldId id="291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2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player.org/slide/14109337/" TargetMode="External"/><Relationship Id="rId2" Type="http://schemas.openxmlformats.org/officeDocument/2006/relationships/hyperlink" Target="https://takethat.tistory.com/2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.blog.naver.com/PostView.naver?isHttpsRedirect=true&amp;blogId=bieemiho92&amp;logNo=22074472283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517413" y="2676872"/>
            <a:ext cx="5157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프로젝트 최종 발표</a:t>
            </a:r>
            <a:endParaRPr lang="en-US" altLang="ko-KR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330135" y="4346555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8</a:t>
            </a:r>
            <a:r>
              <a:rPr lang="ko-KR" altLang="en-US" sz="4000" dirty="0">
                <a:solidFill>
                  <a:schemeClr val="bg1"/>
                </a:solidFill>
              </a:rPr>
              <a:t>팀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안병한</a:t>
            </a:r>
            <a:r>
              <a:rPr lang="ko-KR" altLang="en-US" sz="2000" dirty="0">
                <a:solidFill>
                  <a:schemeClr val="bg1"/>
                </a:solidFill>
              </a:rPr>
              <a:t> 이상민 이정민 장민석</a:t>
            </a:r>
          </a:p>
        </p:txBody>
      </p:sp>
    </p:spTree>
    <p:extLst>
      <p:ext uri="{BB962C8B-B14F-4D97-AF65-F5344CB8AC3E}">
        <p14:creationId xmlns:p14="http://schemas.microsoft.com/office/powerpoint/2010/main" val="3666854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339536" y="139949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참고 자료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189022" y="2526526"/>
            <a:ext cx="26454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/>
              </a:rPr>
              <a:t>https://takethat.tistory.com/21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타겟 시스템 시뮬레이션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4649594" y="2504078"/>
            <a:ext cx="2892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/>
              </a:rPr>
              <a:t>https://slidesplayer.org/slide/14109337/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H-Smart4412TKU FPGA Board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사진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8415348" y="2195830"/>
            <a:ext cx="2651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4"/>
              </a:rPr>
              <a:t>https://m.blog.naver.com/PostView.naver?isHttpsRedirect=true&amp;blogId=bieemiho92&amp;logNo=220744722833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VHDL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로 구현한 두더지게임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10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4740564" y="3075056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766915" cy="707886"/>
            <a:chOff x="294640" y="3596640"/>
            <a:chExt cx="3766915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구현 과정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979841" cy="707886"/>
            <a:chOff x="294640" y="3596640"/>
            <a:chExt cx="297984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구현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504072" y="190629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b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폭탄 추가 결정</a:t>
            </a:r>
            <a:endParaRPr lang="en-US" altLang="ko-KR" sz="20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5228680" y="361163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아이템 삭제</a:t>
            </a:r>
            <a:endParaRPr lang="en-US" altLang="ko-KR" sz="20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2180919" y="3578499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기본 두더지 잡기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코드 구현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타겟 시스템 구현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37182" y="4351577"/>
            <a:ext cx="2720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두더지가 생성된 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DotMatrix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의 위치를 누르면 두더지가 잡히는 방식을 구상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8308076" y="1892711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DIP LED </a:t>
            </a:r>
            <a:r>
              <a:rPr lang="ko-KR" altLang="en-US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구현</a:t>
            </a:r>
            <a:endParaRPr lang="en-US" altLang="ko-KR" sz="200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613977" y="3714094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DIP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 스위치를 통한 난이도 조정</a:t>
            </a:r>
            <a:endParaRPr lang="en-US" altLang="ko-KR" sz="1600" b="0" dirty="0">
              <a:solidFill>
                <a:schemeClr val="tx1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613977" y="4286385"/>
            <a:ext cx="302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B3B3B"/>
                </a:solidFill>
                <a:highlight>
                  <a:srgbClr val="FFFFFF"/>
                </a:highlight>
                <a:latin typeface="+mj-lt"/>
              </a:rPr>
              <a:t>추가적으로 </a:t>
            </a:r>
            <a:r>
              <a:rPr lang="en-US" altLang="ko-KR" sz="1600" dirty="0">
                <a:solidFill>
                  <a:srgbClr val="3B3B3B"/>
                </a:solidFill>
                <a:highlight>
                  <a:srgbClr val="FFFFFF"/>
                </a:highlight>
                <a:latin typeface="+mj-lt"/>
              </a:rPr>
              <a:t>DIP </a:t>
            </a:r>
            <a:r>
              <a:rPr lang="ko-KR" altLang="en-US" sz="1600" dirty="0">
                <a:solidFill>
                  <a:srgbClr val="3B3B3B"/>
                </a:solidFill>
                <a:highlight>
                  <a:srgbClr val="FFFFFF"/>
                </a:highlight>
                <a:latin typeface="+mj-lt"/>
              </a:rPr>
              <a:t>스위치를 통해서 난이도를 조정할 수 있게 함</a:t>
            </a:r>
            <a:endParaRPr lang="ko-KR" alt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93048" y="4364969"/>
            <a:ext cx="246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기존에 만들었었던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dirty="0">
                <a:solidFill>
                  <a:srgbClr val="3B3B3B"/>
                </a:solidFill>
                <a:highlight>
                  <a:srgbClr val="FFFFFF"/>
                </a:highlight>
                <a:latin typeface="+mj-lt"/>
              </a:rPr>
              <a:t>아이템의 오류로 인해</a:t>
            </a:r>
            <a:endParaRPr lang="en-US" altLang="ko-KR" sz="1600" dirty="0">
              <a:solidFill>
                <a:srgbClr val="3B3B3B"/>
              </a:solidFill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삭제 결정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3" y="2333409"/>
            <a:ext cx="209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테라텀을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 이용하여 타겟 시스템 구현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196568" y="2282962"/>
            <a:ext cx="241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아이템 대신 두더지와 헷갈리게 하는 요소로 폭탄을 추가하기로 결정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46411" y="2350730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DIP LED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가 </a:t>
            </a:r>
            <a:r>
              <a:rPr lang="ko-KR" alt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켜있는</a:t>
            </a:r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 상태를</a:t>
            </a:r>
            <a:endParaRPr lang="en-US" altLang="ko-KR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dirty="0">
                <a:solidFill>
                  <a:srgbClr val="3B3B3B"/>
                </a:solidFill>
                <a:highlight>
                  <a:srgbClr val="FFFFFF"/>
                </a:highlight>
                <a:latin typeface="+mj-lt"/>
              </a:rPr>
              <a:t>기본적으로 하여 스위치를</a:t>
            </a:r>
            <a:endParaRPr lang="en-US" altLang="ko-KR" sz="1600" dirty="0">
              <a:solidFill>
                <a:srgbClr val="3B3B3B"/>
              </a:solidFill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올리면 꺼지는 방식 구현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58075" y="2282962"/>
            <a:ext cx="1875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B3B3B"/>
                </a:solidFill>
                <a:highlight>
                  <a:srgbClr val="FFFFFF"/>
                </a:highlight>
                <a:latin typeface="+mj-lt"/>
              </a:rPr>
              <a:t>Dot Matrix</a:t>
            </a:r>
            <a:r>
              <a:rPr lang="ko-KR" altLang="en-US" sz="1600" dirty="0">
                <a:solidFill>
                  <a:srgbClr val="3B3B3B"/>
                </a:solidFill>
                <a:highlight>
                  <a:srgbClr val="FFFFFF"/>
                </a:highlight>
                <a:latin typeface="+mj-lt"/>
              </a:rPr>
              <a:t>와 </a:t>
            </a:r>
            <a:r>
              <a:rPr lang="en-US" altLang="ko-KR" sz="1600" dirty="0">
                <a:solidFill>
                  <a:srgbClr val="3B3B3B"/>
                </a:solidFill>
                <a:highlight>
                  <a:srgbClr val="FFFFFF"/>
                </a:highlight>
                <a:latin typeface="+mj-lt"/>
              </a:rPr>
              <a:t>tact switch </a:t>
            </a:r>
            <a:r>
              <a:rPr lang="ko-KR" altLang="en-US" sz="1600" dirty="0">
                <a:solidFill>
                  <a:srgbClr val="3B3B3B"/>
                </a:solidFill>
                <a:highlight>
                  <a:srgbClr val="FFFFFF"/>
                </a:highlight>
                <a:latin typeface="+mj-lt"/>
              </a:rPr>
              <a:t>간의 </a:t>
            </a:r>
            <a:endParaRPr lang="en-US" altLang="ko-KR" sz="1600" dirty="0">
              <a:solidFill>
                <a:srgbClr val="3B3B3B"/>
              </a:solidFill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1600" dirty="0">
                <a:solidFill>
                  <a:srgbClr val="3B3B3B"/>
                </a:solidFill>
                <a:highlight>
                  <a:srgbClr val="FFFFFF"/>
                </a:highlight>
                <a:latin typeface="+mj-lt"/>
              </a:rPr>
              <a:t>상호작용을 구현</a:t>
            </a:r>
            <a:endParaRPr lang="ko-KR" alt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EB5B5-C948-BFA8-1094-F18D6EA29F94}"/>
              </a:ext>
            </a:extLst>
          </p:cNvPr>
          <p:cNvSpPr txBox="1"/>
          <p:nvPr/>
        </p:nvSpPr>
        <p:spPr>
          <a:xfrm>
            <a:off x="3044866" y="1966860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Dot Matrix &lt;-&gt; tact </a:t>
            </a:r>
            <a:r>
              <a:rPr lang="en-US" altLang="ko-KR" sz="140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sw</a:t>
            </a:r>
            <a:r>
              <a:rPr lang="en-US" altLang="ko-KR" sz="14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710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구현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2869" y="216183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2869" y="216183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30127" y="3201621"/>
            <a:ext cx="1953971" cy="94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타겟 시스템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 화면을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확인함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타겟 시스템 구현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ABBE7-6695-446A-3F21-E890CC315548}"/>
              </a:ext>
            </a:extLst>
          </p:cNvPr>
          <p:cNvSpPr txBox="1"/>
          <p:nvPr/>
        </p:nvSpPr>
        <p:spPr>
          <a:xfrm>
            <a:off x="8022372" y="37290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2DA57D70-AADA-9F14-911A-6D76711A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63" y="3855711"/>
            <a:ext cx="4724809" cy="2248095"/>
          </a:xfrm>
          <a:prstGeom prst="rect">
            <a:avLst/>
          </a:prstGeom>
        </p:spPr>
      </p:pic>
      <p:pic>
        <p:nvPicPr>
          <p:cNvPr id="11" name="그림 10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C6AABFBA-63BC-2645-A814-1D35D1FC6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63" y="1974567"/>
            <a:ext cx="4563069" cy="1447925"/>
          </a:xfrm>
          <a:prstGeom prst="rect">
            <a:avLst/>
          </a:prstGeom>
        </p:spPr>
      </p:pic>
      <p:pic>
        <p:nvPicPr>
          <p:cNvPr id="5" name="그림 4" descr="텍스트, 전자제품, 전자 공학, 회로이(가) 표시된 사진&#10;&#10;자동 생성된 설명">
            <a:extLst>
              <a:ext uri="{FF2B5EF4-FFF2-40B4-BE49-F238E27FC236}">
                <a16:creationId xmlns:a16="http://schemas.microsoft.com/office/drawing/2014/main" id="{09181FAD-2963-FDE0-9832-6BC1EB1967A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59" y="2188877"/>
            <a:ext cx="3930316" cy="348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3" y="101916"/>
            <a:ext cx="1022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기본 두더지 잡기 코드 구현</a:t>
            </a:r>
            <a:r>
              <a:rPr lang="en-US" altLang="ko-KR" sz="3600" spc="-300" dirty="0">
                <a:solidFill>
                  <a:schemeClr val="bg1"/>
                </a:solidFill>
              </a:rPr>
              <a:t>(Dot Matrix &lt;-&gt; tact switch)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20ADC6-662A-683C-BB1C-97F0D1E49545}"/>
              </a:ext>
            </a:extLst>
          </p:cNvPr>
          <p:cNvGrpSpPr/>
          <p:nvPr/>
        </p:nvGrpSpPr>
        <p:grpSpPr>
          <a:xfrm>
            <a:off x="3581901" y="1856764"/>
            <a:ext cx="2565701" cy="859571"/>
            <a:chOff x="7135176" y="1678040"/>
            <a:chExt cx="2565701" cy="8595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1B019F-F7D2-1C31-A34C-594D7E3C528D}"/>
                </a:ext>
              </a:extLst>
            </p:cNvPr>
            <p:cNvSpPr txBox="1"/>
            <p:nvPr/>
          </p:nvSpPr>
          <p:spPr>
            <a:xfrm>
              <a:off x="7135176" y="1678040"/>
              <a:ext cx="2081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void clcd_input2</a:t>
              </a:r>
              <a:endParaRPr lang="ko-KR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F22080-A52E-FBAB-B6D8-C99542DDBF5C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dirty="0"/>
                <a:t>CLCD </a:t>
              </a:r>
              <a:r>
                <a:rPr lang="ko-KR" altLang="en-US" sz="1100" dirty="0"/>
                <a:t>장치를 연 후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점수를 문자열로 변환 및 조합함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이후 </a:t>
              </a:r>
              <a:r>
                <a:rPr lang="en-US" altLang="ko-KR" sz="1100" dirty="0"/>
                <a:t>CLCD</a:t>
              </a:r>
              <a:r>
                <a:rPr lang="ko-KR" altLang="en-US" sz="1100" dirty="0"/>
                <a:t>에 출력함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79FD17-CF15-ADBE-18F3-CF4CE71B2FCD}"/>
              </a:ext>
            </a:extLst>
          </p:cNvPr>
          <p:cNvGrpSpPr/>
          <p:nvPr/>
        </p:nvGrpSpPr>
        <p:grpSpPr>
          <a:xfrm>
            <a:off x="3581901" y="3315862"/>
            <a:ext cx="2565701" cy="830997"/>
            <a:chOff x="7135176" y="1706614"/>
            <a:chExt cx="2565701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326E9F-6862-1B54-F351-FC639BCF5EAA}"/>
                </a:ext>
              </a:extLst>
            </p:cNvPr>
            <p:cNvSpPr txBox="1"/>
            <p:nvPr/>
          </p:nvSpPr>
          <p:spPr>
            <a:xfrm>
              <a:off x="7135176" y="1706614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isNext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C80515-E7BF-64BC-153A-36C331858793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/>
                <a:t>변수가 </a:t>
              </a:r>
              <a:r>
                <a:rPr lang="en-US" altLang="ko-KR" sz="1100" dirty="0"/>
                <a:t>1</a:t>
              </a:r>
              <a:r>
                <a:rPr lang="ko-KR" altLang="en-US" sz="1100" dirty="0"/>
                <a:t>이면 새로운 스테이지의 </a:t>
              </a:r>
              <a:endParaRPr lang="en-US" altLang="ko-KR" sz="1100" dirty="0"/>
            </a:p>
            <a:p>
              <a:pPr algn="just"/>
              <a:r>
                <a:rPr lang="ko-KR" altLang="en-US" sz="1100" dirty="0"/>
                <a:t>두더지 위치와 시간을 설정함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pic>
        <p:nvPicPr>
          <p:cNvPr id="19" name="그림 1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204A8C8-1BB4-6848-E0C1-A60F68F93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6" y="1528108"/>
            <a:ext cx="3277057" cy="1486107"/>
          </a:xfrm>
          <a:prstGeom prst="rect">
            <a:avLst/>
          </a:prstGeom>
        </p:spPr>
      </p:pic>
      <p:pic>
        <p:nvPicPr>
          <p:cNvPr id="31" name="그림 3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8F8E263-DD0B-8ADD-89B0-6CC8BA090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3265305"/>
            <a:ext cx="3057952" cy="148610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73C10B7-964D-518A-9EC0-CED419FBAE1F}"/>
              </a:ext>
            </a:extLst>
          </p:cNvPr>
          <p:cNvGrpSpPr/>
          <p:nvPr/>
        </p:nvGrpSpPr>
        <p:grpSpPr>
          <a:xfrm>
            <a:off x="6288698" y="1871051"/>
            <a:ext cx="2565701" cy="830997"/>
            <a:chOff x="7135176" y="1706614"/>
            <a:chExt cx="2565701" cy="8309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294876-8AEB-7F67-C445-275816753019}"/>
                </a:ext>
              </a:extLst>
            </p:cNvPr>
            <p:cNvSpPr txBox="1"/>
            <p:nvPr/>
          </p:nvSpPr>
          <p:spPr>
            <a:xfrm>
              <a:off x="7135176" y="1706614"/>
              <a:ext cx="12843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startmole</a:t>
              </a:r>
              <a:endParaRPr lang="ko-KR" altLang="en-US" sz="2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6280B-8E71-56C3-6447-651105FF14F7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dirty="0"/>
                <a:t>1</a:t>
              </a:r>
              <a:r>
                <a:rPr lang="ko-KR" altLang="en-US" sz="1100" dirty="0"/>
                <a:t>일 시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 현재 스테이지의 두더지 </a:t>
              </a:r>
              <a:endParaRPr lang="en-US" altLang="ko-KR" sz="1100" dirty="0"/>
            </a:p>
            <a:p>
              <a:pPr algn="just"/>
              <a:r>
                <a:rPr lang="ko-KR" altLang="en-US" sz="1100" dirty="0"/>
                <a:t>위치를 도트 매트릭스에 표시함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pic>
        <p:nvPicPr>
          <p:cNvPr id="37" name="그림 3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1C626A7-7CFC-E1FB-67B6-AFD83C7AF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81" y="1875142"/>
            <a:ext cx="2495898" cy="943107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4F6F463D-094C-8BB8-3E47-41A6F267733C}"/>
              </a:ext>
            </a:extLst>
          </p:cNvPr>
          <p:cNvGrpSpPr/>
          <p:nvPr/>
        </p:nvGrpSpPr>
        <p:grpSpPr>
          <a:xfrm>
            <a:off x="6354421" y="3315862"/>
            <a:ext cx="2565701" cy="661720"/>
            <a:chOff x="7135176" y="1706614"/>
            <a:chExt cx="2565701" cy="66172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62D63D-FBAA-E9A6-447D-3E050BBBB2F2}"/>
                </a:ext>
              </a:extLst>
            </p:cNvPr>
            <p:cNvSpPr txBox="1"/>
            <p:nvPr/>
          </p:nvSpPr>
          <p:spPr>
            <a:xfrm>
              <a:off x="7135176" y="1706614"/>
              <a:ext cx="1258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nextmole</a:t>
              </a:r>
              <a:endParaRPr lang="ko-KR" altLang="en-US" sz="2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CB315E-9204-24B9-9841-C144A6FB1F40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dirty="0"/>
                <a:t>1</a:t>
              </a:r>
              <a:r>
                <a:rPr lang="ko-KR" altLang="en-US" sz="1100" dirty="0"/>
                <a:t>일 시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 새 두더지 위치를 추가함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pic>
        <p:nvPicPr>
          <p:cNvPr id="42" name="그림 41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3E4AE77B-D27A-9F7E-DE7D-FB0D7710F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81" y="3344445"/>
            <a:ext cx="1952898" cy="74305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7E67884-5812-F5ED-67A9-A6203227BE9D}"/>
              </a:ext>
            </a:extLst>
          </p:cNvPr>
          <p:cNvSpPr txBox="1"/>
          <p:nvPr/>
        </p:nvSpPr>
        <p:spPr>
          <a:xfrm>
            <a:off x="3478625" y="5048495"/>
            <a:ext cx="523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두더지가 생성된 </a:t>
            </a:r>
            <a:r>
              <a:rPr lang="en-US" altLang="ko-KR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DotMatrix</a:t>
            </a:r>
            <a:r>
              <a:rPr lang="ko-KR" alt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의 위치의 </a:t>
            </a:r>
            <a:r>
              <a:rPr lang="en-US" altLang="ko-KR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tact </a:t>
            </a:r>
            <a:r>
              <a:rPr lang="en-US" altLang="ko-KR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swtich</a:t>
            </a:r>
            <a:r>
              <a:rPr lang="ko-KR" alt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를 누르면 </a:t>
            </a:r>
            <a:endParaRPr lang="en-US" altLang="ko-KR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ctr"/>
            <a:r>
              <a:rPr lang="ko-KR" alt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+mj-lt"/>
              </a:rPr>
              <a:t>두더지가 잡히는 방식 구현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5459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41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폭탄 추가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B019F-F7D2-1C31-A34C-594D7E3C528D}"/>
              </a:ext>
            </a:extLst>
          </p:cNvPr>
          <p:cNvSpPr txBox="1"/>
          <p:nvPr/>
        </p:nvSpPr>
        <p:spPr>
          <a:xfrm>
            <a:off x="7598965" y="2972147"/>
            <a:ext cx="4447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폭탄을 맞춘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점수를 감소시키며</a:t>
            </a:r>
            <a:endParaRPr lang="en-US" altLang="ko-KR" sz="2000" dirty="0"/>
          </a:p>
          <a:p>
            <a:pPr algn="ctr"/>
            <a:r>
              <a:rPr lang="ko-KR" altLang="en-US" sz="2000" dirty="0"/>
              <a:t>다음 폭탄을 재설정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73C10B7-964D-518A-9EC0-CED419FBAE1F}"/>
              </a:ext>
            </a:extLst>
          </p:cNvPr>
          <p:cNvGrpSpPr/>
          <p:nvPr/>
        </p:nvGrpSpPr>
        <p:grpSpPr>
          <a:xfrm>
            <a:off x="3647623" y="2390196"/>
            <a:ext cx="5016821" cy="2832771"/>
            <a:chOff x="7193327" y="1706614"/>
            <a:chExt cx="2396777" cy="17773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294876-8AEB-7F67-C445-275816753019}"/>
                </a:ext>
              </a:extLst>
            </p:cNvPr>
            <p:cNvSpPr txBox="1"/>
            <p:nvPr/>
          </p:nvSpPr>
          <p:spPr>
            <a:xfrm>
              <a:off x="7193327" y="1706614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isBomb</a:t>
              </a:r>
              <a:endParaRPr lang="en-US" altLang="ko-KR" sz="2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6280B-8E71-56C3-6447-651105FF14F7}"/>
                </a:ext>
              </a:extLst>
            </p:cNvPr>
            <p:cNvSpPr txBox="1"/>
            <p:nvPr/>
          </p:nvSpPr>
          <p:spPr>
            <a:xfrm>
              <a:off x="7193327" y="2190151"/>
              <a:ext cx="2396777" cy="129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해당 변수는 폭탄의 여부를 나타냄</a:t>
              </a:r>
              <a:endParaRPr lang="en-US" altLang="ko-KR" sz="1600" dirty="0"/>
            </a:p>
            <a:p>
              <a:pPr algn="just"/>
              <a:r>
                <a:rPr lang="en-US" altLang="ko-KR" sz="1600" dirty="0"/>
                <a:t>1</a:t>
              </a:r>
              <a:r>
                <a:rPr lang="ko-KR" altLang="en-US" sz="1600" dirty="0"/>
                <a:t>인 경우 폭탄을 클릭한 것이고</a:t>
              </a:r>
              <a:r>
                <a:rPr lang="en-US" altLang="ko-KR" sz="1600" dirty="0"/>
                <a:t>, </a:t>
              </a:r>
            </a:p>
            <a:p>
              <a:pPr algn="just"/>
              <a:r>
                <a:rPr lang="en-US" altLang="ko-KR" sz="1600" dirty="0"/>
                <a:t>0</a:t>
              </a:r>
              <a:r>
                <a:rPr lang="ko-KR" altLang="en-US" sz="1600" dirty="0"/>
                <a:t>인 경우 폭탄 아닌 두더지를 클릭</a:t>
              </a:r>
              <a:r>
                <a:rPr lang="en-US" altLang="ko-KR" sz="1600" dirty="0"/>
                <a:t>.</a:t>
              </a:r>
            </a:p>
            <a:p>
              <a:pPr algn="just"/>
              <a:endParaRPr lang="en-US" altLang="ko-KR" sz="1600" dirty="0"/>
            </a:p>
            <a:p>
              <a:pPr algn="just"/>
              <a:r>
                <a:rPr lang="ko-KR" altLang="en-US" sz="1600" dirty="0"/>
                <a:t>폭탄 클릭 시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해당 두더지의 번호를 표시하기 위해 </a:t>
              </a:r>
              <a:r>
                <a:rPr lang="en-US" altLang="ko-KR" sz="1600" dirty="0"/>
                <a:t>10</a:t>
              </a:r>
              <a:r>
                <a:rPr lang="ko-KR" altLang="en-US" sz="1600" dirty="0"/>
                <a:t>을 더한 값으로 표현됨</a:t>
              </a:r>
              <a:r>
                <a:rPr lang="en-US" altLang="ko-KR" sz="1600" dirty="0"/>
                <a:t>.</a:t>
              </a:r>
            </a:p>
            <a:p>
              <a:pPr algn="just"/>
              <a:endParaRPr lang="en-US" altLang="ko-KR" sz="1600" dirty="0"/>
            </a:p>
            <a:p>
              <a:pPr algn="just"/>
              <a:r>
                <a:rPr lang="ko-KR" altLang="en-US" sz="1600" dirty="0"/>
                <a:t>전체적으로 폭탄 클릭의 여부를 추적하는데 사용됨</a:t>
              </a:r>
              <a:r>
                <a:rPr lang="en-US" altLang="ko-KR" sz="1600" dirty="0"/>
                <a:t>.</a:t>
              </a:r>
            </a:p>
          </p:txBody>
        </p:sp>
      </p:grp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9AFAEF7-A4C0-D771-581F-80F8A2E99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996"/>
            <a:ext cx="364762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0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3" y="101916"/>
            <a:ext cx="624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DIP </a:t>
            </a:r>
            <a:r>
              <a:rPr lang="ko-KR" altLang="en-US" sz="3600" spc="-300" dirty="0">
                <a:solidFill>
                  <a:schemeClr val="bg1"/>
                </a:solidFill>
              </a:rPr>
              <a:t>스위치를 통한 난이도 조절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B019F-F7D2-1C31-A34C-594D7E3C528D}"/>
              </a:ext>
            </a:extLst>
          </p:cNvPr>
          <p:cNvSpPr txBox="1"/>
          <p:nvPr/>
        </p:nvSpPr>
        <p:spPr>
          <a:xfrm>
            <a:off x="7691216" y="2819562"/>
            <a:ext cx="3877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첫 번째 스위치가 켜져 있으면</a:t>
            </a:r>
            <a:endParaRPr lang="en-US" altLang="ko-KR" sz="2000" dirty="0"/>
          </a:p>
          <a:p>
            <a:pPr algn="ctr"/>
            <a:r>
              <a:rPr lang="ko-KR" altLang="en-US" sz="2000" dirty="0"/>
              <a:t>난이도가 </a:t>
            </a:r>
            <a:r>
              <a:rPr lang="en-US" altLang="ko-KR" sz="2000" dirty="0"/>
              <a:t>1, </a:t>
            </a:r>
            <a:r>
              <a:rPr lang="ko-KR" altLang="en-US" sz="2000" dirty="0"/>
              <a:t>두 번째 스위치가 </a:t>
            </a:r>
            <a:endParaRPr lang="en-US" altLang="ko-KR" sz="2000" dirty="0"/>
          </a:p>
          <a:p>
            <a:pPr algn="ctr"/>
            <a:r>
              <a:rPr lang="ko-KR" altLang="en-US" sz="2000" dirty="0"/>
              <a:t>켜져 있으면 </a:t>
            </a:r>
            <a:r>
              <a:rPr lang="en-US" altLang="ko-KR" sz="2000" dirty="0"/>
              <a:t>2</a:t>
            </a:r>
            <a:r>
              <a:rPr lang="ko-KR" altLang="en-US" sz="2000" dirty="0"/>
              <a:t>와 같은 방식으로</a:t>
            </a:r>
            <a:endParaRPr lang="en-US" altLang="ko-KR" sz="2000" dirty="0"/>
          </a:p>
          <a:p>
            <a:pPr algn="ctr"/>
            <a:r>
              <a:rPr lang="en-US" altLang="ko-KR" sz="2000" dirty="0"/>
              <a:t>DIP</a:t>
            </a:r>
            <a:r>
              <a:rPr lang="ko-KR" altLang="en-US" sz="2000" dirty="0"/>
              <a:t> 스위치를 통한 난이도 조절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73C10B7-964D-518A-9EC0-CED419FBAE1F}"/>
              </a:ext>
            </a:extLst>
          </p:cNvPr>
          <p:cNvGrpSpPr/>
          <p:nvPr/>
        </p:nvGrpSpPr>
        <p:grpSpPr>
          <a:xfrm>
            <a:off x="3673867" y="2619508"/>
            <a:ext cx="3673868" cy="1618983"/>
            <a:chOff x="7193327" y="1706614"/>
            <a:chExt cx="2396777" cy="10157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294876-8AEB-7F67-C445-275816753019}"/>
                </a:ext>
              </a:extLst>
            </p:cNvPr>
            <p:cNvSpPr txBox="1"/>
            <p:nvPr/>
          </p:nvSpPr>
          <p:spPr>
            <a:xfrm>
              <a:off x="7193327" y="1706614"/>
              <a:ext cx="567940" cy="251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dipval</a:t>
              </a:r>
              <a:endParaRPr lang="en-US" altLang="ko-KR" sz="2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6280B-8E71-56C3-6447-651105FF14F7}"/>
                </a:ext>
              </a:extLst>
            </p:cNvPr>
            <p:cNvSpPr txBox="1"/>
            <p:nvPr/>
          </p:nvSpPr>
          <p:spPr>
            <a:xfrm>
              <a:off x="7193327" y="2201017"/>
              <a:ext cx="2396777" cy="521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DIP </a:t>
              </a:r>
              <a:r>
                <a:rPr lang="ko-KR" altLang="en-US" sz="1600" dirty="0"/>
                <a:t>스위치의 값을 저장하는 변수임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각각의 스위치가 </a:t>
              </a:r>
              <a:r>
                <a:rPr lang="en-US" altLang="ko-KR" sz="1600" dirty="0"/>
                <a:t>ON </a:t>
              </a:r>
              <a:r>
                <a:rPr lang="ko-KR" altLang="en-US" sz="1600" dirty="0"/>
                <a:t>또는 </a:t>
              </a:r>
              <a:r>
                <a:rPr lang="en-US" altLang="ko-KR" sz="1600" dirty="0"/>
                <a:t>OFF </a:t>
              </a:r>
              <a:r>
                <a:rPr lang="ko-KR" altLang="en-US" sz="1600" dirty="0"/>
                <a:t>상태를 나타내면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난이도가 조정됨</a:t>
              </a:r>
              <a:r>
                <a:rPr lang="en-US" altLang="ko-KR" sz="1600" dirty="0"/>
                <a:t>. </a:t>
              </a:r>
            </a:p>
          </p:txBody>
        </p:sp>
      </p:grp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A19988D-72A6-F27F-4A6A-3D0394DF6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978"/>
            <a:ext cx="367386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4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41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DIP LED </a:t>
            </a:r>
            <a:r>
              <a:rPr lang="ko-KR" altLang="en-US" sz="3600" spc="-3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294876-8AEB-7F67-C445-275816753019}"/>
              </a:ext>
            </a:extLst>
          </p:cNvPr>
          <p:cNvSpPr txBox="1"/>
          <p:nvPr/>
        </p:nvSpPr>
        <p:spPr>
          <a:xfrm>
            <a:off x="8022771" y="3429000"/>
            <a:ext cx="39485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일반적으로 </a:t>
            </a:r>
            <a:r>
              <a:rPr lang="en-US" altLang="ko-KR" sz="2000" dirty="0"/>
              <a:t>DIP LED</a:t>
            </a:r>
            <a:r>
              <a:rPr lang="ko-KR" altLang="en-US" sz="2000" dirty="0"/>
              <a:t>가 모두</a:t>
            </a:r>
            <a:r>
              <a:rPr lang="en-US" altLang="ko-KR" sz="2000" dirty="0"/>
              <a:t> </a:t>
            </a:r>
            <a:r>
              <a:rPr lang="ko-KR" altLang="en-US" sz="2000" dirty="0"/>
              <a:t>켜져</a:t>
            </a:r>
            <a:endParaRPr lang="en-US" altLang="ko-KR" sz="2000" dirty="0"/>
          </a:p>
          <a:p>
            <a:pPr algn="ctr"/>
            <a:r>
              <a:rPr lang="ko-KR" altLang="en-US" sz="2000" dirty="0"/>
              <a:t>있는 상태에서 </a:t>
            </a:r>
            <a:r>
              <a:rPr lang="en-US" altLang="ko-KR" sz="2000" dirty="0"/>
              <a:t>DIP</a:t>
            </a:r>
            <a:r>
              <a:rPr lang="ko-KR" altLang="en-US" sz="2000" dirty="0"/>
              <a:t> 스위치를</a:t>
            </a:r>
            <a:endParaRPr lang="en-US" altLang="ko-KR" sz="2000" dirty="0"/>
          </a:p>
          <a:p>
            <a:pPr algn="ctr"/>
            <a:r>
              <a:rPr lang="ko-KR" altLang="en-US" sz="2000" dirty="0"/>
              <a:t>올리면 </a:t>
            </a:r>
            <a:r>
              <a:rPr lang="en-US" altLang="ko-KR" sz="2000" dirty="0"/>
              <a:t>LED</a:t>
            </a:r>
            <a:r>
              <a:rPr lang="ko-KR" altLang="en-US" sz="2000" dirty="0"/>
              <a:t>가 꺼지도록 변경 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CB8F1B-F836-42F9-B5C2-9547A5ADB3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3" y="2256070"/>
            <a:ext cx="7692688" cy="34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8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시연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398</Words>
  <Application>Microsoft Office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장민석</cp:lastModifiedBy>
  <cp:revision>17</cp:revision>
  <dcterms:created xsi:type="dcterms:W3CDTF">2020-09-07T02:34:06Z</dcterms:created>
  <dcterms:modified xsi:type="dcterms:W3CDTF">2024-06-16T03:54:26Z</dcterms:modified>
</cp:coreProperties>
</file>