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404" r:id="rId2"/>
    <p:sldId id="1405" r:id="rId3"/>
    <p:sldId id="1412" r:id="rId4"/>
    <p:sldId id="141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varScale="1">
        <p:scale>
          <a:sx n="81" d="100"/>
          <a:sy n="81" d="100"/>
        </p:scale>
        <p:origin x="710"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FD805-88E2-494A-A552-DF00385F20FB}" type="datetimeFigureOut">
              <a:rPr lang="zh-CN" altLang="en-US" smtClean="0"/>
              <a:t>2025/2/26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DAA64-CCD2-4908-8F61-53CB7845F7A9}" type="slidenum">
              <a:rPr lang="zh-CN" altLang="en-US" smtClean="0"/>
              <a:t>‹#›</a:t>
            </a:fld>
            <a:endParaRPr lang="zh-CN" altLang="en-US"/>
          </a:p>
        </p:txBody>
      </p:sp>
    </p:spTree>
    <p:extLst>
      <p:ext uri="{BB962C8B-B14F-4D97-AF65-F5344CB8AC3E}">
        <p14:creationId xmlns:p14="http://schemas.microsoft.com/office/powerpoint/2010/main" val="3883999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之前一直在讲连续但是没有做过什么样的连续才在真机上有效果</a:t>
            </a:r>
          </a:p>
        </p:txBody>
      </p:sp>
      <p:sp>
        <p:nvSpPr>
          <p:cNvPr id="4" name="灯片编号占位符 3"/>
          <p:cNvSpPr>
            <a:spLocks noGrp="1"/>
          </p:cNvSpPr>
          <p:nvPr>
            <p:ph type="sldNum" sz="quarter" idx="5"/>
          </p:nvPr>
        </p:nvSpPr>
        <p:spPr/>
        <p:txBody>
          <a:bodyPr/>
          <a:lstStyle/>
          <a:p>
            <a:fld id="{A38DAA64-CCD2-4908-8F61-53CB7845F7A9}" type="slidenum">
              <a:rPr lang="zh-CN" altLang="en-US" smtClean="0"/>
              <a:t>4</a:t>
            </a:fld>
            <a:endParaRPr lang="zh-CN" altLang="en-US"/>
          </a:p>
        </p:txBody>
      </p:sp>
    </p:spTree>
    <p:extLst>
      <p:ext uri="{BB962C8B-B14F-4D97-AF65-F5344CB8AC3E}">
        <p14:creationId xmlns:p14="http://schemas.microsoft.com/office/powerpoint/2010/main" val="378446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EA9AE-A7AC-497F-95EF-C6504D8908D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E720E15-95E0-435E-A6C4-7223A4B5E7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EBC7A18-1D9A-42C9-99BD-5FC798A4E472}"/>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50CEBE6B-C99C-4594-A40E-F65A8780EB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9509B3-6460-419C-A934-EA7CA632A31B}"/>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252881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5CDC99-5FDD-4401-921F-18B5A0066E5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45C16C4-1726-49B1-AE5D-3BCBA5ED988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AE552E-CD6E-4D2B-BDBA-6D5A72A4A747}"/>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4C89CE38-2EA5-480F-A1B6-7E8D50E61F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DE1F18-D9A8-46A1-A8A7-85D67838CC3C}"/>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745173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1B2C3C4-440E-40BA-84DF-814F4E8992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A17F65A-1C50-4F0F-92C2-73698490AD6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DA5FB-DF82-44D7-B5AE-43BF39FCF080}"/>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DD9DA4E9-8197-4BEA-B177-0688B3A7C9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EE5EBF-DAD6-4207-8852-03C13F124874}"/>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1501404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dirty="0"/>
              <a:t>单击此处编辑母版副标题样式</a:t>
            </a:r>
          </a:p>
        </p:txBody>
      </p:sp>
      <p:sp>
        <p:nvSpPr>
          <p:cNvPr id="4" name="日期占位符 3"/>
          <p:cNvSpPr>
            <a:spLocks noGrp="1"/>
          </p:cNvSpPr>
          <p:nvPr>
            <p:ph type="dt" sz="half" idx="10"/>
          </p:nvPr>
        </p:nvSpPr>
        <p:spPr/>
        <p:txBody>
          <a:bodyPr/>
          <a:lstStyle/>
          <a:p>
            <a:fld id="{1C350B7C-96AF-5F4A-AE38-6DCB38AD952B}" type="datetime1">
              <a:rPr kumimoji="1" lang="zh-CN" altLang="en-US" smtClean="0"/>
              <a:t>2025/2/26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20F13B2-05E5-2A4D-93C1-4D2A25821DE2}" type="slidenum">
              <a:rPr kumimoji="1" lang="zh-CN" altLang="en-US" smtClean="0"/>
              <a:t>‹#›</a:t>
            </a:fld>
            <a:endParaRPr kumimoji="1" lang="zh-CN" alt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419" y="260934"/>
            <a:ext cx="682906" cy="341453"/>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userDrawn="1"/>
        </p:nvSpPr>
        <p:spPr>
          <a:xfrm>
            <a:off x="0" y="0"/>
            <a:ext cx="12192000" cy="863326"/>
          </a:xfrm>
          <a:prstGeom prst="rect">
            <a:avLst/>
          </a:prstGeom>
          <a:solidFill>
            <a:srgbClr val="000D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15"/>
          <p:cNvSpPr>
            <a:spLocks noGrp="1"/>
          </p:cNvSpPr>
          <p:nvPr>
            <p:ph type="body" sz="quarter" idx="13"/>
          </p:nvPr>
        </p:nvSpPr>
        <p:spPr>
          <a:xfrm>
            <a:off x="217492" y="0"/>
            <a:ext cx="10475912" cy="863326"/>
          </a:xfrm>
        </p:spPr>
        <p:txBody>
          <a:bodyPr anchor="ctr">
            <a:noAutofit/>
          </a:bodyPr>
          <a:lstStyle>
            <a:lvl1pPr marL="0" indent="0" algn="l">
              <a:buNone/>
              <a:defRPr sz="4400" b="1">
                <a:solidFill>
                  <a:schemeClr val="bg1"/>
                </a:solidFill>
                <a:latin typeface="Calibri" panose="020F0502020204030204" pitchFamily="34" charset="0"/>
                <a:ea typeface="+mj-ea"/>
                <a:cs typeface="Calibri" panose="020F0502020204030204" pitchFamily="34" charset="0"/>
              </a:defRPr>
            </a:lvl1pPr>
          </a:lstStyle>
          <a:p>
            <a:pPr lvl="0"/>
            <a:r>
              <a:rPr kumimoji="1" lang="zh-CN" altLang="en-US" dirty="0"/>
              <a:t>单击此处编辑母版文本样式</a:t>
            </a:r>
          </a:p>
        </p:txBody>
      </p:sp>
    </p:spTree>
    <p:extLst>
      <p:ext uri="{BB962C8B-B14F-4D97-AF65-F5344CB8AC3E}">
        <p14:creationId xmlns:p14="http://schemas.microsoft.com/office/powerpoint/2010/main" val="199082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35BB3-E532-4A1A-8168-54294C40AD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A27846-8F4F-40D9-B643-DE87A1DFEFD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58995A-0DCF-455C-9A38-C72E73418FA7}"/>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3FE78C49-B01B-4094-9118-A84C55103C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15C9B5-4693-43A6-AF09-ACAE3C35B3F7}"/>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2928295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88D25-9831-40B8-BAD0-E4E5372434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7EC128C-180D-4F60-AE50-2A5D5A0E2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CC80C04-8951-4B97-A5A9-403C0B710AF2}"/>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053AED0B-EF61-4EEF-AE07-5C92B092D8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449C73-07A6-4705-BC4C-FC198B9CA6AF}"/>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41299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6BCCF-6FDC-4BE4-A6DF-719E11E7B8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32D9A4-34C8-4629-A136-317CBE7C60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8701EB6-7203-45E7-8EA5-81AF8CB2BD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29F78D-043D-41D3-A2F1-8EE4AC50E369}"/>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B6AAC9F9-CABD-4860-B91B-F0D891139B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9DA512-6BCC-4514-8586-1A9E0B7253A5}"/>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224463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85D7A-459C-40D8-9775-047A96A1A87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366FDDB-921B-4E5A-90BC-B7C4B2A7B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56BD0A4-864C-495B-9C2C-931B4DC5C0C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B2E58B-E0A9-48A4-8556-27E70E5514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87DE5AF-A535-4CD5-93E4-6530D21C8B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05D2581-9721-4F1B-9D4C-9EA029E85169}"/>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8" name="页脚占位符 7">
            <a:extLst>
              <a:ext uri="{FF2B5EF4-FFF2-40B4-BE49-F238E27FC236}">
                <a16:creationId xmlns:a16="http://schemas.microsoft.com/office/drawing/2014/main" id="{893150F0-D6CA-4BEA-BC36-C37F339E16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F0C60E-7893-4D3D-B3ED-5ABAE7A053CD}"/>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151067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052755-EEAA-451E-931C-C72D9694C6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6C89BF4-8231-4637-86B8-AABDD5E172FF}"/>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4" name="页脚占位符 3">
            <a:extLst>
              <a:ext uri="{FF2B5EF4-FFF2-40B4-BE49-F238E27FC236}">
                <a16:creationId xmlns:a16="http://schemas.microsoft.com/office/drawing/2014/main" id="{2D789697-0625-4AA4-BD9D-68D6E494EF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A53D2C-005F-4D44-9F37-B27FEC26D69E}"/>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146227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BA1D49-72E3-4332-94A0-90EDCF55D397}"/>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3" name="页脚占位符 2">
            <a:extLst>
              <a:ext uri="{FF2B5EF4-FFF2-40B4-BE49-F238E27FC236}">
                <a16:creationId xmlns:a16="http://schemas.microsoft.com/office/drawing/2014/main" id="{56C465D9-9B82-456A-8AF5-71418E5728E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B23902-D5F6-4EC4-835E-F47DD56C62C9}"/>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11500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F4B4BC-83EA-4B20-848B-3EF550DA1A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EDE9917-B16A-4979-8EFB-10A2F25A1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A0DD835-2DEB-4700-9CA8-315D6B7D9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EFE03FC-AE2A-48A3-913A-84944B2705F6}"/>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065852E3-CF3E-4F9D-B352-B2BFC3FFB6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4A90E1-AE4A-4E5A-AAB1-365A90FFA83C}"/>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326599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9A5A2-224B-4372-8CD8-B331CEAEDF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AF6A15-B789-43E2-BA01-783E406B06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A99A497-D33C-4D58-9044-341148B93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67E3F7-9149-4C5A-B30D-399716652BDF}"/>
              </a:ext>
            </a:extLst>
          </p:cNvPr>
          <p:cNvSpPr>
            <a:spLocks noGrp="1"/>
          </p:cNvSpPr>
          <p:nvPr>
            <p:ph type="dt" sz="half" idx="10"/>
          </p:nvPr>
        </p:nvSpPr>
        <p:spPr/>
        <p:txBody>
          <a:bodyPr/>
          <a:lstStyle/>
          <a:p>
            <a:fld id="{823DB443-5961-4E99-9584-2F8DA58F0B80}" type="datetimeFigureOut">
              <a:rPr lang="zh-CN" altLang="en-US" smtClean="0"/>
              <a:t>2025/2/26</a:t>
            </a:fld>
            <a:endParaRPr lang="zh-CN" altLang="en-US"/>
          </a:p>
        </p:txBody>
      </p:sp>
      <p:sp>
        <p:nvSpPr>
          <p:cNvPr id="6" name="页脚占位符 5">
            <a:extLst>
              <a:ext uri="{FF2B5EF4-FFF2-40B4-BE49-F238E27FC236}">
                <a16:creationId xmlns:a16="http://schemas.microsoft.com/office/drawing/2014/main" id="{D3C170BA-6C5D-41ED-AB5D-0488E7A65F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FC3E82-EA8C-426D-AF22-84884EAA39E6}"/>
              </a:ext>
            </a:extLst>
          </p:cNvPr>
          <p:cNvSpPr>
            <a:spLocks noGrp="1"/>
          </p:cNvSpPr>
          <p:nvPr>
            <p:ph type="sldNum" sz="quarter" idx="12"/>
          </p:nvPr>
        </p:nvSpPr>
        <p:spPr/>
        <p:txBody>
          <a:body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59969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0885E4-1DF7-4BD6-AA6E-80C1FA2F8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7F8E09-449F-4E69-8D1A-D481022F9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A4CDEE-9F53-4968-B649-0F509D5585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DB443-5961-4E99-9584-2F8DA58F0B80}" type="datetimeFigureOut">
              <a:rPr lang="zh-CN" altLang="en-US" smtClean="0"/>
              <a:t>2025/2/26</a:t>
            </a:fld>
            <a:endParaRPr lang="zh-CN" altLang="en-US"/>
          </a:p>
        </p:txBody>
      </p:sp>
      <p:sp>
        <p:nvSpPr>
          <p:cNvPr id="5" name="页脚占位符 4">
            <a:extLst>
              <a:ext uri="{FF2B5EF4-FFF2-40B4-BE49-F238E27FC236}">
                <a16:creationId xmlns:a16="http://schemas.microsoft.com/office/drawing/2014/main" id="{D5093605-4343-4B19-BA84-D2DADB5B9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1963F5-D468-4C37-810C-A21BB5AB75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6E621-763D-4A04-A57B-4F9E1589ADCE}" type="slidenum">
              <a:rPr lang="zh-CN" altLang="en-US" smtClean="0"/>
              <a:t>‹#›</a:t>
            </a:fld>
            <a:endParaRPr lang="zh-CN" altLang="en-US"/>
          </a:p>
        </p:txBody>
      </p:sp>
    </p:spTree>
    <p:extLst>
      <p:ext uri="{BB962C8B-B14F-4D97-AF65-F5344CB8AC3E}">
        <p14:creationId xmlns:p14="http://schemas.microsoft.com/office/powerpoint/2010/main" val="3629239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en-US" altLang="zh-CN" dirty="0"/>
              <a:t>LLVM</a:t>
            </a:r>
            <a:r>
              <a:rPr lang="zh-CN" altLang="en-US" dirty="0"/>
              <a:t>工具与</a:t>
            </a:r>
            <a:r>
              <a:rPr lang="en-US" altLang="zh-CN" dirty="0"/>
              <a:t>Intel Pin</a:t>
            </a:r>
            <a:r>
              <a:rPr lang="zh-CN" altLang="en-US" dirty="0"/>
              <a:t>的收集的轨迹对比</a:t>
            </a:r>
          </a:p>
        </p:txBody>
      </p:sp>
      <p:sp>
        <p:nvSpPr>
          <p:cNvPr id="2" name="灯片编号占位符 1"/>
          <p:cNvSpPr>
            <a:spLocks noGrp="1"/>
          </p:cNvSpPr>
          <p:nvPr>
            <p:ph type="sldNum" sz="quarter" idx="12"/>
          </p:nvPr>
        </p:nvSpPr>
        <p:spPr>
          <a:xfrm>
            <a:off x="8503298" y="6363652"/>
            <a:ext cx="2743200" cy="365125"/>
          </a:xfrm>
        </p:spPr>
        <p:txBody>
          <a:bodyPr/>
          <a:lstStyle/>
          <a:p>
            <a:fld id="{120F13B2-05E5-2A4D-93C1-4D2A25821DE2}" type="slidenum">
              <a:rPr kumimoji="1" lang="zh-CN" altLang="en-US" smtClean="0"/>
              <a:t>1</a:t>
            </a:fld>
            <a:endParaRPr kumimoji="1" lang="zh-CN" altLang="en-US"/>
          </a:p>
        </p:txBody>
      </p:sp>
      <p:pic>
        <p:nvPicPr>
          <p:cNvPr id="6" name="图片 5"/>
          <p:cNvPicPr>
            <a:picLocks noChangeAspect="1"/>
          </p:cNvPicPr>
          <p:nvPr/>
        </p:nvPicPr>
        <p:blipFill>
          <a:blip r:embed="rId2"/>
          <a:stretch>
            <a:fillRect/>
          </a:stretch>
        </p:blipFill>
        <p:spPr>
          <a:xfrm>
            <a:off x="557530" y="1478915"/>
            <a:ext cx="4606290" cy="994410"/>
          </a:xfrm>
          <a:prstGeom prst="rect">
            <a:avLst/>
          </a:prstGeom>
        </p:spPr>
      </p:pic>
      <p:sp>
        <p:nvSpPr>
          <p:cNvPr id="7" name="文本框 6"/>
          <p:cNvSpPr txBox="1"/>
          <p:nvPr/>
        </p:nvSpPr>
        <p:spPr>
          <a:xfrm>
            <a:off x="940435" y="2486660"/>
            <a:ext cx="3589655" cy="368300"/>
          </a:xfrm>
          <a:prstGeom prst="rect">
            <a:avLst/>
          </a:prstGeom>
          <a:noFill/>
        </p:spPr>
        <p:txBody>
          <a:bodyPr wrap="square" rtlCol="0">
            <a:spAutoFit/>
          </a:bodyPr>
          <a:lstStyle/>
          <a:p>
            <a:r>
              <a:rPr lang="zh-CN" altLang="en-US"/>
              <a:t>用</a:t>
            </a:r>
            <a:r>
              <a:rPr lang="en-US" altLang="zh-CN"/>
              <a:t>LLVM Pass</a:t>
            </a:r>
            <a:r>
              <a:rPr lang="zh-CN" altLang="en-US"/>
              <a:t>得到的内存地址总数</a:t>
            </a:r>
          </a:p>
        </p:txBody>
      </p:sp>
      <p:pic>
        <p:nvPicPr>
          <p:cNvPr id="8" name="图片 7"/>
          <p:cNvPicPr>
            <a:picLocks noChangeAspect="1"/>
          </p:cNvPicPr>
          <p:nvPr/>
        </p:nvPicPr>
        <p:blipFill>
          <a:blip r:embed="rId3"/>
          <a:stretch>
            <a:fillRect/>
          </a:stretch>
        </p:blipFill>
        <p:spPr>
          <a:xfrm>
            <a:off x="6821170" y="1185545"/>
            <a:ext cx="4391660" cy="4514850"/>
          </a:xfrm>
          <a:prstGeom prst="rect">
            <a:avLst/>
          </a:prstGeom>
        </p:spPr>
      </p:pic>
      <p:sp>
        <p:nvSpPr>
          <p:cNvPr id="9" name="文本框 8"/>
          <p:cNvSpPr txBox="1"/>
          <p:nvPr/>
        </p:nvSpPr>
        <p:spPr>
          <a:xfrm>
            <a:off x="8590280" y="5817235"/>
            <a:ext cx="1910715" cy="368300"/>
          </a:xfrm>
          <a:prstGeom prst="rect">
            <a:avLst/>
          </a:prstGeom>
          <a:noFill/>
        </p:spPr>
        <p:txBody>
          <a:bodyPr wrap="square" rtlCol="0">
            <a:spAutoFit/>
          </a:bodyPr>
          <a:lstStyle/>
          <a:p>
            <a:r>
              <a:rPr lang="zh-CN" altLang="en-US"/>
              <a:t>简单的测试程序</a:t>
            </a:r>
          </a:p>
        </p:txBody>
      </p:sp>
      <p:pic>
        <p:nvPicPr>
          <p:cNvPr id="16" name="图片 15"/>
          <p:cNvPicPr>
            <a:picLocks noChangeAspect="1"/>
          </p:cNvPicPr>
          <p:nvPr/>
        </p:nvPicPr>
        <p:blipFill>
          <a:blip r:embed="rId4"/>
          <a:stretch>
            <a:fillRect/>
          </a:stretch>
        </p:blipFill>
        <p:spPr>
          <a:xfrm>
            <a:off x="940435" y="3024505"/>
            <a:ext cx="3299460" cy="1424940"/>
          </a:xfrm>
          <a:prstGeom prst="rect">
            <a:avLst/>
          </a:prstGeom>
        </p:spPr>
      </p:pic>
      <p:sp>
        <p:nvSpPr>
          <p:cNvPr id="17" name="文本框 16"/>
          <p:cNvSpPr txBox="1"/>
          <p:nvPr/>
        </p:nvSpPr>
        <p:spPr>
          <a:xfrm>
            <a:off x="868045" y="4234180"/>
            <a:ext cx="3444240" cy="368300"/>
          </a:xfrm>
          <a:prstGeom prst="rect">
            <a:avLst/>
          </a:prstGeom>
          <a:noFill/>
        </p:spPr>
        <p:txBody>
          <a:bodyPr wrap="square" rtlCol="0">
            <a:spAutoFit/>
          </a:bodyPr>
          <a:lstStyle/>
          <a:p>
            <a:r>
              <a:rPr lang="en-US" altLang="zh-CN"/>
              <a:t>clang</a:t>
            </a:r>
            <a:r>
              <a:rPr lang="zh-CN" altLang="en-US"/>
              <a:t>编译的内存地址访问总数</a:t>
            </a:r>
          </a:p>
        </p:txBody>
      </p:sp>
      <p:pic>
        <p:nvPicPr>
          <p:cNvPr id="18" name="图片 17"/>
          <p:cNvPicPr>
            <a:picLocks noChangeAspect="1"/>
          </p:cNvPicPr>
          <p:nvPr/>
        </p:nvPicPr>
        <p:blipFill>
          <a:blip r:embed="rId5"/>
          <a:stretch>
            <a:fillRect/>
          </a:stretch>
        </p:blipFill>
        <p:spPr>
          <a:xfrm>
            <a:off x="940435" y="5000625"/>
            <a:ext cx="2758440" cy="1219200"/>
          </a:xfrm>
          <a:prstGeom prst="rect">
            <a:avLst/>
          </a:prstGeom>
        </p:spPr>
      </p:pic>
      <p:sp>
        <p:nvSpPr>
          <p:cNvPr id="20" name="文本框 19"/>
          <p:cNvSpPr txBox="1"/>
          <p:nvPr/>
        </p:nvSpPr>
        <p:spPr>
          <a:xfrm>
            <a:off x="940435" y="6177915"/>
            <a:ext cx="3322955" cy="368300"/>
          </a:xfrm>
          <a:prstGeom prst="rect">
            <a:avLst/>
          </a:prstGeom>
          <a:noFill/>
        </p:spPr>
        <p:txBody>
          <a:bodyPr wrap="square" rtlCol="0">
            <a:spAutoFit/>
          </a:bodyPr>
          <a:lstStyle/>
          <a:p>
            <a:r>
              <a:rPr lang="en-US" altLang="zh-CN"/>
              <a:t>gcc</a:t>
            </a:r>
            <a:r>
              <a:rPr lang="zh-CN" altLang="en-US"/>
              <a:t>编译的内存地址访问总数</a:t>
            </a:r>
          </a:p>
        </p:txBody>
      </p:sp>
      <p:cxnSp>
        <p:nvCxnSpPr>
          <p:cNvPr id="4" name="直接连接符 3">
            <a:extLst>
              <a:ext uri="{FF2B5EF4-FFF2-40B4-BE49-F238E27FC236}">
                <a16:creationId xmlns:a16="http://schemas.microsoft.com/office/drawing/2014/main" id="{A48ECB08-EC03-446B-BC66-378E07C46D9E}"/>
              </a:ext>
            </a:extLst>
          </p:cNvPr>
          <p:cNvCxnSpPr>
            <a:cxnSpLocks/>
          </p:cNvCxnSpPr>
          <p:nvPr/>
        </p:nvCxnSpPr>
        <p:spPr>
          <a:xfrm>
            <a:off x="4101782" y="3088914"/>
            <a:ext cx="1062038" cy="1813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824E8CB6-6DE5-42A0-B9AB-4DC9FA808D47}"/>
              </a:ext>
            </a:extLst>
          </p:cNvPr>
          <p:cNvCxnSpPr>
            <a:cxnSpLocks/>
          </p:cNvCxnSpPr>
          <p:nvPr/>
        </p:nvCxnSpPr>
        <p:spPr>
          <a:xfrm flipH="1">
            <a:off x="4101782" y="4901938"/>
            <a:ext cx="1062039" cy="1545996"/>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F06BE836-6E4B-4607-ACB4-AAA03FF9C4EC}"/>
              </a:ext>
            </a:extLst>
          </p:cNvPr>
          <p:cNvSpPr txBox="1"/>
          <p:nvPr/>
        </p:nvSpPr>
        <p:spPr>
          <a:xfrm>
            <a:off x="5109524" y="4701883"/>
            <a:ext cx="1178350" cy="400110"/>
          </a:xfrm>
          <a:prstGeom prst="rect">
            <a:avLst/>
          </a:prstGeom>
          <a:noFill/>
        </p:spPr>
        <p:txBody>
          <a:bodyPr wrap="square" rtlCol="0">
            <a:spAutoFit/>
          </a:bodyPr>
          <a:lstStyle/>
          <a:p>
            <a:r>
              <a:rPr lang="en-US" altLang="zh-CN" sz="2000" b="1" dirty="0"/>
              <a:t>Intel Pin</a:t>
            </a:r>
            <a:endParaRPr lang="zh-CN" alt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a:t>内存地址访问总数差距分析</a:t>
            </a:r>
          </a:p>
        </p:txBody>
      </p:sp>
      <p:sp>
        <p:nvSpPr>
          <p:cNvPr id="2" name="灯片编号占位符 1"/>
          <p:cNvSpPr>
            <a:spLocks noGrp="1"/>
          </p:cNvSpPr>
          <p:nvPr>
            <p:ph type="sldNum" sz="quarter" idx="12"/>
          </p:nvPr>
        </p:nvSpPr>
        <p:spPr/>
        <p:txBody>
          <a:bodyPr/>
          <a:lstStyle/>
          <a:p>
            <a:fld id="{120F13B2-05E5-2A4D-93C1-4D2A25821DE2}" type="slidenum">
              <a:rPr kumimoji="1" lang="zh-CN" altLang="en-US" smtClean="0"/>
              <a:t>2</a:t>
            </a:fld>
            <a:endParaRPr kumimoji="1" lang="zh-CN" altLang="en-US"/>
          </a:p>
        </p:txBody>
      </p:sp>
      <p:sp>
        <p:nvSpPr>
          <p:cNvPr id="6" name="文本框 5"/>
          <p:cNvSpPr txBox="1"/>
          <p:nvPr/>
        </p:nvSpPr>
        <p:spPr>
          <a:xfrm>
            <a:off x="529590" y="1174115"/>
            <a:ext cx="7296150" cy="3100070"/>
          </a:xfrm>
          <a:prstGeom prst="rect">
            <a:avLst/>
          </a:prstGeom>
          <a:noFill/>
          <a:ln w="12700">
            <a:solidFill>
              <a:schemeClr val="tx1"/>
            </a:solidFill>
          </a:ln>
        </p:spPr>
        <p:txBody>
          <a:bodyPr wrap="square" rtlCol="0">
            <a:noAutofit/>
          </a:bodyPr>
          <a:lstStyle/>
          <a:p>
            <a:r>
              <a:rPr lang="en-US" altLang="zh-CN" b="1"/>
              <a:t>pintool</a:t>
            </a:r>
            <a:r>
              <a:rPr lang="zh-CN" altLang="en-US" b="1"/>
              <a:t>：</a:t>
            </a:r>
          </a:p>
          <a:p>
            <a:pPr marL="285750" indent="-285750">
              <a:buFont typeface="Arial" panose="020B0604020202020204" pitchFamily="34" charset="0"/>
              <a:buChar char="•"/>
            </a:pPr>
            <a:r>
              <a:rPr lang="zh-CN" altLang="en-US"/>
              <a:t>程序临时变量频繁访问</a:t>
            </a:r>
          </a:p>
          <a:p>
            <a:pPr marL="285750" indent="-285750">
              <a:buFont typeface="Arial" panose="020B0604020202020204" pitchFamily="34" charset="0"/>
              <a:buChar char="•"/>
            </a:pPr>
            <a:r>
              <a:rPr lang="zh-CN" altLang="en-US"/>
              <a:t>函数调用、栈帧创建、栈帧销毁（</a:t>
            </a:r>
            <a:r>
              <a:rPr lang="en-US" altLang="zh-CN"/>
              <a:t>push</a:t>
            </a:r>
            <a:r>
              <a:rPr lang="zh-CN" altLang="en-US"/>
              <a:t>、</a:t>
            </a:r>
            <a:r>
              <a:rPr lang="en-US" altLang="zh-CN"/>
              <a:t>pop</a:t>
            </a:r>
            <a:r>
              <a:rPr lang="zh-CN" altLang="en-US"/>
              <a:t>）都有相应的内存地址</a:t>
            </a:r>
          </a:p>
          <a:p>
            <a:pPr marL="285750" indent="-285750">
              <a:buFont typeface="Arial" panose="020B0604020202020204" pitchFamily="34" charset="0"/>
              <a:buChar char="•"/>
            </a:pPr>
            <a:r>
              <a:rPr lang="zh-CN" altLang="en-US"/>
              <a:t>指令取指的地址（指令地址）</a:t>
            </a:r>
          </a:p>
          <a:p>
            <a:pPr marL="285750" indent="-285750">
              <a:buFont typeface="Arial" panose="020B0604020202020204" pitchFamily="34" charset="0"/>
              <a:buChar char="•"/>
            </a:pPr>
            <a:r>
              <a:rPr lang="zh-CN" altLang="en-US"/>
              <a:t>标准库隐式调用（</a:t>
            </a:r>
            <a:r>
              <a:rPr lang="en-US" altLang="zh-CN"/>
              <a:t>printf</a:t>
            </a:r>
            <a:r>
              <a:rPr lang="zh-CN" altLang="en-US"/>
              <a:t>，标准输出在底层频繁访问内存）</a:t>
            </a:r>
          </a:p>
          <a:p>
            <a:pPr marL="285750" indent="-285750">
              <a:buFont typeface="Arial" panose="020B0604020202020204" pitchFamily="34" charset="0"/>
              <a:buChar char="•"/>
            </a:pPr>
            <a:r>
              <a:rPr lang="zh-CN" altLang="en-US"/>
              <a:t>未对齐的访问（</a:t>
            </a:r>
            <a:r>
              <a:rPr lang="en-US" altLang="zh-CN"/>
              <a:t>arr</a:t>
            </a:r>
            <a:r>
              <a:rPr lang="zh-CN" altLang="en-US"/>
              <a:t>没有对齐到</a:t>
            </a:r>
            <a:r>
              <a:rPr lang="en-US" altLang="zh-CN"/>
              <a:t>8</a:t>
            </a:r>
            <a:r>
              <a:rPr lang="zh-CN" altLang="en-US"/>
              <a:t>字节边界、</a:t>
            </a:r>
            <a:r>
              <a:rPr lang="en-US" altLang="zh-CN"/>
              <a:t>CPU</a:t>
            </a:r>
            <a:r>
              <a:rPr lang="zh-CN" altLang="en-US"/>
              <a:t>拆分多个读操作）</a:t>
            </a:r>
          </a:p>
          <a:p>
            <a:pPr indent="0">
              <a:buFont typeface="Arial" panose="020B0604020202020204" pitchFamily="34" charset="0"/>
              <a:buNone/>
            </a:pPr>
            <a:endParaRPr lang="zh-CN" altLang="en-US"/>
          </a:p>
          <a:p>
            <a:pPr indent="0">
              <a:buFont typeface="Arial" panose="020B0604020202020204" pitchFamily="34" charset="0"/>
              <a:buNone/>
            </a:pPr>
            <a:r>
              <a:rPr lang="zh-CN" altLang="en-US" b="1"/>
              <a:t>基于</a:t>
            </a:r>
            <a:r>
              <a:rPr lang="en-US" altLang="zh-CN" b="1"/>
              <a:t>LLVM</a:t>
            </a:r>
            <a:r>
              <a:rPr lang="zh-CN" altLang="en-US" b="1"/>
              <a:t>：</a:t>
            </a:r>
          </a:p>
          <a:p>
            <a:pPr marL="285750" indent="-285750">
              <a:buFont typeface="Arial" panose="020B0604020202020204" pitchFamily="34" charset="0"/>
              <a:buChar char="•"/>
            </a:pPr>
            <a:r>
              <a:rPr lang="zh-CN" altLang="en-US"/>
              <a:t>底层的操作跟踪不到</a:t>
            </a:r>
          </a:p>
          <a:p>
            <a:pPr marL="285750" indent="-285750">
              <a:buFont typeface="Arial" panose="020B0604020202020204" pitchFamily="34" charset="0"/>
              <a:buChar char="•"/>
            </a:pPr>
            <a:r>
              <a:rPr lang="zh-CN" altLang="en-US"/>
              <a:t>只跟踪堆内存的分配</a:t>
            </a:r>
          </a:p>
          <a:p>
            <a:pPr indent="0">
              <a:buFont typeface="Arial" panose="020B0604020202020204" pitchFamily="34" charset="0"/>
              <a:buNone/>
            </a:pPr>
            <a:endParaRPr lang="zh-CN" altLang="en-US" b="1"/>
          </a:p>
        </p:txBody>
      </p:sp>
      <p:sp>
        <p:nvSpPr>
          <p:cNvPr id="7" name="下箭头 6"/>
          <p:cNvSpPr/>
          <p:nvPr/>
        </p:nvSpPr>
        <p:spPr>
          <a:xfrm>
            <a:off x="3926205" y="4344670"/>
            <a:ext cx="502920" cy="628015"/>
          </a:xfrm>
          <a:prstGeom prst="downArrow">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880745" y="5029835"/>
            <a:ext cx="6593840" cy="1198880"/>
          </a:xfrm>
          <a:prstGeom prst="rect">
            <a:avLst/>
          </a:prstGeom>
          <a:noFill/>
        </p:spPr>
        <p:txBody>
          <a:bodyPr wrap="square" rtlCol="0">
            <a:spAutoFit/>
          </a:bodyPr>
          <a:lstStyle/>
          <a:p>
            <a:r>
              <a:rPr lang="zh-CN" altLang="en-US"/>
              <a:t>根据之前分析，针对项目来说，我们用不上</a:t>
            </a:r>
            <a:r>
              <a:rPr lang="en-US" altLang="zh-CN"/>
              <a:t>pintool</a:t>
            </a:r>
            <a:r>
              <a:rPr lang="zh-CN" altLang="en-US"/>
              <a:t>这样完整的轨迹，一方面就是需要进行</a:t>
            </a:r>
            <a:r>
              <a:rPr lang="en-US" altLang="zh-CN"/>
              <a:t>cache</a:t>
            </a:r>
            <a:r>
              <a:rPr lang="zh-CN" altLang="en-US"/>
              <a:t>过滤，另一方面也不会因为在收集内存地址（大量且无意义）导致内存或磁盘容量不足而运行崩溃。</a:t>
            </a:r>
          </a:p>
        </p:txBody>
      </p:sp>
      <p:sp>
        <p:nvSpPr>
          <p:cNvPr id="9" name="文本框 8"/>
          <p:cNvSpPr txBox="1"/>
          <p:nvPr/>
        </p:nvSpPr>
        <p:spPr>
          <a:xfrm>
            <a:off x="217805" y="1082040"/>
            <a:ext cx="7867015" cy="5365750"/>
          </a:xfrm>
          <a:prstGeom prst="rect">
            <a:avLst/>
          </a:prstGeom>
          <a:noFill/>
          <a:ln w="12700">
            <a:solidFill>
              <a:schemeClr val="tx1"/>
            </a:solidFill>
            <a:prstDash val="dash"/>
          </a:ln>
        </p:spPr>
        <p:txBody>
          <a:bodyPr wrap="square" rtlCol="0">
            <a:noAutofit/>
          </a:bodyPr>
          <a:lstStyle/>
          <a:p>
            <a:endParaRPr lang="zh-CN" altLang="en-US"/>
          </a:p>
        </p:txBody>
      </p:sp>
      <p:sp>
        <p:nvSpPr>
          <p:cNvPr id="10" name="右箭头 9"/>
          <p:cNvSpPr/>
          <p:nvPr/>
        </p:nvSpPr>
        <p:spPr>
          <a:xfrm>
            <a:off x="8127365" y="3549015"/>
            <a:ext cx="683260" cy="481330"/>
          </a:xfrm>
          <a:prstGeom prst="rightArrow">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文本框 10"/>
          <p:cNvSpPr txBox="1"/>
          <p:nvPr/>
        </p:nvSpPr>
        <p:spPr>
          <a:xfrm>
            <a:off x="8881110" y="3467100"/>
            <a:ext cx="2888615" cy="645160"/>
          </a:xfrm>
          <a:prstGeom prst="rect">
            <a:avLst/>
          </a:prstGeom>
          <a:noFill/>
        </p:spPr>
        <p:txBody>
          <a:bodyPr wrap="square" rtlCol="0">
            <a:spAutoFit/>
          </a:bodyPr>
          <a:lstStyle/>
          <a:p>
            <a:r>
              <a:rPr lang="zh-CN" altLang="en-US"/>
              <a:t>只能在真机上做实验才能确定这样的分析是否有效。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相关资料</a:t>
            </a:r>
          </a:p>
        </p:txBody>
      </p:sp>
      <p:sp>
        <p:nvSpPr>
          <p:cNvPr id="2" name="灯片编号占位符 1"/>
          <p:cNvSpPr>
            <a:spLocks noGrp="1"/>
          </p:cNvSpPr>
          <p:nvPr>
            <p:ph type="sldNum" sz="quarter" idx="12"/>
          </p:nvPr>
        </p:nvSpPr>
        <p:spPr/>
        <p:txBody>
          <a:bodyPr/>
          <a:lstStyle/>
          <a:p>
            <a:fld id="{120F13B2-05E5-2A4D-93C1-4D2A25821DE2}" type="slidenum">
              <a:rPr kumimoji="1" lang="zh-CN" altLang="en-US" smtClean="0"/>
              <a:t>3</a:t>
            </a:fld>
            <a:endParaRPr kumimoji="1" lang="zh-CN" altLang="en-US"/>
          </a:p>
        </p:txBody>
      </p:sp>
      <p:pic>
        <p:nvPicPr>
          <p:cNvPr id="9" name="图片 8">
            <a:extLst>
              <a:ext uri="{FF2B5EF4-FFF2-40B4-BE49-F238E27FC236}">
                <a16:creationId xmlns:a16="http://schemas.microsoft.com/office/drawing/2014/main" id="{0CB71261-D560-46FE-9D52-2090DB0795FF}"/>
              </a:ext>
            </a:extLst>
          </p:cNvPr>
          <p:cNvPicPr>
            <a:picLocks noChangeAspect="1"/>
          </p:cNvPicPr>
          <p:nvPr/>
        </p:nvPicPr>
        <p:blipFill>
          <a:blip r:embed="rId2"/>
          <a:stretch>
            <a:fillRect/>
          </a:stretch>
        </p:blipFill>
        <p:spPr>
          <a:xfrm>
            <a:off x="3434682" y="4752924"/>
            <a:ext cx="4801016" cy="1211685"/>
          </a:xfrm>
          <a:prstGeom prst="rect">
            <a:avLst/>
          </a:prstGeom>
        </p:spPr>
      </p:pic>
      <p:sp>
        <p:nvSpPr>
          <p:cNvPr id="10" name="文本框 9">
            <a:extLst>
              <a:ext uri="{FF2B5EF4-FFF2-40B4-BE49-F238E27FC236}">
                <a16:creationId xmlns:a16="http://schemas.microsoft.com/office/drawing/2014/main" id="{92D55AC6-BD50-4400-8618-5D9E6B1C39CE}"/>
              </a:ext>
            </a:extLst>
          </p:cNvPr>
          <p:cNvSpPr txBox="1"/>
          <p:nvPr/>
        </p:nvSpPr>
        <p:spPr>
          <a:xfrm>
            <a:off x="556180" y="1498862"/>
            <a:ext cx="10558021" cy="286232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运行时调用的动态链接库是没有办法在编译阶段（</a:t>
            </a:r>
            <a:r>
              <a:rPr lang="en-US" altLang="zh-CN" dirty="0"/>
              <a:t>LLVM IR</a:t>
            </a:r>
            <a:r>
              <a:rPr lang="zh-CN" altLang="en-US" dirty="0"/>
              <a:t>）去获取的。如果要去获取这些具体的内存访问只能通过调用函数之后跟踪堆栈上的变化，具体好像需要硬件支持。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在服务器上做了实验发现</a:t>
            </a:r>
            <a:r>
              <a:rPr lang="en-US" altLang="zh-CN" dirty="0" err="1"/>
              <a:t>Valgrind</a:t>
            </a:r>
            <a:r>
              <a:rPr lang="zh-CN" altLang="en-US" dirty="0"/>
              <a:t>可以像</a:t>
            </a:r>
            <a:r>
              <a:rPr lang="en-US" altLang="zh-CN" dirty="0" err="1"/>
              <a:t>pintool</a:t>
            </a:r>
            <a:r>
              <a:rPr lang="zh-CN" altLang="en-US" dirty="0"/>
              <a:t>一样去获取比较完整的访存地址，通过</a:t>
            </a:r>
            <a:r>
              <a:rPr lang="zh-CN" altLang="en-US" b="1" dirty="0"/>
              <a:t>动态二进制插桩</a:t>
            </a:r>
            <a:r>
              <a:rPr lang="zh-CN" altLang="en-US" dirty="0"/>
              <a:t>的方式获取栈上的地址信息的，也就是说它通过虚拟的</a:t>
            </a:r>
            <a:r>
              <a:rPr lang="en-US" altLang="zh-CN" dirty="0"/>
              <a:t>CPU</a:t>
            </a:r>
            <a:r>
              <a:rPr lang="zh-CN" altLang="en-US" dirty="0"/>
              <a:t>和内存，重写每一条机器指令（包括栈操作指令），在虚拟</a:t>
            </a:r>
            <a:r>
              <a:rPr lang="en-US" altLang="zh-CN" dirty="0"/>
              <a:t>CPU</a:t>
            </a:r>
            <a:r>
              <a:rPr lang="zh-CN" altLang="en-US" dirty="0"/>
              <a:t>重新解释和执行。（</a:t>
            </a:r>
            <a:r>
              <a:rPr lang="en-US" altLang="zh-CN" dirty="0"/>
              <a:t>addr2line</a:t>
            </a:r>
            <a:r>
              <a:rPr lang="zh-CN" altLang="en-US" dirty="0"/>
              <a:t>可以把地址对应源代码）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最近看了一些相关资料，就是如果在编译时去寻找这些块，第一个方法就是需要去模拟程序行为、第二个方法就是运行时了。</a:t>
            </a:r>
            <a:endParaRPr lang="en-US" altLang="zh-CN" dirty="0"/>
          </a:p>
          <a:p>
            <a:endParaRPr lang="en-US" altLang="zh-CN" dirty="0"/>
          </a:p>
        </p:txBody>
      </p:sp>
    </p:spTree>
    <p:extLst>
      <p:ext uri="{BB962C8B-B14F-4D97-AF65-F5344CB8AC3E}">
        <p14:creationId xmlns:p14="http://schemas.microsoft.com/office/powerpoint/2010/main" val="170840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3"/>
          </p:nvPr>
        </p:nvSpPr>
        <p:spPr/>
        <p:txBody>
          <a:bodyPr/>
          <a:lstStyle/>
          <a:p>
            <a:r>
              <a:rPr lang="zh-CN" altLang="en-US" dirty="0"/>
              <a:t>初次分配性能测试方案</a:t>
            </a:r>
          </a:p>
        </p:txBody>
      </p:sp>
      <p:sp>
        <p:nvSpPr>
          <p:cNvPr id="2" name="灯片编号占位符 1"/>
          <p:cNvSpPr>
            <a:spLocks noGrp="1"/>
          </p:cNvSpPr>
          <p:nvPr>
            <p:ph type="sldNum" sz="quarter" idx="12"/>
          </p:nvPr>
        </p:nvSpPr>
        <p:spPr/>
        <p:txBody>
          <a:bodyPr/>
          <a:lstStyle/>
          <a:p>
            <a:fld id="{120F13B2-05E5-2A4D-93C1-4D2A25821DE2}" type="slidenum">
              <a:rPr kumimoji="1" lang="zh-CN" altLang="en-US" smtClean="0"/>
              <a:t>4</a:t>
            </a:fld>
            <a:endParaRPr kumimoji="1" lang="zh-CN" altLang="en-US"/>
          </a:p>
        </p:txBody>
      </p:sp>
      <p:sp>
        <p:nvSpPr>
          <p:cNvPr id="3" name="文本框 2"/>
          <p:cNvSpPr txBox="1"/>
          <p:nvPr/>
        </p:nvSpPr>
        <p:spPr>
          <a:xfrm>
            <a:off x="339725" y="1181100"/>
            <a:ext cx="11363960" cy="3847207"/>
          </a:xfrm>
          <a:prstGeom prst="rect">
            <a:avLst/>
          </a:prstGeom>
          <a:noFill/>
        </p:spPr>
        <p:txBody>
          <a:bodyPr wrap="square" rtlCol="0">
            <a:spAutoFit/>
          </a:bodyPr>
          <a:lstStyle/>
          <a:p>
            <a:r>
              <a:rPr lang="zh-CN" altLang="en-US" sz="2000" dirty="0"/>
              <a:t>前提：在验证连续性分析方法正确之前，需要先确认理想情况下的连续访问在真机上是能带来性能提升的。</a:t>
            </a:r>
            <a:endParaRPr lang="en-US" altLang="zh-CN" sz="2000" dirty="0"/>
          </a:p>
          <a:p>
            <a:endParaRPr lang="en-US" altLang="zh-CN" sz="2000" dirty="0"/>
          </a:p>
          <a:p>
            <a:r>
              <a:rPr lang="en-US" altLang="zh-CN" sz="2000" dirty="0"/>
              <a:t>1. </a:t>
            </a:r>
            <a:r>
              <a:rPr lang="zh-CN" altLang="en-US" sz="2000" dirty="0"/>
              <a:t>验证连续访问的性能提升：</a:t>
            </a:r>
          </a:p>
          <a:p>
            <a:r>
              <a:rPr lang="zh-CN" altLang="en-US" b="1" dirty="0"/>
              <a:t>数据构造：</a:t>
            </a:r>
            <a:r>
              <a:rPr lang="zh-CN" altLang="en-US" dirty="0"/>
              <a:t>需要构造一</a:t>
            </a:r>
            <a:r>
              <a:rPr lang="zh-CN" altLang="en-US" dirty="0">
                <a:solidFill>
                  <a:srgbClr val="FF0000"/>
                </a:solidFill>
              </a:rPr>
              <a:t>些高频的、连续的、顺序的访问序列</a:t>
            </a:r>
            <a:r>
              <a:rPr lang="zh-CN" altLang="en-US" dirty="0"/>
              <a:t>和一些正常特征的代码。</a:t>
            </a:r>
          </a:p>
          <a:p>
            <a:r>
              <a:rPr lang="zh-CN" altLang="en-US" b="1" dirty="0"/>
              <a:t>测试方法：</a:t>
            </a:r>
            <a:r>
              <a:rPr lang="zh-CN" altLang="en-US" dirty="0"/>
              <a:t>使用</a:t>
            </a:r>
            <a:r>
              <a:rPr lang="en-US" altLang="zh-CN" dirty="0" err="1">
                <a:solidFill>
                  <a:srgbClr val="FF0000"/>
                </a:solidFill>
              </a:rPr>
              <a:t>libnuma</a:t>
            </a:r>
            <a:r>
              <a:rPr lang="zh-CN" altLang="en-US" dirty="0">
                <a:solidFill>
                  <a:srgbClr val="FF0000"/>
                </a:solidFill>
              </a:rPr>
              <a:t>库</a:t>
            </a:r>
            <a:r>
              <a:rPr lang="zh-CN" altLang="en-US" dirty="0"/>
              <a:t>中的一些系统调用（</a:t>
            </a:r>
            <a:r>
              <a:rPr lang="en-US" altLang="zh-CN" dirty="0" err="1"/>
              <a:t>numa_alloc_onnode</a:t>
            </a:r>
            <a:r>
              <a:rPr lang="zh-CN" altLang="en-US" dirty="0"/>
              <a:t>、</a:t>
            </a:r>
            <a:r>
              <a:rPr lang="en-US" altLang="zh-CN" dirty="0" err="1"/>
              <a:t>numa_free</a:t>
            </a:r>
            <a:r>
              <a:rPr lang="zh-CN" altLang="en-US" dirty="0"/>
              <a:t>），直接在</a:t>
            </a:r>
            <a:r>
              <a:rPr lang="zh-CN" altLang="en-US" dirty="0">
                <a:solidFill>
                  <a:srgbClr val="FF0000"/>
                </a:solidFill>
              </a:rPr>
              <a:t>不同</a:t>
            </a:r>
            <a:r>
              <a:rPr lang="en-US" altLang="zh-CN" dirty="0" err="1">
                <a:solidFill>
                  <a:srgbClr val="FF0000"/>
                </a:solidFill>
              </a:rPr>
              <a:t>numa</a:t>
            </a:r>
            <a:r>
              <a:rPr lang="zh-CN" altLang="en-US" dirty="0"/>
              <a:t>上分配和释放内存，先验证构造的访问序列在</a:t>
            </a:r>
            <a:r>
              <a:rPr lang="zh-CN" altLang="en-US" dirty="0">
                <a:solidFill>
                  <a:srgbClr val="FF0000"/>
                </a:solidFill>
              </a:rPr>
              <a:t>初次分配</a:t>
            </a:r>
            <a:r>
              <a:rPr lang="zh-CN" altLang="en-US" dirty="0"/>
              <a:t>上是否有提升效果。</a:t>
            </a:r>
            <a:endParaRPr lang="en-US" altLang="zh-CN" dirty="0"/>
          </a:p>
          <a:p>
            <a:r>
              <a:rPr lang="zh-CN" altLang="en-US" b="1" dirty="0"/>
              <a:t>存在问题：</a:t>
            </a:r>
            <a:r>
              <a:rPr lang="zh-CN" altLang="en-US" dirty="0"/>
              <a:t>如果线程运行在与其访问内存不在同一 </a:t>
            </a:r>
            <a:r>
              <a:rPr lang="en-US" altLang="zh-CN" dirty="0"/>
              <a:t>NUMA </a:t>
            </a:r>
            <a:r>
              <a:rPr lang="zh-CN" altLang="en-US" dirty="0"/>
              <a:t>节点的 </a:t>
            </a:r>
            <a:r>
              <a:rPr lang="en-US" altLang="zh-CN" dirty="0"/>
              <a:t>CPU </a:t>
            </a:r>
            <a:r>
              <a:rPr lang="zh-CN" altLang="en-US" dirty="0"/>
              <a:t>上，就会产生远程内存访问，从而增加访问延迟并降低带宽利用率，还需要一个线程绑定</a:t>
            </a:r>
            <a:r>
              <a:rPr lang="en-US" altLang="zh-CN" dirty="0"/>
              <a:t>NUMA</a:t>
            </a:r>
            <a:r>
              <a:rPr lang="zh-CN" altLang="en-US" dirty="0"/>
              <a:t>节点的过程，然后整体上的</a:t>
            </a:r>
            <a:r>
              <a:rPr lang="zh-CN" altLang="en-US" dirty="0">
                <a:solidFill>
                  <a:srgbClr val="FF0000"/>
                </a:solidFill>
              </a:rPr>
              <a:t>内存管理就会很复杂</a:t>
            </a:r>
            <a:r>
              <a:rPr lang="zh-CN" altLang="en-US" dirty="0"/>
              <a:t>。</a:t>
            </a:r>
            <a:endParaRPr lang="en-US" altLang="zh-CN" dirty="0"/>
          </a:p>
          <a:p>
            <a:endParaRPr lang="en-US" altLang="zh-CN" dirty="0"/>
          </a:p>
          <a:p>
            <a:endParaRPr lang="zh-CN" altLang="en-US" dirty="0"/>
          </a:p>
          <a:p>
            <a:r>
              <a:rPr lang="zh-CN" altLang="en-US" sz="2000" dirty="0"/>
              <a:t>2.验证内核接口插桩：</a:t>
            </a:r>
          </a:p>
          <a:p>
            <a:pPr indent="457200"/>
            <a:r>
              <a:rPr lang="zh-CN" altLang="en-US" dirty="0"/>
              <a:t>需要验证在真机上是否能正常插入系统调用。</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545</TotalTime>
  <Words>563</Words>
  <Application>Microsoft Office PowerPoint</Application>
  <PresentationFormat>宽屏</PresentationFormat>
  <Paragraphs>42</Paragraphs>
  <Slides>4</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Calibri</vt:lpstr>
      <vt:lpstr>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Kairong Chen</dc:creator>
  <cp:lastModifiedBy>Kairong Chen</cp:lastModifiedBy>
  <cp:revision>27</cp:revision>
  <dcterms:created xsi:type="dcterms:W3CDTF">2025-02-25T15:17:17Z</dcterms:created>
  <dcterms:modified xsi:type="dcterms:W3CDTF">2025-02-26T12:33:27Z</dcterms:modified>
</cp:coreProperties>
</file>