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05" r:id="rId2"/>
    <p:sldId id="1404" r:id="rId3"/>
    <p:sldId id="1412" r:id="rId4"/>
    <p:sldId id="1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FD805-88E2-494A-A552-DF00385F20F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AA64-CCD2-4908-8F61-53CB7845F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9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AA64-CCD2-4908-8F61-53CB7845F7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EA9AE-A7AC-497F-95EF-C6504D890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720E15-95E0-435E-A6C4-7223A4B5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7A18-1D9A-42C9-99BD-5FC798A4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EBE6B-C99C-4594-A40E-F65A8780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509B3-6460-419C-A934-EA7CA632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DC99-5FDD-4401-921F-18B5A006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C16C4-1726-49B1-AE5D-3BCBA5ED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E552E-CD6E-4D2B-BDBA-6D5A72A4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9CE38-2EA5-480F-A1B6-7E8D50E6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E1F18-D9A8-46A1-A8A7-85D67838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2C3C4-440E-40BA-84DF-814F4E89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7F65A-1C50-4F0F-92C2-73698490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DA5FB-DF82-44D7-B5AE-43BF39FC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DA4E9-8197-4BEA-B177-0688B3A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5EBF-DAD6-4207-8852-03C13F12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0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0B7C-96AF-5F4A-AE38-6DCB38AD952B}" type="datetime1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" y="260934"/>
            <a:ext cx="682906" cy="3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17492" y="0"/>
            <a:ext cx="10475912" cy="863326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08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5BB3-E532-4A1A-8168-54294C40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27846-8F4F-40D9-B643-DE87A1DF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8995A-0DCF-455C-9A38-C72E7341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78C49-B01B-4094-9118-A84C551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5C9B5-4693-43A6-AF09-ACAE3C35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8D25-9831-40B8-BAD0-E4E5372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C128C-180D-4F60-AE50-2A5D5A0E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80C04-8951-4B97-A5A9-403C0B7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AED0B-EF61-4EEF-AE07-5C92B092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49C73-07A6-4705-BC4C-FC198B9C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BCCF-6FDC-4BE4-A6DF-719E11E7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2D9A4-34C8-4629-A136-317CBE7C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01EB6-7203-45E7-8EA5-81AF8CB2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9F78D-043D-41D3-A2F1-8EE4AC50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AC9F9-CABD-4860-B91B-F0D8911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DA512-6BCC-4514-8586-1A9E0B72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D7A-459C-40D8-9775-047A96A1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66FDDB-921B-4E5A-90BC-B7C4B2A7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BD0A4-864C-495B-9C2C-931B4DC5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2E58B-E0A9-48A4-8556-27E70E551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DE5AF-A535-4CD5-93E4-6530D21C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D2581-9721-4F1B-9D4C-9EA029E8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150F0-D6CA-4BEA-BC36-C37F339E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0C60E-7893-4D3D-B3ED-5ABAE7A0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2755-EEAA-451E-931C-C72D9694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89BF4-8231-4637-86B8-AABDD5E1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89697-0625-4AA4-BD9D-68D6E494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53D2C-005F-4D44-9F37-B27FEC26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A1D49-72E3-4332-94A0-90EDCF55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465D9-9B82-456A-8AF5-71418E57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23902-D5F6-4EC4-835E-F47DD56C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B4BC-83EA-4B20-848B-3EF550DA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E9917-B16A-4979-8EFB-10A2F25A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DD835-2DEB-4700-9CA8-315D6B7D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E03FC-AE2A-48A3-913A-84944B27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852E3-CF3E-4F9D-B352-B2BFC3F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A90E1-AE4A-4E5A-AAB1-365A90F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9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9A5A2-224B-4372-8CD8-B331CEAE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F6A15-B789-43E2-BA01-783E406B0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9A497-D33C-4D58-9044-341148B9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7E3F7-9149-4C5A-B30D-39971665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170BA-6C5D-41ED-AB5D-0488E7A6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C3E82-EA8C-426D-AF22-84884EAA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885E4-1DF7-4BD6-AA6E-80C1FA2F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F8E09-449F-4E69-8D1A-D481022F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CDEE-9F53-4968-B649-0F509D558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B443-5961-4E99-9584-2F8DA58F0B80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93605-4343-4B19-BA84-D2DADB5B9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963F5-D468-4C37-810C-A21BB5AB7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E621-763D-4A04-A57B-4F9E1589A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HBM</a:t>
            </a:r>
            <a:r>
              <a:rPr lang="zh-CN" altLang="en-US" dirty="0"/>
              <a:t>背景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9B82-FF51-4079-A912-EAED2C90FACD}"/>
              </a:ext>
            </a:extLst>
          </p:cNvPr>
          <p:cNvSpPr txBox="1"/>
          <p:nvPr/>
        </p:nvSpPr>
        <p:spPr>
          <a:xfrm>
            <a:off x="556180" y="1140643"/>
            <a:ext cx="1104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要最大化利用</a:t>
            </a:r>
            <a:r>
              <a:rPr lang="en-US" altLang="zh-CN" dirty="0"/>
              <a:t>HBM</a:t>
            </a:r>
            <a:r>
              <a:rPr lang="zh-CN" altLang="en-US" dirty="0"/>
              <a:t>带宽，需要从</a:t>
            </a:r>
            <a:r>
              <a:rPr lang="zh-CN" altLang="en-US" b="1" dirty="0"/>
              <a:t>数据访问模式</a:t>
            </a:r>
            <a:r>
              <a:rPr lang="zh-CN" altLang="en-US" dirty="0"/>
              <a:t>、</a:t>
            </a:r>
            <a:r>
              <a:rPr lang="zh-CN" altLang="en-US" b="1" dirty="0"/>
              <a:t>计算优化</a:t>
            </a:r>
            <a:r>
              <a:rPr lang="zh-CN" altLang="en-US" dirty="0"/>
              <a:t>、</a:t>
            </a:r>
            <a:r>
              <a:rPr lang="en-US" altLang="zh-CN" b="1" dirty="0"/>
              <a:t>HBM</a:t>
            </a:r>
            <a:r>
              <a:rPr lang="zh-CN" altLang="en-US" b="1" dirty="0"/>
              <a:t>访问策略</a:t>
            </a:r>
            <a:r>
              <a:rPr lang="zh-CN" altLang="en-US" dirty="0"/>
              <a:t>方面入手。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访问模式：</a:t>
            </a:r>
            <a:r>
              <a:rPr lang="en-US" altLang="zh-CN" dirty="0"/>
              <a:t>HBM </a:t>
            </a:r>
            <a:r>
              <a:rPr lang="zh-CN" altLang="en-US" dirty="0"/>
              <a:t>采用超宽总线，</a:t>
            </a:r>
            <a:r>
              <a:rPr lang="zh-CN" altLang="en-US" b="1" dirty="0"/>
              <a:t>连续访问比随机访问更快</a:t>
            </a:r>
            <a:r>
              <a:rPr lang="zh-CN" altLang="en-US" dirty="0"/>
              <a:t>，可能需要优化数据布局（</a:t>
            </a:r>
            <a:r>
              <a:rPr lang="zh-CN" altLang="en-US" b="1" dirty="0"/>
              <a:t>数据预取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缓存机制：</a:t>
            </a:r>
            <a:r>
              <a:rPr lang="en-US" altLang="zh-CN" dirty="0"/>
              <a:t>HBM</a:t>
            </a:r>
            <a:r>
              <a:rPr lang="zh-CN" altLang="en-US" dirty="0"/>
              <a:t>带宽高，但是可能会受到</a:t>
            </a:r>
            <a:r>
              <a:rPr lang="zh-CN" altLang="en-US" b="1" dirty="0"/>
              <a:t>缓存机制</a:t>
            </a:r>
            <a:r>
              <a:rPr lang="zh-CN" altLang="en-US" dirty="0"/>
              <a:t>的影响。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并行访问：如果 </a:t>
            </a:r>
            <a:r>
              <a:rPr lang="zh-CN" altLang="en-US" b="1" dirty="0"/>
              <a:t>并行线程数不足</a:t>
            </a:r>
            <a:r>
              <a:rPr lang="zh-CN" altLang="en-US" dirty="0"/>
              <a:t>，就无法完全利用它。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7BCF17-03DD-4E23-B948-351D20AB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86" y="3752065"/>
            <a:ext cx="6973923" cy="16635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E8AA5AB-7141-4B6F-BFC4-5CA5A9E58E66}"/>
              </a:ext>
            </a:extLst>
          </p:cNvPr>
          <p:cNvSpPr txBox="1"/>
          <p:nvPr/>
        </p:nvSpPr>
        <p:spPr>
          <a:xfrm>
            <a:off x="556180" y="2723353"/>
            <a:ext cx="1013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总的来说，</a:t>
            </a:r>
            <a:r>
              <a:rPr lang="en-US" altLang="zh-CN" dirty="0"/>
              <a:t>HBM</a:t>
            </a:r>
            <a:r>
              <a:rPr lang="zh-CN" altLang="en-US" dirty="0"/>
              <a:t>带宽比</a:t>
            </a:r>
            <a:r>
              <a:rPr lang="en-US" altLang="zh-CN" dirty="0"/>
              <a:t>DRAM</a:t>
            </a:r>
            <a:r>
              <a:rPr lang="zh-CN" altLang="en-US" dirty="0"/>
              <a:t>大，但是延迟会高一些。为了充分利用</a:t>
            </a:r>
            <a:r>
              <a:rPr lang="en-US" altLang="zh-CN" dirty="0"/>
              <a:t>HBM</a:t>
            </a:r>
            <a:r>
              <a:rPr lang="zh-CN" altLang="en-US" dirty="0"/>
              <a:t>，需要在程序运行中将</a:t>
            </a:r>
            <a:r>
              <a:rPr lang="zh-CN" altLang="en-US" b="1" dirty="0"/>
              <a:t>内存带宽敏感</a:t>
            </a:r>
            <a:r>
              <a:rPr lang="zh-CN" altLang="en-US" dirty="0"/>
              <a:t>的数据块放入</a:t>
            </a:r>
            <a:r>
              <a:rPr lang="en-US" altLang="zh-CN" dirty="0"/>
              <a:t>HBM</a:t>
            </a:r>
            <a:r>
              <a:rPr lang="zh-CN" altLang="en-US" dirty="0"/>
              <a:t>中。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进行代码分析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03298" y="6363652"/>
            <a:ext cx="2743200" cy="365125"/>
          </a:xfrm>
        </p:spPr>
        <p:txBody>
          <a:bodyPr/>
          <a:lstStyle/>
          <a:p>
            <a:fld id="{120F13B2-05E5-2A4D-93C1-4D2A25821DE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03074D-A2D0-48F2-821E-E6C72D50FC63}"/>
              </a:ext>
            </a:extLst>
          </p:cNvPr>
          <p:cNvSpPr txBox="1"/>
          <p:nvPr/>
        </p:nvSpPr>
        <p:spPr>
          <a:xfrm>
            <a:off x="424207" y="1236971"/>
            <a:ext cx="1096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如何在</a:t>
            </a:r>
            <a:r>
              <a:rPr lang="en-US" altLang="zh-CN" dirty="0"/>
              <a:t>LLVM</a:t>
            </a:r>
            <a:r>
              <a:rPr lang="zh-CN" altLang="en-US" dirty="0"/>
              <a:t>编译过程中对代码进行分析，以识别适合</a:t>
            </a:r>
            <a:r>
              <a:rPr lang="en-US" altLang="zh-CN" dirty="0"/>
              <a:t>HBM</a:t>
            </a:r>
            <a:r>
              <a:rPr lang="zh-CN" altLang="en-US" dirty="0"/>
              <a:t>优化的数据块和代码块，并提前迁移到</a:t>
            </a:r>
            <a:r>
              <a:rPr lang="en-US" altLang="zh-CN" dirty="0"/>
              <a:t>HBM</a:t>
            </a:r>
            <a:r>
              <a:rPr lang="zh-CN" altLang="en-US" dirty="0"/>
              <a:t>中以提升性能。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90EA0E-549A-4E39-9369-5B2EB8BACBAB}"/>
              </a:ext>
            </a:extLst>
          </p:cNvPr>
          <p:cNvSpPr txBox="1"/>
          <p:nvPr/>
        </p:nvSpPr>
        <p:spPr>
          <a:xfrm>
            <a:off x="424206" y="2253006"/>
            <a:ext cx="109633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LLVM Pass</a:t>
            </a:r>
            <a:r>
              <a:rPr lang="zh-CN" altLang="en-US" dirty="0"/>
              <a:t>静态分析</a:t>
            </a:r>
            <a:endParaRPr lang="en-US" altLang="zh-CN" dirty="0"/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在编译时扫描程序的LLVM IR，定位可能成为性能瓶颈的数据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区域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与代码区域。具体方法：遍历函数中的内存指令（如全局数组定义</a:t>
            </a:r>
            <a:r>
              <a:rPr lang="zh-CN" altLang="zh-CN" dirty="0">
                <a:latin typeface="Arial" panose="020B0604020202020204" pitchFamily="34" charset="0"/>
              </a:rPr>
              <a:t>、malloc/new分配、load/store访问等），利用LLVM的分析信息（如LoopInfo、LoopAccessAnalysis）确定这些内存对象的访问模式和频率。 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LLVM Pass</a:t>
            </a:r>
            <a:r>
              <a:rPr lang="zh-CN" altLang="en-US" dirty="0"/>
              <a:t>进行函数插桩：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基于</a:t>
            </a:r>
            <a:r>
              <a:rPr lang="en-US" altLang="zh-CN" dirty="0"/>
              <a:t>HPC</a:t>
            </a:r>
            <a:r>
              <a:rPr lang="zh-CN" altLang="en-US" dirty="0"/>
              <a:t>应用在运行时</a:t>
            </a:r>
            <a:r>
              <a:rPr lang="zh-CN" altLang="en-US" b="1" dirty="0"/>
              <a:t>大部分算子的访存模式行为是不会随着多次运行发生改变</a:t>
            </a:r>
            <a:r>
              <a:rPr lang="zh-CN" altLang="en-US" dirty="0"/>
              <a:t>情况，利用</a:t>
            </a:r>
            <a:r>
              <a:rPr lang="en-US" altLang="zh-CN" dirty="0"/>
              <a:t>Pass</a:t>
            </a:r>
            <a:r>
              <a:rPr lang="zh-CN" altLang="en-US" dirty="0"/>
              <a:t>在程序中插入</a:t>
            </a:r>
            <a:r>
              <a:rPr lang="zh-CN" altLang="en-US" b="1" dirty="0"/>
              <a:t>地址、</a:t>
            </a:r>
            <a:r>
              <a:rPr lang="en-US" altLang="zh-CN" b="1" dirty="0"/>
              <a:t>IR</a:t>
            </a:r>
            <a:r>
              <a:rPr lang="zh-CN" altLang="en-US" b="1" dirty="0"/>
              <a:t>指令的记录函数，</a:t>
            </a:r>
            <a:r>
              <a:rPr lang="zh-CN" altLang="en-US" dirty="0"/>
              <a:t>然后从访存地址去分析访问模式，通过记录的指令去找到对应的</a:t>
            </a:r>
            <a:r>
              <a:rPr lang="en-US" altLang="zh-CN" dirty="0"/>
              <a:t>IR</a:t>
            </a:r>
            <a:r>
              <a:rPr lang="zh-CN" altLang="en-US" dirty="0"/>
              <a:t>块，然后通过这些信息在源程序</a:t>
            </a:r>
            <a:r>
              <a:rPr lang="zh-CN" altLang="en-US" b="1" dirty="0"/>
              <a:t>中直接修改内存分配函数直接分配到</a:t>
            </a:r>
            <a:r>
              <a:rPr lang="en-US" altLang="zh-CN" b="1" dirty="0"/>
              <a:t>HBM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访问模式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8088A0-F4BC-4B9B-A3AF-1B5FB12EDC7E}"/>
              </a:ext>
            </a:extLst>
          </p:cNvPr>
          <p:cNvSpPr txBox="1"/>
          <p:nvPr/>
        </p:nvSpPr>
        <p:spPr>
          <a:xfrm>
            <a:off x="518474" y="1244338"/>
            <a:ext cx="10835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流式</a:t>
            </a:r>
            <a:r>
              <a:rPr lang="en-US" altLang="zh-CN" b="1" dirty="0"/>
              <a:t>/</a:t>
            </a:r>
            <a:r>
              <a:rPr lang="zh-CN" altLang="en-US" b="1" dirty="0"/>
              <a:t>顺序访问模式：</a:t>
            </a:r>
            <a:r>
              <a:rPr lang="zh-CN" altLang="en-US" dirty="0"/>
              <a:t>例如典型的线性数组遍历、大型矩阵遍历。这种模式下数据按顺序访问，能够充分利用</a:t>
            </a:r>
            <a:r>
              <a:rPr lang="en-US" altLang="zh-CN" dirty="0"/>
              <a:t>HBM</a:t>
            </a:r>
            <a:r>
              <a:rPr lang="zh-CN" altLang="en-US" dirty="0"/>
              <a:t>的高带宽。利用</a:t>
            </a:r>
            <a:r>
              <a:rPr lang="en-US" altLang="zh-CN" dirty="0" err="1"/>
              <a:t>LoopAccessAnalysis</a:t>
            </a:r>
            <a:r>
              <a:rPr lang="zh-CN" altLang="en-US" dirty="0"/>
              <a:t>可判断数组访问步长是否为</a:t>
            </a:r>
            <a:r>
              <a:rPr lang="en-US" altLang="zh-CN" dirty="0"/>
              <a:t>1</a:t>
            </a:r>
            <a:r>
              <a:rPr lang="zh-CN" altLang="en-US" dirty="0"/>
              <a:t>（连续访问）或规则步长。对于多维数组的大循环嵌套，可以结合</a:t>
            </a:r>
            <a:r>
              <a:rPr lang="en-US" altLang="zh-CN" b="1" dirty="0"/>
              <a:t>Polly </a:t>
            </a:r>
            <a:r>
              <a:rPr lang="zh-CN" altLang="en-US" dirty="0"/>
              <a:t>识别出</a:t>
            </a:r>
            <a:r>
              <a:rPr lang="zh-CN" altLang="en-US" b="1" dirty="0"/>
              <a:t>循环嵌套中的线性存取模式</a:t>
            </a:r>
            <a:r>
              <a:rPr lang="zh-CN" altLang="en-US" dirty="0"/>
              <a:t>​。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随机/非连续访问模式：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如指针跳跃访问、基于索引数组的间接访问（</a:t>
            </a:r>
            <a:r>
              <a:rPr lang="zh-CN" altLang="zh-CN" dirty="0">
                <a:latin typeface="Arial" panose="020B0604020202020204" pitchFamily="34" charset="0"/>
              </a:rPr>
              <a:t>例如A[B[i]]）。这类访问可能受限于内存延迟而非带宽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en-US" dirty="0"/>
              <a:t>如果访问模式高度不规则且数据集较小，可留在常规内存或依赖缓存。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数据对象打分：</a:t>
            </a:r>
            <a:r>
              <a:rPr lang="en-US" altLang="zh-CN" b="1" dirty="0"/>
              <a:t>LLAMA</a:t>
            </a:r>
            <a:r>
              <a:rPr lang="zh-CN" altLang="en-US" dirty="0"/>
              <a:t>项目的</a:t>
            </a:r>
            <a:r>
              <a:rPr lang="en-US" altLang="zh-CN" dirty="0"/>
              <a:t>LLVM Pass</a:t>
            </a:r>
            <a:r>
              <a:rPr lang="zh-CN" altLang="en-US" dirty="0"/>
              <a:t>通过分析每个内存分配的</a:t>
            </a:r>
            <a:r>
              <a:rPr lang="zh-CN" altLang="en-US" b="1" dirty="0"/>
              <a:t>循环嵌套深度</a:t>
            </a:r>
            <a:r>
              <a:rPr lang="zh-CN" altLang="en-US" dirty="0"/>
              <a:t>和</a:t>
            </a:r>
            <a:r>
              <a:rPr lang="zh-CN" altLang="en-US" b="1" dirty="0"/>
              <a:t>内存访问频度</a:t>
            </a:r>
            <a:r>
              <a:rPr lang="zh-CN" altLang="en-US" dirty="0"/>
              <a:t>来评分​；</a:t>
            </a:r>
            <a:r>
              <a:rPr lang="en-US" altLang="zh-CN" dirty="0"/>
              <a:t>LLVM-HPC</a:t>
            </a:r>
            <a:r>
              <a:rPr lang="zh-CN" altLang="en-US" dirty="0"/>
              <a:t>上提出的</a:t>
            </a:r>
            <a:r>
              <a:rPr lang="zh-CN" altLang="en-US" b="1" dirty="0"/>
              <a:t>带宽关键数据分析</a:t>
            </a:r>
            <a:r>
              <a:rPr lang="zh-CN" altLang="en-US" dirty="0"/>
              <a:t>（</a:t>
            </a:r>
            <a:r>
              <a:rPr lang="en-US" altLang="zh-CN" dirty="0"/>
              <a:t>Bandwidth-Critical Data Analysis, BCDA</a:t>
            </a:r>
            <a:r>
              <a:rPr lang="zh-CN" altLang="en-US" dirty="0"/>
              <a:t>）根据数据访问的密集程度，决定将哪些数据放入</a:t>
            </a:r>
            <a:r>
              <a:rPr lang="en-US" altLang="zh-CN" dirty="0"/>
              <a:t>HBM</a:t>
            </a:r>
            <a:r>
              <a:rPr lang="zh-CN" altLang="en-US" dirty="0"/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数据迁移与分配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223AB-0ACA-461D-8236-7A8AD6978AE1}"/>
              </a:ext>
            </a:extLst>
          </p:cNvPr>
          <p:cNvSpPr txBox="1"/>
          <p:nvPr/>
        </p:nvSpPr>
        <p:spPr>
          <a:xfrm>
            <a:off x="443060" y="1263192"/>
            <a:ext cx="1134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识别并且分析出候选数据后，需要相应的</a:t>
            </a:r>
            <a:r>
              <a:rPr lang="en-US" altLang="zh-CN" b="1" dirty="0"/>
              <a:t>HBM</a:t>
            </a:r>
            <a:r>
              <a:rPr lang="zh-CN" altLang="en-US" b="1" dirty="0"/>
              <a:t>分配</a:t>
            </a:r>
            <a:r>
              <a:rPr lang="zh-CN" altLang="en-US" dirty="0"/>
              <a:t>和迁移策略：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b="1" dirty="0"/>
              <a:t>编译期内存分配转换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将候选数据从普通分配函数转换为</a:t>
            </a:r>
            <a:r>
              <a:rPr lang="en-US" altLang="zh-CN" dirty="0"/>
              <a:t>HBM</a:t>
            </a:r>
            <a:r>
              <a:rPr lang="zh-CN" altLang="en-US" dirty="0"/>
              <a:t>分配函数（在</a:t>
            </a:r>
            <a:r>
              <a:rPr lang="en-US" altLang="zh-CN" dirty="0"/>
              <a:t>IR</a:t>
            </a:r>
            <a:r>
              <a:rPr lang="zh-CN" altLang="en-US" dirty="0"/>
              <a:t>层面做），根据</a:t>
            </a:r>
            <a:r>
              <a:rPr lang="en-US" altLang="zh-CN" dirty="0"/>
              <a:t>CPU</a:t>
            </a:r>
            <a:r>
              <a:rPr lang="zh-CN" altLang="en-US" dirty="0"/>
              <a:t>亲和性，执行频繁内存访问的线程绑定到离 </a:t>
            </a:r>
            <a:r>
              <a:rPr lang="en-US" altLang="zh-CN" dirty="0"/>
              <a:t>HBM </a:t>
            </a:r>
            <a:r>
              <a:rPr lang="zh-CN" altLang="en-US" dirty="0"/>
              <a:t>更近的 </a:t>
            </a:r>
            <a:r>
              <a:rPr lang="en-US" altLang="zh-CN" dirty="0"/>
              <a:t>CPU </a:t>
            </a:r>
            <a:r>
              <a:rPr lang="zh-CN" altLang="en-US" dirty="0"/>
              <a:t>核心，以避免跨 </a:t>
            </a:r>
            <a:r>
              <a:rPr lang="en-US" altLang="zh-CN" dirty="0"/>
              <a:t>NUMA </a:t>
            </a:r>
            <a:r>
              <a:rPr lang="zh-CN" altLang="en-US" dirty="0"/>
              <a:t>节点访问。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F7FF7A-DE52-4982-96AC-1F98E2E449E9}"/>
              </a:ext>
            </a:extLst>
          </p:cNvPr>
          <p:cNvSpPr txBox="1"/>
          <p:nvPr/>
        </p:nvSpPr>
        <p:spPr>
          <a:xfrm>
            <a:off x="612742" y="3525625"/>
            <a:ext cx="11019934" cy="17543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HBM</a:t>
            </a:r>
            <a:r>
              <a:rPr lang="zh-CN" altLang="en-US" dirty="0"/>
              <a:t>预取策略：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目前不知道在硬件层面实现的预取策略，希望了解一下在编译层面有没有一些</a:t>
            </a:r>
            <a:r>
              <a:rPr lang="zh-CN" altLang="en-US" b="1" dirty="0"/>
              <a:t>预取的方法</a:t>
            </a:r>
            <a:r>
              <a:rPr lang="zh-CN" altLang="en-US" dirty="0"/>
              <a:t>，可以充分利用</a:t>
            </a:r>
            <a:r>
              <a:rPr lang="en-US" altLang="zh-CN" dirty="0"/>
              <a:t>HBM</a:t>
            </a:r>
            <a:r>
              <a:rPr lang="zh-CN" altLang="en-US" dirty="0"/>
              <a:t>的带宽？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内存请求合并：</a:t>
            </a:r>
            <a:endParaRPr lang="en-US" altLang="zh-CN" dirty="0"/>
          </a:p>
          <a:p>
            <a:r>
              <a:rPr lang="en-US" altLang="zh-CN" dirty="0"/>
              <a:t>       GPU</a:t>
            </a:r>
            <a:r>
              <a:rPr lang="zh-CN" altLang="en-US" dirty="0"/>
              <a:t>上有实现线程内存访问合并成少量的</a:t>
            </a:r>
            <a:r>
              <a:rPr lang="en-US" altLang="zh-CN" dirty="0"/>
              <a:t>HBM</a:t>
            </a:r>
            <a:r>
              <a:rPr lang="zh-CN" altLang="en-US" dirty="0"/>
              <a:t>读取请求（高效）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640</Words>
  <Application>Microsoft Office PowerPoint</Application>
  <PresentationFormat>宽屏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Kairong Chen</dc:creator>
  <cp:lastModifiedBy>Kairong Chen</cp:lastModifiedBy>
  <cp:revision>50</cp:revision>
  <dcterms:created xsi:type="dcterms:W3CDTF">2025-02-25T15:17:17Z</dcterms:created>
  <dcterms:modified xsi:type="dcterms:W3CDTF">2025-03-03T03:32:55Z</dcterms:modified>
</cp:coreProperties>
</file>