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1" r:id="rId3"/>
    <p:sldId id="286" r:id="rId4"/>
    <p:sldId id="265" r:id="rId5"/>
    <p:sldId id="292" r:id="rId6"/>
    <p:sldId id="301" r:id="rId7"/>
    <p:sldId id="302" r:id="rId8"/>
    <p:sldId id="303" r:id="rId9"/>
    <p:sldId id="293" r:id="rId10"/>
    <p:sldId id="294" r:id="rId11"/>
    <p:sldId id="295" r:id="rId12"/>
    <p:sldId id="296" r:id="rId13"/>
    <p:sldId id="297" r:id="rId14"/>
    <p:sldId id="298" r:id="rId15"/>
    <p:sldId id="305" r:id="rId16"/>
    <p:sldId id="306" r:id="rId17"/>
    <p:sldId id="307" r:id="rId18"/>
    <p:sldId id="321" r:id="rId19"/>
    <p:sldId id="308" r:id="rId20"/>
    <p:sldId id="309" r:id="rId21"/>
    <p:sldId id="322" r:id="rId22"/>
    <p:sldId id="323" r:id="rId23"/>
    <p:sldId id="310" r:id="rId24"/>
    <p:sldId id="324" r:id="rId25"/>
    <p:sldId id="311" r:id="rId26"/>
    <p:sldId id="325" r:id="rId27"/>
    <p:sldId id="312" r:id="rId28"/>
    <p:sldId id="313" r:id="rId29"/>
    <p:sldId id="326" r:id="rId30"/>
    <p:sldId id="283" r:id="rId31"/>
    <p:sldId id="314"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40064"/>
    <a:srgbClr val="660066"/>
    <a:srgbClr val="CC0000"/>
    <a:srgbClr val="360036"/>
    <a:srgbClr val="660033"/>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69910" autoAdjust="0"/>
  </p:normalViewPr>
  <p:slideViewPr>
    <p:cSldViewPr>
      <p:cViewPr varScale="1">
        <p:scale>
          <a:sx n="80" d="100"/>
          <a:sy n="80" d="100"/>
        </p:scale>
        <p:origin x="2526"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48" d="100"/>
          <a:sy n="48" d="100"/>
        </p:scale>
        <p:origin x="2752"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4/13/2023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Programming I Lecture 1 on Problem Solving in Computing</a:t>
            </a:r>
          </a:p>
          <a:p>
            <a:r>
              <a:rPr lang="en-US" dirty="0"/>
              <a:t>There is only one audio file in week 1. Please listen to it. Thanks.</a:t>
            </a:r>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4070875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dirty="0"/>
              <a:t>To set a goal, we need to focus on what is the successful end of the process. </a:t>
            </a:r>
          </a:p>
          <a:p>
            <a:pPr lvl="0"/>
            <a:r>
              <a:rPr lang="en-US" altLang="en-US" dirty="0"/>
              <a:t>Questions asked may include:</a:t>
            </a:r>
          </a:p>
          <a:p>
            <a:pPr marL="171450" lvl="0" indent="-171450">
              <a:buFont typeface="Arial" panose="020B0604020202020204" pitchFamily="34" charset="0"/>
              <a:buChar char="•"/>
            </a:pPr>
            <a:r>
              <a:rPr lang="en-US" altLang="en-US" dirty="0"/>
              <a:t>What is it that you want to achieve? </a:t>
            </a:r>
          </a:p>
          <a:p>
            <a:pPr marL="171450" lvl="0" indent="-171450">
              <a:buFont typeface="Arial" panose="020B0604020202020204" pitchFamily="34" charset="0"/>
              <a:buChar char="•"/>
            </a:pPr>
            <a:r>
              <a:rPr lang="en-US" altLang="en-US" dirty="0"/>
              <a:t>What would it be like without the problem? </a:t>
            </a:r>
            <a:endParaRPr lang="en-US" altLang="en-US" sz="2200" dirty="0"/>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chemeClr val="tx1"/>
                </a:solidFill>
                <a:latin typeface="Arial Narrow" panose="020B0606020202030204" pitchFamily="34" charset="0"/>
              </a:rPr>
              <a:t>Making a goal statement also helps to see the gap between the problem and the goal.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chemeClr val="tx1"/>
                </a:solidFill>
                <a:latin typeface="Arial Narrow" panose="020B0606020202030204" pitchFamily="34" charset="0"/>
              </a:rPr>
              <a:t>For the Farmer's Problem, the goal set would be: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Narrow" panose="020B0606020202030204" pitchFamily="34" charset="0"/>
                <a:cs typeface="Arial" panose="020B0604020202020204" pitchFamily="34" charset="0"/>
              </a:rPr>
              <a:t>To help Farmer Joe get home with all his purchases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solidFill>
                <a:schemeClr val="tx1"/>
              </a:solidFill>
              <a:latin typeface="Arial Narrow" panose="020B0606020202030204" pitchFamily="34" charset="0"/>
            </a:endParaRPr>
          </a:p>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3139B409-F514-443A-AF73-B3C435100868}" type="slidenum">
              <a:rPr lang="en-GB" altLang="en-US" sz="1000">
                <a:latin typeface="Arial" charset="0"/>
              </a:rPr>
              <a:pPr/>
              <a:t>10</a:t>
            </a:fld>
            <a:endParaRPr lang="en-GB" altLang="en-US" sz="1000">
              <a:latin typeface="Arial" charset="0"/>
            </a:endParaRPr>
          </a:p>
        </p:txBody>
      </p:sp>
    </p:spTree>
    <p:extLst>
      <p:ext uri="{BB962C8B-B14F-4D97-AF65-F5344CB8AC3E}">
        <p14:creationId xmlns:p14="http://schemas.microsoft.com/office/powerpoint/2010/main" val="759050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Step 2. Analyze The Problem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Analyze the problem to see what is involved. </a:t>
            </a:r>
            <a:r>
              <a:rPr lang="en-SG" sz="1200" kern="1200" dirty="0">
                <a:solidFill>
                  <a:schemeClr val="tx1"/>
                </a:solidFill>
                <a:effectLst/>
                <a:latin typeface="Arial" charset="0"/>
                <a:ea typeface="+mn-ea"/>
                <a:cs typeface="Arial" charset="0"/>
              </a:rPr>
              <a:t>Some problem statements may contain unnecessary or irrelevant information which may be deleted to make the problem easier to read and understand.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20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Arial" charset="0"/>
                <a:ea typeface="+mn-ea"/>
                <a:cs typeface="Arial" charset="0"/>
              </a:rPr>
              <a:t>On the other hand, some problem statements may have some missing data or information which requires the solver to supply.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Arial" charset="0"/>
                <a:ea typeface="+mn-ea"/>
                <a:cs typeface="Arial" charset="0"/>
              </a:rPr>
              <a:t>The barriers or constraints for the Farmer's problem are as follows:</a:t>
            </a:r>
          </a:p>
          <a:p>
            <a:pPr marL="171450" indent="-171450">
              <a:spcBef>
                <a:spcPct val="50000"/>
              </a:spcBef>
              <a:buFont typeface="Arial" panose="020B0604020202020204" pitchFamily="34" charset="0"/>
              <a:buChar char="•"/>
              <a:defRPr/>
            </a:pPr>
            <a:r>
              <a:rPr lang="en-US" sz="1200" dirty="0">
                <a:latin typeface="Arial Narrow" panose="020B0606020202030204" pitchFamily="34" charset="0"/>
              </a:rPr>
              <a:t>Farmer Joe can carry only one item at a time</a:t>
            </a:r>
          </a:p>
          <a:p>
            <a:pPr marL="171450" indent="-171450">
              <a:spcBef>
                <a:spcPct val="50000"/>
              </a:spcBef>
              <a:buFont typeface="Arial" panose="020B0604020202020204" pitchFamily="34" charset="0"/>
              <a:buChar char="•"/>
              <a:defRPr/>
            </a:pPr>
            <a:r>
              <a:rPr lang="en-US" sz="1200" dirty="0">
                <a:latin typeface="Arial Narrow" panose="020B0606020202030204" pitchFamily="34" charset="0"/>
              </a:rPr>
              <a:t>If left unguarded, the fox would eat the chicken, and the chicken would eat the beans.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45A16C04-A1A5-44CE-B08A-165608C8E244}" type="slidenum">
              <a:rPr lang="en-GB" altLang="en-US" sz="1000">
                <a:latin typeface="Arial" charset="0"/>
              </a:rPr>
              <a:pPr/>
              <a:t>11</a:t>
            </a:fld>
            <a:endParaRPr lang="en-GB" altLang="en-US" sz="1000">
              <a:latin typeface="Arial" charset="0"/>
            </a:endParaRPr>
          </a:p>
        </p:txBody>
      </p:sp>
    </p:spTree>
    <p:extLst>
      <p:ext uri="{BB962C8B-B14F-4D97-AF65-F5344CB8AC3E}">
        <p14:creationId xmlns:p14="http://schemas.microsoft.com/office/powerpoint/2010/main" val="157249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Step 3. Identify Possible Solutions</a:t>
            </a:r>
          </a:p>
          <a:p>
            <a:endParaRPr lang="en-US" altLang="en-US" sz="2800" dirty="0"/>
          </a:p>
          <a:p>
            <a:r>
              <a:rPr lang="en-US" altLang="en-US" sz="2800" dirty="0"/>
              <a:t>To develop possible solutions</a:t>
            </a:r>
            <a:endParaRPr lang="en-US" altLang="en-US" dirty="0"/>
          </a:p>
          <a:p>
            <a:pPr marL="342900" lvl="0" indent="-342900">
              <a:buFont typeface="Arial" panose="020B0604020202020204" pitchFamily="34" charset="0"/>
              <a:buChar char="•"/>
            </a:pPr>
            <a:r>
              <a:rPr lang="en-US" altLang="en-US" sz="2400" dirty="0"/>
              <a:t>Brainstorm to identify every possible solution or variation.</a:t>
            </a:r>
          </a:p>
          <a:p>
            <a:pPr marL="342900" lvl="0" indent="-342900">
              <a:buFont typeface="Arial" panose="020B0604020202020204" pitchFamily="34" charset="0"/>
              <a:buChar char="•"/>
            </a:pPr>
            <a:r>
              <a:rPr lang="en-US" altLang="en-US" sz="2400" dirty="0"/>
              <a:t>There are no wrong answers here, and judgments should not be passed on another person’s suggestions.</a:t>
            </a:r>
          </a:p>
          <a:p>
            <a:endParaRPr lang="en-US" altLang="en-US" sz="2800" dirty="0"/>
          </a:p>
          <a:p>
            <a:r>
              <a:rPr lang="en-US" altLang="en-US" sz="2800" dirty="0"/>
              <a:t>Allow time for each person to clarify his or her suggestion s</a:t>
            </a:r>
            <a:r>
              <a:rPr lang="en-US" altLang="en-US" sz="2400" dirty="0"/>
              <a:t>o there is a common understanding for a later selection.</a:t>
            </a:r>
          </a:p>
          <a:p>
            <a:endParaRPr lang="en-US" altLang="en-US" dirty="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39754515-72F0-4981-A425-FC3B4B287046}" type="slidenum">
              <a:rPr lang="en-GB" altLang="en-US" sz="1000">
                <a:latin typeface="Arial" charset="0"/>
              </a:rPr>
              <a:pPr/>
              <a:t>12</a:t>
            </a:fld>
            <a:endParaRPr lang="en-GB" altLang="en-US" sz="1000">
              <a:latin typeface="Arial" charset="0"/>
            </a:endParaRPr>
          </a:p>
        </p:txBody>
      </p:sp>
    </p:spTree>
    <p:extLst>
      <p:ext uri="{BB962C8B-B14F-4D97-AF65-F5344CB8AC3E}">
        <p14:creationId xmlns:p14="http://schemas.microsoft.com/office/powerpoint/2010/main" val="155580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Step 4. Select And Plan The Solution</a:t>
            </a:r>
          </a:p>
          <a:p>
            <a:endParaRPr lang="en-US" altLang="en-US" sz="2800" dirty="0"/>
          </a:p>
          <a:p>
            <a:r>
              <a:rPr lang="en-US" altLang="en-US" sz="2800" dirty="0"/>
              <a:t>Select the best solution to fix the problem given the circumstances, resources, and other considerations that will effect the solution. </a:t>
            </a:r>
          </a:p>
          <a:p>
            <a:pPr marL="342900" indent="-342900">
              <a:buFont typeface="Arial" panose="020B0604020202020204" pitchFamily="34" charset="0"/>
              <a:buChar char="•"/>
            </a:pPr>
            <a:r>
              <a:rPr lang="en-US" altLang="en-US" sz="2400" dirty="0"/>
              <a:t>Things that can effect a solution may include money, time, people, procedures, policies, rules, and so on.</a:t>
            </a:r>
          </a:p>
          <a:p>
            <a:endParaRPr lang="en-US" altLang="en-US" sz="2400" dirty="0"/>
          </a:p>
          <a:p>
            <a:r>
              <a:rPr lang="en-US" altLang="en-US" sz="2800" dirty="0"/>
              <a:t>Prioritize the solutions into what would work best</a:t>
            </a:r>
          </a:p>
          <a:p>
            <a:pPr marL="342900" lvl="0" indent="-342900">
              <a:buFont typeface="Arial" panose="020B0604020202020204" pitchFamily="34" charset="0"/>
              <a:buChar char="•"/>
            </a:pPr>
            <a:r>
              <a:rPr lang="en-US" altLang="en-US" sz="2400" dirty="0"/>
              <a:t>This is a slow process of elimination. Eventually, this could be reduce to one or two best solutions. </a:t>
            </a:r>
          </a:p>
          <a:p>
            <a:pPr marL="342900" lvl="0" indent="-342900">
              <a:buFont typeface="Arial" panose="020B0604020202020204" pitchFamily="34" charset="0"/>
              <a:buChar char="•"/>
            </a:pPr>
            <a:r>
              <a:rPr lang="en-US" altLang="en-US" sz="2400" dirty="0"/>
              <a:t>Discuss those solutions and come to consensus on the best solution.</a:t>
            </a:r>
          </a:p>
          <a:p>
            <a:endParaRPr lang="en-US" altLang="en-US" dirty="0"/>
          </a:p>
          <a:p>
            <a:pPr>
              <a:defRPr/>
            </a:pPr>
            <a:r>
              <a:rPr lang="en-US" dirty="0"/>
              <a:t>Now that the solution is selected, plan for:</a:t>
            </a:r>
          </a:p>
          <a:p>
            <a:pPr marL="171450" indent="-171450">
              <a:buFont typeface="Arial" panose="020B0604020202020204" pitchFamily="34" charset="0"/>
              <a:buChar char="•"/>
              <a:defRPr/>
            </a:pPr>
            <a:r>
              <a:rPr lang="en-US" sz="1200" dirty="0">
                <a:solidFill>
                  <a:srgbClr val="0033CC"/>
                </a:solidFill>
              </a:rPr>
              <a:t>what needs to be done?</a:t>
            </a:r>
          </a:p>
          <a:p>
            <a:pPr marL="171450" indent="-171450">
              <a:buFont typeface="Arial" panose="020B0604020202020204" pitchFamily="34" charset="0"/>
              <a:buChar char="•"/>
              <a:defRPr/>
            </a:pPr>
            <a:r>
              <a:rPr lang="en-US" sz="1200" dirty="0">
                <a:solidFill>
                  <a:srgbClr val="0033CC"/>
                </a:solidFill>
              </a:rPr>
              <a:t>how is it to be done?</a:t>
            </a:r>
          </a:p>
          <a:p>
            <a:pPr marL="171450" indent="-171450">
              <a:buFont typeface="Arial" panose="020B0604020202020204" pitchFamily="34" charset="0"/>
              <a:buChar char="•"/>
              <a:defRPr/>
            </a:pPr>
            <a:r>
              <a:rPr lang="en-US" sz="1200" dirty="0">
                <a:solidFill>
                  <a:srgbClr val="0033CC"/>
                </a:solidFill>
              </a:rPr>
              <a:t>who should do it?</a:t>
            </a:r>
          </a:p>
          <a:p>
            <a:pPr marL="171450" indent="-171450">
              <a:buFont typeface="Arial" panose="020B0604020202020204" pitchFamily="34" charset="0"/>
              <a:buChar char="•"/>
              <a:defRPr/>
            </a:pPr>
            <a:r>
              <a:rPr lang="en-US" sz="1200" dirty="0">
                <a:solidFill>
                  <a:srgbClr val="0033CC"/>
                </a:solidFill>
              </a:rPr>
              <a:t>when should it be started?</a:t>
            </a:r>
          </a:p>
          <a:p>
            <a:pPr marL="171450" indent="-171450">
              <a:buFont typeface="Arial" panose="020B0604020202020204" pitchFamily="34" charset="0"/>
              <a:buChar char="•"/>
              <a:defRPr/>
            </a:pPr>
            <a:r>
              <a:rPr lang="en-US" sz="1200" dirty="0">
                <a:solidFill>
                  <a:srgbClr val="0033CC"/>
                </a:solidFill>
              </a:rPr>
              <a:t>when should it be completed?</a:t>
            </a:r>
          </a:p>
          <a:p>
            <a:pPr marL="171450" indent="-171450">
              <a:buFont typeface="Arial" panose="020B0604020202020204" pitchFamily="34" charset="0"/>
              <a:buChar char="•"/>
              <a:defRPr/>
            </a:pPr>
            <a:r>
              <a:rPr lang="en-US" sz="1200" dirty="0">
                <a:solidFill>
                  <a:srgbClr val="0033CC"/>
                </a:solidFill>
              </a:rPr>
              <a:t>what other resources are needed to do it?</a:t>
            </a:r>
          </a:p>
          <a:p>
            <a:endParaRPr lang="en-US" alt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CDA65BD7-9A73-4D93-B032-DF2D17509241}" type="slidenum">
              <a:rPr lang="en-GB" altLang="en-US" sz="1000">
                <a:latin typeface="Arial" charset="0"/>
              </a:rPr>
              <a:pPr/>
              <a:t>13</a:t>
            </a:fld>
            <a:endParaRPr lang="en-GB" altLang="en-US" sz="1000">
              <a:latin typeface="Arial" charset="0"/>
            </a:endParaRPr>
          </a:p>
        </p:txBody>
      </p:sp>
    </p:spTree>
    <p:extLst>
      <p:ext uri="{BB962C8B-B14F-4D97-AF65-F5344CB8AC3E}">
        <p14:creationId xmlns:p14="http://schemas.microsoft.com/office/powerpoint/2010/main" val="47908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t>Step 5. Implement &amp; Evaluate The Solution</a:t>
            </a:r>
          </a:p>
          <a:p>
            <a:pPr>
              <a:defRPr/>
            </a:pPr>
            <a:endParaRPr lang="en-US" dirty="0"/>
          </a:p>
          <a:p>
            <a:pPr>
              <a:defRPr/>
            </a:pPr>
            <a:r>
              <a:rPr lang="en-US" dirty="0"/>
              <a:t>Create an action list to include the following:</a:t>
            </a:r>
          </a:p>
          <a:p>
            <a:pPr marL="171450" indent="-171450">
              <a:buFont typeface="Arial" panose="020B0604020202020204" pitchFamily="34" charset="0"/>
              <a:buChar char="•"/>
              <a:defRPr/>
            </a:pPr>
            <a:r>
              <a:rPr lang="en-US" dirty="0"/>
              <a:t>What needs to be done and by whom?</a:t>
            </a:r>
          </a:p>
          <a:p>
            <a:pPr marL="171450" indent="-171450">
              <a:buFont typeface="Arial" panose="020B0604020202020204" pitchFamily="34" charset="0"/>
              <a:buChar char="•"/>
              <a:defRPr/>
            </a:pPr>
            <a:r>
              <a:rPr lang="en-US" dirty="0"/>
              <a:t>Step-by-step instructions that can be understood and executed.</a:t>
            </a:r>
          </a:p>
          <a:p>
            <a:pPr>
              <a:defRPr/>
            </a:pPr>
            <a:endParaRPr lang="en-US" dirty="0"/>
          </a:p>
          <a:p>
            <a:pPr>
              <a:defRPr/>
            </a:pPr>
            <a:r>
              <a:rPr lang="en-US" dirty="0"/>
              <a:t>Evaluate the results to determine if it is the best possible solution to the problem.</a:t>
            </a:r>
          </a:p>
          <a:p>
            <a:pPr lvl="0"/>
            <a:r>
              <a:rPr lang="en-US" altLang="en-US" dirty="0"/>
              <a:t>Questions to consider could be:</a:t>
            </a:r>
          </a:p>
          <a:p>
            <a:pPr marL="171450" lvl="0" indent="-171450">
              <a:buFont typeface="Arial" panose="020B0604020202020204" pitchFamily="34" charset="0"/>
              <a:buChar char="•"/>
            </a:pPr>
            <a:r>
              <a:rPr lang="en-US" altLang="en-US" dirty="0"/>
              <a:t>How effective was that solution? </a:t>
            </a:r>
          </a:p>
          <a:p>
            <a:pPr marL="171450" lvl="0" indent="-171450">
              <a:buFont typeface="Arial" panose="020B0604020202020204" pitchFamily="34" charset="0"/>
              <a:buChar char="•"/>
            </a:pPr>
            <a:r>
              <a:rPr lang="en-US" altLang="en-US" dirty="0"/>
              <a:t>Did I achieve what I wanted? </a:t>
            </a:r>
          </a:p>
          <a:p>
            <a:pPr marL="171450" lvl="0" indent="-171450">
              <a:buFont typeface="Arial" panose="020B0604020202020204" pitchFamily="34" charset="0"/>
              <a:buChar char="•"/>
            </a:pPr>
            <a:r>
              <a:rPr lang="en-US" altLang="en-US" dirty="0"/>
              <a:t>What went right, and what went wrong? </a:t>
            </a:r>
          </a:p>
          <a:p>
            <a:pPr marL="171450" lvl="0" indent="-171450">
              <a:buFont typeface="Arial" panose="020B0604020202020204" pitchFamily="34" charset="0"/>
              <a:buChar char="•"/>
            </a:pPr>
            <a:r>
              <a:rPr lang="en-US" altLang="en-US" dirty="0"/>
              <a:t>What adjustments to make the solution work better?</a:t>
            </a:r>
          </a:p>
          <a:p>
            <a:pPr>
              <a:defRPr/>
            </a:pPr>
            <a:endParaRPr lang="en-US" dirty="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748B0E21-1047-47B9-BD6D-A3EC18896250}" type="slidenum">
              <a:rPr lang="en-GB" altLang="en-US" sz="1000">
                <a:latin typeface="Arial" charset="0"/>
              </a:rPr>
              <a:pPr/>
              <a:t>14</a:t>
            </a:fld>
            <a:endParaRPr lang="en-GB" altLang="en-US" sz="1000">
              <a:latin typeface="Arial" charset="0"/>
            </a:endParaRPr>
          </a:p>
        </p:txBody>
      </p:sp>
    </p:spTree>
    <p:extLst>
      <p:ext uri="{BB962C8B-B14F-4D97-AF65-F5344CB8AC3E}">
        <p14:creationId xmlns:p14="http://schemas.microsoft.com/office/powerpoint/2010/main" val="385347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815354F6-FFBF-4D48-81C3-3834D9E17BED}" type="slidenum">
              <a:rPr lang="en-GB" altLang="en-US" sz="1000">
                <a:latin typeface="Arial" charset="0"/>
              </a:rPr>
              <a:pPr/>
              <a:t>15</a:t>
            </a:fld>
            <a:endParaRPr lang="en-GB" altLang="en-US" sz="1000">
              <a:latin typeface="Arial" charset="0"/>
            </a:endParaRPr>
          </a:p>
        </p:txBody>
      </p:sp>
    </p:spTree>
    <p:extLst>
      <p:ext uri="{BB962C8B-B14F-4D97-AF65-F5344CB8AC3E}">
        <p14:creationId xmlns:p14="http://schemas.microsoft.com/office/powerpoint/2010/main" val="1951823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Problem Solving in Computing</a:t>
            </a:r>
          </a:p>
          <a:p>
            <a:r>
              <a:rPr lang="en-US" sz="1200" b="0" i="0" kern="1200" dirty="0">
                <a:solidFill>
                  <a:schemeClr val="tx1"/>
                </a:solidFill>
                <a:effectLst/>
                <a:latin typeface="Arial" charset="0"/>
                <a:ea typeface="+mn-ea"/>
                <a:cs typeface="Arial" charset="0"/>
              </a:rPr>
              <a:t>Solving problems is the core of computing. Programmers must first understand how a human solves a problem, then understand how to translate this step-by-step instructions "algorithm" into something a computer can do, and finally how to implement or "write" the specific syntax (required by a computer) to get the job done. </a:t>
            </a:r>
          </a:p>
          <a:p>
            <a:endParaRPr lang="en-US" altLang="en-US" dirty="0"/>
          </a:p>
          <a:p>
            <a:r>
              <a:rPr lang="en-US" altLang="en-US" dirty="0"/>
              <a:t>Compare the steps taken for a generic 5-step problem-solving process versus the 5 steps that you should follow in order to solve a computing problem:</a:t>
            </a:r>
          </a:p>
          <a:p>
            <a:pPr marL="457200" lvl="0" indent="-514350">
              <a:buSzPct val="100000"/>
              <a:buFont typeface="Tahoma" panose="020B0604030504040204" pitchFamily="34" charset="0"/>
              <a:buAutoNum type="arabicPeriod"/>
            </a:pPr>
            <a:r>
              <a:rPr lang="en-US" altLang="en-US" dirty="0"/>
              <a:t>Understand the Problem</a:t>
            </a:r>
          </a:p>
          <a:p>
            <a:pPr marL="457200" lvl="0" indent="-514350">
              <a:buSzPct val="100000"/>
              <a:buFont typeface="Tahoma" panose="020B0604030504040204" pitchFamily="34" charset="0"/>
              <a:buAutoNum type="arabicPeriod"/>
            </a:pPr>
            <a:r>
              <a:rPr lang="en-US" altLang="en-US" dirty="0"/>
              <a:t>Formulate a Model</a:t>
            </a:r>
          </a:p>
          <a:p>
            <a:pPr marL="457200" lvl="0" indent="-514350">
              <a:buSzPct val="100000"/>
              <a:buFont typeface="Tahoma" panose="020B0604030504040204" pitchFamily="34" charset="0"/>
              <a:buAutoNum type="arabicPeriod"/>
            </a:pPr>
            <a:r>
              <a:rPr lang="en-US" altLang="en-US" dirty="0"/>
              <a:t>Develop an Algorithm</a:t>
            </a:r>
          </a:p>
          <a:p>
            <a:pPr marL="457200" lvl="0" indent="-514350">
              <a:buSzPct val="100000"/>
              <a:buFont typeface="Tahoma" panose="020B0604030504040204" pitchFamily="34" charset="0"/>
              <a:buAutoNum type="arabicPeriod"/>
            </a:pPr>
            <a:r>
              <a:rPr lang="en-US" altLang="en-US" dirty="0"/>
              <a:t>Write the Program</a:t>
            </a:r>
          </a:p>
          <a:p>
            <a:pPr marL="457200" lvl="0" indent="-514350">
              <a:buSzPct val="100000"/>
              <a:buFont typeface="Tahoma" panose="020B0604030504040204" pitchFamily="34" charset="0"/>
              <a:buAutoNum type="arabicPeriod"/>
            </a:pPr>
            <a:r>
              <a:rPr lang="en-US" altLang="en-US" dirty="0"/>
              <a:t>Test and Evaluate the Program</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ACE75B0D-8BA8-43FC-80DC-44D26EC5FE86}" type="slidenum">
              <a:rPr lang="en-GB" altLang="en-US" sz="1000">
                <a:latin typeface="Arial" charset="0"/>
              </a:rPr>
              <a:pPr/>
              <a:t>16</a:t>
            </a:fld>
            <a:endParaRPr lang="en-GB" altLang="en-US" sz="1000">
              <a:latin typeface="Arial" charset="0"/>
            </a:endParaRPr>
          </a:p>
        </p:txBody>
      </p:sp>
    </p:spTree>
    <p:extLst>
      <p:ext uri="{BB962C8B-B14F-4D97-AF65-F5344CB8AC3E}">
        <p14:creationId xmlns:p14="http://schemas.microsoft.com/office/powerpoint/2010/main" val="1591588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en-US" dirty="0"/>
              <a:t>STEP 1: Understand The Problem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understand a computing problem, you need to know:</a:t>
            </a:r>
          </a:p>
          <a:p>
            <a:pPr marL="171450" indent="-171450">
              <a:buFont typeface="Arial" panose="020B0604020202020204" pitchFamily="34" charset="0"/>
              <a:buChar char="•"/>
            </a:pPr>
            <a:r>
              <a:rPr lang="en-US" dirty="0"/>
              <a:t>What input data or information is available?</a:t>
            </a:r>
          </a:p>
          <a:p>
            <a:pPr marL="171450" indent="-171450">
              <a:buFont typeface="Arial" panose="020B0604020202020204" pitchFamily="34" charset="0"/>
              <a:buChar char="•"/>
            </a:pPr>
            <a:r>
              <a:rPr lang="en-US" dirty="0"/>
              <a:t>Do I have everything that I need?</a:t>
            </a:r>
          </a:p>
          <a:p>
            <a:pPr marL="171450" indent="-171450">
              <a:buFont typeface="Arial" panose="020B0604020202020204" pitchFamily="34" charset="0"/>
              <a:buChar char="•"/>
            </a:pPr>
            <a:r>
              <a:rPr lang="en-US" dirty="0"/>
              <a:t>What format is it in?</a:t>
            </a:r>
          </a:p>
          <a:p>
            <a:pPr marL="171450" indent="-171450">
              <a:buFont typeface="Arial" panose="020B0604020202020204" pitchFamily="34" charset="0"/>
              <a:buChar char="•"/>
            </a:pPr>
            <a:r>
              <a:rPr lang="en-US" dirty="0"/>
              <a:t>What output information am I trying to produce?</a:t>
            </a:r>
          </a:p>
          <a:p>
            <a:pPr marL="171450" indent="-171450">
              <a:buFont typeface="Arial" panose="020B0604020202020204" pitchFamily="34" charset="0"/>
              <a:buChar char="•"/>
            </a:pPr>
            <a:r>
              <a:rPr lang="en-US" dirty="0"/>
              <a:t>What do I want the result to look like …example a text or a picture or a graph …?</a:t>
            </a:r>
          </a:p>
          <a:p>
            <a:pPr marL="171450" indent="-171450">
              <a:buFont typeface="Arial" panose="020B0604020202020204" pitchFamily="34" charset="0"/>
              <a:buChar char="•"/>
            </a:pPr>
            <a:r>
              <a:rPr lang="en-US" dirty="0"/>
              <a:t>What am I going to have to compute?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345635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Consider this problem : To calculate the body mass index (</a:t>
            </a:r>
            <a:r>
              <a:rPr lang="en-US" altLang="en-US" dirty="0" err="1"/>
              <a:t>bmi</a:t>
            </a:r>
            <a:r>
              <a:rPr lang="en-US" altLang="en-US" dirty="0"/>
              <a:t>) of John and display the result on the screen.</a:t>
            </a:r>
          </a:p>
          <a:p>
            <a:endParaRPr lang="en-US" altLang="en-US" dirty="0"/>
          </a:p>
          <a:p>
            <a:r>
              <a:rPr lang="en-US" altLang="en-US" dirty="0"/>
              <a:t>To understand the problem, we need to know the following:</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sz="2400" dirty="0"/>
              <a:t>What input data/information is available ? What does it represent ? What format is it in ?</a:t>
            </a:r>
          </a:p>
          <a:p>
            <a:pPr marL="800100" marR="0" lvl="1"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ü"/>
              <a:tabLst/>
              <a:defRPr/>
            </a:pPr>
            <a:r>
              <a:rPr lang="en-US" altLang="en-US" dirty="0">
                <a:latin typeface="Arial Narrow" panose="020B0606020202030204" pitchFamily="34" charset="0"/>
              </a:rPr>
              <a:t>In this case, input data is not available in the problem statement. </a:t>
            </a:r>
          </a:p>
          <a:p>
            <a:pPr marL="800100" marR="0" lvl="1"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ü"/>
              <a:tabLst/>
              <a:defRPr/>
            </a:pPr>
            <a:r>
              <a:rPr lang="en-US" altLang="en-US" dirty="0">
                <a:latin typeface="Arial Narrow" panose="020B0606020202030204" pitchFamily="34" charset="0"/>
              </a:rPr>
              <a:t>User will need to input the height (in </a:t>
            </a:r>
            <a:r>
              <a:rPr lang="en-US" altLang="en-US" dirty="0" err="1">
                <a:latin typeface="Arial Narrow" panose="020B0606020202030204" pitchFamily="34" charset="0"/>
              </a:rPr>
              <a:t>metre</a:t>
            </a:r>
            <a:r>
              <a:rPr lang="en-US" altLang="en-US" dirty="0">
                <a:latin typeface="Arial Narrow" panose="020B0606020202030204" pitchFamily="34" charset="0"/>
              </a:rPr>
              <a:t>) and weight (in kilogram)</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altLang="en-US" sz="2400" dirty="0"/>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sz="2400" dirty="0"/>
              <a:t>What output information am I trying to produce ?</a:t>
            </a:r>
          </a:p>
          <a:p>
            <a:pPr marL="800100" lvl="1" indent="-342900">
              <a:buFont typeface="Wingdings" panose="05000000000000000000" pitchFamily="2" charset="2"/>
              <a:buChar char="ü"/>
            </a:pPr>
            <a:r>
              <a:rPr lang="en-US" altLang="en-US" sz="2400" dirty="0"/>
              <a:t>The </a:t>
            </a:r>
            <a:r>
              <a:rPr lang="en-US" altLang="en-US" sz="2400" dirty="0" err="1"/>
              <a:t>bmi</a:t>
            </a:r>
            <a:r>
              <a:rPr lang="en-US" altLang="en-US" sz="2400" dirty="0"/>
              <a:t> result of John is to be displayed on the screen</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altLang="en-US" sz="2400" dirty="0"/>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sz="2400" dirty="0"/>
              <a:t>What am I going to have to compute ?</a:t>
            </a:r>
          </a:p>
          <a:p>
            <a:pPr marL="800100" marR="0" lvl="1"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ü"/>
              <a:tabLst/>
              <a:defRPr/>
            </a:pPr>
            <a:r>
              <a:rPr lang="en-US" sz="2400" dirty="0"/>
              <a:t>The </a:t>
            </a:r>
            <a:r>
              <a:rPr lang="en-US" sz="2400" dirty="0" err="1"/>
              <a:t>bmi</a:t>
            </a:r>
            <a:r>
              <a:rPr lang="en-US" sz="2400" dirty="0"/>
              <a:t> needs to be calculated based on the input height (in </a:t>
            </a:r>
            <a:r>
              <a:rPr lang="en-US" sz="2400" dirty="0" err="1"/>
              <a:t>metre</a:t>
            </a:r>
            <a:r>
              <a:rPr lang="en-US" sz="2400" dirty="0"/>
              <a:t>) and weight (in kilogram).</a:t>
            </a:r>
          </a:p>
          <a:p>
            <a:pPr marL="800100" marR="0" lvl="1"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ü"/>
              <a:tabLst/>
              <a:defRPr/>
            </a:pPr>
            <a:r>
              <a:rPr lang="en-US" sz="2400" dirty="0"/>
              <a:t>Formula for BMI is given so the input height and weight can be applied to the formula.</a:t>
            </a:r>
          </a:p>
          <a:p>
            <a:pPr marL="800100" lvl="1" indent="-342900">
              <a:buFont typeface="Arial" panose="020B0604020202020204" pitchFamily="34" charset="0"/>
              <a:buChar char="•"/>
            </a:pPr>
            <a:endParaRPr lang="en-US" altLang="en-US" sz="2400"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333632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STEP 2: Formulate A Model</a:t>
            </a:r>
          </a:p>
          <a:p>
            <a:endParaRPr lang="en-US" dirty="0"/>
          </a:p>
          <a:p>
            <a:r>
              <a:rPr lang="en-US" dirty="0"/>
              <a:t>This step is all about figuring out how to make use of the available data to compute an answer.</a:t>
            </a:r>
          </a:p>
          <a:p>
            <a:endParaRPr lang="en-US" dirty="0"/>
          </a:p>
          <a:p>
            <a:r>
              <a:rPr lang="en-US" dirty="0"/>
              <a:t>E.g., To compute the </a:t>
            </a:r>
            <a:r>
              <a:rPr lang="en-US" dirty="0" err="1"/>
              <a:t>bmi</a:t>
            </a:r>
            <a:r>
              <a:rPr lang="en-US" dirty="0"/>
              <a:t> of John based on input (height and weight)</a:t>
            </a:r>
          </a:p>
          <a:p>
            <a:pPr marL="171450" indent="-171450">
              <a:buFont typeface="Arial" panose="020B0604020202020204" pitchFamily="34" charset="0"/>
              <a:buChar char="•"/>
            </a:pPr>
            <a:r>
              <a:rPr lang="en-US" dirty="0"/>
              <a:t>We need to know the model (or formula) for computing </a:t>
            </a:r>
            <a:r>
              <a:rPr lang="en-US" dirty="0" err="1"/>
              <a:t>bmi</a:t>
            </a:r>
            <a:r>
              <a:rPr lang="en-US" dirty="0"/>
              <a:t>, which in this case, is given or made available.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solidFill>
                <a:schemeClr val="tx1"/>
              </a:solidFill>
              <a:latin typeface="Arial Narrow" panose="020B0606020202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chemeClr val="tx1"/>
                </a:solidFill>
                <a:latin typeface="Arial Narrow" panose="020B0606020202030204" pitchFamily="34" charset="0"/>
              </a:rPr>
              <a:t>If there is no such "formula" available, we will need to figure out how to make use of the available data to develop one.</a:t>
            </a:r>
          </a:p>
          <a:p>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367851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Arial" charset="0"/>
                <a:ea typeface="+mn-ea"/>
                <a:cs typeface="Arial" charset="0"/>
              </a:rPr>
              <a:t>Problem Solving In Computing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kern="1200" dirty="0">
                <a:solidFill>
                  <a:schemeClr val="tx1"/>
                </a:solidFill>
                <a:effectLst/>
                <a:latin typeface="Arial" charset="0"/>
                <a:ea typeface="+mn-ea"/>
                <a:cs typeface="Arial" charset="0"/>
              </a:rPr>
              <a:t>This lecture will introduce you to the basic goal of the module – understanding problems and solving them using computers.</a:t>
            </a:r>
            <a:endParaRPr lang="en-US" sz="1200" kern="1200" dirty="0">
              <a:solidFill>
                <a:schemeClr val="tx1"/>
              </a:solidFill>
              <a:effectLst/>
              <a:latin typeface="Arial" charset="0"/>
              <a:ea typeface="+mn-ea"/>
              <a:cs typeface="Arial"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1180897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800" dirty="0"/>
              <a:t>STEP 3: Develop An Algorithm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8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800" dirty="0"/>
              <a:t>There is a need to present the instructions in a precise way that is understandable to a person who is trying to figure out the steps involved by using an algorithm.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800" dirty="0"/>
          </a:p>
          <a:p>
            <a:pPr>
              <a:defRPr/>
            </a:pPr>
            <a:r>
              <a:rPr lang="en-SG" sz="2800" dirty="0"/>
              <a:t>An </a:t>
            </a:r>
            <a:r>
              <a:rPr lang="en-SG" sz="2800" dirty="0">
                <a:solidFill>
                  <a:srgbClr val="FF0000"/>
                </a:solidFill>
              </a:rPr>
              <a:t>algorithm</a:t>
            </a:r>
            <a:r>
              <a:rPr lang="en-SG" sz="2800" dirty="0"/>
              <a:t> is a </a:t>
            </a:r>
            <a:r>
              <a:rPr lang="en-SG" sz="2800" u="sng" dirty="0"/>
              <a:t>set of steps or instructions </a:t>
            </a:r>
            <a:r>
              <a:rPr lang="en-SG" sz="2800" dirty="0"/>
              <a:t>that must be written in an unambiguous and </a:t>
            </a:r>
            <a:r>
              <a:rPr lang="en-SG" sz="2800" u="sng" dirty="0"/>
              <a:t>precise manner</a:t>
            </a:r>
            <a:endParaRPr lang="en-SG" sz="2800" dirty="0"/>
          </a:p>
          <a:p>
            <a:pPr>
              <a:defRPr/>
            </a:pPr>
            <a:endParaRPr lang="en-SG" sz="2800" dirty="0"/>
          </a:p>
          <a:p>
            <a:pPr>
              <a:defRPr/>
            </a:pPr>
            <a:r>
              <a:rPr lang="en-SG" sz="2800" dirty="0"/>
              <a:t>An algorithm to solve a computer-based problem consists of 3 phases:</a:t>
            </a:r>
          </a:p>
          <a:p>
            <a:pPr marL="342900" lvl="0" indent="-342900">
              <a:buFont typeface="Arial" panose="020B0604020202020204" pitchFamily="34" charset="0"/>
              <a:buChar char="•"/>
              <a:defRPr/>
            </a:pPr>
            <a:r>
              <a:rPr lang="en-SG" sz="2400" u="sng" dirty="0"/>
              <a:t>Input</a:t>
            </a:r>
            <a:r>
              <a:rPr lang="en-SG" sz="2400" dirty="0"/>
              <a:t>: what is available for the algorithm to solve </a:t>
            </a:r>
          </a:p>
          <a:p>
            <a:pPr marL="342900" lvl="0" indent="-342900">
              <a:buFont typeface="Arial" panose="020B0604020202020204" pitchFamily="34" charset="0"/>
              <a:buChar char="•"/>
              <a:defRPr/>
            </a:pPr>
            <a:r>
              <a:rPr lang="en-SG" sz="2400" u="sng" dirty="0"/>
              <a:t>Process</a:t>
            </a:r>
            <a:r>
              <a:rPr lang="en-SG" sz="2400" dirty="0"/>
              <a:t>: how to solve the problem </a:t>
            </a:r>
          </a:p>
          <a:p>
            <a:pPr marL="342900" lvl="0" indent="-342900">
              <a:buFont typeface="Arial" panose="020B0604020202020204" pitchFamily="34" charset="0"/>
              <a:buChar char="•"/>
              <a:defRPr/>
            </a:pPr>
            <a:r>
              <a:rPr lang="en-SG" sz="2400" u="sng" dirty="0"/>
              <a:t>Output</a:t>
            </a:r>
            <a:r>
              <a:rPr lang="en-SG" sz="2400" dirty="0"/>
              <a:t>: what is the required result</a:t>
            </a:r>
          </a:p>
          <a:p>
            <a:pPr marL="457200" lvl="1" indent="0">
              <a:buFont typeface="Wingdings" panose="05000000000000000000" pitchFamily="2" charset="2"/>
              <a:buNone/>
              <a:defRPr/>
            </a:pPr>
            <a:endParaRPr lang="en-SG"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96702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There are 2 commonly used representations for an algorithm:</a:t>
            </a:r>
          </a:p>
          <a:p>
            <a:pPr marL="171450" indent="-171450">
              <a:buFont typeface="Arial" panose="020B0604020202020204" pitchFamily="34" charset="0"/>
              <a:buChar char="•"/>
            </a:pPr>
            <a:r>
              <a:rPr lang="en-US" altLang="en-US" dirty="0"/>
              <a:t>Pseudocode </a:t>
            </a:r>
          </a:p>
          <a:p>
            <a:pPr marL="914400" lvl="1" indent="-457200">
              <a:buFont typeface="Wingdings" panose="05000000000000000000" pitchFamily="2" charset="2"/>
              <a:buChar char="ü"/>
            </a:pPr>
            <a:r>
              <a:rPr lang="en-US" altLang="en-US" sz="2800" dirty="0"/>
              <a:t>Pseudocode is a simple and concise sequence of English-like instructions to solve a problem. </a:t>
            </a:r>
          </a:p>
          <a:p>
            <a:pPr marL="914400" lvl="1" indent="-457200">
              <a:buFont typeface="Wingdings" panose="05000000000000000000" pitchFamily="2" charset="2"/>
              <a:buChar char="ü"/>
            </a:pPr>
            <a:r>
              <a:rPr lang="en-US" altLang="en-US" sz="2800" dirty="0"/>
              <a:t>It is o</a:t>
            </a:r>
            <a:r>
              <a:rPr lang="en-US" altLang="en-US" sz="2400" dirty="0"/>
              <a:t>ften used as a way of describing a computer program to someone who does not understand how to program. </a:t>
            </a:r>
          </a:p>
          <a:p>
            <a:pPr marL="800100" lvl="1" indent="-342900">
              <a:buFont typeface="Wingdings" panose="05000000000000000000" pitchFamily="2" charset="2"/>
              <a:buChar char="ü"/>
            </a:pPr>
            <a:r>
              <a:rPr lang="en-US" altLang="en-US" sz="2400" dirty="0"/>
              <a:t>   It is i</a:t>
            </a:r>
            <a:r>
              <a:rPr lang="en-US" altLang="en-US" sz="2800" dirty="0"/>
              <a:t>mportant to write pseudocode as it h</a:t>
            </a:r>
            <a:r>
              <a:rPr lang="en-US" altLang="en-US" sz="2400" dirty="0"/>
              <a:t>elps to clearly understand the problem to be solved</a:t>
            </a:r>
          </a:p>
          <a:p>
            <a:endParaRPr lang="en-US" altLang="en-US" sz="2800" dirty="0"/>
          </a:p>
          <a:p>
            <a:pPr marL="171450" lvl="0" indent="-171450">
              <a:buFont typeface="Arial" panose="020B0604020202020204" pitchFamily="34" charset="0"/>
              <a:buChar char="•"/>
            </a:pPr>
            <a:r>
              <a:rPr lang="en-US" altLang="en-US" dirty="0"/>
              <a:t>Flowcharts</a:t>
            </a:r>
          </a:p>
          <a:p>
            <a:pPr marL="628650" lvl="1" indent="-171450">
              <a:buFont typeface="Wingdings" panose="05000000000000000000" pitchFamily="2" charset="2"/>
              <a:buChar char="ü"/>
            </a:pPr>
            <a:r>
              <a:rPr lang="en-US" altLang="en-US" dirty="0"/>
              <a:t>A flowchart is a type of diagram that represents a workflow or process. </a:t>
            </a:r>
          </a:p>
          <a:p>
            <a:pPr marL="628650" lvl="1" indent="-171450">
              <a:buFont typeface="Wingdings" panose="05000000000000000000" pitchFamily="2" charset="2"/>
              <a:buChar char="ü"/>
            </a:pPr>
            <a:r>
              <a:rPr lang="en-US" altLang="en-US" dirty="0"/>
              <a:t>A flowchart can also be defined as a diagrammatic representation of an algorithm, a step-by-step approach to solving a task. </a:t>
            </a:r>
          </a:p>
        </p:txBody>
      </p:sp>
      <p:sp>
        <p:nvSpPr>
          <p:cNvPr id="4" name="Slide Number Placeholder 3"/>
          <p:cNvSpPr>
            <a:spLocks noGrp="1"/>
          </p:cNvSpPr>
          <p:nvPr>
            <p:ph type="sldNum" sz="quarter" idx="10"/>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3161416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illustrates how the algorithm on </a:t>
            </a:r>
            <a:r>
              <a:rPr lang="en-US" dirty="0" err="1"/>
              <a:t>bmi</a:t>
            </a:r>
            <a:r>
              <a:rPr lang="en-US" dirty="0"/>
              <a:t> calculation can be represented in </a:t>
            </a:r>
            <a:r>
              <a:rPr lang="en-US" altLang="en-US" sz="1200" dirty="0"/>
              <a:t>English-like instructions using </a:t>
            </a:r>
            <a:r>
              <a:rPr lang="en-US" dirty="0"/>
              <a:t>pseudocode or diagrammatically in a flowchart.</a:t>
            </a:r>
          </a:p>
        </p:txBody>
      </p:sp>
      <p:sp>
        <p:nvSpPr>
          <p:cNvPr id="4" name="Slide Number Placeholder 3"/>
          <p:cNvSpPr>
            <a:spLocks noGrp="1"/>
          </p:cNvSpPr>
          <p:nvPr>
            <p:ph type="sldNum" sz="quarter" idx="5"/>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2982656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800" dirty="0"/>
              <a:t>STEP 4: Write The Program</a:t>
            </a:r>
          </a:p>
          <a:p>
            <a:endParaRPr lang="en-US" altLang="en-US" sz="2800" dirty="0"/>
          </a:p>
          <a:p>
            <a:r>
              <a:rPr lang="en-US" altLang="en-US" sz="2800" dirty="0"/>
              <a:t>This step involves transforming the algorithm from Step 3 into a set of instructions that can be understood by the computer, i.e., writing a program.</a:t>
            </a:r>
          </a:p>
          <a:p>
            <a:endParaRPr lang="en-US" altLang="en-US" sz="2800" dirty="0"/>
          </a:p>
          <a:p>
            <a:r>
              <a:rPr lang="en-US" altLang="en-US" sz="2800" dirty="0"/>
              <a:t>Writing a program is often called "</a:t>
            </a:r>
            <a:r>
              <a:rPr lang="en-US" altLang="en-US" sz="2800" i="1" dirty="0"/>
              <a:t>writing computer code</a:t>
            </a:r>
            <a:r>
              <a:rPr lang="en-US" altLang="en-US" sz="2800" dirty="0"/>
              <a:t>" or “</a:t>
            </a:r>
            <a:r>
              <a:rPr lang="en-US" altLang="en-US" sz="2800" i="1" dirty="0"/>
              <a:t>implementing an algorithm</a:t>
            </a:r>
            <a:r>
              <a:rPr lang="en-US" altLang="en-US" sz="2800" dirty="0"/>
              <a:t>”. </a:t>
            </a:r>
            <a:r>
              <a:rPr lang="en-US" altLang="en-US" sz="2600" dirty="0"/>
              <a:t>The computer </a:t>
            </a:r>
            <a:r>
              <a:rPr lang="en-US" altLang="en-US" sz="2600" i="1" dirty="0"/>
              <a:t>code </a:t>
            </a:r>
            <a:r>
              <a:rPr lang="en-US" altLang="en-US" sz="2600" dirty="0"/>
              <a:t>is actually the program (which is also commonly called the </a:t>
            </a:r>
            <a:r>
              <a:rPr lang="en-US" altLang="en-US" sz="2600" dirty="0">
                <a:solidFill>
                  <a:srgbClr val="FF0000"/>
                </a:solidFill>
              </a:rPr>
              <a:t>source code</a:t>
            </a:r>
            <a:r>
              <a:rPr lang="en-US" altLang="en-US" sz="2600" dirty="0"/>
              <a:t>). </a:t>
            </a:r>
            <a:r>
              <a:rPr lang="en-US" altLang="en-US" sz="2800" dirty="0"/>
              <a:t>Source code would vary depending on programming language used.</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1973306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box refers to the pseudocode written to calculate the body mass index of a person.</a:t>
            </a:r>
          </a:p>
          <a:p>
            <a:pPr marL="342900" lvl="0" indent="-342900">
              <a:buFont typeface="Arial" panose="020B0604020202020204" pitchFamily="34" charset="0"/>
              <a:buChar char="•"/>
              <a:defRPr/>
            </a:pPr>
            <a:r>
              <a:rPr lang="en-SG" sz="1200" u="none" dirty="0"/>
              <a:t>Step 1 to 4 refers to the INPUT needed for the algorithm to solve </a:t>
            </a:r>
          </a:p>
          <a:p>
            <a:pPr marL="342900" lvl="0" indent="-342900">
              <a:buFont typeface="Arial" panose="020B0604020202020204" pitchFamily="34" charset="0"/>
              <a:buChar char="•"/>
              <a:defRPr/>
            </a:pPr>
            <a:r>
              <a:rPr lang="en-SG" sz="1200" u="none" dirty="0"/>
              <a:t>Step 5 refers to the PROCESS on how to solve the problem </a:t>
            </a:r>
          </a:p>
          <a:p>
            <a:pPr marL="342900" lvl="0" indent="-342900">
              <a:buFont typeface="Arial" panose="020B0604020202020204" pitchFamily="34" charset="0"/>
              <a:buChar char="•"/>
              <a:defRPr/>
            </a:pPr>
            <a:r>
              <a:rPr lang="en-SG" sz="1200" u="none" dirty="0"/>
              <a:t>Step 6 refers to the OUTPUT which is the </a:t>
            </a:r>
            <a:r>
              <a:rPr lang="en-SG" sz="1200" dirty="0"/>
              <a:t>required result</a:t>
            </a:r>
          </a:p>
          <a:p>
            <a:endParaRPr lang="en-US" dirty="0"/>
          </a:p>
          <a:p>
            <a:r>
              <a:rPr lang="en-US" dirty="0"/>
              <a:t>The right box refers to the program written in Python language to solve the problem based on the pseudocode.  </a:t>
            </a:r>
          </a:p>
          <a:p>
            <a:r>
              <a:rPr lang="en-US" dirty="0"/>
              <a:t>Not to worry if you do not quite understand the statements. We will be going more into details on the syntax of the statements in the later lectures.</a:t>
            </a:r>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1196154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800" dirty="0"/>
              <a:t>Step 5: Test &amp; Evaluate The Program</a:t>
            </a:r>
          </a:p>
          <a:p>
            <a:endParaRPr lang="en-US" altLang="en-US" sz="2800" dirty="0"/>
          </a:p>
          <a:p>
            <a:r>
              <a:rPr lang="en-US" altLang="en-US" sz="2800" dirty="0"/>
              <a:t>This step ensures that the solution, in the form of a computer program, </a:t>
            </a:r>
            <a:r>
              <a:rPr lang="en-US" altLang="en-US" sz="2400" dirty="0"/>
              <a:t>solves the problem that it was intended to solve and produces the expected result or outcome.</a:t>
            </a:r>
          </a:p>
          <a:p>
            <a:endParaRPr lang="en-US" altLang="en-US" sz="2800" dirty="0"/>
          </a:p>
          <a:p>
            <a:r>
              <a:rPr lang="en-US" altLang="en-US" sz="2800" dirty="0"/>
              <a:t>When you run (or execute) your program, you should see the intended output.</a:t>
            </a:r>
            <a:endParaRPr lang="en-US" alt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3023003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box refers to the program written in Python language to calculate the body mass index of a person.</a:t>
            </a:r>
          </a:p>
          <a:p>
            <a:r>
              <a:rPr lang="en-US" dirty="0"/>
              <a:t>The right box refers to the expected output when the program is executed or run.  </a:t>
            </a:r>
          </a:p>
          <a:p>
            <a:endParaRPr lang="en-US" dirty="0"/>
          </a:p>
          <a:p>
            <a:r>
              <a:rPr lang="en-US" dirty="0"/>
              <a:t>If you have installed Python, you can try creating a new file called CalBMI.py, key in the Python codes and try running the program.  As mentioned, we will be going more into details on the syntax of the statements in the later lectures.</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26</a:t>
            </a:fld>
            <a:endParaRPr lang="en-US"/>
          </a:p>
        </p:txBody>
      </p:sp>
    </p:spTree>
    <p:extLst>
      <p:ext uri="{BB962C8B-B14F-4D97-AF65-F5344CB8AC3E}">
        <p14:creationId xmlns:p14="http://schemas.microsoft.com/office/powerpoint/2010/main" val="1597793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800" dirty="0"/>
              <a:t>It is possible that your program works correctly for some set of data input but not for all.</a:t>
            </a:r>
          </a:p>
          <a:p>
            <a:endParaRPr lang="en-US" altLang="en-US" sz="2800" dirty="0"/>
          </a:p>
          <a:p>
            <a:r>
              <a:rPr lang="en-US" altLang="en-US" sz="2800" dirty="0"/>
              <a:t>If the output of your program is </a:t>
            </a:r>
            <a:r>
              <a:rPr lang="en-US" altLang="en-US" sz="2800" u="sng" dirty="0"/>
              <a:t>incorrect:</a:t>
            </a:r>
            <a:endParaRPr lang="en-US" altLang="en-US" sz="2800" dirty="0"/>
          </a:p>
          <a:p>
            <a:pPr marL="457200" lvl="0" indent="-457200">
              <a:buFont typeface="Arial" panose="020B0604020202020204" pitchFamily="34" charset="0"/>
              <a:buChar char="•"/>
            </a:pPr>
            <a:r>
              <a:rPr lang="en-US" altLang="en-US" sz="2600" dirty="0"/>
              <a:t>It could be possible that the algorithm was not converted correctly into a proper program, or</a:t>
            </a:r>
          </a:p>
          <a:p>
            <a:pPr marL="457200" lvl="0" indent="-457200">
              <a:buFont typeface="Arial" panose="020B0604020202020204" pitchFamily="34" charset="0"/>
              <a:buChar char="•"/>
            </a:pPr>
            <a:r>
              <a:rPr lang="en-US" altLang="en-US" sz="2600" dirty="0"/>
              <a:t>It could be possible that a proper algorithm in step 3 was not done to handle various possible situations.</a:t>
            </a:r>
          </a:p>
          <a:p>
            <a:pPr marL="457200" lvl="0" indent="-457200">
              <a:buFont typeface="Arial" panose="020B0604020202020204" pitchFamily="34" charset="0"/>
              <a:buChar char="•"/>
            </a:pPr>
            <a:endParaRPr lang="en-US" altLang="en-US" sz="26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Such problems with your program are known as </a:t>
            </a:r>
            <a:r>
              <a:rPr lang="en-US" altLang="en-US" sz="1200" u="sng" dirty="0">
                <a:solidFill>
                  <a:srgbClr val="FF0000"/>
                </a:solidFill>
              </a:rPr>
              <a:t>logic errors.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solidFill>
                <a:srgbClr val="FF0000"/>
              </a:solidFill>
            </a:endParaRPr>
          </a:p>
          <a:p>
            <a:r>
              <a:rPr lang="en-US" altLang="en-US" sz="2800" i="0" u="none" dirty="0"/>
              <a:t>The process of finding and fixing errors in your code is called </a:t>
            </a:r>
            <a:r>
              <a:rPr lang="en-US" altLang="en-US" sz="2800" i="0" u="sng" dirty="0">
                <a:solidFill>
                  <a:srgbClr val="FF0000"/>
                </a:solidFill>
              </a:rPr>
              <a:t>debugging</a:t>
            </a:r>
            <a:r>
              <a:rPr lang="en-US" altLang="en-US" sz="2800" i="0" u="none" dirty="0">
                <a:solidFill>
                  <a:srgbClr val="FF0000"/>
                </a:solidFill>
              </a:rPr>
              <a:t>. This is a very </a:t>
            </a:r>
            <a:r>
              <a:rPr lang="en-US" altLang="en-US" sz="2400" i="0" u="none" dirty="0"/>
              <a:t>time-consuming “chore”. If you take your time to carefully follow the problem solving steps 1 through 3, this should greatly reduce the amount of errors in your programs and it should make debugging much easier.</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27</a:t>
            </a:fld>
            <a:endParaRPr lang="en-US"/>
          </a:p>
        </p:txBody>
      </p:sp>
    </p:spTree>
    <p:extLst>
      <p:ext uri="{BB962C8B-B14F-4D97-AF65-F5344CB8AC3E}">
        <p14:creationId xmlns:p14="http://schemas.microsoft.com/office/powerpoint/2010/main" val="2446632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en-US" altLang="en-US" b="0" dirty="0">
                <a:solidFill>
                  <a:srgbClr val="640064"/>
                </a:solidFill>
                <a:latin typeface="Arial Narrow" panose="020B0606020202030204" pitchFamily="34" charset="0"/>
              </a:rPr>
              <a:t>Once your program produces a result that seems correct, you need to evaluate or re-consider the original problem and make sure that the answer is formatted into a proper solution to the problem.</a:t>
            </a:r>
          </a:p>
          <a:p>
            <a:pPr eaLnBrk="1" hangingPunct="1">
              <a:buFont typeface="Wingdings" pitchFamily="2" charset="2"/>
              <a:buNone/>
            </a:pPr>
            <a:endParaRPr lang="en-US" altLang="en-US" b="0" dirty="0">
              <a:solidFill>
                <a:srgbClr val="640064"/>
              </a:solidFill>
              <a:latin typeface="Arial Narrow" panose="020B0606020202030204" pitchFamily="34" charset="0"/>
            </a:endParaRPr>
          </a:p>
          <a:p>
            <a:pPr eaLnBrk="1" hangingPunct="1">
              <a:buFont typeface="Wingdings" pitchFamily="2" charset="2"/>
              <a:buNone/>
            </a:pPr>
            <a:r>
              <a:rPr lang="en-US" altLang="en-US" b="0" dirty="0">
                <a:solidFill>
                  <a:srgbClr val="640064"/>
                </a:solidFill>
                <a:latin typeface="Arial Narrow" panose="020B0606020202030204" pitchFamily="34" charset="0"/>
              </a:rPr>
              <a:t>The p</a:t>
            </a:r>
            <a:r>
              <a:rPr lang="en-US" altLang="en-US" b="0" dirty="0">
                <a:solidFill>
                  <a:schemeClr val="tx1"/>
                </a:solidFill>
                <a:latin typeface="Arial Narrow" panose="020B0606020202030204" pitchFamily="34" charset="0"/>
              </a:rPr>
              <a:t>rogram solution may not solve the problem the way that you wanted it to and if so, more steps may need to be involved.</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6A5C5AF1-694C-4267-9697-E6D91425B376}" type="slidenum">
              <a:rPr lang="en-GB" altLang="en-US" sz="1000">
                <a:latin typeface="Arial" charset="0"/>
              </a:rPr>
              <a:pPr/>
              <a:t>28</a:t>
            </a:fld>
            <a:endParaRPr lang="en-GB" altLang="en-US" sz="1000">
              <a:latin typeface="Arial" charset="0"/>
            </a:endParaRPr>
          </a:p>
        </p:txBody>
      </p:sp>
    </p:spTree>
    <p:extLst>
      <p:ext uri="{BB962C8B-B14F-4D97-AF65-F5344CB8AC3E}">
        <p14:creationId xmlns:p14="http://schemas.microsoft.com/office/powerpoint/2010/main" val="3988649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try out the activities in the word document found in </a:t>
            </a:r>
            <a:r>
              <a:rPr lang="en-US" dirty="0" err="1"/>
              <a:t>POLITEMall</a:t>
            </a:r>
            <a:r>
              <a:rPr lang="en-US" dirty="0"/>
              <a:t>. </a:t>
            </a:r>
          </a:p>
        </p:txBody>
      </p:sp>
      <p:sp>
        <p:nvSpPr>
          <p:cNvPr id="4" name="Slide Number Placeholder 3"/>
          <p:cNvSpPr>
            <a:spLocks noGrp="1"/>
          </p:cNvSpPr>
          <p:nvPr>
            <p:ph type="sldNum" sz="quarter" idx="5"/>
          </p:nvPr>
        </p:nvSpPr>
        <p:spPr/>
        <p:txBody>
          <a:bodyPr/>
          <a:lstStyle/>
          <a:p>
            <a:fld id="{26B286DB-C50B-484C-A5B6-2AE944CA4CB5}" type="slidenum">
              <a:rPr lang="en-US" smtClean="0"/>
              <a:pPr/>
              <a:t>29</a:t>
            </a:fld>
            <a:endParaRPr lang="en-US"/>
          </a:p>
        </p:txBody>
      </p:sp>
    </p:spTree>
    <p:extLst>
      <p:ext uri="{BB962C8B-B14F-4D97-AF65-F5344CB8AC3E}">
        <p14:creationId xmlns:p14="http://schemas.microsoft.com/office/powerpoint/2010/main" val="234440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People make decisions everyday to solve problems that affect their lives.</a:t>
            </a:r>
          </a:p>
          <a:p>
            <a:endParaRPr lang="en-SG" sz="1600" kern="1200" dirty="0">
              <a:solidFill>
                <a:schemeClr val="tx1"/>
              </a:solidFill>
              <a:effectLst/>
              <a:latin typeface="Arial" charset="0"/>
              <a:ea typeface="+mn-ea"/>
              <a:cs typeface="Arial" charset="0"/>
            </a:endParaRPr>
          </a:p>
          <a:p>
            <a:r>
              <a:rPr lang="en-SG" sz="1600" kern="1200" dirty="0">
                <a:solidFill>
                  <a:schemeClr val="tx1"/>
                </a:solidFill>
                <a:effectLst/>
                <a:latin typeface="Arial" charset="0"/>
                <a:ea typeface="+mn-ea"/>
                <a:cs typeface="Arial" charset="0"/>
              </a:rPr>
              <a:t>In order to solve a problem, we must first understand the problem. We may need to read the problem statement a number of times to ensure that we understand what is asked before attempting to solve it.</a:t>
            </a:r>
            <a:endParaRPr lang="en-US" sz="1600" kern="1200" dirty="0">
              <a:solidFill>
                <a:schemeClr val="tx1"/>
              </a:solidFill>
              <a:effectLst/>
              <a:latin typeface="Arial" charset="0"/>
              <a:ea typeface="+mn-ea"/>
              <a:cs typeface="Arial" charset="0"/>
            </a:endParaRPr>
          </a:p>
          <a:p>
            <a:endParaRPr lang="en-SG" sz="1600" kern="1200" dirty="0">
              <a:solidFill>
                <a:schemeClr val="tx1"/>
              </a:solidFill>
              <a:effectLst/>
              <a:latin typeface="Arial" charset="0"/>
              <a:ea typeface="+mn-ea"/>
              <a:cs typeface="Arial" charset="0"/>
            </a:endParaRPr>
          </a:p>
          <a:p>
            <a:r>
              <a:rPr lang="en-SG" sz="1600" kern="1200" dirty="0">
                <a:solidFill>
                  <a:schemeClr val="tx1"/>
                </a:solidFill>
                <a:effectLst/>
                <a:latin typeface="Arial" charset="0"/>
                <a:ea typeface="+mn-ea"/>
                <a:cs typeface="Arial" charset="0"/>
              </a:rPr>
              <a:t>The following steps need to be done:</a:t>
            </a:r>
            <a:endParaRPr lang="en-US" sz="1600" kern="1200" dirty="0">
              <a:solidFill>
                <a:schemeClr val="tx1"/>
              </a:solidFill>
              <a:effectLst/>
              <a:latin typeface="Arial" charset="0"/>
              <a:ea typeface="+mn-ea"/>
              <a:cs typeface="Arial" charset="0"/>
            </a:endParaRPr>
          </a:p>
          <a:p>
            <a:pPr marL="171450" lvl="0" indent="-171450">
              <a:buFont typeface="Arial" panose="020B0604020202020204" pitchFamily="34" charset="0"/>
              <a:buChar char="•"/>
            </a:pPr>
            <a:r>
              <a:rPr lang="en-SG" sz="1600" kern="1200" dirty="0">
                <a:solidFill>
                  <a:schemeClr val="tx1"/>
                </a:solidFill>
                <a:effectLst/>
                <a:latin typeface="Arial" charset="0"/>
                <a:ea typeface="+mn-ea"/>
                <a:cs typeface="Arial" charset="0"/>
              </a:rPr>
              <a:t>read the problem statement carefully</a:t>
            </a:r>
            <a:endParaRPr lang="en-US" sz="1600" kern="1200" dirty="0">
              <a:solidFill>
                <a:schemeClr val="tx1"/>
              </a:solidFill>
              <a:effectLst/>
              <a:latin typeface="Arial" charset="0"/>
              <a:ea typeface="+mn-ea"/>
              <a:cs typeface="Arial" charset="0"/>
            </a:endParaRPr>
          </a:p>
          <a:p>
            <a:pPr marL="171450" lvl="0" indent="-171450">
              <a:buFont typeface="Arial" panose="020B0604020202020204" pitchFamily="34" charset="0"/>
              <a:buChar char="•"/>
            </a:pPr>
            <a:r>
              <a:rPr lang="en-SG" sz="1600" kern="1200" dirty="0">
                <a:solidFill>
                  <a:schemeClr val="tx1"/>
                </a:solidFill>
                <a:effectLst/>
                <a:latin typeface="Arial" charset="0"/>
                <a:ea typeface="+mn-ea"/>
                <a:cs typeface="Arial" charset="0"/>
              </a:rPr>
              <a:t>understand what the problem entails</a:t>
            </a:r>
            <a:endParaRPr lang="en-US" sz="1600" kern="1200" dirty="0">
              <a:solidFill>
                <a:schemeClr val="tx1"/>
              </a:solidFill>
              <a:effectLst/>
              <a:latin typeface="Arial" charset="0"/>
              <a:ea typeface="+mn-ea"/>
              <a:cs typeface="Arial" charset="0"/>
            </a:endParaRPr>
          </a:p>
          <a:p>
            <a:pPr marL="171450" lvl="0" indent="-171450">
              <a:buFont typeface="Arial" panose="020B0604020202020204" pitchFamily="34" charset="0"/>
              <a:buChar char="•"/>
            </a:pPr>
            <a:r>
              <a:rPr lang="en-SG" sz="1600" kern="1200" dirty="0">
                <a:solidFill>
                  <a:schemeClr val="tx1"/>
                </a:solidFill>
                <a:effectLst/>
                <a:latin typeface="Arial" charset="0"/>
                <a:ea typeface="+mn-ea"/>
                <a:cs typeface="Arial" charset="0"/>
              </a:rPr>
              <a:t>write down the steps to solve the problem</a:t>
            </a:r>
            <a:endParaRPr lang="en-US" sz="1600" kern="1200" dirty="0">
              <a:solidFill>
                <a:schemeClr val="tx1"/>
              </a:solidFill>
              <a:effectLst/>
              <a:latin typeface="Arial" charset="0"/>
              <a:ea typeface="+mn-ea"/>
              <a:cs typeface="Arial" charset="0"/>
            </a:endParaRPr>
          </a:p>
          <a:p>
            <a:endParaRPr lang="en-US" altLang="en-US" sz="1050" dirty="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9373FE95-A181-47AC-8727-8C903FEAEE63}" type="slidenum">
              <a:rPr lang="en-GB" altLang="en-US" sz="1000">
                <a:latin typeface="Arial" charset="0"/>
              </a:rPr>
              <a:pPr/>
              <a:t>3</a:t>
            </a:fld>
            <a:endParaRPr lang="en-GB" altLang="en-US" sz="1000">
              <a:latin typeface="Arial" charset="0"/>
            </a:endParaRPr>
          </a:p>
        </p:txBody>
      </p:sp>
    </p:spTree>
    <p:extLst>
      <p:ext uri="{BB962C8B-B14F-4D97-AF65-F5344CB8AC3E}">
        <p14:creationId xmlns:p14="http://schemas.microsoft.com/office/powerpoint/2010/main" val="3455546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SG" sz="2800" b="0" dirty="0">
                <a:solidFill>
                  <a:srgbClr val="CC0000"/>
                </a:solidFill>
                <a:latin typeface="Arial Narrow" panose="020B0606020202030204" pitchFamily="34" charset="0"/>
                <a:cs typeface="Arial" panose="020B0604020202020204" pitchFamily="34" charset="0"/>
              </a:rPr>
              <a:t>To summarise on what we have covered in this lecture:</a:t>
            </a:r>
          </a:p>
          <a:p>
            <a:pPr>
              <a:buFont typeface="Wingdings" panose="05000000000000000000" pitchFamily="2" charset="2"/>
              <a:buChar char="§"/>
            </a:pPr>
            <a:r>
              <a:rPr lang="en-SG" sz="2800" b="0" dirty="0">
                <a:solidFill>
                  <a:srgbClr val="CC0000"/>
                </a:solidFill>
                <a:latin typeface="Arial Narrow" panose="020B0606020202030204" pitchFamily="34" charset="0"/>
                <a:cs typeface="Arial" panose="020B0604020202020204" pitchFamily="34" charset="0"/>
              </a:rPr>
              <a:t>Problem Solving </a:t>
            </a:r>
            <a:r>
              <a:rPr lang="en-SG" dirty="0">
                <a:solidFill>
                  <a:srgbClr val="CC0000"/>
                </a:solidFill>
                <a:latin typeface="Arial Narrow" panose="020B0606020202030204" pitchFamily="34" charset="0"/>
                <a:cs typeface="Arial" panose="020B0604020202020204" pitchFamily="34" charset="0"/>
              </a:rPr>
              <a:t>i</a:t>
            </a:r>
            <a:r>
              <a:rPr lang="en-SG" sz="2800" b="0" dirty="0">
                <a:solidFill>
                  <a:srgbClr val="CC0000"/>
                </a:solidFill>
                <a:latin typeface="Arial Narrow" panose="020B0606020202030204" pitchFamily="34" charset="0"/>
                <a:cs typeface="Arial" panose="020B0604020202020204" pitchFamily="34" charset="0"/>
              </a:rPr>
              <a:t>n Computing u</a:t>
            </a:r>
            <a:r>
              <a:rPr lang="en-SG" sz="2400" b="0" dirty="0">
                <a:latin typeface="Arial Narrow" panose="020B0606020202030204" pitchFamily="34" charset="0"/>
                <a:cs typeface="Arial" panose="020B0604020202020204" pitchFamily="34" charset="0"/>
              </a:rPr>
              <a:t>ses programming language to communicate instructions to computers. This is also known as programming.</a:t>
            </a:r>
          </a:p>
          <a:p>
            <a:pPr>
              <a:buFont typeface="Wingdings" panose="05000000000000000000" pitchFamily="2" charset="2"/>
              <a:buChar char="§"/>
            </a:pPr>
            <a:r>
              <a:rPr lang="en-SG" sz="2800" b="0" dirty="0">
                <a:solidFill>
                  <a:srgbClr val="CC0000"/>
                </a:solidFill>
                <a:latin typeface="Arial Narrow" panose="020B0606020202030204" pitchFamily="34" charset="0"/>
                <a:cs typeface="Arial" panose="020B0604020202020204" pitchFamily="34" charset="0"/>
              </a:rPr>
              <a:t>There are 5 steps involved in problem solving. </a:t>
            </a:r>
          </a:p>
          <a:p>
            <a:pPr>
              <a:buFont typeface="Wingdings" panose="05000000000000000000" pitchFamily="2" charset="2"/>
              <a:buChar char="§"/>
            </a:pPr>
            <a:r>
              <a:rPr lang="en-SG" sz="2800" b="0" dirty="0">
                <a:solidFill>
                  <a:srgbClr val="CC0000"/>
                </a:solidFill>
                <a:latin typeface="Arial Narrow" panose="020B0606020202030204" pitchFamily="34" charset="0"/>
                <a:cs typeface="Arial" panose="020B0604020202020204" pitchFamily="34" charset="0"/>
              </a:rPr>
              <a:t>Algorithm </a:t>
            </a:r>
            <a:r>
              <a:rPr lang="en-US" sz="2400" b="0" dirty="0">
                <a:latin typeface="Arial Narrow" panose="020B0606020202030204" pitchFamily="34" charset="0"/>
                <a:cs typeface="Arial" panose="020B0604020202020204" pitchFamily="34" charset="0"/>
              </a:rPr>
              <a:t>defines the sequence of concise &amp; unambiguous steps or instructions to solve a problem</a:t>
            </a:r>
          </a:p>
          <a:p>
            <a:pPr>
              <a:buFont typeface="Wingdings" panose="05000000000000000000" pitchFamily="2" charset="2"/>
              <a:buNone/>
            </a:pPr>
            <a:endParaRPr lang="en-US" sz="2400" b="0" dirty="0">
              <a:latin typeface="Arial Narrow" panose="020B0606020202030204" pitchFamily="34" charset="0"/>
              <a:cs typeface="Arial" panose="020B0604020202020204" pitchFamily="34" charset="0"/>
            </a:endParaRPr>
          </a:p>
          <a:p>
            <a:pPr>
              <a:buFont typeface="Wingdings" panose="05000000000000000000" pitchFamily="2" charset="2"/>
              <a:buNone/>
            </a:pPr>
            <a:r>
              <a:rPr lang="en-SG" sz="2400" b="0" dirty="0">
                <a:latin typeface="Arial Narrow" panose="020B0606020202030204" pitchFamily="34" charset="0"/>
                <a:cs typeface="Arial" panose="020B0604020202020204" pitchFamily="34" charset="0"/>
              </a:rPr>
              <a:t>In the next lecture, you will be introduced to the Python programming language and how to write programs using Python.</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30</a:t>
            </a:fld>
            <a:endParaRPr lang="en-US"/>
          </a:p>
        </p:txBody>
      </p:sp>
    </p:spTree>
    <p:extLst>
      <p:ext uri="{BB962C8B-B14F-4D97-AF65-F5344CB8AC3E}">
        <p14:creationId xmlns:p14="http://schemas.microsoft.com/office/powerpoint/2010/main" val="158048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dirty="0"/>
              <a:t>Spend some time to read through this </a:t>
            </a:r>
            <a:r>
              <a:rPr lang="en-US" dirty="0"/>
              <a:t>Problem Scenario</a:t>
            </a:r>
            <a:r>
              <a:rPr lang="en-US" sz="1200" b="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Question - How can you solve the problem that Farmer Joe faced, which is, to get his purchases across the river?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357285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u="sng" dirty="0">
                <a:solidFill>
                  <a:srgbClr val="FF0000"/>
                </a:solidFill>
              </a:rPr>
              <a:t>Problem solving</a:t>
            </a:r>
            <a:r>
              <a:rPr lang="en-US" altLang="en-US" dirty="0">
                <a:solidFill>
                  <a:srgbClr val="FF0000"/>
                </a:solidFill>
              </a:rPr>
              <a:t> </a:t>
            </a:r>
            <a:r>
              <a:rPr lang="en-US" altLang="en-US" dirty="0"/>
              <a:t>consists of using generic or </a:t>
            </a:r>
            <a:r>
              <a:rPr lang="en-US" altLang="en-US" i="1" dirty="0"/>
              <a:t>ad hoc</a:t>
            </a:r>
            <a:r>
              <a:rPr lang="en-US" altLang="en-US" dirty="0"/>
              <a:t> methods, in an orderly manner, for finding solutions to problems.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pPr>
              <a:buFont typeface="Wingdings" pitchFamily="2" charset="2"/>
              <a:buChar char="§"/>
            </a:pPr>
            <a:r>
              <a:rPr lang="en-US" altLang="en-US" sz="1200" dirty="0">
                <a:solidFill>
                  <a:schemeClr val="tx1"/>
                </a:solidFill>
                <a:latin typeface="Arial Narrow" panose="020B0606020202030204" pitchFamily="34" charset="0"/>
              </a:rPr>
              <a:t> There are 5 steps in the problem solving process that involves brainstorming, analyzing and testing until the optimal solution is reached.</a:t>
            </a:r>
          </a:p>
          <a:p>
            <a:pPr>
              <a:buFont typeface="Wingdings" pitchFamily="2" charset="2"/>
              <a:buChar char="§"/>
            </a:pPr>
            <a:r>
              <a:rPr lang="en-US" altLang="en-US" sz="1200" dirty="0">
                <a:solidFill>
                  <a:schemeClr val="tx1"/>
                </a:solidFill>
                <a:latin typeface="Arial Narrow" panose="020B0606020202030204" pitchFamily="34" charset="0"/>
              </a:rPr>
              <a:t> It is important that all steps be done in order.</a:t>
            </a:r>
          </a:p>
          <a:p>
            <a:endParaRPr lang="en-US" altLang="en-US" dirty="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ACE75B0D-8BA8-43FC-80DC-44D26EC5FE86}" type="slidenum">
              <a:rPr lang="en-GB" altLang="en-US" sz="1000">
                <a:latin typeface="Arial" charset="0"/>
              </a:rPr>
              <a:pPr/>
              <a:t>5</a:t>
            </a:fld>
            <a:endParaRPr lang="en-GB" altLang="en-US" sz="1000">
              <a:latin typeface="Arial" charset="0"/>
            </a:endParaRPr>
          </a:p>
        </p:txBody>
      </p:sp>
    </p:spTree>
    <p:extLst>
      <p:ext uri="{BB962C8B-B14F-4D97-AF65-F5344CB8AC3E}">
        <p14:creationId xmlns:p14="http://schemas.microsoft.com/office/powerpoint/2010/main" val="76247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Problems involve setting out to achieve some objective or desired state of affairs and can include avoiding a situation or event.</a:t>
            </a:r>
          </a:p>
          <a:p>
            <a:endParaRPr lang="en-US" dirty="0"/>
          </a:p>
          <a:p>
            <a:r>
              <a:rPr lang="en-US" dirty="0"/>
              <a:t>All problems have two features in common: </a:t>
            </a:r>
          </a:p>
          <a:p>
            <a:pPr marL="171450" indent="-171450">
              <a:buFont typeface="Arial" panose="020B0604020202020204" pitchFamily="34" charset="0"/>
              <a:buChar char="•"/>
            </a:pPr>
            <a:r>
              <a:rPr lang="en-US" dirty="0"/>
              <a:t>Goals </a:t>
            </a:r>
          </a:p>
          <a:p>
            <a:pPr marL="171450" indent="-171450">
              <a:buFont typeface="Arial" panose="020B0604020202020204" pitchFamily="34" charset="0"/>
              <a:buChar char="•"/>
            </a:pPr>
            <a:r>
              <a:rPr lang="en-US" dirty="0"/>
              <a:t>Barriers</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85560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dirty="0"/>
              <a:t>Setting Goals</a:t>
            </a:r>
          </a:p>
          <a:p>
            <a:pPr lvl="0"/>
            <a:r>
              <a:rPr lang="en-US" altLang="en-US" dirty="0"/>
              <a:t>Goals can be anything that you wish to achieve, where you want to be.</a:t>
            </a:r>
          </a:p>
          <a:p>
            <a:pPr lvl="0"/>
            <a:endParaRPr lang="en-US" altLang="en-US" dirty="0"/>
          </a:p>
          <a:p>
            <a:pPr marL="171450" lvl="0" indent="-171450">
              <a:buFont typeface="Arial" panose="020B0604020202020204" pitchFamily="34" charset="0"/>
              <a:buChar char="•"/>
            </a:pPr>
            <a:r>
              <a:rPr lang="en-US" altLang="en-US" dirty="0"/>
              <a:t>If you are hungry then your goal is probably to eat something.</a:t>
            </a:r>
          </a:p>
          <a:p>
            <a:pPr marL="171450" lvl="0" indent="-171450">
              <a:buFont typeface="Arial" panose="020B0604020202020204" pitchFamily="34" charset="0"/>
              <a:buChar char="•"/>
            </a:pPr>
            <a:r>
              <a:rPr lang="en-US" altLang="en-US" dirty="0"/>
              <a:t>If you are a head of an organization (CEO) then your main goal may be to maximize profits. The main goal may need to be split into numerous sub-goals in order to fulfil the ultimate goal of increasing profits.</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29057" indent="-280406" defTabSz="911322">
              <a:defRPr sz="2400">
                <a:solidFill>
                  <a:schemeClr val="tx1"/>
                </a:solidFill>
                <a:latin typeface="Verdana" pitchFamily="34" charset="0"/>
                <a:cs typeface="Arial" charset="0"/>
              </a:defRPr>
            </a:lvl2pPr>
            <a:lvl3pPr marL="1121626" indent="-224325" defTabSz="911322">
              <a:defRPr sz="2400">
                <a:solidFill>
                  <a:schemeClr val="tx1"/>
                </a:solidFill>
                <a:latin typeface="Verdana" pitchFamily="34" charset="0"/>
                <a:cs typeface="Arial" charset="0"/>
              </a:defRPr>
            </a:lvl3pPr>
            <a:lvl4pPr marL="1570276" indent="-224325" defTabSz="911322">
              <a:defRPr sz="2400">
                <a:solidFill>
                  <a:schemeClr val="tx1"/>
                </a:solidFill>
                <a:latin typeface="Verdana" pitchFamily="34" charset="0"/>
                <a:cs typeface="Arial" charset="0"/>
              </a:defRPr>
            </a:lvl4pPr>
            <a:lvl5pPr marL="2018927" indent="-224325" defTabSz="911322">
              <a:defRPr sz="2400">
                <a:solidFill>
                  <a:schemeClr val="tx1"/>
                </a:solidFill>
                <a:latin typeface="Verdana" pitchFamily="34" charset="0"/>
                <a:cs typeface="Arial" charset="0"/>
              </a:defRPr>
            </a:lvl5pPr>
            <a:lvl6pPr marL="2467577" indent="-224325" defTabSz="911322" eaLnBrk="0" fontAlgn="base" hangingPunct="0">
              <a:spcBef>
                <a:spcPct val="0"/>
              </a:spcBef>
              <a:spcAft>
                <a:spcPct val="0"/>
              </a:spcAft>
              <a:defRPr sz="2400">
                <a:solidFill>
                  <a:schemeClr val="tx1"/>
                </a:solidFill>
                <a:latin typeface="Verdana" pitchFamily="34" charset="0"/>
                <a:cs typeface="Arial" charset="0"/>
              </a:defRPr>
            </a:lvl6pPr>
            <a:lvl7pPr marL="2916227" indent="-224325" defTabSz="911322" eaLnBrk="0" fontAlgn="base" hangingPunct="0">
              <a:spcBef>
                <a:spcPct val="0"/>
              </a:spcBef>
              <a:spcAft>
                <a:spcPct val="0"/>
              </a:spcAft>
              <a:defRPr sz="2400">
                <a:solidFill>
                  <a:schemeClr val="tx1"/>
                </a:solidFill>
                <a:latin typeface="Verdana" pitchFamily="34" charset="0"/>
                <a:cs typeface="Arial" charset="0"/>
              </a:defRPr>
            </a:lvl7pPr>
            <a:lvl8pPr marL="3364878" indent="-224325" defTabSz="911322" eaLnBrk="0" fontAlgn="base" hangingPunct="0">
              <a:spcBef>
                <a:spcPct val="0"/>
              </a:spcBef>
              <a:spcAft>
                <a:spcPct val="0"/>
              </a:spcAft>
              <a:defRPr sz="2400">
                <a:solidFill>
                  <a:schemeClr val="tx1"/>
                </a:solidFill>
                <a:latin typeface="Verdana" pitchFamily="34" charset="0"/>
                <a:cs typeface="Arial" charset="0"/>
              </a:defRPr>
            </a:lvl8pPr>
            <a:lvl9pPr marL="3813528" indent="-224325" defTabSz="911322" eaLnBrk="0" fontAlgn="base" hangingPunct="0">
              <a:spcBef>
                <a:spcPct val="0"/>
              </a:spcBef>
              <a:spcAft>
                <a:spcPct val="0"/>
              </a:spcAft>
              <a:defRPr sz="2400">
                <a:solidFill>
                  <a:schemeClr val="tx1"/>
                </a:solidFill>
                <a:latin typeface="Verdana" pitchFamily="34" charset="0"/>
                <a:cs typeface="Arial" charset="0"/>
              </a:defRPr>
            </a:lvl9pPr>
          </a:lstStyle>
          <a:p>
            <a:fld id="{171DFE16-D596-4157-86E2-905955C7EC1B}" type="slidenum">
              <a:rPr lang="en-GB" altLang="en-US" sz="1000">
                <a:latin typeface="Arial" charset="0"/>
              </a:rPr>
              <a:pPr/>
              <a:t>7</a:t>
            </a:fld>
            <a:endParaRPr lang="en-GB" altLang="en-US" sz="1000">
              <a:latin typeface="Arial" charset="0"/>
            </a:endParaRPr>
          </a:p>
        </p:txBody>
      </p:sp>
    </p:spTree>
    <p:extLst>
      <p:ext uri="{BB962C8B-B14F-4D97-AF65-F5344CB8AC3E}">
        <p14:creationId xmlns:p14="http://schemas.microsoft.com/office/powerpoint/2010/main" val="292372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defRPr/>
            </a:pPr>
            <a:r>
              <a:rPr lang="en-US" altLang="en-US" dirty="0"/>
              <a:t>Know Your Barriers</a:t>
            </a:r>
          </a:p>
          <a:p>
            <a:pPr lvl="0">
              <a:defRPr/>
            </a:pPr>
            <a:r>
              <a:rPr lang="en-US" altLang="en-US" dirty="0"/>
              <a:t>If there were no barriers in the way of achieving a goal, then there would be no problem.</a:t>
            </a:r>
          </a:p>
          <a:p>
            <a:pPr lvl="0">
              <a:defRPr/>
            </a:pPr>
            <a:endParaRPr lang="en-US" altLang="en-US" u="sng" dirty="0">
              <a:solidFill>
                <a:srgbClr val="FF0000"/>
              </a:solidFill>
            </a:endParaRPr>
          </a:p>
          <a:p>
            <a:pPr lvl="0">
              <a:defRPr/>
            </a:pPr>
            <a:r>
              <a:rPr lang="en-US" altLang="en-US" u="sng" dirty="0">
                <a:solidFill>
                  <a:srgbClr val="FF0000"/>
                </a:solidFill>
              </a:rPr>
              <a:t>Problem solving </a:t>
            </a:r>
            <a:r>
              <a:rPr lang="en-US" altLang="en-US" dirty="0"/>
              <a:t>involves overcoming the barriers or obstacles that prevent the immediate achievement of goals.</a:t>
            </a:r>
          </a:p>
          <a:p>
            <a:pPr marL="171450" lvl="0" indent="-171450">
              <a:spcBef>
                <a:spcPts val="0"/>
              </a:spcBef>
              <a:buFont typeface="Arial" panose="020B0604020202020204" pitchFamily="34" charset="0"/>
              <a:buChar char="•"/>
              <a:defRPr/>
            </a:pPr>
            <a:r>
              <a:rPr lang="en-US" altLang="en-US" dirty="0"/>
              <a:t>If you feel hungry then your goal is to eat. A barrier to this may be that you have no food available. You take a trip to the supermarket and buy some food, removing the barrier and thus solving the problem. </a:t>
            </a:r>
          </a:p>
          <a:p>
            <a:pPr marL="171450" lvl="0" indent="-171450">
              <a:spcBef>
                <a:spcPts val="0"/>
              </a:spcBef>
              <a:buFont typeface="Arial" panose="020B0604020202020204" pitchFamily="34" charset="0"/>
              <a:buChar char="•"/>
              <a:defRPr/>
            </a:pPr>
            <a:r>
              <a:rPr lang="en-US" altLang="en-US" dirty="0"/>
              <a:t>If the CEO wants to maximize profits, he needs to attempt to recognize these barriers and remove them.</a:t>
            </a:r>
          </a:p>
          <a:p>
            <a:endParaRPr lang="en-US" altLang="en-US" dirty="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29057" indent="-280406" defTabSz="911322">
              <a:defRPr sz="2400">
                <a:solidFill>
                  <a:schemeClr val="tx1"/>
                </a:solidFill>
                <a:latin typeface="Verdana" pitchFamily="34" charset="0"/>
                <a:cs typeface="Arial" charset="0"/>
              </a:defRPr>
            </a:lvl2pPr>
            <a:lvl3pPr marL="1121626" indent="-224325" defTabSz="911322">
              <a:defRPr sz="2400">
                <a:solidFill>
                  <a:schemeClr val="tx1"/>
                </a:solidFill>
                <a:latin typeface="Verdana" pitchFamily="34" charset="0"/>
                <a:cs typeface="Arial" charset="0"/>
              </a:defRPr>
            </a:lvl3pPr>
            <a:lvl4pPr marL="1570276" indent="-224325" defTabSz="911322">
              <a:defRPr sz="2400">
                <a:solidFill>
                  <a:schemeClr val="tx1"/>
                </a:solidFill>
                <a:latin typeface="Verdana" pitchFamily="34" charset="0"/>
                <a:cs typeface="Arial" charset="0"/>
              </a:defRPr>
            </a:lvl4pPr>
            <a:lvl5pPr marL="2018927" indent="-224325" defTabSz="911322">
              <a:defRPr sz="2400">
                <a:solidFill>
                  <a:schemeClr val="tx1"/>
                </a:solidFill>
                <a:latin typeface="Verdana" pitchFamily="34" charset="0"/>
                <a:cs typeface="Arial" charset="0"/>
              </a:defRPr>
            </a:lvl5pPr>
            <a:lvl6pPr marL="2467577" indent="-224325" defTabSz="911322" eaLnBrk="0" fontAlgn="base" hangingPunct="0">
              <a:spcBef>
                <a:spcPct val="0"/>
              </a:spcBef>
              <a:spcAft>
                <a:spcPct val="0"/>
              </a:spcAft>
              <a:defRPr sz="2400">
                <a:solidFill>
                  <a:schemeClr val="tx1"/>
                </a:solidFill>
                <a:latin typeface="Verdana" pitchFamily="34" charset="0"/>
                <a:cs typeface="Arial" charset="0"/>
              </a:defRPr>
            </a:lvl6pPr>
            <a:lvl7pPr marL="2916227" indent="-224325" defTabSz="911322" eaLnBrk="0" fontAlgn="base" hangingPunct="0">
              <a:spcBef>
                <a:spcPct val="0"/>
              </a:spcBef>
              <a:spcAft>
                <a:spcPct val="0"/>
              </a:spcAft>
              <a:defRPr sz="2400">
                <a:solidFill>
                  <a:schemeClr val="tx1"/>
                </a:solidFill>
                <a:latin typeface="Verdana" pitchFamily="34" charset="0"/>
                <a:cs typeface="Arial" charset="0"/>
              </a:defRPr>
            </a:lvl7pPr>
            <a:lvl8pPr marL="3364878" indent="-224325" defTabSz="911322" eaLnBrk="0" fontAlgn="base" hangingPunct="0">
              <a:spcBef>
                <a:spcPct val="0"/>
              </a:spcBef>
              <a:spcAft>
                <a:spcPct val="0"/>
              </a:spcAft>
              <a:defRPr sz="2400">
                <a:solidFill>
                  <a:schemeClr val="tx1"/>
                </a:solidFill>
                <a:latin typeface="Verdana" pitchFamily="34" charset="0"/>
                <a:cs typeface="Arial" charset="0"/>
              </a:defRPr>
            </a:lvl8pPr>
            <a:lvl9pPr marL="3813528" indent="-224325" defTabSz="911322" eaLnBrk="0" fontAlgn="base" hangingPunct="0">
              <a:spcBef>
                <a:spcPct val="0"/>
              </a:spcBef>
              <a:spcAft>
                <a:spcPct val="0"/>
              </a:spcAft>
              <a:defRPr sz="2400">
                <a:solidFill>
                  <a:schemeClr val="tx1"/>
                </a:solidFill>
                <a:latin typeface="Verdana" pitchFamily="34" charset="0"/>
                <a:cs typeface="Arial" charset="0"/>
              </a:defRPr>
            </a:lvl9pPr>
          </a:lstStyle>
          <a:p>
            <a:fld id="{07FEB2F7-12B3-4D82-AA21-24EF15C4A57E}" type="slidenum">
              <a:rPr lang="en-GB" altLang="en-US" sz="1000">
                <a:latin typeface="Arial" charset="0"/>
              </a:rPr>
              <a:pPr/>
              <a:t>8</a:t>
            </a:fld>
            <a:endParaRPr lang="en-GB" altLang="en-US" sz="1000">
              <a:latin typeface="Arial" charset="0"/>
            </a:endParaRPr>
          </a:p>
        </p:txBody>
      </p:sp>
    </p:spTree>
    <p:extLst>
      <p:ext uri="{BB962C8B-B14F-4D97-AF65-F5344CB8AC3E}">
        <p14:creationId xmlns:p14="http://schemas.microsoft.com/office/powerpoint/2010/main" val="277086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Step 1. Identify And Define Problem</a:t>
            </a:r>
          </a:p>
          <a:p>
            <a:r>
              <a:rPr lang="en-SG" sz="1200" kern="1200" dirty="0">
                <a:solidFill>
                  <a:schemeClr val="tx1"/>
                </a:solidFill>
                <a:effectLst/>
                <a:latin typeface="Arial" charset="0"/>
                <a:ea typeface="+mn-ea"/>
                <a:cs typeface="Arial" charset="0"/>
              </a:rPr>
              <a:t>When we are given a problem to solve, we have to read the problem carefully. </a:t>
            </a:r>
          </a:p>
          <a:p>
            <a:endParaRPr lang="en-SG" sz="1200" kern="1200" dirty="0">
              <a:solidFill>
                <a:schemeClr val="tx1"/>
              </a:solidFill>
              <a:effectLst/>
              <a:latin typeface="Arial" charset="0"/>
              <a:ea typeface="+mn-ea"/>
              <a:cs typeface="Arial" charset="0"/>
            </a:endParaRPr>
          </a:p>
          <a:p>
            <a:r>
              <a:rPr lang="en-SG" sz="1200" kern="1200" dirty="0">
                <a:solidFill>
                  <a:schemeClr val="tx1"/>
                </a:solidFill>
                <a:effectLst/>
                <a:latin typeface="Arial" charset="0"/>
                <a:ea typeface="+mn-ea"/>
                <a:cs typeface="Arial" charset="0"/>
              </a:rPr>
              <a:t>We may have to read the problem statement a number of times to be very sure that we understand and recognize the existence of the problem.</a:t>
            </a:r>
          </a:p>
          <a:p>
            <a:endParaRPr lang="en-US" sz="1200" kern="1200" dirty="0">
              <a:solidFill>
                <a:schemeClr val="tx1"/>
              </a:solidFill>
              <a:effectLst/>
              <a:latin typeface="Arial" charset="0"/>
              <a:ea typeface="+mn-ea"/>
              <a:cs typeface="Arial" charset="0"/>
            </a:endParaRPr>
          </a:p>
          <a:p>
            <a:r>
              <a:rPr lang="en-US" sz="1200" kern="1200" dirty="0">
                <a:solidFill>
                  <a:schemeClr val="tx1"/>
                </a:solidFill>
                <a:effectLst/>
                <a:latin typeface="Arial" charset="0"/>
                <a:ea typeface="+mn-ea"/>
                <a:cs typeface="Arial" charset="0"/>
              </a:rPr>
              <a:t>Identify and name the problem is to write down the problem in a clear and concise statement.  </a:t>
            </a:r>
          </a:p>
          <a:p>
            <a:r>
              <a:rPr lang="en-US" sz="1200" kern="1200" dirty="0">
                <a:solidFill>
                  <a:schemeClr val="tx1"/>
                </a:solidFill>
                <a:effectLst/>
                <a:latin typeface="Arial" charset="0"/>
                <a:ea typeface="+mn-ea"/>
                <a:cs typeface="Arial" charset="0"/>
              </a:rPr>
              <a:t>Read the problem defined for the Problem Scenario in Slide 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latin typeface="Arial Narrow" panose="020B0606020202030204" pitchFamily="34" charset="0"/>
                <a:cs typeface="Arial" panose="020B0604020202020204" pitchFamily="34" charset="0"/>
              </a:rPr>
              <a:t>Farmer Joe needs to cross the river so as to bring a fox, a chicken, and a bag of beans home but he can only bring one item at a time when crossing. If left unguarded, the fox would eat the chicken, and the chicken would eat the beans. </a:t>
            </a:r>
          </a:p>
          <a:p>
            <a:endParaRPr lang="en-US" sz="1200" kern="1200" dirty="0">
              <a:solidFill>
                <a:schemeClr val="tx1"/>
              </a:solidFill>
              <a:effectLst/>
              <a:latin typeface="Arial" charset="0"/>
              <a:ea typeface="+mn-ea"/>
              <a:cs typeface="Arial" charset="0"/>
            </a:endParaRPr>
          </a:p>
          <a:p>
            <a:endParaRPr lang="en-US" sz="1200" kern="1200" dirty="0">
              <a:solidFill>
                <a:schemeClr val="tx1"/>
              </a:solidFill>
              <a:effectLst/>
              <a:latin typeface="Arial" charset="0"/>
              <a:ea typeface="+mn-ea"/>
              <a:cs typeface="Arial" charset="0"/>
            </a:endParaRPr>
          </a:p>
          <a:p>
            <a:endParaRPr lang="en-US" altLang="en-US" dirty="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322">
              <a:defRPr sz="2400">
                <a:solidFill>
                  <a:schemeClr val="tx1"/>
                </a:solidFill>
                <a:latin typeface="Verdana" pitchFamily="34" charset="0"/>
                <a:cs typeface="Arial" charset="0"/>
              </a:defRPr>
            </a:lvl1pPr>
            <a:lvl2pPr marL="735288" indent="-281965" defTabSz="911322">
              <a:defRPr sz="2400">
                <a:solidFill>
                  <a:schemeClr val="tx1"/>
                </a:solidFill>
                <a:latin typeface="Verdana" pitchFamily="34" charset="0"/>
                <a:cs typeface="Arial" charset="0"/>
              </a:defRPr>
            </a:lvl2pPr>
            <a:lvl3pPr marL="1130973" indent="-225883" defTabSz="911322">
              <a:defRPr sz="2400">
                <a:solidFill>
                  <a:schemeClr val="tx1"/>
                </a:solidFill>
                <a:latin typeface="Verdana" pitchFamily="34" charset="0"/>
                <a:cs typeface="Arial" charset="0"/>
              </a:defRPr>
            </a:lvl3pPr>
            <a:lvl4pPr marL="1582739" indent="-225883" defTabSz="911322">
              <a:defRPr sz="2400">
                <a:solidFill>
                  <a:schemeClr val="tx1"/>
                </a:solidFill>
                <a:latin typeface="Verdana" pitchFamily="34" charset="0"/>
                <a:cs typeface="Arial" charset="0"/>
              </a:defRPr>
            </a:lvl4pPr>
            <a:lvl5pPr marL="2036063" indent="-225883" defTabSz="911322">
              <a:defRPr sz="2400">
                <a:solidFill>
                  <a:schemeClr val="tx1"/>
                </a:solidFill>
                <a:latin typeface="Verdana" pitchFamily="34" charset="0"/>
                <a:cs typeface="Arial" charset="0"/>
              </a:defRPr>
            </a:lvl5pPr>
            <a:lvl6pPr marL="2484713" indent="-225883" defTabSz="911322" eaLnBrk="0" fontAlgn="base" hangingPunct="0">
              <a:spcBef>
                <a:spcPct val="0"/>
              </a:spcBef>
              <a:spcAft>
                <a:spcPct val="0"/>
              </a:spcAft>
              <a:defRPr sz="2400">
                <a:solidFill>
                  <a:schemeClr val="tx1"/>
                </a:solidFill>
                <a:latin typeface="Verdana" pitchFamily="34" charset="0"/>
                <a:cs typeface="Arial" charset="0"/>
              </a:defRPr>
            </a:lvl6pPr>
            <a:lvl7pPr marL="2933364" indent="-225883" defTabSz="911322" eaLnBrk="0" fontAlgn="base" hangingPunct="0">
              <a:spcBef>
                <a:spcPct val="0"/>
              </a:spcBef>
              <a:spcAft>
                <a:spcPct val="0"/>
              </a:spcAft>
              <a:defRPr sz="2400">
                <a:solidFill>
                  <a:schemeClr val="tx1"/>
                </a:solidFill>
                <a:latin typeface="Verdana" pitchFamily="34" charset="0"/>
                <a:cs typeface="Arial" charset="0"/>
              </a:defRPr>
            </a:lvl7pPr>
            <a:lvl8pPr marL="3382014" indent="-225883" defTabSz="911322" eaLnBrk="0" fontAlgn="base" hangingPunct="0">
              <a:spcBef>
                <a:spcPct val="0"/>
              </a:spcBef>
              <a:spcAft>
                <a:spcPct val="0"/>
              </a:spcAft>
              <a:defRPr sz="2400">
                <a:solidFill>
                  <a:schemeClr val="tx1"/>
                </a:solidFill>
                <a:latin typeface="Verdana" pitchFamily="34" charset="0"/>
                <a:cs typeface="Arial" charset="0"/>
              </a:defRPr>
            </a:lvl8pPr>
            <a:lvl9pPr marL="3830665" indent="-225883" defTabSz="911322" eaLnBrk="0" fontAlgn="base" hangingPunct="0">
              <a:spcBef>
                <a:spcPct val="0"/>
              </a:spcBef>
              <a:spcAft>
                <a:spcPct val="0"/>
              </a:spcAft>
              <a:defRPr sz="2400">
                <a:solidFill>
                  <a:schemeClr val="tx1"/>
                </a:solidFill>
                <a:latin typeface="Verdana" pitchFamily="34" charset="0"/>
                <a:cs typeface="Arial" charset="0"/>
              </a:defRPr>
            </a:lvl9pPr>
          </a:lstStyle>
          <a:p>
            <a:fld id="{BAA80024-18E0-46DE-A37D-D2033CDBDEE7}" type="slidenum">
              <a:rPr lang="en-GB" altLang="en-US" sz="1000">
                <a:latin typeface="Arial" charset="0"/>
              </a:rPr>
              <a:pPr/>
              <a:t>9</a:t>
            </a:fld>
            <a:endParaRPr lang="en-GB" altLang="en-US" sz="1000">
              <a:latin typeface="Arial" charset="0"/>
            </a:endParaRPr>
          </a:p>
        </p:txBody>
      </p:sp>
    </p:spTree>
    <p:extLst>
      <p:ext uri="{BB962C8B-B14F-4D97-AF65-F5344CB8AC3E}">
        <p14:creationId xmlns:p14="http://schemas.microsoft.com/office/powerpoint/2010/main" val="3218321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600" b="1" dirty="0">
                <a:solidFill>
                  <a:schemeClr val="tx1"/>
                </a:solidFill>
              </a:rPr>
              <a:t>1</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3082315" y="33528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a:t>
            </a:r>
            <a:r>
              <a:rPr kumimoji="1" lang="en-GB" sz="1800" baseline="0" dirty="0">
                <a:latin typeface="Arial Narrow" pitchFamily="34" charset="0"/>
              </a:rPr>
              <a:t> Science</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Common ICT Programme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(2023/24), Semester 1</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marL="457200" indent="-457200">
              <a:buSzPct val="70000"/>
              <a:buFont typeface="Wingdings" panose="05000000000000000000" pitchFamily="2" charset="2"/>
              <a:buChar char="q"/>
              <a:defRPr b="1">
                <a:solidFill>
                  <a:srgbClr val="660033"/>
                </a:solidFill>
                <a:latin typeface="Arial Narrow" panose="020B0606020202030204" pitchFamily="34" charset="0"/>
              </a:defRPr>
            </a:lvl1pPr>
            <a:lvl2pPr marL="800100" indent="-342900">
              <a:buFont typeface="Wingdings" panose="05000000000000000000" pitchFamily="2" charset="2"/>
              <a:buChar char="ü"/>
              <a:defRPr>
                <a:solidFill>
                  <a:schemeClr val="tx1"/>
                </a:solidFill>
                <a:latin typeface="Arial Narrow" panose="020B0606020202030204" pitchFamily="34" charset="0"/>
              </a:defRPr>
            </a:lvl2pPr>
            <a:lvl3pPr>
              <a:defRPr>
                <a:solidFill>
                  <a:schemeClr val="accent2"/>
                </a:solidFill>
                <a:latin typeface="Arial Narrow" panose="020B0606020202030204" pitchFamily="34" charset="0"/>
              </a:defRPr>
            </a:lvl3pPr>
            <a:lvl4pPr>
              <a:defRPr>
                <a:solidFill>
                  <a:srgbClr val="660033"/>
                </a:solidFill>
                <a:latin typeface="Arial Narrow" panose="020B0606020202030204" pitchFamily="34" charset="0"/>
              </a:defRPr>
            </a:lvl4pPr>
            <a:lvl5pPr>
              <a:defRPr>
                <a:solidFill>
                  <a:srgbClr val="660033"/>
                </a:solidFill>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AY23/24, Sem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09/04/2023</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a:t>
            </a:r>
            <a:br>
              <a:rPr lang="en-US" baseline="0" dirty="0"/>
            </a:br>
            <a:r>
              <a:rPr lang="en-US" baseline="0" dirty="0"/>
              <a:t>Slide </a:t>
            </a:r>
            <a:fld id="{D684DC87-7C2B-4413-A3B2-900CE8D7D012}" type="slidenum">
              <a:rPr lang="en-US" baseline="0" smtClean="0"/>
              <a:t>‹#›</a:t>
            </a:fld>
            <a:endParaRPr lang="en-US" dirty="0"/>
          </a:p>
        </p:txBody>
      </p:sp>
      <p:sp>
        <p:nvSpPr>
          <p:cNvPr id="3"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pluralsight.com/courses/what-is-programm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1311128"/>
          </a:xfrm>
        </p:spPr>
        <p:txBody>
          <a:bodyPr/>
          <a:lstStyle/>
          <a:p>
            <a:r>
              <a:rPr lang="en-GB" b="1" dirty="0">
                <a:latin typeface="Arial Narrow" panose="020B0606020202030204" pitchFamily="34" charset="0"/>
              </a:rPr>
              <a:t>Problem Solving </a:t>
            </a:r>
            <a:br>
              <a:rPr lang="en-GB" b="1" dirty="0">
                <a:latin typeface="Arial Narrow" panose="020B0606020202030204" pitchFamily="34" charset="0"/>
              </a:rPr>
            </a:br>
            <a:r>
              <a:rPr lang="en-GB" b="1" dirty="0">
                <a:latin typeface="Arial Narrow" panose="020B0606020202030204" pitchFamily="34" charset="0"/>
              </a:rPr>
              <a:t>In Computing</a:t>
            </a:r>
          </a:p>
        </p:txBody>
      </p:sp>
      <p:pic>
        <p:nvPicPr>
          <p:cNvPr id="3" name="Recorded Sound">
            <a:hlinkClick r:id="" action="ppaction://media"/>
            <a:extLst>
              <a:ext uri="{FF2B5EF4-FFF2-40B4-BE49-F238E27FC236}">
                <a16:creationId xmlns:a16="http://schemas.microsoft.com/office/drawing/2014/main" id="{46773848-3F82-49AF-B91E-F6A8A06B93B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58200" y="354640"/>
            <a:ext cx="406400" cy="40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23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a:xfrm>
            <a:off x="152400" y="122238"/>
            <a:ext cx="8763000" cy="563562"/>
          </a:xfrm>
        </p:spPr>
        <p:txBody>
          <a:bodyPr/>
          <a:lstStyle/>
          <a:p>
            <a:pPr eaLnBrk="1" hangingPunct="1"/>
            <a:r>
              <a:rPr lang="en-US" altLang="en-US"/>
              <a:t>Step 1. Identify And Define Problem</a:t>
            </a:r>
          </a:p>
        </p:txBody>
      </p:sp>
      <p:sp>
        <p:nvSpPr>
          <p:cNvPr id="7" name="Content Placeholder 2"/>
          <p:cNvSpPr>
            <a:spLocks noGrp="1"/>
          </p:cNvSpPr>
          <p:nvPr>
            <p:ph idx="1"/>
          </p:nvPr>
        </p:nvSpPr>
        <p:spPr>
          <a:xfrm>
            <a:off x="265113" y="998949"/>
            <a:ext cx="8343900" cy="3352800"/>
          </a:xfrm>
        </p:spPr>
        <p:txBody>
          <a:bodyPr/>
          <a:lstStyle/>
          <a:p>
            <a:pPr>
              <a:buFont typeface="Wingdings" pitchFamily="2" charset="2"/>
              <a:buChar char="§"/>
            </a:pPr>
            <a:r>
              <a:rPr lang="en-US" altLang="en-US" b="1" dirty="0">
                <a:solidFill>
                  <a:srgbClr val="640064"/>
                </a:solidFill>
                <a:latin typeface="Arial Narrow" panose="020B0606020202030204" pitchFamily="34" charset="0"/>
              </a:rPr>
              <a:t>Set a goal </a:t>
            </a:r>
          </a:p>
          <a:p>
            <a:pPr lvl="1">
              <a:buFont typeface="Wingdings" panose="05000000000000000000" pitchFamily="2" charset="2"/>
              <a:buChar char="ü"/>
            </a:pPr>
            <a:r>
              <a:rPr lang="en-US" altLang="en-US" dirty="0">
                <a:solidFill>
                  <a:schemeClr val="tx1"/>
                </a:solidFill>
                <a:latin typeface="Arial Narrow" panose="020B0606020202030204" pitchFamily="34" charset="0"/>
              </a:rPr>
              <a:t>Focus on what is the successful end of the process </a:t>
            </a:r>
          </a:p>
          <a:p>
            <a:pPr lvl="1">
              <a:buFont typeface="Wingdings" panose="05000000000000000000" pitchFamily="2" charset="2"/>
              <a:buChar char="ü"/>
            </a:pPr>
            <a:r>
              <a:rPr lang="en-US" altLang="en-US" dirty="0">
                <a:solidFill>
                  <a:schemeClr val="tx1"/>
                </a:solidFill>
                <a:latin typeface="Arial Narrow" panose="020B0606020202030204" pitchFamily="34" charset="0"/>
              </a:rPr>
              <a:t>Making a goal statement also helps to see the gap between the problem and the goal </a:t>
            </a:r>
          </a:p>
        </p:txBody>
      </p:sp>
      <p:sp>
        <p:nvSpPr>
          <p:cNvPr id="9" name="Text Box 5"/>
          <p:cNvSpPr txBox="1">
            <a:spLocks noChangeArrowheads="1"/>
          </p:cNvSpPr>
          <p:nvPr/>
        </p:nvSpPr>
        <p:spPr bwMode="auto">
          <a:xfrm>
            <a:off x="542925" y="3048000"/>
            <a:ext cx="7981950" cy="969496"/>
          </a:xfrm>
          <a:prstGeom prst="rect">
            <a:avLst/>
          </a:prstGeom>
          <a:solidFill>
            <a:schemeClr val="bg1"/>
          </a:solidFill>
          <a:ln w="12700">
            <a:solidFill>
              <a:schemeClr val="tx1"/>
            </a:solidFill>
            <a:miter lim="800000"/>
            <a:headEnd type="none" w="sm" len="sm"/>
            <a:tailEnd type="none" w="sm" len="sm"/>
          </a:ln>
          <a:effectLst>
            <a:outerShdw dist="35921" dir="2700000" algn="ctr" rotWithShape="0">
              <a:schemeClr val="bg2"/>
            </a:outerShdw>
          </a:effec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defRPr/>
            </a:pPr>
            <a:r>
              <a:rPr lang="en-US" altLang="en-US" b="1" i="1" u="sng" dirty="0">
                <a:solidFill>
                  <a:srgbClr val="660066"/>
                </a:solidFill>
                <a:latin typeface="Arial Narrow" panose="020B0606020202030204" pitchFamily="34" charset="0"/>
                <a:cs typeface="Arial" panose="020B0604020202020204" pitchFamily="34" charset="0"/>
              </a:rPr>
              <a:t>Goal</a:t>
            </a:r>
          </a:p>
          <a:p>
            <a:pPr marL="342900" indent="-342900">
              <a:spcBef>
                <a:spcPct val="50000"/>
              </a:spcBef>
              <a:buFont typeface="Wingdings" panose="05000000000000000000" pitchFamily="2" charset="2"/>
              <a:buChar char="ü"/>
              <a:defRPr/>
            </a:pPr>
            <a:r>
              <a:rPr lang="en-US" altLang="en-US" sz="2200" dirty="0">
                <a:latin typeface="Arial Narrow" panose="020B0606020202030204" pitchFamily="34" charset="0"/>
                <a:cs typeface="Arial" panose="020B0604020202020204" pitchFamily="34" charset="0"/>
              </a:rPr>
              <a:t>To help Farmer Joe get home with all his purchases</a:t>
            </a:r>
          </a:p>
        </p:txBody>
      </p:sp>
    </p:spTree>
    <p:extLst>
      <p:ext uri="{BB962C8B-B14F-4D97-AF65-F5344CB8AC3E}">
        <p14:creationId xmlns:p14="http://schemas.microsoft.com/office/powerpoint/2010/main" val="170397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52400" y="122238"/>
            <a:ext cx="8763000" cy="563562"/>
          </a:xfrm>
        </p:spPr>
        <p:txBody>
          <a:bodyPr/>
          <a:lstStyle/>
          <a:p>
            <a:pPr eaLnBrk="1" hangingPunct="1"/>
            <a:r>
              <a:rPr lang="en-US" altLang="en-US" dirty="0"/>
              <a:t>Step 2. Analyze The Problem</a:t>
            </a:r>
          </a:p>
        </p:txBody>
      </p:sp>
      <p:sp>
        <p:nvSpPr>
          <p:cNvPr id="7" name="Content Placeholder 2"/>
          <p:cNvSpPr>
            <a:spLocks noGrp="1"/>
          </p:cNvSpPr>
          <p:nvPr>
            <p:ph idx="1"/>
          </p:nvPr>
        </p:nvSpPr>
        <p:spPr>
          <a:xfrm>
            <a:off x="304799" y="1143000"/>
            <a:ext cx="8220075" cy="2667000"/>
          </a:xfrm>
        </p:spPr>
        <p:txBody>
          <a:bodyPr/>
          <a:lstStyle/>
          <a:p>
            <a:pPr>
              <a:buFont typeface="Wingdings" pitchFamily="2" charset="2"/>
              <a:buChar char="§"/>
            </a:pPr>
            <a:r>
              <a:rPr lang="en-US" altLang="en-US" b="1" dirty="0">
                <a:solidFill>
                  <a:srgbClr val="640064"/>
                </a:solidFill>
                <a:latin typeface="Arial Narrow" panose="020B0606020202030204" pitchFamily="34" charset="0"/>
              </a:rPr>
              <a:t>Analyze it to see what is involved in the problem</a:t>
            </a:r>
          </a:p>
          <a:p>
            <a:pPr>
              <a:buFont typeface="Wingdings" pitchFamily="2" charset="2"/>
              <a:buChar char="§"/>
            </a:pPr>
            <a:endParaRPr lang="en-US" altLang="en-US" b="1" dirty="0">
              <a:solidFill>
                <a:srgbClr val="640064"/>
              </a:solidFill>
              <a:latin typeface="Arial Narrow" panose="020B0606020202030204" pitchFamily="34" charset="0"/>
            </a:endParaRPr>
          </a:p>
          <a:p>
            <a:pPr>
              <a:buFont typeface="Wingdings" pitchFamily="2" charset="2"/>
              <a:buChar char="§"/>
            </a:pPr>
            <a:r>
              <a:rPr lang="en-US" altLang="en-US" b="1" dirty="0">
                <a:solidFill>
                  <a:srgbClr val="640064"/>
                </a:solidFill>
                <a:latin typeface="Arial Narrow" panose="020B0606020202030204" pitchFamily="34" charset="0"/>
              </a:rPr>
              <a:t>Gather information</a:t>
            </a:r>
          </a:p>
          <a:p>
            <a:pPr lvl="1">
              <a:buFont typeface="Wingdings" panose="05000000000000000000" pitchFamily="2" charset="2"/>
              <a:buChar char="ü"/>
            </a:pPr>
            <a:r>
              <a:rPr lang="en-US" altLang="en-US" dirty="0">
                <a:solidFill>
                  <a:schemeClr val="tx1"/>
                </a:solidFill>
                <a:latin typeface="Arial Narrow" panose="020B0606020202030204" pitchFamily="34" charset="0"/>
              </a:rPr>
              <a:t>If there is not enough information, figure out how to research and collect it</a:t>
            </a:r>
          </a:p>
        </p:txBody>
      </p:sp>
      <p:sp>
        <p:nvSpPr>
          <p:cNvPr id="9" name="Text Box 5"/>
          <p:cNvSpPr txBox="1">
            <a:spLocks noChangeArrowheads="1"/>
          </p:cNvSpPr>
          <p:nvPr/>
        </p:nvSpPr>
        <p:spPr bwMode="auto">
          <a:xfrm>
            <a:off x="542925" y="3657600"/>
            <a:ext cx="7981950" cy="1692771"/>
          </a:xfrm>
          <a:prstGeom prst="rect">
            <a:avLst/>
          </a:prstGeom>
          <a:solidFill>
            <a:schemeClr val="bg1"/>
          </a:solidFill>
          <a:ln w="12700">
            <a:solidFill>
              <a:schemeClr val="tx1"/>
            </a:solidFill>
            <a:miter lim="800000"/>
            <a:headEnd type="none" w="sm" len="sm"/>
            <a:tailEnd type="none" w="sm" len="sm"/>
          </a:ln>
          <a:effectLst>
            <a:outerShdw dist="35921" dir="2700000" algn="ctr" rotWithShape="0">
              <a:schemeClr val="bg2"/>
            </a:outerShdw>
          </a:effec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defRPr/>
            </a:pPr>
            <a:r>
              <a:rPr lang="en-US" altLang="en-US" b="1" i="1" u="sng" dirty="0">
                <a:solidFill>
                  <a:srgbClr val="660066"/>
                </a:solidFill>
                <a:latin typeface="Arial Narrow" panose="020B0606020202030204" pitchFamily="34" charset="0"/>
                <a:cs typeface="Arial" panose="020B0604020202020204" pitchFamily="34" charset="0"/>
              </a:rPr>
              <a:t>Barriers</a:t>
            </a:r>
          </a:p>
          <a:p>
            <a:pPr marL="342900" indent="-342900">
              <a:spcBef>
                <a:spcPct val="50000"/>
              </a:spcBef>
              <a:buFont typeface="Wingdings" panose="05000000000000000000" pitchFamily="2" charset="2"/>
              <a:buChar char="ü"/>
              <a:defRPr/>
            </a:pPr>
            <a:r>
              <a:rPr lang="en-US" sz="2000" dirty="0">
                <a:latin typeface="Arial Narrow" panose="020B0606020202030204" pitchFamily="34" charset="0"/>
              </a:rPr>
              <a:t>Farmer Joe can carry only one item at a time</a:t>
            </a:r>
          </a:p>
          <a:p>
            <a:pPr marL="342900" indent="-342900">
              <a:spcBef>
                <a:spcPct val="50000"/>
              </a:spcBef>
              <a:buFont typeface="Wingdings" panose="05000000000000000000" pitchFamily="2" charset="2"/>
              <a:buChar char="ü"/>
              <a:defRPr/>
            </a:pPr>
            <a:r>
              <a:rPr lang="en-US" sz="2000" dirty="0">
                <a:latin typeface="Arial Narrow" panose="020B0606020202030204" pitchFamily="34" charset="0"/>
              </a:rPr>
              <a:t>If left unguarded, the fox would eat the chicken, and the chicken would eat the beans. </a:t>
            </a:r>
          </a:p>
        </p:txBody>
      </p:sp>
    </p:spTree>
    <p:extLst>
      <p:ext uri="{BB962C8B-B14F-4D97-AF65-F5344CB8AC3E}">
        <p14:creationId xmlns:p14="http://schemas.microsoft.com/office/powerpoint/2010/main" val="69620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2400" y="122238"/>
            <a:ext cx="8763000" cy="563562"/>
          </a:xfrm>
        </p:spPr>
        <p:txBody>
          <a:bodyPr/>
          <a:lstStyle/>
          <a:p>
            <a:pPr eaLnBrk="1" hangingPunct="1"/>
            <a:r>
              <a:rPr lang="en-US" altLang="en-US" dirty="0"/>
              <a:t>Step 3. Identify Possible Solutions</a:t>
            </a:r>
          </a:p>
        </p:txBody>
      </p:sp>
      <p:sp>
        <p:nvSpPr>
          <p:cNvPr id="14" name="Content Placeholder 2"/>
          <p:cNvSpPr>
            <a:spLocks noGrp="1"/>
          </p:cNvSpPr>
          <p:nvPr>
            <p:ph idx="1"/>
          </p:nvPr>
        </p:nvSpPr>
        <p:spPr>
          <a:xfrm>
            <a:off x="342900" y="1104900"/>
            <a:ext cx="7810500" cy="2209800"/>
          </a:xfrm>
        </p:spPr>
        <p:txBody>
          <a:bodyPr/>
          <a:lstStyle/>
          <a:p>
            <a:pPr>
              <a:buFont typeface="Wingdings" pitchFamily="2" charset="2"/>
              <a:buChar char="§"/>
            </a:pPr>
            <a:r>
              <a:rPr lang="en-US" altLang="en-US" b="1" dirty="0">
                <a:solidFill>
                  <a:srgbClr val="640064"/>
                </a:solidFill>
                <a:latin typeface="Arial Narrow" panose="020B0606020202030204" pitchFamily="34" charset="0"/>
              </a:rPr>
              <a:t>Develop possible solutions</a:t>
            </a:r>
          </a:p>
          <a:p>
            <a:pPr lvl="1">
              <a:buFont typeface="Wingdings" panose="05000000000000000000" pitchFamily="2" charset="2"/>
              <a:buChar char="ü"/>
            </a:pPr>
            <a:r>
              <a:rPr lang="en-US" altLang="en-US" dirty="0">
                <a:solidFill>
                  <a:schemeClr val="tx1"/>
                </a:solidFill>
                <a:latin typeface="Arial Narrow" panose="020B0606020202030204" pitchFamily="34" charset="0"/>
              </a:rPr>
              <a:t>Brainstorm to identify all possible solutions or variations</a:t>
            </a:r>
          </a:p>
          <a:p>
            <a:pPr>
              <a:buFont typeface="Wingdings" pitchFamily="2" charset="2"/>
              <a:buChar char="§"/>
            </a:pPr>
            <a:endParaRPr lang="en-US" altLang="en-US" b="1" dirty="0">
              <a:solidFill>
                <a:srgbClr val="640064"/>
              </a:solidFill>
              <a:latin typeface="Arial Narrow" panose="020B0606020202030204" pitchFamily="34" charset="0"/>
            </a:endParaRPr>
          </a:p>
          <a:p>
            <a:pPr>
              <a:buFont typeface="Wingdings" pitchFamily="2" charset="2"/>
              <a:buChar char="§"/>
            </a:pPr>
            <a:r>
              <a:rPr lang="en-US" altLang="en-US" b="1" dirty="0">
                <a:solidFill>
                  <a:srgbClr val="640064"/>
                </a:solidFill>
                <a:latin typeface="Arial Narrow" panose="020B0606020202030204" pitchFamily="34" charset="0"/>
              </a:rPr>
              <a:t>Allow time for clarifications or suggestions </a:t>
            </a:r>
          </a:p>
          <a:p>
            <a:pPr lvl="1">
              <a:buFont typeface="Wingdings" panose="05000000000000000000" pitchFamily="2" charset="2"/>
              <a:buChar char="ü"/>
            </a:pPr>
            <a:r>
              <a:rPr lang="en-US" altLang="en-US" dirty="0">
                <a:solidFill>
                  <a:schemeClr val="tx1"/>
                </a:solidFill>
                <a:latin typeface="Arial Narrow" panose="020B0606020202030204" pitchFamily="34" charset="0"/>
              </a:rPr>
              <a:t>Achieve common understanding</a:t>
            </a:r>
          </a:p>
        </p:txBody>
      </p:sp>
    </p:spTree>
    <p:extLst>
      <p:ext uri="{BB962C8B-B14F-4D97-AF65-F5344CB8AC3E}">
        <p14:creationId xmlns:p14="http://schemas.microsoft.com/office/powerpoint/2010/main" val="306355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Step 4. Select And Plan The Solution</a:t>
            </a:r>
            <a:endParaRPr lang="en-SG" altLang="en-US" dirty="0"/>
          </a:p>
        </p:txBody>
      </p:sp>
      <p:sp>
        <p:nvSpPr>
          <p:cNvPr id="15" name="Content Placeholder 2"/>
          <p:cNvSpPr>
            <a:spLocks noGrp="1"/>
          </p:cNvSpPr>
          <p:nvPr>
            <p:ph idx="1"/>
          </p:nvPr>
        </p:nvSpPr>
        <p:spPr>
          <a:xfrm>
            <a:off x="76200" y="965200"/>
            <a:ext cx="8786813" cy="3802063"/>
          </a:xfrm>
        </p:spPr>
        <p:txBody>
          <a:bodyPr/>
          <a:lstStyle/>
          <a:p>
            <a:pPr>
              <a:buFont typeface="Wingdings" pitchFamily="2" charset="2"/>
              <a:buChar char="§"/>
            </a:pPr>
            <a:r>
              <a:rPr lang="en-US" altLang="en-US" b="1" dirty="0">
                <a:solidFill>
                  <a:srgbClr val="640064"/>
                </a:solidFill>
                <a:latin typeface="Arial Narrow" panose="020B0606020202030204" pitchFamily="34" charset="0"/>
              </a:rPr>
              <a:t>Select the best solution to fix the problem given the circumstances, resources, and other considerations </a:t>
            </a:r>
          </a:p>
          <a:p>
            <a:pPr lvl="1">
              <a:buFont typeface="Wingdings" panose="05000000000000000000" pitchFamily="2" charset="2"/>
              <a:buChar char="ü"/>
            </a:pPr>
            <a:r>
              <a:rPr lang="en-US" altLang="en-US" dirty="0">
                <a:solidFill>
                  <a:schemeClr val="tx1"/>
                </a:solidFill>
                <a:latin typeface="Arial Narrow" panose="020B0606020202030204" pitchFamily="34" charset="0"/>
              </a:rPr>
              <a:t>Things that can effect a solution: money, time, people, procedures, policies, rules, and so on </a:t>
            </a:r>
          </a:p>
          <a:p>
            <a:pPr>
              <a:buFont typeface="Wingdings" pitchFamily="2" charset="2"/>
              <a:buChar char="§"/>
            </a:pPr>
            <a:endParaRPr lang="en-US" altLang="en-US" b="1" dirty="0">
              <a:solidFill>
                <a:srgbClr val="640064"/>
              </a:solidFill>
              <a:latin typeface="Arial Narrow" panose="020B0606020202030204" pitchFamily="34" charset="0"/>
            </a:endParaRPr>
          </a:p>
          <a:p>
            <a:pPr>
              <a:buFont typeface="Wingdings" pitchFamily="2" charset="2"/>
              <a:buChar char="§"/>
            </a:pPr>
            <a:r>
              <a:rPr lang="en-US" altLang="en-US" b="1" dirty="0">
                <a:solidFill>
                  <a:srgbClr val="640064"/>
                </a:solidFill>
                <a:latin typeface="Arial Narrow" panose="020B0606020202030204" pitchFamily="34" charset="0"/>
              </a:rPr>
              <a:t>Prioritize the solutions into what would work best</a:t>
            </a:r>
          </a:p>
          <a:p>
            <a:pPr lvl="1">
              <a:buFont typeface="Wingdings" panose="05000000000000000000" pitchFamily="2" charset="2"/>
              <a:buChar char="ü"/>
            </a:pPr>
            <a:r>
              <a:rPr lang="en-US" altLang="en-US" dirty="0">
                <a:solidFill>
                  <a:schemeClr val="tx1"/>
                </a:solidFill>
                <a:latin typeface="Arial Narrow" panose="020B0606020202030204" pitchFamily="34" charset="0"/>
              </a:rPr>
              <a:t>This is a slow process of elimination </a:t>
            </a:r>
          </a:p>
          <a:p>
            <a:pPr lvl="1">
              <a:buFont typeface="Wingdings" panose="05000000000000000000" pitchFamily="2" charset="2"/>
              <a:buChar char="ü"/>
            </a:pPr>
            <a:r>
              <a:rPr lang="en-US" altLang="en-US" dirty="0">
                <a:solidFill>
                  <a:schemeClr val="tx1"/>
                </a:solidFill>
                <a:latin typeface="Arial Narrow" panose="020B0606020202030204" pitchFamily="34" charset="0"/>
              </a:rPr>
              <a:t>Discuss those solutions and come to consensus</a:t>
            </a:r>
            <a:br>
              <a:rPr lang="en-US" altLang="en-US" dirty="0">
                <a:solidFill>
                  <a:schemeClr val="tx1"/>
                </a:solidFill>
                <a:latin typeface="Arial Narrow" panose="020B0606020202030204" pitchFamily="34" charset="0"/>
              </a:rPr>
            </a:br>
            <a:r>
              <a:rPr lang="en-US" altLang="en-US" dirty="0">
                <a:solidFill>
                  <a:schemeClr val="tx1"/>
                </a:solidFill>
                <a:latin typeface="Arial Narrow" panose="020B0606020202030204" pitchFamily="34" charset="0"/>
              </a:rPr>
              <a:t>on the best solution</a:t>
            </a:r>
          </a:p>
        </p:txBody>
      </p:sp>
    </p:spTree>
    <p:extLst>
      <p:ext uri="{BB962C8B-B14F-4D97-AF65-F5344CB8AC3E}">
        <p14:creationId xmlns:p14="http://schemas.microsoft.com/office/powerpoint/2010/main" val="3168696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 y="122238"/>
            <a:ext cx="8763000" cy="563562"/>
          </a:xfrm>
        </p:spPr>
        <p:txBody>
          <a:bodyPr/>
          <a:lstStyle/>
          <a:p>
            <a:pPr eaLnBrk="1" hangingPunct="1"/>
            <a:r>
              <a:rPr lang="en-US" altLang="en-US" dirty="0"/>
              <a:t>Step 5. Implement &amp; Evaluate The Solution</a:t>
            </a:r>
          </a:p>
        </p:txBody>
      </p:sp>
      <p:sp>
        <p:nvSpPr>
          <p:cNvPr id="7" name="Content Placeholder 2"/>
          <p:cNvSpPr>
            <a:spLocks noGrp="1"/>
          </p:cNvSpPr>
          <p:nvPr>
            <p:ph idx="1"/>
          </p:nvPr>
        </p:nvSpPr>
        <p:spPr>
          <a:xfrm>
            <a:off x="304800" y="1219200"/>
            <a:ext cx="8153400" cy="3581400"/>
          </a:xfrm>
        </p:spPr>
        <p:txBody>
          <a:bodyPr/>
          <a:lstStyle/>
          <a:p>
            <a:pPr>
              <a:buFont typeface="Wingdings" panose="05000000000000000000" pitchFamily="2" charset="2"/>
              <a:buChar char="§"/>
            </a:pPr>
            <a:r>
              <a:rPr lang="en-US" altLang="en-US" b="1" dirty="0">
                <a:solidFill>
                  <a:srgbClr val="640064"/>
                </a:solidFill>
                <a:latin typeface="Arial Narrow" panose="020B0606020202030204" pitchFamily="34" charset="0"/>
              </a:rPr>
              <a:t>Create an action list</a:t>
            </a:r>
          </a:p>
          <a:p>
            <a:pPr lvl="1">
              <a:buFont typeface="Wingdings" panose="05000000000000000000" pitchFamily="2" charset="2"/>
              <a:buChar char="ü"/>
            </a:pPr>
            <a:r>
              <a:rPr lang="en-US" altLang="en-US" dirty="0">
                <a:solidFill>
                  <a:schemeClr val="tx1"/>
                </a:solidFill>
                <a:latin typeface="Arial Narrow" panose="020B0606020202030204" pitchFamily="34" charset="0"/>
              </a:rPr>
              <a:t>What needs to be done and by whom?</a:t>
            </a:r>
          </a:p>
          <a:p>
            <a:pPr lvl="1">
              <a:buFont typeface="Wingdings" panose="05000000000000000000" pitchFamily="2" charset="2"/>
              <a:buChar char="ü"/>
            </a:pPr>
            <a:r>
              <a:rPr lang="en-US" altLang="zh-CN" dirty="0">
                <a:solidFill>
                  <a:schemeClr val="tx1"/>
                </a:solidFill>
                <a:latin typeface="Arial Narrow" panose="020B0606020202030204" pitchFamily="34" charset="0"/>
                <a:ea typeface="宋体" pitchFamily="2" charset="-122"/>
              </a:rPr>
              <a:t>Step-by-step instructions that can be understood and executed</a:t>
            </a:r>
          </a:p>
          <a:p>
            <a:pPr lvl="1">
              <a:buFont typeface="Wingdings" panose="05000000000000000000" pitchFamily="2" charset="2"/>
              <a:buChar char="ü"/>
            </a:pPr>
            <a:endParaRPr lang="en-US" altLang="zh-CN" dirty="0">
              <a:solidFill>
                <a:schemeClr val="tx1"/>
              </a:solidFill>
              <a:latin typeface="Arial Narrow" panose="020B0606020202030204" pitchFamily="34" charset="0"/>
              <a:ea typeface="宋体" pitchFamily="2" charset="-122"/>
            </a:endParaRPr>
          </a:p>
          <a:p>
            <a:pPr>
              <a:buFont typeface="Wingdings" panose="05000000000000000000" pitchFamily="2" charset="2"/>
              <a:buChar char="§"/>
            </a:pPr>
            <a:r>
              <a:rPr lang="en-US" altLang="en-US" b="1" dirty="0">
                <a:solidFill>
                  <a:srgbClr val="640064"/>
                </a:solidFill>
                <a:latin typeface="Arial Narrow" panose="020B0606020202030204" pitchFamily="34" charset="0"/>
              </a:rPr>
              <a:t>Evaluate the results to determine if it is the best possible solution to the problem</a:t>
            </a:r>
            <a:endParaRPr lang="en-US" altLang="zh-CN" b="1" dirty="0">
              <a:solidFill>
                <a:srgbClr val="640064"/>
              </a:solidFill>
              <a:latin typeface="Arial Narrow" panose="020B0606020202030204" pitchFamily="34" charset="0"/>
              <a:ea typeface="宋体" pitchFamily="2" charset="-122"/>
            </a:endParaRPr>
          </a:p>
          <a:p>
            <a:pPr lvl="1"/>
            <a:endParaRPr lang="en-US" altLang="zh-CN" dirty="0">
              <a:solidFill>
                <a:schemeClr val="tx1"/>
              </a:solidFill>
              <a:ea typeface="宋体" pitchFamily="2" charset="-122"/>
            </a:endParaRPr>
          </a:p>
          <a:p>
            <a:pPr lvl="1"/>
            <a:endParaRPr lang="en-US" altLang="zh-CN" dirty="0">
              <a:solidFill>
                <a:schemeClr val="tx1"/>
              </a:solidFill>
              <a:ea typeface="宋体" pitchFamily="2" charset="-122"/>
            </a:endParaRPr>
          </a:p>
        </p:txBody>
      </p:sp>
    </p:spTree>
    <p:extLst>
      <p:ext uri="{BB962C8B-B14F-4D97-AF65-F5344CB8AC3E}">
        <p14:creationId xmlns:p14="http://schemas.microsoft.com/office/powerpoint/2010/main" val="22643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752600" y="1524000"/>
            <a:ext cx="548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marL="0" indent="0" algn="ctr">
              <a:buFontTx/>
              <a:buNone/>
              <a:defRPr/>
            </a:pPr>
            <a:r>
              <a:rPr lang="en-GB" altLang="zh-CN" sz="4400" b="1" kern="0" dirty="0">
                <a:solidFill>
                  <a:srgbClr val="640064"/>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Problem Solving</a:t>
            </a:r>
          </a:p>
          <a:p>
            <a:pPr marL="0" indent="0" algn="ctr">
              <a:buFontTx/>
              <a:buNone/>
              <a:defRPr/>
            </a:pPr>
            <a:r>
              <a:rPr lang="en-GB" altLang="zh-CN" sz="4400" b="1" kern="0" dirty="0">
                <a:solidFill>
                  <a:srgbClr val="640064"/>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in </a:t>
            </a:r>
          </a:p>
          <a:p>
            <a:pPr marL="0" indent="0" algn="ctr">
              <a:buFontTx/>
              <a:buNone/>
              <a:defRPr/>
            </a:pPr>
            <a:r>
              <a:rPr lang="en-GB" altLang="zh-CN" sz="4400" b="1" kern="0" dirty="0">
                <a:solidFill>
                  <a:srgbClr val="640064"/>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Computing</a:t>
            </a:r>
          </a:p>
        </p:txBody>
      </p:sp>
    </p:spTree>
    <p:extLst>
      <p:ext uri="{BB962C8B-B14F-4D97-AF65-F5344CB8AC3E}">
        <p14:creationId xmlns:p14="http://schemas.microsoft.com/office/powerpoint/2010/main" val="3612776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 y="122238"/>
            <a:ext cx="8763000" cy="563562"/>
          </a:xfrm>
        </p:spPr>
        <p:txBody>
          <a:bodyPr/>
          <a:lstStyle/>
          <a:p>
            <a:pPr eaLnBrk="1" hangingPunct="1"/>
            <a:r>
              <a:rPr lang="en-US" altLang="en-US" dirty="0"/>
              <a:t>Problem Solving in Computing</a:t>
            </a:r>
          </a:p>
        </p:txBody>
      </p:sp>
      <p:sp>
        <p:nvSpPr>
          <p:cNvPr id="13" name="Pentagon 2"/>
          <p:cNvSpPr>
            <a:spLocks noChangeArrowheads="1"/>
          </p:cNvSpPr>
          <p:nvPr/>
        </p:nvSpPr>
        <p:spPr bwMode="auto">
          <a:xfrm>
            <a:off x="451021" y="1520825"/>
            <a:ext cx="4038600" cy="838200"/>
          </a:xfrm>
          <a:prstGeom prst="homePlate">
            <a:avLst>
              <a:gd name="adj" fmla="val 50011"/>
            </a:avLst>
          </a:prstGeom>
          <a:solidFill>
            <a:schemeClr val="accent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Identify and Define</a:t>
            </a:r>
          </a:p>
          <a:p>
            <a:pPr algn="ctr">
              <a:spcBef>
                <a:spcPct val="0"/>
              </a:spcBef>
              <a:buFontTx/>
              <a:buNone/>
              <a:defRPr/>
            </a:pPr>
            <a:r>
              <a:rPr lang="en-US" altLang="en-US" sz="2000" b="1" dirty="0">
                <a:solidFill>
                  <a:schemeClr val="tx1"/>
                </a:solidFill>
                <a:latin typeface="+mn-lt"/>
              </a:rPr>
              <a:t>the problem</a:t>
            </a:r>
          </a:p>
        </p:txBody>
      </p:sp>
      <p:sp>
        <p:nvSpPr>
          <p:cNvPr id="14" name="Pentagon 6"/>
          <p:cNvSpPr>
            <a:spLocks noChangeArrowheads="1"/>
          </p:cNvSpPr>
          <p:nvPr/>
        </p:nvSpPr>
        <p:spPr bwMode="auto">
          <a:xfrm>
            <a:off x="451021" y="2359025"/>
            <a:ext cx="4038600" cy="838200"/>
          </a:xfrm>
          <a:prstGeom prst="homePlate">
            <a:avLst>
              <a:gd name="adj" fmla="val 50011"/>
            </a:avLst>
          </a:prstGeom>
          <a:solidFill>
            <a:schemeClr val="accent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Analyze</a:t>
            </a:r>
          </a:p>
          <a:p>
            <a:pPr algn="ctr">
              <a:spcBef>
                <a:spcPct val="0"/>
              </a:spcBef>
              <a:buFontTx/>
              <a:buNone/>
              <a:defRPr/>
            </a:pPr>
            <a:r>
              <a:rPr lang="en-US" altLang="en-US" sz="2000" b="1" dirty="0">
                <a:solidFill>
                  <a:schemeClr val="tx1"/>
                </a:solidFill>
                <a:latin typeface="+mn-lt"/>
              </a:rPr>
              <a:t>the problem</a:t>
            </a:r>
          </a:p>
        </p:txBody>
      </p:sp>
      <p:sp>
        <p:nvSpPr>
          <p:cNvPr id="15" name="Pentagon 7"/>
          <p:cNvSpPr>
            <a:spLocks noChangeArrowheads="1"/>
          </p:cNvSpPr>
          <p:nvPr/>
        </p:nvSpPr>
        <p:spPr bwMode="auto">
          <a:xfrm>
            <a:off x="451021" y="3181350"/>
            <a:ext cx="4038600" cy="838200"/>
          </a:xfrm>
          <a:prstGeom prst="homePlate">
            <a:avLst>
              <a:gd name="adj" fmla="val 50011"/>
            </a:avLst>
          </a:prstGeom>
          <a:solidFill>
            <a:schemeClr val="accent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a:solidFill>
                  <a:schemeClr val="tx1"/>
                </a:solidFill>
                <a:latin typeface="+mn-lt"/>
              </a:rPr>
              <a:t>Identify</a:t>
            </a:r>
          </a:p>
          <a:p>
            <a:pPr algn="ctr">
              <a:spcBef>
                <a:spcPct val="0"/>
              </a:spcBef>
              <a:buFontTx/>
              <a:buNone/>
              <a:defRPr/>
            </a:pPr>
            <a:r>
              <a:rPr lang="en-US" altLang="en-US" sz="2000" b="1">
                <a:solidFill>
                  <a:schemeClr val="tx1"/>
                </a:solidFill>
                <a:latin typeface="+mn-lt"/>
              </a:rPr>
              <a:t>possible solutions</a:t>
            </a:r>
          </a:p>
        </p:txBody>
      </p:sp>
      <p:sp>
        <p:nvSpPr>
          <p:cNvPr id="16" name="Pentagon 8"/>
          <p:cNvSpPr>
            <a:spLocks noChangeArrowheads="1"/>
          </p:cNvSpPr>
          <p:nvPr/>
        </p:nvSpPr>
        <p:spPr bwMode="auto">
          <a:xfrm>
            <a:off x="451021" y="4022725"/>
            <a:ext cx="4038600" cy="838200"/>
          </a:xfrm>
          <a:prstGeom prst="homePlate">
            <a:avLst>
              <a:gd name="adj" fmla="val 50011"/>
            </a:avLst>
          </a:prstGeom>
          <a:solidFill>
            <a:schemeClr val="accent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a:solidFill>
                  <a:schemeClr val="tx1"/>
                </a:solidFill>
                <a:latin typeface="+mn-lt"/>
              </a:rPr>
              <a:t>Select and Plan</a:t>
            </a:r>
          </a:p>
          <a:p>
            <a:pPr algn="ctr">
              <a:spcBef>
                <a:spcPct val="0"/>
              </a:spcBef>
              <a:buFontTx/>
              <a:buNone/>
              <a:defRPr/>
            </a:pPr>
            <a:r>
              <a:rPr lang="en-US" altLang="en-US" sz="2000" b="1">
                <a:solidFill>
                  <a:schemeClr val="tx1"/>
                </a:solidFill>
                <a:latin typeface="+mn-lt"/>
              </a:rPr>
              <a:t>the solution</a:t>
            </a:r>
          </a:p>
        </p:txBody>
      </p:sp>
      <p:sp>
        <p:nvSpPr>
          <p:cNvPr id="17" name="Pentagon 9"/>
          <p:cNvSpPr>
            <a:spLocks noChangeArrowheads="1"/>
          </p:cNvSpPr>
          <p:nvPr/>
        </p:nvSpPr>
        <p:spPr bwMode="auto">
          <a:xfrm>
            <a:off x="451021" y="4876800"/>
            <a:ext cx="4038600" cy="838200"/>
          </a:xfrm>
          <a:prstGeom prst="homePlate">
            <a:avLst>
              <a:gd name="adj" fmla="val 50011"/>
            </a:avLst>
          </a:prstGeom>
          <a:solidFill>
            <a:schemeClr val="accent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Implement &amp; Evaluate</a:t>
            </a:r>
          </a:p>
          <a:p>
            <a:pPr algn="ctr">
              <a:spcBef>
                <a:spcPct val="0"/>
              </a:spcBef>
              <a:buFontTx/>
              <a:buNone/>
              <a:defRPr/>
            </a:pPr>
            <a:r>
              <a:rPr lang="en-US" altLang="en-US" sz="2000" b="1" dirty="0">
                <a:solidFill>
                  <a:schemeClr val="tx1"/>
                </a:solidFill>
                <a:latin typeface="+mn-lt"/>
              </a:rPr>
              <a:t>the solution</a:t>
            </a:r>
          </a:p>
        </p:txBody>
      </p:sp>
      <p:sp>
        <p:nvSpPr>
          <p:cNvPr id="11" name="Pentagon 2"/>
          <p:cNvSpPr>
            <a:spLocks noChangeArrowheads="1"/>
          </p:cNvSpPr>
          <p:nvPr/>
        </p:nvSpPr>
        <p:spPr bwMode="auto">
          <a:xfrm>
            <a:off x="4887097" y="1520825"/>
            <a:ext cx="4038600" cy="1660524"/>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Understand the Problem</a:t>
            </a:r>
          </a:p>
        </p:txBody>
      </p:sp>
      <p:sp>
        <p:nvSpPr>
          <p:cNvPr id="12" name="Pentagon 6"/>
          <p:cNvSpPr>
            <a:spLocks noChangeArrowheads="1"/>
          </p:cNvSpPr>
          <p:nvPr/>
        </p:nvSpPr>
        <p:spPr bwMode="auto">
          <a:xfrm>
            <a:off x="4887097" y="3181349"/>
            <a:ext cx="4038600" cy="854075"/>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Formulate a Model</a:t>
            </a:r>
          </a:p>
        </p:txBody>
      </p:sp>
      <p:sp>
        <p:nvSpPr>
          <p:cNvPr id="18" name="Pentagon 7"/>
          <p:cNvSpPr>
            <a:spLocks noChangeArrowheads="1"/>
          </p:cNvSpPr>
          <p:nvPr/>
        </p:nvSpPr>
        <p:spPr bwMode="auto">
          <a:xfrm>
            <a:off x="4876799" y="4019550"/>
            <a:ext cx="4048897" cy="838200"/>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Develop an Algorithm</a:t>
            </a:r>
          </a:p>
        </p:txBody>
      </p:sp>
      <p:sp>
        <p:nvSpPr>
          <p:cNvPr id="19" name="Pentagon 8"/>
          <p:cNvSpPr>
            <a:spLocks noChangeArrowheads="1"/>
          </p:cNvSpPr>
          <p:nvPr/>
        </p:nvSpPr>
        <p:spPr bwMode="auto">
          <a:xfrm>
            <a:off x="4887097" y="4854575"/>
            <a:ext cx="4038600" cy="460375"/>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Write the Program</a:t>
            </a:r>
          </a:p>
        </p:txBody>
      </p:sp>
      <p:sp>
        <p:nvSpPr>
          <p:cNvPr id="20" name="Pentagon 9"/>
          <p:cNvSpPr>
            <a:spLocks noChangeArrowheads="1"/>
          </p:cNvSpPr>
          <p:nvPr/>
        </p:nvSpPr>
        <p:spPr bwMode="auto">
          <a:xfrm>
            <a:off x="4887097" y="5314950"/>
            <a:ext cx="4038600" cy="400050"/>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chemeClr val="tx1"/>
                </a:solidFill>
                <a:latin typeface="+mn-lt"/>
              </a:rPr>
              <a:t>Test &amp; Evaluate the Program</a:t>
            </a:r>
          </a:p>
        </p:txBody>
      </p:sp>
      <p:sp>
        <p:nvSpPr>
          <p:cNvPr id="21" name="Content Placeholder 2"/>
          <p:cNvSpPr>
            <a:spLocks noGrp="1"/>
          </p:cNvSpPr>
          <p:nvPr>
            <p:ph idx="1"/>
          </p:nvPr>
        </p:nvSpPr>
        <p:spPr>
          <a:xfrm>
            <a:off x="451021" y="914400"/>
            <a:ext cx="8153400" cy="3581400"/>
          </a:xfrm>
        </p:spPr>
        <p:txBody>
          <a:bodyPr/>
          <a:lstStyle/>
          <a:p>
            <a:pPr marL="0" indent="0">
              <a:buNone/>
            </a:pPr>
            <a:r>
              <a:rPr lang="en-US" altLang="en-US" dirty="0">
                <a:solidFill>
                  <a:schemeClr val="tx1"/>
                </a:solidFill>
              </a:rPr>
              <a:t>	</a:t>
            </a:r>
            <a:r>
              <a:rPr lang="en-US" altLang="en-US" b="1" dirty="0">
                <a:solidFill>
                  <a:srgbClr val="640064"/>
                </a:solidFill>
              </a:rPr>
              <a:t>Generic</a:t>
            </a:r>
            <a:r>
              <a:rPr lang="en-US" altLang="en-US" dirty="0">
                <a:solidFill>
                  <a:schemeClr val="tx1"/>
                </a:solidFill>
              </a:rPr>
              <a:t>				</a:t>
            </a:r>
            <a:r>
              <a:rPr lang="en-US" altLang="en-US" b="1" dirty="0">
                <a:solidFill>
                  <a:srgbClr val="640064"/>
                </a:solidFill>
              </a:rPr>
              <a:t>Computing</a:t>
            </a:r>
            <a:endParaRPr lang="en-US" altLang="zh-CN" b="1" dirty="0">
              <a:solidFill>
                <a:srgbClr val="640064"/>
              </a:solidFill>
              <a:ea typeface="宋体" pitchFamily="2" charset="-122"/>
            </a:endParaRPr>
          </a:p>
        </p:txBody>
      </p:sp>
    </p:spTree>
    <p:extLst>
      <p:ext uri="{BB962C8B-B14F-4D97-AF65-F5344CB8AC3E}">
        <p14:creationId xmlns:p14="http://schemas.microsoft.com/office/powerpoint/2010/main" val="198386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 y="122238"/>
            <a:ext cx="8763000" cy="563562"/>
          </a:xfrm>
        </p:spPr>
        <p:txBody>
          <a:bodyPr/>
          <a:lstStyle/>
          <a:p>
            <a:pPr eaLnBrk="1" hangingPunct="1"/>
            <a:r>
              <a:rPr lang="en-US" altLang="en-US" dirty="0"/>
              <a:t>STEP 1: Understand The Problem</a:t>
            </a:r>
          </a:p>
        </p:txBody>
      </p:sp>
      <p:sp>
        <p:nvSpPr>
          <p:cNvPr id="17411" name="Content Placeholder 2"/>
          <p:cNvSpPr>
            <a:spLocks noGrp="1"/>
          </p:cNvSpPr>
          <p:nvPr>
            <p:ph idx="1"/>
          </p:nvPr>
        </p:nvSpPr>
        <p:spPr>
          <a:xfrm>
            <a:off x="11723" y="971472"/>
            <a:ext cx="8763000" cy="4554537"/>
          </a:xfrm>
        </p:spPr>
        <p:txBody>
          <a:bodyPr/>
          <a:lstStyle/>
          <a:p>
            <a:pPr eaLnBrk="1" hangingPunct="1">
              <a:buFont typeface="Wingdings" pitchFamily="2" charset="2"/>
              <a:buChar char="§"/>
            </a:pPr>
            <a:r>
              <a:rPr lang="en-US" altLang="en-US" b="1" dirty="0">
                <a:solidFill>
                  <a:srgbClr val="640064"/>
                </a:solidFill>
                <a:latin typeface="Arial Narrow" panose="020B0606020202030204" pitchFamily="34" charset="0"/>
              </a:rPr>
              <a:t>You need to know:</a:t>
            </a:r>
            <a:br>
              <a:rPr lang="en-US" altLang="en-US" b="1" dirty="0">
                <a:solidFill>
                  <a:srgbClr val="640064"/>
                </a:solidFill>
                <a:latin typeface="Arial Narrow" panose="020B0606020202030204" pitchFamily="34" charset="0"/>
              </a:rPr>
            </a:br>
            <a:endParaRPr lang="en-US" altLang="en-US" sz="2000" b="1" dirty="0">
              <a:solidFill>
                <a:srgbClr val="640064"/>
              </a:solidFill>
              <a:latin typeface="Arial Narrow" panose="020B0606020202030204" pitchFamily="34" charset="0"/>
            </a:endParaRP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What input data/information is available?</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Do I have everything that I need?</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What format is it in?</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What output information am I trying to produce?</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What do I want the result to look like … text, a picture, a graph …?</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What am I going to have to compute?</a:t>
            </a:r>
          </a:p>
        </p:txBody>
      </p:sp>
      <p:grpSp>
        <p:nvGrpSpPr>
          <p:cNvPr id="17413" name="Group 4"/>
          <p:cNvGrpSpPr>
            <a:grpSpLocks/>
          </p:cNvGrpSpPr>
          <p:nvPr/>
        </p:nvGrpSpPr>
        <p:grpSpPr bwMode="auto">
          <a:xfrm>
            <a:off x="7086600" y="3962400"/>
            <a:ext cx="1828800" cy="2070100"/>
            <a:chOff x="7086600" y="4191000"/>
            <a:chExt cx="1828800" cy="2069987"/>
          </a:xfrm>
        </p:grpSpPr>
        <p:pic>
          <p:nvPicPr>
            <p:cNvPr id="2" name="Picture 9" descr="http://dragonflytraining.files.wordpress.com/2013/10/man-with-questio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191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p:cNvSpPr txBox="1">
              <a:spLocks noChangeArrowheads="1"/>
            </p:cNvSpPr>
            <p:nvPr/>
          </p:nvSpPr>
          <p:spPr bwMode="auto">
            <a:xfrm>
              <a:off x="7580000" y="5983988"/>
              <a:ext cx="7264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charset="0"/>
                  <a:cs typeface="Arial" charset="0"/>
                </a:defRPr>
              </a:lvl1pPr>
              <a:lvl2pPr marL="742950" indent="-285750">
                <a:spcBef>
                  <a:spcPct val="20000"/>
                </a:spcBef>
                <a:buChar char="–"/>
                <a:defRPr sz="2400">
                  <a:solidFill>
                    <a:srgbClr val="640064"/>
                  </a:solidFill>
                  <a:latin typeface="Arial" charset="0"/>
                  <a:cs typeface="Arial" charset="0"/>
                </a:defRPr>
              </a:lvl2pPr>
              <a:lvl3pPr marL="1143000" indent="-228600">
                <a:spcBef>
                  <a:spcPct val="20000"/>
                </a:spcBef>
                <a:buChar char="•"/>
                <a:defRPr sz="2000">
                  <a:solidFill>
                    <a:srgbClr val="640064"/>
                  </a:solidFill>
                  <a:latin typeface="Arial" charset="0"/>
                  <a:cs typeface="Arial" charset="0"/>
                </a:defRPr>
              </a:lvl3pPr>
              <a:lvl4pPr marL="1600200" indent="-228600">
                <a:spcBef>
                  <a:spcPct val="20000"/>
                </a:spcBef>
                <a:buChar char="–"/>
                <a:defRPr>
                  <a:solidFill>
                    <a:srgbClr val="640064"/>
                  </a:solidFill>
                  <a:latin typeface="Arial" charset="0"/>
                  <a:cs typeface="Arial" charset="0"/>
                </a:defRPr>
              </a:lvl4pPr>
              <a:lvl5pPr marL="2057400" indent="-228600">
                <a:spcBef>
                  <a:spcPct val="20000"/>
                </a:spcBef>
                <a:buChar char="»"/>
                <a:defRPr>
                  <a:solidFill>
                    <a:srgbClr val="640064"/>
                  </a:solidFill>
                  <a:latin typeface="Arial" charset="0"/>
                  <a:cs typeface="Arial" charset="0"/>
                </a:defRPr>
              </a:lvl5pPr>
              <a:lvl6pPr marL="2514600" indent="-228600" eaLnBrk="0" fontAlgn="base" hangingPunct="0">
                <a:spcBef>
                  <a:spcPct val="20000"/>
                </a:spcBef>
                <a:spcAft>
                  <a:spcPct val="0"/>
                </a:spcAft>
                <a:buChar char="»"/>
                <a:defRPr>
                  <a:solidFill>
                    <a:srgbClr val="640064"/>
                  </a:solidFill>
                  <a:latin typeface="Arial" charset="0"/>
                  <a:cs typeface="Arial" charset="0"/>
                </a:defRPr>
              </a:lvl6pPr>
              <a:lvl7pPr marL="2971800" indent="-228600" eaLnBrk="0" fontAlgn="base" hangingPunct="0">
                <a:spcBef>
                  <a:spcPct val="20000"/>
                </a:spcBef>
                <a:spcAft>
                  <a:spcPct val="0"/>
                </a:spcAft>
                <a:buChar char="»"/>
                <a:defRPr>
                  <a:solidFill>
                    <a:srgbClr val="640064"/>
                  </a:solidFill>
                  <a:latin typeface="Arial" charset="0"/>
                  <a:cs typeface="Arial" charset="0"/>
                </a:defRPr>
              </a:lvl7pPr>
              <a:lvl8pPr marL="3429000" indent="-228600" eaLnBrk="0" fontAlgn="base" hangingPunct="0">
                <a:spcBef>
                  <a:spcPct val="20000"/>
                </a:spcBef>
                <a:spcAft>
                  <a:spcPct val="0"/>
                </a:spcAft>
                <a:buChar char="»"/>
                <a:defRPr>
                  <a:solidFill>
                    <a:srgbClr val="640064"/>
                  </a:solidFill>
                  <a:latin typeface="Arial" charset="0"/>
                  <a:cs typeface="Arial" charset="0"/>
                </a:defRPr>
              </a:lvl8pPr>
              <a:lvl9pPr marL="3886200" indent="-228600" eaLnBrk="0" fontAlgn="base" hangingPunct="0">
                <a:spcBef>
                  <a:spcPct val="20000"/>
                </a:spcBef>
                <a:spcAft>
                  <a:spcPct val="0"/>
                </a:spcAft>
                <a:buChar char="»"/>
                <a:defRPr>
                  <a:solidFill>
                    <a:srgbClr val="640064"/>
                  </a:solidFill>
                  <a:latin typeface="Arial" charset="0"/>
                  <a:cs typeface="Arial" charset="0"/>
                </a:defRPr>
              </a:lvl9pPr>
            </a:lstStyle>
            <a:p>
              <a:pPr>
                <a:spcBef>
                  <a:spcPct val="0"/>
                </a:spcBef>
                <a:buFontTx/>
                <a:buNone/>
              </a:pPr>
              <a:r>
                <a:rPr lang="en-US" altLang="en-US" sz="1200">
                  <a:solidFill>
                    <a:schemeClr val="tx1"/>
                  </a:solidFill>
                  <a:latin typeface="Verdana" pitchFamily="34" charset="0"/>
                </a:rPr>
                <a:t>vhl.org</a:t>
              </a:r>
            </a:p>
          </p:txBody>
        </p:sp>
      </p:grpSp>
    </p:spTree>
    <p:extLst>
      <p:ext uri="{BB962C8B-B14F-4D97-AF65-F5344CB8AC3E}">
        <p14:creationId xmlns:p14="http://schemas.microsoft.com/office/powerpoint/2010/main" val="398332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8" y="76200"/>
            <a:ext cx="8991600" cy="563562"/>
          </a:xfrm>
        </p:spPr>
        <p:txBody>
          <a:bodyPr/>
          <a:lstStyle/>
          <a:p>
            <a:pPr>
              <a:defRPr/>
            </a:pPr>
            <a:r>
              <a:rPr lang="en-US" dirty="0"/>
              <a:t>STEP 1 - Example</a:t>
            </a:r>
          </a:p>
        </p:txBody>
      </p:sp>
      <p:sp>
        <p:nvSpPr>
          <p:cNvPr id="13315" name="Content Placeholder 2"/>
          <p:cNvSpPr>
            <a:spLocks noGrp="1"/>
          </p:cNvSpPr>
          <p:nvPr>
            <p:ph idx="1"/>
          </p:nvPr>
        </p:nvSpPr>
        <p:spPr>
          <a:xfrm>
            <a:off x="381000" y="914400"/>
            <a:ext cx="8153400" cy="4953000"/>
          </a:xfrm>
        </p:spPr>
        <p:txBody>
          <a:bodyPr/>
          <a:lstStyle/>
          <a:p>
            <a:pPr marL="0" indent="0">
              <a:buNone/>
            </a:pPr>
            <a:r>
              <a:rPr lang="en-US" altLang="en-US" b="1" dirty="0">
                <a:latin typeface="Arial Narrow" panose="020B0606020202030204" pitchFamily="34" charset="0"/>
              </a:rPr>
              <a:t>Calculate the body mass index (</a:t>
            </a:r>
            <a:r>
              <a:rPr lang="en-US" altLang="en-US" b="1" dirty="0" err="1">
                <a:latin typeface="Arial Narrow" panose="020B0606020202030204" pitchFamily="34" charset="0"/>
              </a:rPr>
              <a:t>bmi</a:t>
            </a:r>
            <a:r>
              <a:rPr lang="en-US" altLang="en-US" b="1" dirty="0">
                <a:latin typeface="Arial Narrow" panose="020B0606020202030204" pitchFamily="34" charset="0"/>
              </a:rPr>
              <a:t>) of John and display the result on the screen.</a:t>
            </a:r>
          </a:p>
          <a:p>
            <a:pPr lvl="1"/>
            <a:r>
              <a:rPr lang="en-US" altLang="en-US" dirty="0">
                <a:latin typeface="Arial Narrow" panose="020B0606020202030204" pitchFamily="34" charset="0"/>
              </a:rPr>
              <a:t>Input:</a:t>
            </a:r>
          </a:p>
          <a:p>
            <a:pPr lvl="2"/>
            <a:r>
              <a:rPr lang="en-US" altLang="en-US" dirty="0">
                <a:latin typeface="Arial Narrow" panose="020B0606020202030204" pitchFamily="34" charset="0"/>
              </a:rPr>
              <a:t>Not available in the problem statement. </a:t>
            </a:r>
          </a:p>
          <a:p>
            <a:pPr lvl="2"/>
            <a:r>
              <a:rPr lang="en-US" altLang="en-US" dirty="0">
                <a:latin typeface="Arial Narrow" panose="020B0606020202030204" pitchFamily="34" charset="0"/>
              </a:rPr>
              <a:t>User need to input the height (in m) and weight (in kg)</a:t>
            </a:r>
          </a:p>
          <a:p>
            <a:pPr lvl="1"/>
            <a:r>
              <a:rPr lang="en-US" altLang="en-US" dirty="0">
                <a:latin typeface="Arial Narrow" panose="020B0606020202030204" pitchFamily="34" charset="0"/>
              </a:rPr>
              <a:t>Process:</a:t>
            </a:r>
          </a:p>
          <a:p>
            <a:pPr lvl="2"/>
            <a:r>
              <a:rPr lang="en-US" altLang="en-US" dirty="0">
                <a:latin typeface="Arial Narrow" panose="020B0606020202030204" pitchFamily="34" charset="0"/>
              </a:rPr>
              <a:t>Formula for </a:t>
            </a:r>
            <a:r>
              <a:rPr lang="en-US" altLang="en-US" dirty="0" err="1">
                <a:latin typeface="Arial Narrow" panose="020B0606020202030204" pitchFamily="34" charset="0"/>
              </a:rPr>
              <a:t>bmi</a:t>
            </a:r>
            <a:r>
              <a:rPr lang="en-US" altLang="en-US" dirty="0">
                <a:latin typeface="Arial Narrow" panose="020B0606020202030204" pitchFamily="34" charset="0"/>
              </a:rPr>
              <a:t> is </a:t>
            </a:r>
          </a:p>
          <a:p>
            <a:pPr lvl="2"/>
            <a:r>
              <a:rPr lang="en-US" altLang="en-US" dirty="0">
                <a:latin typeface="Arial Narrow" panose="020B0606020202030204" pitchFamily="34" charset="0"/>
              </a:rPr>
              <a:t>Calculate the </a:t>
            </a:r>
            <a:r>
              <a:rPr lang="en-US" altLang="en-US" dirty="0" err="1">
                <a:latin typeface="Arial Narrow" panose="020B0606020202030204" pitchFamily="34" charset="0"/>
              </a:rPr>
              <a:t>bmi</a:t>
            </a:r>
            <a:r>
              <a:rPr lang="en-US" altLang="en-US" dirty="0">
                <a:latin typeface="Arial Narrow" panose="020B0606020202030204" pitchFamily="34" charset="0"/>
              </a:rPr>
              <a:t> based on input   </a:t>
            </a:r>
          </a:p>
          <a:p>
            <a:pPr lvl="1"/>
            <a:r>
              <a:rPr lang="en-US" altLang="en-US" dirty="0">
                <a:latin typeface="Arial Narrow" panose="020B0606020202030204" pitchFamily="34" charset="0"/>
              </a:rPr>
              <a:t>Output:</a:t>
            </a:r>
          </a:p>
          <a:p>
            <a:pPr lvl="2"/>
            <a:r>
              <a:rPr lang="en-US" altLang="en-US" dirty="0" err="1">
                <a:latin typeface="Arial Narrow" panose="020B0606020202030204" pitchFamily="34" charset="0"/>
              </a:rPr>
              <a:t>Bmi</a:t>
            </a:r>
            <a:r>
              <a:rPr lang="en-US" altLang="en-US" dirty="0">
                <a:latin typeface="Arial Narrow" panose="020B0606020202030204" pitchFamily="34" charset="0"/>
              </a:rPr>
              <a:t> result is displayed on the screen</a:t>
            </a:r>
          </a:p>
          <a:p>
            <a:pPr lvl="2"/>
            <a:endParaRPr lang="en-US" altLang="en-US" dirty="0"/>
          </a:p>
        </p:txBody>
      </p:sp>
      <p:sp>
        <p:nvSpPr>
          <p:cNvPr id="1331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50000"/>
              </a:spcBef>
              <a:buClrTx/>
              <a:buSzTx/>
              <a:buFontTx/>
              <a:buNone/>
            </a:pPr>
            <a:r>
              <a:rPr kumimoji="0" lang="en-US" altLang="en-US" sz="1200" b="0" dirty="0"/>
              <a:t>  </a:t>
            </a:r>
          </a:p>
        </p:txBody>
      </p:sp>
      <p:pic>
        <p:nvPicPr>
          <p:cNvPr id="1331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76600"/>
            <a:ext cx="15525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74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2400" y="122238"/>
            <a:ext cx="8763000" cy="563562"/>
          </a:xfrm>
        </p:spPr>
        <p:txBody>
          <a:bodyPr/>
          <a:lstStyle/>
          <a:p>
            <a:pPr eaLnBrk="1" hangingPunct="1"/>
            <a:r>
              <a:rPr lang="en-US" altLang="en-US" dirty="0"/>
              <a:t>STEP 2: Formulate A Model</a:t>
            </a:r>
          </a:p>
        </p:txBody>
      </p:sp>
      <p:sp>
        <p:nvSpPr>
          <p:cNvPr id="30723" name="Content Placeholder 2"/>
          <p:cNvSpPr>
            <a:spLocks noGrp="1"/>
          </p:cNvSpPr>
          <p:nvPr>
            <p:ph idx="1"/>
          </p:nvPr>
        </p:nvSpPr>
        <p:spPr>
          <a:xfrm>
            <a:off x="381000" y="1143000"/>
            <a:ext cx="8153400" cy="4343400"/>
          </a:xfrm>
        </p:spPr>
        <p:txBody>
          <a:bodyPr/>
          <a:lstStyle/>
          <a:p>
            <a:pPr eaLnBrk="1" hangingPunct="1">
              <a:buFont typeface="Wingdings" panose="05000000000000000000" pitchFamily="2" charset="2"/>
              <a:buChar char="§"/>
              <a:defRPr/>
            </a:pPr>
            <a:r>
              <a:rPr lang="en-US" altLang="en-US" b="1" dirty="0">
                <a:solidFill>
                  <a:srgbClr val="640064"/>
                </a:solidFill>
                <a:latin typeface="Arial Narrow" panose="020B0606020202030204" pitchFamily="34" charset="0"/>
              </a:rPr>
              <a:t>It is all about figuring out how to make use of the available data to compute an answer</a:t>
            </a:r>
          </a:p>
          <a:p>
            <a:pPr eaLnBrk="1" hangingPunct="1">
              <a:buFont typeface="Wingdings" panose="05000000000000000000" pitchFamily="2" charset="2"/>
              <a:buChar char="§"/>
              <a:defRPr/>
            </a:pPr>
            <a:r>
              <a:rPr lang="en-US" altLang="en-US" b="1" dirty="0">
                <a:solidFill>
                  <a:srgbClr val="640064"/>
                </a:solidFill>
                <a:latin typeface="Arial Narrow" panose="020B0606020202030204" pitchFamily="34" charset="0"/>
              </a:rPr>
              <a:t>E.g., to compute the </a:t>
            </a:r>
            <a:r>
              <a:rPr lang="en-US" altLang="en-US" b="1" dirty="0" err="1">
                <a:solidFill>
                  <a:srgbClr val="640064"/>
                </a:solidFill>
                <a:latin typeface="Arial Narrow" panose="020B0606020202030204" pitchFamily="34" charset="0"/>
              </a:rPr>
              <a:t>bmi</a:t>
            </a:r>
            <a:r>
              <a:rPr lang="en-US" altLang="en-US" b="1" dirty="0">
                <a:solidFill>
                  <a:srgbClr val="640064"/>
                </a:solidFill>
                <a:latin typeface="Arial Narrow" panose="020B0606020202030204" pitchFamily="34" charset="0"/>
              </a:rPr>
              <a:t> of John based on input (height &amp; weight)</a:t>
            </a:r>
          </a:p>
          <a:p>
            <a:pPr lvl="1" eaLnBrk="1" hangingPunct="1">
              <a:buFont typeface="Wingdings" panose="05000000000000000000" pitchFamily="2" charset="2"/>
              <a:buChar char="ü"/>
              <a:tabLst>
                <a:tab pos="339725" algn="l"/>
              </a:tabLst>
              <a:defRPr/>
            </a:pPr>
            <a:r>
              <a:rPr lang="en-US" altLang="en-US" dirty="0">
                <a:latin typeface="Arial Narrow" panose="020B0606020202030204" pitchFamily="34" charset="0"/>
              </a:rPr>
              <a:t>Need to know the model (or formula) for computing </a:t>
            </a:r>
            <a:r>
              <a:rPr lang="en-US" altLang="en-US" dirty="0" err="1">
                <a:latin typeface="Arial Narrow" panose="020B0606020202030204" pitchFamily="34" charset="0"/>
              </a:rPr>
              <a:t>bmi</a:t>
            </a:r>
            <a:r>
              <a:rPr lang="en-US" altLang="en-US" dirty="0">
                <a:latin typeface="Arial Narrow" panose="020B0606020202030204" pitchFamily="34" charset="0"/>
              </a:rPr>
              <a:t> </a:t>
            </a:r>
          </a:p>
          <a:p>
            <a:pPr lvl="1" eaLnBrk="1" hangingPunct="1">
              <a:buFont typeface="Wingdings" panose="05000000000000000000" pitchFamily="2" charset="2"/>
              <a:buChar char="ü"/>
              <a:tabLst>
                <a:tab pos="339725" algn="l"/>
              </a:tabLst>
              <a:defRPr/>
            </a:pPr>
            <a:endParaRPr lang="en-US" altLang="en-US" dirty="0">
              <a:solidFill>
                <a:schemeClr val="tx1"/>
              </a:solidFill>
              <a:latin typeface="Arial Narrow" panose="020B0606020202030204" pitchFamily="34" charset="0"/>
            </a:endParaRPr>
          </a:p>
          <a:p>
            <a:pPr eaLnBrk="1" hangingPunct="1">
              <a:defRPr/>
            </a:pPr>
            <a:endParaRPr lang="en-US" altLang="en-US" sz="2400" dirty="0">
              <a:solidFill>
                <a:schemeClr val="tx1"/>
              </a:solidFill>
            </a:endParaRPr>
          </a:p>
          <a:p>
            <a:pPr lvl="1" eaLnBrk="1" hangingPunct="1">
              <a:buFont typeface="Wingdings" panose="05000000000000000000" pitchFamily="2" charset="2"/>
              <a:buChar char="ü"/>
              <a:defRPr/>
            </a:pPr>
            <a:r>
              <a:rPr lang="en-US" altLang="en-US" dirty="0">
                <a:solidFill>
                  <a:schemeClr val="tx1"/>
                </a:solidFill>
                <a:latin typeface="Arial Narrow" panose="020B0606020202030204" pitchFamily="34" charset="0"/>
              </a:rPr>
              <a:t>If there is no such "formula", we need to develop one</a:t>
            </a:r>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1412" y="3581400"/>
            <a:ext cx="15525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62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b="1" dirty="0">
                <a:latin typeface="Arial Narrow" panose="020B0606020202030204" pitchFamily="34" charset="0"/>
              </a:rPr>
              <a:t>At the end of this lecture, you will be able to</a:t>
            </a:r>
          </a:p>
          <a:p>
            <a:pPr marL="0" indent="0">
              <a:buNone/>
            </a:pPr>
            <a:endParaRPr lang="en-US" b="1" dirty="0">
              <a:latin typeface="Arial Narrow" panose="020B0606020202030204" pitchFamily="34" charset="0"/>
            </a:endParaRPr>
          </a:p>
          <a:p>
            <a:r>
              <a:rPr lang="en-US" dirty="0">
                <a:latin typeface="Arial Narrow" panose="020B0606020202030204" pitchFamily="34" charset="0"/>
              </a:rPr>
              <a:t>apply steps to solve problems in computing</a:t>
            </a:r>
          </a:p>
          <a:p>
            <a:endParaRPr lang="en-US" dirty="0">
              <a:latin typeface="Arial Narrow" panose="020B0606020202030204" pitchFamily="34" charset="0"/>
            </a:endParaRPr>
          </a:p>
        </p:txBody>
      </p:sp>
    </p:spTree>
    <p:extLst>
      <p:ext uri="{BB962C8B-B14F-4D97-AF65-F5344CB8AC3E}">
        <p14:creationId xmlns:p14="http://schemas.microsoft.com/office/powerpoint/2010/main" val="353156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5"/>
          <p:cNvGrpSpPr>
            <a:grpSpLocks/>
          </p:cNvGrpSpPr>
          <p:nvPr/>
        </p:nvGrpSpPr>
        <p:grpSpPr bwMode="auto">
          <a:xfrm>
            <a:off x="6629400" y="4314825"/>
            <a:ext cx="2122488" cy="1704975"/>
            <a:chOff x="6934200" y="4724400"/>
            <a:chExt cx="1879600" cy="1510099"/>
          </a:xfrm>
        </p:grpSpPr>
        <p:pic>
          <p:nvPicPr>
            <p:cNvPr id="19461" name="Picture 2"/>
            <p:cNvPicPr>
              <a:picLocks noChangeAspect="1"/>
            </p:cNvPicPr>
            <p:nvPr/>
          </p:nvPicPr>
          <p:blipFill>
            <a:blip r:embed="rId3">
              <a:lum/>
              <a:extLst>
                <a:ext uri="{28A0092B-C50C-407E-A947-70E740481C1C}">
                  <a14:useLocalDpi xmlns:a14="http://schemas.microsoft.com/office/drawing/2010/main" val="0"/>
                </a:ext>
              </a:extLst>
            </a:blip>
            <a:srcRect/>
            <a:stretch>
              <a:fillRect/>
            </a:stretch>
          </p:blipFill>
          <p:spPr bwMode="auto">
            <a:xfrm>
              <a:off x="6934200" y="4724400"/>
              <a:ext cx="1879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3"/>
            <p:cNvSpPr txBox="1">
              <a:spLocks noChangeArrowheads="1"/>
            </p:cNvSpPr>
            <p:nvPr/>
          </p:nvSpPr>
          <p:spPr bwMode="auto">
            <a:xfrm>
              <a:off x="7401791" y="5957500"/>
              <a:ext cx="9675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charset="0"/>
                  <a:cs typeface="Arial" charset="0"/>
                </a:defRPr>
              </a:lvl1pPr>
              <a:lvl2pPr marL="742950" indent="-285750">
                <a:spcBef>
                  <a:spcPct val="20000"/>
                </a:spcBef>
                <a:buChar char="–"/>
                <a:defRPr sz="2400">
                  <a:solidFill>
                    <a:srgbClr val="640064"/>
                  </a:solidFill>
                  <a:latin typeface="Arial" charset="0"/>
                  <a:cs typeface="Arial" charset="0"/>
                </a:defRPr>
              </a:lvl2pPr>
              <a:lvl3pPr marL="1143000" indent="-228600">
                <a:spcBef>
                  <a:spcPct val="20000"/>
                </a:spcBef>
                <a:buChar char="•"/>
                <a:defRPr sz="2000">
                  <a:solidFill>
                    <a:srgbClr val="640064"/>
                  </a:solidFill>
                  <a:latin typeface="Arial" charset="0"/>
                  <a:cs typeface="Arial" charset="0"/>
                </a:defRPr>
              </a:lvl3pPr>
              <a:lvl4pPr marL="1600200" indent="-228600">
                <a:spcBef>
                  <a:spcPct val="20000"/>
                </a:spcBef>
                <a:buChar char="–"/>
                <a:defRPr>
                  <a:solidFill>
                    <a:srgbClr val="640064"/>
                  </a:solidFill>
                  <a:latin typeface="Arial" charset="0"/>
                  <a:cs typeface="Arial" charset="0"/>
                </a:defRPr>
              </a:lvl4pPr>
              <a:lvl5pPr marL="2057400" indent="-228600">
                <a:spcBef>
                  <a:spcPct val="20000"/>
                </a:spcBef>
                <a:buChar char="»"/>
                <a:defRPr>
                  <a:solidFill>
                    <a:srgbClr val="640064"/>
                  </a:solidFill>
                  <a:latin typeface="Arial" charset="0"/>
                  <a:cs typeface="Arial" charset="0"/>
                </a:defRPr>
              </a:lvl5pPr>
              <a:lvl6pPr marL="2514600" indent="-228600" eaLnBrk="0" fontAlgn="base" hangingPunct="0">
                <a:spcBef>
                  <a:spcPct val="20000"/>
                </a:spcBef>
                <a:spcAft>
                  <a:spcPct val="0"/>
                </a:spcAft>
                <a:buChar char="»"/>
                <a:defRPr>
                  <a:solidFill>
                    <a:srgbClr val="640064"/>
                  </a:solidFill>
                  <a:latin typeface="Arial" charset="0"/>
                  <a:cs typeface="Arial" charset="0"/>
                </a:defRPr>
              </a:lvl6pPr>
              <a:lvl7pPr marL="2971800" indent="-228600" eaLnBrk="0" fontAlgn="base" hangingPunct="0">
                <a:spcBef>
                  <a:spcPct val="20000"/>
                </a:spcBef>
                <a:spcAft>
                  <a:spcPct val="0"/>
                </a:spcAft>
                <a:buChar char="»"/>
                <a:defRPr>
                  <a:solidFill>
                    <a:srgbClr val="640064"/>
                  </a:solidFill>
                  <a:latin typeface="Arial" charset="0"/>
                  <a:cs typeface="Arial" charset="0"/>
                </a:defRPr>
              </a:lvl7pPr>
              <a:lvl8pPr marL="3429000" indent="-228600" eaLnBrk="0" fontAlgn="base" hangingPunct="0">
                <a:spcBef>
                  <a:spcPct val="20000"/>
                </a:spcBef>
                <a:spcAft>
                  <a:spcPct val="0"/>
                </a:spcAft>
                <a:buChar char="»"/>
                <a:defRPr>
                  <a:solidFill>
                    <a:srgbClr val="640064"/>
                  </a:solidFill>
                  <a:latin typeface="Arial" charset="0"/>
                  <a:cs typeface="Arial" charset="0"/>
                </a:defRPr>
              </a:lvl8pPr>
              <a:lvl9pPr marL="3886200" indent="-228600" eaLnBrk="0" fontAlgn="base" hangingPunct="0">
                <a:spcBef>
                  <a:spcPct val="20000"/>
                </a:spcBef>
                <a:spcAft>
                  <a:spcPct val="0"/>
                </a:spcAft>
                <a:buChar char="»"/>
                <a:defRPr>
                  <a:solidFill>
                    <a:srgbClr val="640064"/>
                  </a:solidFill>
                  <a:latin typeface="Arial" charset="0"/>
                  <a:cs typeface="Arial" charset="0"/>
                </a:defRPr>
              </a:lvl9pPr>
            </a:lstStyle>
            <a:p>
              <a:pPr>
                <a:spcBef>
                  <a:spcPct val="0"/>
                </a:spcBef>
                <a:buFontTx/>
                <a:buNone/>
              </a:pPr>
              <a:r>
                <a:rPr lang="en-US" altLang="en-US" sz="1200">
                  <a:solidFill>
                    <a:schemeClr val="tx1"/>
                  </a:solidFill>
                  <a:latin typeface="Verdana" pitchFamily="34" charset="0"/>
                </a:rPr>
                <a:t>123rf.com</a:t>
              </a:r>
            </a:p>
          </p:txBody>
        </p:sp>
      </p:grpSp>
      <p:sp>
        <p:nvSpPr>
          <p:cNvPr id="20483" name="Title 1"/>
          <p:cNvSpPr>
            <a:spLocks noGrp="1"/>
          </p:cNvSpPr>
          <p:nvPr>
            <p:ph type="title"/>
          </p:nvPr>
        </p:nvSpPr>
        <p:spPr>
          <a:xfrm>
            <a:off x="152400" y="122238"/>
            <a:ext cx="8763000" cy="563562"/>
          </a:xfrm>
        </p:spPr>
        <p:txBody>
          <a:bodyPr/>
          <a:lstStyle/>
          <a:p>
            <a:pPr eaLnBrk="1" hangingPunct="1"/>
            <a:r>
              <a:rPr lang="en-US" altLang="en-US" dirty="0"/>
              <a:t>STEP 3: Develop An Algorithm</a:t>
            </a:r>
          </a:p>
        </p:txBody>
      </p:sp>
      <p:sp>
        <p:nvSpPr>
          <p:cNvPr id="20484" name="Content Placeholder 2"/>
          <p:cNvSpPr>
            <a:spLocks noGrp="1"/>
          </p:cNvSpPr>
          <p:nvPr>
            <p:ph idx="1"/>
          </p:nvPr>
        </p:nvSpPr>
        <p:spPr>
          <a:xfrm>
            <a:off x="228600" y="1066800"/>
            <a:ext cx="8596313" cy="4227513"/>
          </a:xfrm>
        </p:spPr>
        <p:txBody>
          <a:bodyPr/>
          <a:lstStyle/>
          <a:p>
            <a:pPr marL="352425" lvl="1" indent="-352425" eaLnBrk="1" hangingPunct="1">
              <a:buFont typeface="Wingdings" panose="05000000000000000000" pitchFamily="2" charset="2"/>
              <a:buChar char="§"/>
              <a:defRPr/>
            </a:pPr>
            <a:r>
              <a:rPr lang="en-US" altLang="en-US" sz="2800" b="1" dirty="0">
                <a:solidFill>
                  <a:srgbClr val="640064"/>
                </a:solidFill>
                <a:latin typeface="Arial Narrow" panose="020B0606020202030204" pitchFamily="34" charset="0"/>
              </a:rPr>
              <a:t>Have a precise plan of what we want the computer to do using an </a:t>
            </a:r>
            <a:r>
              <a:rPr lang="en-US" altLang="en-US" sz="2800" b="1" u="sng" dirty="0">
                <a:solidFill>
                  <a:srgbClr val="FF0000"/>
                </a:solidFill>
                <a:latin typeface="Arial Narrow" panose="020B0606020202030204" pitchFamily="34" charset="0"/>
              </a:rPr>
              <a:t>algorithm</a:t>
            </a:r>
          </a:p>
          <a:p>
            <a:pPr marL="752475" lvl="2" indent="-352425" eaLnBrk="1" hangingPunct="1">
              <a:buFont typeface="Wingdings" panose="05000000000000000000" pitchFamily="2" charset="2"/>
              <a:buChar char="ü"/>
              <a:defRPr/>
            </a:pPr>
            <a:r>
              <a:rPr lang="en-US" altLang="en-US" sz="2400" dirty="0">
                <a:solidFill>
                  <a:schemeClr val="tx1"/>
                </a:solidFill>
                <a:latin typeface="Arial Narrow" panose="020B0606020202030204" pitchFamily="34" charset="0"/>
              </a:rPr>
              <a:t>Informally, an algorithm is like a recipe</a:t>
            </a:r>
          </a:p>
          <a:p>
            <a:pPr marL="752475" lvl="2" indent="-352425" eaLnBrk="1" hangingPunct="1">
              <a:buFont typeface="Wingdings" panose="05000000000000000000" pitchFamily="2" charset="2"/>
              <a:buChar char="ü"/>
              <a:defRPr/>
            </a:pPr>
            <a:r>
              <a:rPr lang="en-US" altLang="en-US" sz="2400" dirty="0">
                <a:solidFill>
                  <a:schemeClr val="tx1"/>
                </a:solidFill>
                <a:latin typeface="Arial Narrow" panose="020B0606020202030204" pitchFamily="34" charset="0"/>
              </a:rPr>
              <a:t>A set of steps that must be written in an unambiguous and precise manner</a:t>
            </a:r>
          </a:p>
          <a:p>
            <a:pPr marL="352425" lvl="1" indent="-352425" eaLnBrk="1" hangingPunct="1">
              <a:buFont typeface="Wingdings" panose="05000000000000000000" pitchFamily="2" charset="2"/>
              <a:buChar char="§"/>
              <a:defRPr/>
            </a:pPr>
            <a:r>
              <a:rPr lang="en-US" altLang="en-US" sz="2800" b="1" dirty="0">
                <a:solidFill>
                  <a:srgbClr val="640064"/>
                </a:solidFill>
                <a:latin typeface="Arial Narrow" panose="020B0606020202030204" pitchFamily="34" charset="0"/>
              </a:rPr>
              <a:t>An algorithm to solve a computer-based problem consists of 3 phases:</a:t>
            </a:r>
          </a:p>
          <a:p>
            <a:pPr marL="792163" lvl="1" indent="-342900" eaLnBrk="1" hangingPunct="1">
              <a:buFont typeface="Wingdings" panose="05000000000000000000" pitchFamily="2" charset="2"/>
              <a:buChar char="ü"/>
              <a:defRPr/>
            </a:pPr>
            <a:r>
              <a:rPr lang="en-US" altLang="en-US" dirty="0">
                <a:latin typeface="Arial Narrow" panose="020B0606020202030204" pitchFamily="34" charset="0"/>
              </a:rPr>
              <a:t>Input</a:t>
            </a:r>
            <a:r>
              <a:rPr lang="en-US" altLang="en-US" dirty="0">
                <a:solidFill>
                  <a:schemeClr val="tx1"/>
                </a:solidFill>
                <a:latin typeface="Arial Narrow" panose="020B0606020202030204" pitchFamily="34" charset="0"/>
              </a:rPr>
              <a:t>: what is available for the algorithm to solve</a:t>
            </a:r>
          </a:p>
          <a:p>
            <a:pPr marL="792163" lvl="1" indent="-342900" eaLnBrk="1" hangingPunct="1">
              <a:buFont typeface="Wingdings" panose="05000000000000000000" pitchFamily="2" charset="2"/>
              <a:buChar char="ü"/>
              <a:defRPr/>
            </a:pPr>
            <a:r>
              <a:rPr lang="en-US" altLang="en-US" dirty="0">
                <a:solidFill>
                  <a:schemeClr val="tx1"/>
                </a:solidFill>
                <a:latin typeface="Arial Narrow" panose="020B0606020202030204" pitchFamily="34" charset="0"/>
              </a:rPr>
              <a:t>Process: how to solve the problem</a:t>
            </a:r>
          </a:p>
          <a:p>
            <a:pPr marL="792163" lvl="1" indent="-342900" eaLnBrk="1" hangingPunct="1">
              <a:buFont typeface="Wingdings" panose="05000000000000000000" pitchFamily="2" charset="2"/>
              <a:buChar char="ü"/>
              <a:defRPr/>
            </a:pPr>
            <a:r>
              <a:rPr lang="en-US" altLang="en-US" dirty="0">
                <a:solidFill>
                  <a:schemeClr val="tx1"/>
                </a:solidFill>
                <a:latin typeface="Arial Narrow" panose="020B0606020202030204" pitchFamily="34" charset="0"/>
              </a:rPr>
              <a:t>Output: what is the required result</a:t>
            </a:r>
          </a:p>
          <a:p>
            <a:pPr lvl="1" eaLnBrk="1" hangingPunct="1">
              <a:buFont typeface="Wingdings" panose="05000000000000000000" pitchFamily="2" charset="2"/>
              <a:buChar char="§"/>
              <a:defRPr/>
            </a:pPr>
            <a:endParaRPr lang="en-US" altLang="en-US" u="sng" dirty="0">
              <a:solidFill>
                <a:srgbClr val="FF0000"/>
              </a:solidFill>
            </a:endParaRPr>
          </a:p>
        </p:txBody>
      </p:sp>
    </p:spTree>
    <p:extLst>
      <p:ext uri="{BB962C8B-B14F-4D97-AF65-F5344CB8AC3E}">
        <p14:creationId xmlns:p14="http://schemas.microsoft.com/office/powerpoint/2010/main" val="26881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152400" y="122238"/>
            <a:ext cx="8763000" cy="563562"/>
          </a:xfrm>
        </p:spPr>
        <p:txBody>
          <a:bodyPr/>
          <a:lstStyle/>
          <a:p>
            <a:pPr eaLnBrk="1" hangingPunct="1"/>
            <a:r>
              <a:rPr lang="en-US" altLang="en-US" dirty="0"/>
              <a:t>STEP 3: Develop An Algorithm</a:t>
            </a:r>
          </a:p>
        </p:txBody>
      </p:sp>
      <p:sp>
        <p:nvSpPr>
          <p:cNvPr id="20484" name="Content Placeholder 2"/>
          <p:cNvSpPr>
            <a:spLocks noGrp="1"/>
          </p:cNvSpPr>
          <p:nvPr>
            <p:ph idx="1"/>
          </p:nvPr>
        </p:nvSpPr>
        <p:spPr>
          <a:xfrm>
            <a:off x="228600" y="1066800"/>
            <a:ext cx="8596313" cy="4227513"/>
          </a:xfrm>
        </p:spPr>
        <p:txBody>
          <a:bodyPr/>
          <a:lstStyle/>
          <a:p>
            <a:r>
              <a:rPr lang="en-US" altLang="en-US" b="1" dirty="0">
                <a:latin typeface="Arial Narrow" panose="020B0606020202030204" pitchFamily="34" charset="0"/>
              </a:rPr>
              <a:t>2 commonly used representations for an algorithm</a:t>
            </a:r>
          </a:p>
          <a:p>
            <a:pPr lvl="1">
              <a:buFont typeface="Wingdings" panose="05000000000000000000" pitchFamily="2" charset="2"/>
              <a:buChar char="ü"/>
            </a:pPr>
            <a:r>
              <a:rPr lang="en-US" altLang="en-US" b="1" dirty="0">
                <a:latin typeface="Arial Narrow" panose="020B0606020202030204" pitchFamily="34" charset="0"/>
              </a:rPr>
              <a:t>Pseudocode</a:t>
            </a:r>
            <a:r>
              <a:rPr lang="en-US" altLang="en-US" dirty="0">
                <a:latin typeface="Arial Narrow" panose="020B0606020202030204" pitchFamily="34" charset="0"/>
              </a:rPr>
              <a:t> </a:t>
            </a:r>
          </a:p>
          <a:p>
            <a:pPr lvl="2"/>
            <a:r>
              <a:rPr lang="en-US" altLang="en-US" sz="2400" dirty="0">
                <a:latin typeface="Arial Narrow" panose="020B0606020202030204" pitchFamily="34" charset="0"/>
              </a:rPr>
              <a:t>A simple and concise sequence of English-like instructions to solve a problem</a:t>
            </a:r>
          </a:p>
          <a:p>
            <a:pPr lvl="2"/>
            <a:r>
              <a:rPr lang="en-US" altLang="en-US" sz="2400" dirty="0"/>
              <a:t>Important to write pseudocode to help to clearly understand the problem to be solved</a:t>
            </a:r>
            <a:endParaRPr lang="en-US" altLang="en-US" sz="2400" dirty="0">
              <a:latin typeface="Arial Narrow" panose="020B0606020202030204" pitchFamily="34" charset="0"/>
            </a:endParaRPr>
          </a:p>
          <a:p>
            <a:pPr lvl="1">
              <a:buFont typeface="Wingdings" panose="05000000000000000000" pitchFamily="2" charset="2"/>
              <a:buChar char="ü"/>
            </a:pPr>
            <a:r>
              <a:rPr lang="en-US" altLang="en-US" b="1" dirty="0">
                <a:latin typeface="Arial Narrow" panose="020B0606020202030204" pitchFamily="34" charset="0"/>
              </a:rPr>
              <a:t>Flowcharts</a:t>
            </a:r>
          </a:p>
          <a:p>
            <a:pPr lvl="2"/>
            <a:r>
              <a:rPr lang="en-US" altLang="en-US" sz="2400" dirty="0"/>
              <a:t>A diagrammatic representation of an algorithm</a:t>
            </a:r>
            <a:endParaRPr lang="en-US" altLang="en-US" sz="2400" dirty="0">
              <a:latin typeface="Arial Narrow" panose="020B0606020202030204" pitchFamily="34" charset="0"/>
            </a:endParaRPr>
          </a:p>
          <a:p>
            <a:pPr lvl="1" eaLnBrk="1" hangingPunct="1">
              <a:buFont typeface="Wingdings" panose="05000000000000000000" pitchFamily="2" charset="2"/>
              <a:buChar char="§"/>
              <a:defRPr/>
            </a:pPr>
            <a:endParaRPr lang="en-US" altLang="en-US" u="sng" dirty="0">
              <a:solidFill>
                <a:srgbClr val="FF0000"/>
              </a:solidFill>
            </a:endParaRPr>
          </a:p>
        </p:txBody>
      </p:sp>
      <p:pic>
        <p:nvPicPr>
          <p:cNvPr id="7" name="Picture 8" descr="http://www.stickyminds.com/sites/default/files/article/2015/flow-chart-algorith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962400"/>
            <a:ext cx="15621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26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8600" y="109538"/>
            <a:ext cx="8991600" cy="563562"/>
          </a:xfrm>
        </p:spPr>
        <p:txBody>
          <a:bodyPr/>
          <a:lstStyle/>
          <a:p>
            <a:pPr>
              <a:defRPr/>
            </a:pPr>
            <a:r>
              <a:rPr lang="en-US" dirty="0"/>
              <a:t>STEP 3 - Example</a:t>
            </a:r>
          </a:p>
        </p:txBody>
      </p:sp>
      <p:sp>
        <p:nvSpPr>
          <p:cNvPr id="18435" name="Content Placeholder 13"/>
          <p:cNvSpPr>
            <a:spLocks noGrp="1"/>
          </p:cNvSpPr>
          <p:nvPr>
            <p:ph sz="half" idx="1"/>
          </p:nvPr>
        </p:nvSpPr>
        <p:spPr>
          <a:xfrm>
            <a:off x="417513" y="1822451"/>
            <a:ext cx="5068887" cy="3282950"/>
          </a:xfrm>
          <a:solidFill>
            <a:schemeClr val="bg1"/>
          </a:solidFill>
          <a:ln>
            <a:solidFill>
              <a:schemeClr val="tx1"/>
            </a:solidFill>
            <a:miter lim="800000"/>
            <a:headEnd/>
            <a:tailEnd/>
          </a:ln>
        </p:spPr>
        <p:txBody>
          <a:bodyPr/>
          <a:lstStyle/>
          <a:p>
            <a:pPr marL="0" indent="0">
              <a:buNone/>
              <a:defRPr/>
            </a:pPr>
            <a:r>
              <a:rPr lang="en-US" altLang="en-US" sz="2400" b="1" u="sng" dirty="0">
                <a:solidFill>
                  <a:schemeClr val="tx1"/>
                </a:solidFill>
                <a:latin typeface="Arial Narrow" panose="020B0606020202030204" pitchFamily="34" charset="0"/>
              </a:rPr>
              <a:t>Pseudocode</a:t>
            </a:r>
          </a:p>
          <a:p>
            <a:pPr marL="857250" lvl="1" indent="-457200">
              <a:buSzPct val="100000"/>
              <a:buFont typeface="Tahoma" panose="020B0604030504040204" pitchFamily="34" charset="0"/>
              <a:buAutoNum type="arabicPeriod"/>
              <a:defRPr/>
            </a:pPr>
            <a:r>
              <a:rPr lang="en-SG" altLang="en-US" sz="2000" dirty="0">
                <a:latin typeface="Arial Narrow" panose="020B0606020202030204" pitchFamily="34" charset="0"/>
              </a:rPr>
              <a:t>Prompt user for the height in m</a:t>
            </a:r>
            <a:endParaRPr lang="en-US" altLang="en-US" sz="2000" dirty="0">
              <a:latin typeface="Arial Narrow" panose="020B0606020202030204" pitchFamily="34" charset="0"/>
            </a:endParaRPr>
          </a:p>
          <a:p>
            <a:pPr marL="857250" lvl="1" indent="-457200">
              <a:buSzPct val="100000"/>
              <a:buFont typeface="Tahoma" panose="020B0604030504040204" pitchFamily="34" charset="0"/>
              <a:buAutoNum type="arabicPeriod"/>
              <a:defRPr/>
            </a:pPr>
            <a:r>
              <a:rPr lang="en-SG" altLang="en-US" sz="2000" dirty="0">
                <a:latin typeface="Arial Narrow" panose="020B0606020202030204" pitchFamily="34" charset="0"/>
              </a:rPr>
              <a:t>Get height</a:t>
            </a:r>
            <a:endParaRPr lang="en-US" altLang="en-US" sz="2000" dirty="0">
              <a:latin typeface="Arial Narrow" panose="020B0606020202030204" pitchFamily="34" charset="0"/>
            </a:endParaRPr>
          </a:p>
          <a:p>
            <a:pPr marL="857250" lvl="1" indent="-457200">
              <a:buSzPct val="100000"/>
              <a:buFont typeface="Tahoma" panose="020B0604030504040204" pitchFamily="34" charset="0"/>
              <a:buAutoNum type="arabicPeriod"/>
              <a:defRPr/>
            </a:pPr>
            <a:r>
              <a:rPr lang="en-SG" altLang="en-US" sz="2000" dirty="0">
                <a:latin typeface="Arial Narrow" panose="020B0606020202030204" pitchFamily="34" charset="0"/>
              </a:rPr>
              <a:t>Prompt user for the weight in kg</a:t>
            </a:r>
            <a:endParaRPr lang="en-US" altLang="en-US" sz="2000" dirty="0">
              <a:latin typeface="Arial Narrow" panose="020B0606020202030204" pitchFamily="34" charset="0"/>
            </a:endParaRPr>
          </a:p>
          <a:p>
            <a:pPr marL="857250" lvl="1" indent="-457200">
              <a:buSzPct val="100000"/>
              <a:buFont typeface="Tahoma" panose="020B0604030504040204" pitchFamily="34" charset="0"/>
              <a:buAutoNum type="arabicPeriod"/>
              <a:defRPr/>
            </a:pPr>
            <a:r>
              <a:rPr lang="en-SG" altLang="en-US" sz="2000" dirty="0">
                <a:latin typeface="Arial Narrow" panose="020B0606020202030204" pitchFamily="34" charset="0"/>
              </a:rPr>
              <a:t>Get weight</a:t>
            </a:r>
            <a:endParaRPr lang="en-US" altLang="en-US" sz="2000" dirty="0">
              <a:latin typeface="Arial Narrow" panose="020B0606020202030204" pitchFamily="34" charset="0"/>
            </a:endParaRPr>
          </a:p>
          <a:p>
            <a:pPr marL="857250" lvl="1" indent="-457200">
              <a:buSzPct val="100000"/>
              <a:buFont typeface="Tahoma" panose="020B0604030504040204" pitchFamily="34" charset="0"/>
              <a:buAutoNum type="arabicPeriod"/>
              <a:defRPr/>
            </a:pPr>
            <a:r>
              <a:rPr lang="en-SG" altLang="en-US" sz="2000" dirty="0">
                <a:latin typeface="Arial Narrow" panose="020B0606020202030204" pitchFamily="34" charset="0"/>
              </a:rPr>
              <a:t>Calculate </a:t>
            </a:r>
            <a:r>
              <a:rPr lang="en-SG" altLang="en-US" sz="2000" dirty="0" err="1">
                <a:latin typeface="Arial Narrow" panose="020B0606020202030204" pitchFamily="34" charset="0"/>
              </a:rPr>
              <a:t>bmi</a:t>
            </a:r>
            <a:r>
              <a:rPr lang="en-SG" altLang="en-US" sz="2000" dirty="0">
                <a:latin typeface="Arial Narrow" panose="020B0606020202030204" pitchFamily="34" charset="0"/>
              </a:rPr>
              <a:t> =  weight / (height * height)</a:t>
            </a:r>
            <a:endParaRPr lang="en-US" altLang="en-US" sz="2000" dirty="0">
              <a:latin typeface="Arial Narrow" panose="020B0606020202030204" pitchFamily="34" charset="0"/>
            </a:endParaRPr>
          </a:p>
          <a:p>
            <a:pPr marL="400050" lvl="1" indent="0">
              <a:buSzPct val="100000"/>
              <a:buFont typeface="Wingdings" panose="05000000000000000000" pitchFamily="2" charset="2"/>
              <a:buNone/>
              <a:defRPr/>
            </a:pPr>
            <a:r>
              <a:rPr lang="en-SG" altLang="en-US" sz="2000" dirty="0">
                <a:latin typeface="Arial Narrow" panose="020B0606020202030204" pitchFamily="34" charset="0"/>
              </a:rPr>
              <a:t>6.     Display weight, height &amp; </a:t>
            </a:r>
            <a:r>
              <a:rPr lang="en-SG" altLang="en-US" sz="2000" dirty="0" err="1">
                <a:latin typeface="Arial Narrow" panose="020B0606020202030204" pitchFamily="34" charset="0"/>
              </a:rPr>
              <a:t>bmi</a:t>
            </a:r>
            <a:endParaRPr lang="en-US" altLang="en-US" sz="2000" dirty="0">
              <a:latin typeface="Arial Narrow" panose="020B0606020202030204" pitchFamily="34" charset="0"/>
            </a:endParaRPr>
          </a:p>
          <a:p>
            <a:pPr>
              <a:defRPr/>
            </a:pPr>
            <a:endParaRPr lang="en-US" altLang="en-US" dirty="0"/>
          </a:p>
        </p:txBody>
      </p:sp>
      <p:sp>
        <p:nvSpPr>
          <p:cNvPr id="1843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50000"/>
              </a:spcBef>
              <a:buClrTx/>
              <a:buSzTx/>
              <a:buFontTx/>
              <a:buNone/>
            </a:pPr>
            <a:r>
              <a:rPr kumimoji="0" lang="en-US" altLang="en-US" sz="1200" b="0" dirty="0"/>
              <a:t>  </a:t>
            </a:r>
          </a:p>
        </p:txBody>
      </p:sp>
      <p:sp>
        <p:nvSpPr>
          <p:cNvPr id="18437" name="Rectangle 16"/>
          <p:cNvSpPr>
            <a:spLocks noChangeArrowheads="1"/>
          </p:cNvSpPr>
          <p:nvPr/>
        </p:nvSpPr>
        <p:spPr bwMode="auto">
          <a:xfrm>
            <a:off x="417513" y="784225"/>
            <a:ext cx="81930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SG" altLang="en-US" sz="2800" dirty="0">
                <a:solidFill>
                  <a:srgbClr val="640064"/>
                </a:solidFill>
              </a:rPr>
              <a:t>Calculate the body mass index of John and display the result on the screen.</a:t>
            </a:r>
            <a:endParaRPr kumimoji="0" lang="en-US" altLang="en-US" sz="2800" dirty="0">
              <a:solidFill>
                <a:srgbClr val="640064"/>
              </a:solidFill>
            </a:endParaRPr>
          </a:p>
        </p:txBody>
      </p:sp>
      <p:sp>
        <p:nvSpPr>
          <p:cNvPr id="9" name="Content Placeholder 1">
            <a:extLst>
              <a:ext uri="{FF2B5EF4-FFF2-40B4-BE49-F238E27FC236}">
                <a16:creationId xmlns:a16="http://schemas.microsoft.com/office/drawing/2014/main" id="{BAA37799-18C6-4FC2-960C-B0E671297C6A}"/>
              </a:ext>
            </a:extLst>
          </p:cNvPr>
          <p:cNvSpPr>
            <a:spLocks noGrp="1"/>
          </p:cNvSpPr>
          <p:nvPr>
            <p:ph sz="half" idx="2"/>
          </p:nvPr>
        </p:nvSpPr>
        <p:spPr>
          <a:xfrm>
            <a:off x="6097587" y="1524000"/>
            <a:ext cx="2628900" cy="4191000"/>
          </a:xfrm>
          <a:ln>
            <a:solidFill>
              <a:schemeClr val="tx1"/>
            </a:solidFill>
            <a:miter lim="800000"/>
            <a:headEnd/>
            <a:tailEnd/>
          </a:ln>
        </p:spPr>
        <p:txBody>
          <a:bodyPr/>
          <a:lstStyle/>
          <a:p>
            <a:pPr marL="0" indent="0">
              <a:buNone/>
            </a:pPr>
            <a:r>
              <a:rPr lang="en-US" altLang="en-US" sz="2400" b="1" u="sng" dirty="0">
                <a:solidFill>
                  <a:srgbClr val="FF0000"/>
                </a:solidFill>
                <a:latin typeface="Arial Narrow" panose="020B0606020202030204" pitchFamily="34" charset="0"/>
              </a:rPr>
              <a:t>Flowchart</a:t>
            </a:r>
          </a:p>
        </p:txBody>
      </p:sp>
      <p:pic>
        <p:nvPicPr>
          <p:cNvPr id="10" name="Picture 2">
            <a:extLst>
              <a:ext uri="{FF2B5EF4-FFF2-40B4-BE49-F238E27FC236}">
                <a16:creationId xmlns:a16="http://schemas.microsoft.com/office/drawing/2014/main" id="{B004837A-9FCD-4AC0-8753-65934FC15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0474" y="2108200"/>
            <a:ext cx="183832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766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
          <p:cNvGrpSpPr>
            <a:grpSpLocks/>
          </p:cNvGrpSpPr>
          <p:nvPr/>
        </p:nvGrpSpPr>
        <p:grpSpPr bwMode="auto">
          <a:xfrm>
            <a:off x="7123113" y="3860800"/>
            <a:ext cx="1335087" cy="2032000"/>
            <a:chOff x="6741695" y="3516313"/>
            <a:chExt cx="1485900" cy="2261393"/>
          </a:xfrm>
        </p:grpSpPr>
        <p:pic>
          <p:nvPicPr>
            <p:cNvPr id="2048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1695" y="3516313"/>
              <a:ext cx="14859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Box 4"/>
            <p:cNvSpPr txBox="1">
              <a:spLocks noChangeArrowheads="1"/>
            </p:cNvSpPr>
            <p:nvPr/>
          </p:nvSpPr>
          <p:spPr bwMode="auto">
            <a:xfrm>
              <a:off x="6780213" y="5499893"/>
              <a:ext cx="13731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charset="0"/>
                  <a:cs typeface="Arial" charset="0"/>
                </a:defRPr>
              </a:lvl1pPr>
              <a:lvl2pPr marL="742950" indent="-285750">
                <a:spcBef>
                  <a:spcPct val="20000"/>
                </a:spcBef>
                <a:buChar char="–"/>
                <a:defRPr sz="2400">
                  <a:solidFill>
                    <a:srgbClr val="640064"/>
                  </a:solidFill>
                  <a:latin typeface="Arial" charset="0"/>
                  <a:cs typeface="Arial" charset="0"/>
                </a:defRPr>
              </a:lvl2pPr>
              <a:lvl3pPr marL="1143000" indent="-228600">
                <a:spcBef>
                  <a:spcPct val="20000"/>
                </a:spcBef>
                <a:buChar char="•"/>
                <a:defRPr sz="2000">
                  <a:solidFill>
                    <a:srgbClr val="640064"/>
                  </a:solidFill>
                  <a:latin typeface="Arial" charset="0"/>
                  <a:cs typeface="Arial" charset="0"/>
                </a:defRPr>
              </a:lvl3pPr>
              <a:lvl4pPr marL="1600200" indent="-228600">
                <a:spcBef>
                  <a:spcPct val="20000"/>
                </a:spcBef>
                <a:buChar char="–"/>
                <a:defRPr>
                  <a:solidFill>
                    <a:srgbClr val="640064"/>
                  </a:solidFill>
                  <a:latin typeface="Arial" charset="0"/>
                  <a:cs typeface="Arial" charset="0"/>
                </a:defRPr>
              </a:lvl4pPr>
              <a:lvl5pPr marL="2057400" indent="-228600">
                <a:spcBef>
                  <a:spcPct val="20000"/>
                </a:spcBef>
                <a:buChar char="»"/>
                <a:defRPr>
                  <a:solidFill>
                    <a:srgbClr val="640064"/>
                  </a:solidFill>
                  <a:latin typeface="Arial" charset="0"/>
                  <a:cs typeface="Arial" charset="0"/>
                </a:defRPr>
              </a:lvl5pPr>
              <a:lvl6pPr marL="2514600" indent="-228600" eaLnBrk="0" fontAlgn="base" hangingPunct="0">
                <a:spcBef>
                  <a:spcPct val="20000"/>
                </a:spcBef>
                <a:spcAft>
                  <a:spcPct val="0"/>
                </a:spcAft>
                <a:buChar char="»"/>
                <a:defRPr>
                  <a:solidFill>
                    <a:srgbClr val="640064"/>
                  </a:solidFill>
                  <a:latin typeface="Arial" charset="0"/>
                  <a:cs typeface="Arial" charset="0"/>
                </a:defRPr>
              </a:lvl6pPr>
              <a:lvl7pPr marL="2971800" indent="-228600" eaLnBrk="0" fontAlgn="base" hangingPunct="0">
                <a:spcBef>
                  <a:spcPct val="20000"/>
                </a:spcBef>
                <a:spcAft>
                  <a:spcPct val="0"/>
                </a:spcAft>
                <a:buChar char="»"/>
                <a:defRPr>
                  <a:solidFill>
                    <a:srgbClr val="640064"/>
                  </a:solidFill>
                  <a:latin typeface="Arial" charset="0"/>
                  <a:cs typeface="Arial" charset="0"/>
                </a:defRPr>
              </a:lvl7pPr>
              <a:lvl8pPr marL="3429000" indent="-228600" eaLnBrk="0" fontAlgn="base" hangingPunct="0">
                <a:spcBef>
                  <a:spcPct val="20000"/>
                </a:spcBef>
                <a:spcAft>
                  <a:spcPct val="0"/>
                </a:spcAft>
                <a:buChar char="»"/>
                <a:defRPr>
                  <a:solidFill>
                    <a:srgbClr val="640064"/>
                  </a:solidFill>
                  <a:latin typeface="Arial" charset="0"/>
                  <a:cs typeface="Arial" charset="0"/>
                </a:defRPr>
              </a:lvl8pPr>
              <a:lvl9pPr marL="3886200" indent="-228600" eaLnBrk="0" fontAlgn="base" hangingPunct="0">
                <a:spcBef>
                  <a:spcPct val="20000"/>
                </a:spcBef>
                <a:spcAft>
                  <a:spcPct val="0"/>
                </a:spcAft>
                <a:buChar char="»"/>
                <a:defRPr>
                  <a:solidFill>
                    <a:srgbClr val="640064"/>
                  </a:solidFill>
                  <a:latin typeface="Arial" charset="0"/>
                  <a:cs typeface="Arial" charset="0"/>
                </a:defRPr>
              </a:lvl9pPr>
            </a:lstStyle>
            <a:p>
              <a:pPr>
                <a:spcBef>
                  <a:spcPct val="0"/>
                </a:spcBef>
                <a:buFontTx/>
                <a:buNone/>
              </a:pPr>
              <a:r>
                <a:rPr lang="en-US" altLang="en-US" sz="1200">
                  <a:solidFill>
                    <a:schemeClr val="tx1"/>
                  </a:solidFill>
                  <a:latin typeface="Verdana" pitchFamily="34" charset="0"/>
                </a:rPr>
                <a:t>fotosearch.com</a:t>
              </a:r>
            </a:p>
          </p:txBody>
        </p:sp>
      </p:grpSp>
      <p:sp>
        <p:nvSpPr>
          <p:cNvPr id="20483" name="Title 1"/>
          <p:cNvSpPr>
            <a:spLocks noGrp="1"/>
          </p:cNvSpPr>
          <p:nvPr>
            <p:ph type="title"/>
          </p:nvPr>
        </p:nvSpPr>
        <p:spPr>
          <a:xfrm>
            <a:off x="152400" y="122238"/>
            <a:ext cx="8763000" cy="563562"/>
          </a:xfrm>
        </p:spPr>
        <p:txBody>
          <a:bodyPr/>
          <a:lstStyle/>
          <a:p>
            <a:pPr eaLnBrk="1" hangingPunct="1"/>
            <a:r>
              <a:rPr lang="en-US" altLang="en-US" dirty="0"/>
              <a:t>STEP 4: Write The Program</a:t>
            </a:r>
          </a:p>
        </p:txBody>
      </p:sp>
      <p:sp>
        <p:nvSpPr>
          <p:cNvPr id="21507" name="Content Placeholder 2"/>
          <p:cNvSpPr>
            <a:spLocks noGrp="1"/>
          </p:cNvSpPr>
          <p:nvPr>
            <p:ph idx="1"/>
          </p:nvPr>
        </p:nvSpPr>
        <p:spPr>
          <a:xfrm>
            <a:off x="228600" y="1066800"/>
            <a:ext cx="8062912" cy="3630612"/>
          </a:xfrm>
        </p:spPr>
        <p:txBody>
          <a:bodyPr/>
          <a:lstStyle/>
          <a:p>
            <a:pPr eaLnBrk="1" hangingPunct="1">
              <a:buFont typeface="Wingdings" pitchFamily="2" charset="2"/>
              <a:buChar char="§"/>
            </a:pPr>
            <a:r>
              <a:rPr lang="en-US" altLang="en-US" b="1" dirty="0">
                <a:solidFill>
                  <a:srgbClr val="640064"/>
                </a:solidFill>
                <a:latin typeface="Arial Narrow" panose="020B0606020202030204" pitchFamily="34" charset="0"/>
              </a:rPr>
              <a:t>Transform the algorithm from Step 3 into a set of instructions that can be understood by the computer</a:t>
            </a:r>
            <a:br>
              <a:rPr lang="en-US" altLang="en-US" b="1" dirty="0">
                <a:solidFill>
                  <a:srgbClr val="640064"/>
                </a:solidFill>
                <a:latin typeface="Arial Narrow" panose="020B0606020202030204" pitchFamily="34" charset="0"/>
              </a:rPr>
            </a:br>
            <a:endParaRPr lang="en-US" altLang="en-US" sz="1000" b="1" dirty="0">
              <a:solidFill>
                <a:srgbClr val="640064"/>
              </a:solidFill>
              <a:latin typeface="Arial Narrow" panose="020B0606020202030204" pitchFamily="34" charset="0"/>
            </a:endParaRPr>
          </a:p>
          <a:p>
            <a:pPr eaLnBrk="1" hangingPunct="1">
              <a:buFont typeface="Wingdings" pitchFamily="2" charset="2"/>
              <a:buChar char="§"/>
            </a:pPr>
            <a:r>
              <a:rPr lang="en-US" altLang="en-US" b="1" dirty="0">
                <a:solidFill>
                  <a:srgbClr val="640064"/>
                </a:solidFill>
                <a:latin typeface="Arial Narrow" panose="020B0606020202030204" pitchFamily="34" charset="0"/>
              </a:rPr>
              <a:t>Writing a program is often called "</a:t>
            </a:r>
            <a:r>
              <a:rPr lang="en-US" altLang="en-US" b="1" i="1" dirty="0">
                <a:solidFill>
                  <a:srgbClr val="640064"/>
                </a:solidFill>
                <a:latin typeface="Arial Narrow" panose="020B0606020202030204" pitchFamily="34" charset="0"/>
              </a:rPr>
              <a:t>writing code</a:t>
            </a:r>
            <a:r>
              <a:rPr lang="en-US" altLang="en-US" b="1" dirty="0">
                <a:solidFill>
                  <a:srgbClr val="640064"/>
                </a:solidFill>
                <a:latin typeface="Arial Narrow" panose="020B0606020202030204" pitchFamily="34" charset="0"/>
              </a:rPr>
              <a:t>" or “</a:t>
            </a:r>
            <a:r>
              <a:rPr lang="en-US" altLang="en-US" b="1" i="1" dirty="0">
                <a:solidFill>
                  <a:srgbClr val="640064"/>
                </a:solidFill>
                <a:latin typeface="Arial Narrow" panose="020B0606020202030204" pitchFamily="34" charset="0"/>
              </a:rPr>
              <a:t>implementing an algorithm</a:t>
            </a:r>
            <a:r>
              <a:rPr lang="en-US" altLang="en-US" b="1" dirty="0">
                <a:solidFill>
                  <a:srgbClr val="640064"/>
                </a:solidFill>
                <a:latin typeface="Arial Narrow" panose="020B0606020202030204" pitchFamily="34" charset="0"/>
              </a:rPr>
              <a:t>”</a:t>
            </a:r>
          </a:p>
          <a:p>
            <a:pPr lvl="1" eaLnBrk="1" hangingPunct="1">
              <a:buFont typeface="Wingdings" panose="05000000000000000000" pitchFamily="2" charset="2"/>
              <a:buChar char="ü"/>
            </a:pPr>
            <a:r>
              <a:rPr lang="en-US" altLang="en-US" sz="2600" dirty="0">
                <a:solidFill>
                  <a:schemeClr val="tx1"/>
                </a:solidFill>
                <a:latin typeface="Arial Narrow" panose="020B0606020202030204" pitchFamily="34" charset="0"/>
              </a:rPr>
              <a:t>The </a:t>
            </a:r>
            <a:r>
              <a:rPr lang="en-US" altLang="en-US" sz="2600" i="1" dirty="0">
                <a:solidFill>
                  <a:schemeClr val="tx1"/>
                </a:solidFill>
                <a:latin typeface="Arial Narrow" panose="020B0606020202030204" pitchFamily="34" charset="0"/>
              </a:rPr>
              <a:t>code (source code) </a:t>
            </a:r>
            <a:r>
              <a:rPr lang="en-US" altLang="en-US" sz="2600" dirty="0">
                <a:solidFill>
                  <a:schemeClr val="tx1"/>
                </a:solidFill>
                <a:latin typeface="Arial Narrow" panose="020B0606020202030204" pitchFamily="34" charset="0"/>
              </a:rPr>
              <a:t>is actually the program itself</a:t>
            </a:r>
          </a:p>
        </p:txBody>
      </p:sp>
    </p:spTree>
    <p:extLst>
      <p:ext uri="{BB962C8B-B14F-4D97-AF65-F5344CB8AC3E}">
        <p14:creationId xmlns:p14="http://schemas.microsoft.com/office/powerpoint/2010/main" val="21834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3200" y="82551"/>
            <a:ext cx="8991600" cy="563562"/>
          </a:xfrm>
        </p:spPr>
        <p:txBody>
          <a:bodyPr/>
          <a:lstStyle/>
          <a:p>
            <a:pPr>
              <a:defRPr/>
            </a:pPr>
            <a:r>
              <a:rPr lang="en-US" dirty="0"/>
              <a:t>STEP 4 - Example </a:t>
            </a:r>
          </a:p>
        </p:txBody>
      </p:sp>
      <p:sp>
        <p:nvSpPr>
          <p:cNvPr id="2150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50000"/>
              </a:spcBef>
              <a:buClrTx/>
              <a:buSzTx/>
              <a:buFontTx/>
              <a:buNone/>
            </a:pPr>
            <a:r>
              <a:rPr kumimoji="0" lang="en-US" altLang="en-US" sz="1200" b="0" dirty="0"/>
              <a:t>  </a:t>
            </a:r>
          </a:p>
        </p:txBody>
      </p:sp>
      <p:sp>
        <p:nvSpPr>
          <p:cNvPr id="21509" name="Content Placeholder 2"/>
          <p:cNvSpPr>
            <a:spLocks noGrp="1"/>
          </p:cNvSpPr>
          <p:nvPr>
            <p:ph idx="1"/>
          </p:nvPr>
        </p:nvSpPr>
        <p:spPr>
          <a:xfrm>
            <a:off x="4343400" y="990600"/>
            <a:ext cx="4777154" cy="3273425"/>
          </a:xfrm>
          <a:solidFill>
            <a:schemeClr val="accent3">
              <a:lumMod val="95000"/>
            </a:schemeClr>
          </a:solidFill>
          <a:ln>
            <a:solidFill>
              <a:srgbClr val="0033CC"/>
            </a:solidFill>
            <a:miter lim="800000"/>
            <a:headEnd/>
            <a:tailEnd/>
          </a:ln>
        </p:spPr>
        <p:txBody>
          <a:bodyPr/>
          <a:lstStyle/>
          <a:p>
            <a:pPr marL="0" indent="0">
              <a:spcBef>
                <a:spcPct val="0"/>
              </a:spcBef>
              <a:buSzPct val="100000"/>
              <a:buFont typeface="Wingdings" panose="05000000000000000000" pitchFamily="2" charset="2"/>
              <a:buNone/>
            </a:pPr>
            <a:r>
              <a:rPr lang="en-US" altLang="en-US" sz="1800" b="0" dirty="0">
                <a:solidFill>
                  <a:srgbClr val="00B050"/>
                </a:solidFill>
                <a:latin typeface="Arial Narrow" panose="020B0606020202030204" pitchFamily="34" charset="0"/>
              </a:rPr>
              <a:t># This program calculates the body mass index of a person</a:t>
            </a:r>
          </a:p>
          <a:p>
            <a:pPr marL="0" indent="0">
              <a:spcBef>
                <a:spcPct val="0"/>
              </a:spcBef>
              <a:buSzPct val="100000"/>
              <a:buFont typeface="Wingdings" panose="05000000000000000000" pitchFamily="2" charset="2"/>
              <a:buNone/>
            </a:pPr>
            <a:endParaRPr lang="en-US" altLang="en-US" sz="1800" b="0" dirty="0">
              <a:solidFill>
                <a:srgbClr val="00B050"/>
              </a:solidFill>
              <a:latin typeface="Arial Narrow" panose="020B0606020202030204" pitchFamily="34" charset="0"/>
            </a:endParaRPr>
          </a:p>
          <a:p>
            <a:pPr marL="0" indent="0">
              <a:spcBef>
                <a:spcPct val="0"/>
              </a:spcBef>
              <a:buSzPct val="100000"/>
              <a:buFont typeface="Wingdings" panose="05000000000000000000" pitchFamily="2" charset="2"/>
              <a:buNone/>
            </a:pPr>
            <a:r>
              <a:rPr lang="en-US" altLang="en-US" sz="1800" dirty="0">
                <a:latin typeface="Arial Narrow" panose="020B0606020202030204" pitchFamily="34" charset="0"/>
              </a:rPr>
              <a:t>height = float(input('Enter your height in m: '))</a:t>
            </a:r>
          </a:p>
          <a:p>
            <a:pPr marL="0" indent="0">
              <a:spcBef>
                <a:spcPct val="0"/>
              </a:spcBef>
              <a:buSzPct val="100000"/>
              <a:buFont typeface="Wingdings" panose="05000000000000000000" pitchFamily="2" charset="2"/>
              <a:buNone/>
            </a:pPr>
            <a:r>
              <a:rPr lang="en-US" altLang="en-US" sz="1800" dirty="0">
                <a:latin typeface="Arial Narrow" panose="020B0606020202030204" pitchFamily="34" charset="0"/>
              </a:rPr>
              <a:t>weight = float(input('Enter your weight in kg: '))</a:t>
            </a:r>
          </a:p>
          <a:p>
            <a:pPr marL="0" indent="0">
              <a:spcBef>
                <a:spcPct val="0"/>
              </a:spcBef>
              <a:buSzPct val="100000"/>
              <a:buFont typeface="Wingdings" panose="05000000000000000000" pitchFamily="2" charset="2"/>
              <a:buNone/>
            </a:pPr>
            <a:endParaRPr lang="en-US" altLang="en-US" sz="1800" dirty="0">
              <a:latin typeface="Arial Narrow" panose="020B0606020202030204" pitchFamily="34" charset="0"/>
            </a:endParaRPr>
          </a:p>
          <a:p>
            <a:pPr marL="0" indent="0">
              <a:spcBef>
                <a:spcPct val="0"/>
              </a:spcBef>
              <a:buSzPct val="100000"/>
              <a:buFont typeface="Wingdings" panose="05000000000000000000" pitchFamily="2" charset="2"/>
              <a:buNone/>
            </a:pPr>
            <a:r>
              <a:rPr lang="en-US" altLang="en-US" sz="1800" dirty="0" err="1">
                <a:latin typeface="Arial Narrow" panose="020B0606020202030204" pitchFamily="34" charset="0"/>
              </a:rPr>
              <a:t>bmi</a:t>
            </a:r>
            <a:r>
              <a:rPr lang="en-US" altLang="en-US" sz="1800" dirty="0">
                <a:latin typeface="Arial Narrow" panose="020B0606020202030204" pitchFamily="34" charset="0"/>
              </a:rPr>
              <a:t> = weight / (height * height)</a:t>
            </a:r>
          </a:p>
          <a:p>
            <a:pPr marL="0" indent="0">
              <a:spcBef>
                <a:spcPct val="0"/>
              </a:spcBef>
              <a:buSzPct val="100000"/>
              <a:buFont typeface="Wingdings" panose="05000000000000000000" pitchFamily="2" charset="2"/>
              <a:buNone/>
            </a:pPr>
            <a:endParaRPr lang="en-US" altLang="en-US" sz="1800" dirty="0">
              <a:latin typeface="Arial Narrow" panose="020B0606020202030204" pitchFamily="34" charset="0"/>
            </a:endParaRPr>
          </a:p>
          <a:p>
            <a:pPr marL="0" indent="0">
              <a:spcBef>
                <a:spcPct val="0"/>
              </a:spcBef>
              <a:buSzPct val="100000"/>
              <a:buFont typeface="Wingdings" panose="05000000000000000000" pitchFamily="2" charset="2"/>
              <a:buNone/>
            </a:pPr>
            <a:r>
              <a:rPr lang="en-US" altLang="en-US" sz="1800" dirty="0">
                <a:latin typeface="Arial Narrow" panose="020B0606020202030204" pitchFamily="34" charset="0"/>
              </a:rPr>
              <a:t>print('Your height is ' + </a:t>
            </a:r>
            <a:r>
              <a:rPr lang="en-US" altLang="en-US" sz="1800" dirty="0" err="1">
                <a:latin typeface="Arial Narrow" panose="020B0606020202030204" pitchFamily="34" charset="0"/>
              </a:rPr>
              <a:t>str</a:t>
            </a:r>
            <a:r>
              <a:rPr lang="en-US" altLang="en-US" sz="1800" dirty="0">
                <a:latin typeface="Arial Narrow" panose="020B0606020202030204" pitchFamily="34" charset="0"/>
              </a:rPr>
              <a:t>(height) + 'm') </a:t>
            </a:r>
          </a:p>
          <a:p>
            <a:pPr marL="0" indent="0">
              <a:spcBef>
                <a:spcPct val="0"/>
              </a:spcBef>
              <a:buSzPct val="100000"/>
              <a:buFont typeface="Wingdings" panose="05000000000000000000" pitchFamily="2" charset="2"/>
              <a:buNone/>
            </a:pPr>
            <a:r>
              <a:rPr lang="en-US" altLang="en-US" sz="1800" dirty="0">
                <a:latin typeface="Arial Narrow" panose="020B0606020202030204" pitchFamily="34" charset="0"/>
              </a:rPr>
              <a:t>print('Your weight is ' + </a:t>
            </a:r>
            <a:r>
              <a:rPr lang="en-US" altLang="en-US" sz="1800" dirty="0" err="1">
                <a:latin typeface="Arial Narrow" panose="020B0606020202030204" pitchFamily="34" charset="0"/>
              </a:rPr>
              <a:t>str</a:t>
            </a:r>
            <a:r>
              <a:rPr lang="en-US" altLang="en-US" sz="1800" dirty="0">
                <a:latin typeface="Arial Narrow" panose="020B0606020202030204" pitchFamily="34" charset="0"/>
              </a:rPr>
              <a:t>(weight) + 'kg') </a:t>
            </a:r>
          </a:p>
          <a:p>
            <a:pPr marL="0" indent="0">
              <a:spcBef>
                <a:spcPct val="0"/>
              </a:spcBef>
              <a:buSzPct val="100000"/>
              <a:buFont typeface="Wingdings" panose="05000000000000000000" pitchFamily="2" charset="2"/>
              <a:buNone/>
            </a:pPr>
            <a:r>
              <a:rPr lang="en-US" altLang="en-US" sz="1800" dirty="0">
                <a:latin typeface="Arial Narrow" panose="020B0606020202030204" pitchFamily="34" charset="0"/>
              </a:rPr>
              <a:t>print('Your </a:t>
            </a:r>
            <a:r>
              <a:rPr lang="en-US" altLang="en-US" sz="1800" dirty="0" err="1">
                <a:latin typeface="Arial Narrow" panose="020B0606020202030204" pitchFamily="34" charset="0"/>
              </a:rPr>
              <a:t>bmi</a:t>
            </a:r>
            <a:r>
              <a:rPr lang="en-US" altLang="en-US" sz="1800" dirty="0">
                <a:latin typeface="Arial Narrow" panose="020B0606020202030204" pitchFamily="34" charset="0"/>
              </a:rPr>
              <a:t> is ' + </a:t>
            </a:r>
            <a:r>
              <a:rPr lang="en-US" altLang="en-US" sz="1800" dirty="0" err="1">
                <a:latin typeface="Arial Narrow" panose="020B0606020202030204" pitchFamily="34" charset="0"/>
              </a:rPr>
              <a:t>str</a:t>
            </a:r>
            <a:r>
              <a:rPr lang="en-US" altLang="en-US" sz="1800" dirty="0">
                <a:latin typeface="Arial Narrow" panose="020B0606020202030204" pitchFamily="34" charset="0"/>
              </a:rPr>
              <a:t>(</a:t>
            </a:r>
            <a:r>
              <a:rPr lang="en-US" altLang="en-US" sz="1800" dirty="0" err="1">
                <a:latin typeface="Arial Narrow" panose="020B0606020202030204" pitchFamily="34" charset="0"/>
              </a:rPr>
              <a:t>bmi</a:t>
            </a:r>
            <a:r>
              <a:rPr lang="en-US" altLang="en-US" sz="1800" dirty="0">
                <a:latin typeface="Arial Narrow" panose="020B0606020202030204" pitchFamily="34" charset="0"/>
              </a:rPr>
              <a:t>))</a:t>
            </a:r>
            <a:endParaRPr lang="en-SG" altLang="en-US" sz="1600" dirty="0">
              <a:latin typeface="Arial Narrow" panose="020B0606020202030204" pitchFamily="34" charset="0"/>
            </a:endParaRPr>
          </a:p>
        </p:txBody>
      </p:sp>
      <p:sp>
        <p:nvSpPr>
          <p:cNvPr id="2" name="Rectangle 1"/>
          <p:cNvSpPr>
            <a:spLocks noChangeArrowheads="1"/>
          </p:cNvSpPr>
          <p:nvPr/>
        </p:nvSpPr>
        <p:spPr bwMode="auto">
          <a:xfrm>
            <a:off x="4343400" y="1799432"/>
            <a:ext cx="4318000" cy="685800"/>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7" name="Rectangle 6"/>
          <p:cNvSpPr>
            <a:spLocks noChangeArrowheads="1"/>
          </p:cNvSpPr>
          <p:nvPr/>
        </p:nvSpPr>
        <p:spPr bwMode="auto">
          <a:xfrm>
            <a:off x="4343400" y="2525532"/>
            <a:ext cx="4318000" cy="533400"/>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9" name="Rectangle 8"/>
          <p:cNvSpPr>
            <a:spLocks noChangeArrowheads="1"/>
          </p:cNvSpPr>
          <p:nvPr/>
        </p:nvSpPr>
        <p:spPr bwMode="auto">
          <a:xfrm>
            <a:off x="4343400" y="3231175"/>
            <a:ext cx="4318000" cy="919162"/>
          </a:xfrm>
          <a:prstGeom prst="rect">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pPr>
            <a:endParaRPr kumimoji="0" lang="en-US" altLang="en-US" sz="2400" b="0">
              <a:latin typeface="Verdana" panose="020B0604030504040204" pitchFamily="34" charset="0"/>
            </a:endParaRPr>
          </a:p>
        </p:txBody>
      </p:sp>
      <p:sp>
        <p:nvSpPr>
          <p:cNvPr id="10" name="Content Placeholder 13"/>
          <p:cNvSpPr>
            <a:spLocks noGrp="1"/>
          </p:cNvSpPr>
          <p:nvPr>
            <p:ph sz="half" idx="1"/>
          </p:nvPr>
        </p:nvSpPr>
        <p:spPr>
          <a:xfrm>
            <a:off x="152400" y="1014046"/>
            <a:ext cx="4091353" cy="3282950"/>
          </a:xfrm>
          <a:solidFill>
            <a:schemeClr val="bg1"/>
          </a:solidFill>
          <a:ln>
            <a:solidFill>
              <a:schemeClr val="tx1"/>
            </a:solidFill>
            <a:miter lim="800000"/>
            <a:headEnd/>
            <a:tailEnd/>
          </a:ln>
        </p:spPr>
        <p:txBody>
          <a:bodyPr/>
          <a:lstStyle/>
          <a:p>
            <a:pPr marL="0" indent="0">
              <a:buNone/>
              <a:defRPr/>
            </a:pPr>
            <a:r>
              <a:rPr lang="en-US" altLang="en-US" sz="2400" b="1" u="sng" dirty="0">
                <a:solidFill>
                  <a:schemeClr val="tx1"/>
                </a:solidFill>
                <a:latin typeface="Arial Narrow" panose="020B0606020202030204" pitchFamily="34" charset="0"/>
              </a:rPr>
              <a:t>Pseudocode</a:t>
            </a:r>
          </a:p>
          <a:p>
            <a:pPr marL="457200" indent="-457200">
              <a:buSzPct val="100000"/>
              <a:buFont typeface="Tahoma" panose="020B0604030504040204" pitchFamily="34" charset="0"/>
              <a:buAutoNum type="arabicPeriod"/>
              <a:defRPr/>
            </a:pPr>
            <a:r>
              <a:rPr lang="en-SG" altLang="en-US" sz="1800" dirty="0">
                <a:latin typeface="Arial Narrow" panose="020B0606020202030204" pitchFamily="34" charset="0"/>
              </a:rPr>
              <a:t>Prompt user for the height in m</a:t>
            </a:r>
            <a:endParaRPr lang="en-US" altLang="en-US" sz="1800" dirty="0">
              <a:latin typeface="Arial Narrow" panose="020B0606020202030204" pitchFamily="34" charset="0"/>
            </a:endParaRPr>
          </a:p>
          <a:p>
            <a:pPr marL="457200" indent="-457200">
              <a:buSzPct val="100000"/>
              <a:buFont typeface="Tahoma" panose="020B0604030504040204" pitchFamily="34" charset="0"/>
              <a:buAutoNum type="arabicPeriod"/>
              <a:defRPr/>
            </a:pPr>
            <a:r>
              <a:rPr lang="en-SG" altLang="en-US" sz="1800" dirty="0">
                <a:latin typeface="Arial Narrow" panose="020B0606020202030204" pitchFamily="34" charset="0"/>
              </a:rPr>
              <a:t>Get height</a:t>
            </a:r>
            <a:endParaRPr lang="en-US" altLang="en-US" sz="1800" dirty="0">
              <a:latin typeface="Arial Narrow" panose="020B0606020202030204" pitchFamily="34" charset="0"/>
            </a:endParaRPr>
          </a:p>
          <a:p>
            <a:pPr marL="457200" indent="-457200">
              <a:buSzPct val="100000"/>
              <a:buFont typeface="Tahoma" panose="020B0604030504040204" pitchFamily="34" charset="0"/>
              <a:buAutoNum type="arabicPeriod"/>
              <a:defRPr/>
            </a:pPr>
            <a:r>
              <a:rPr lang="en-SG" altLang="en-US" sz="1800" dirty="0">
                <a:latin typeface="Arial Narrow" panose="020B0606020202030204" pitchFamily="34" charset="0"/>
              </a:rPr>
              <a:t>Prompt user for the weight in kg</a:t>
            </a:r>
            <a:endParaRPr lang="en-US" altLang="en-US" sz="1800" dirty="0">
              <a:latin typeface="Arial Narrow" panose="020B0606020202030204" pitchFamily="34" charset="0"/>
            </a:endParaRPr>
          </a:p>
          <a:p>
            <a:pPr marL="457200" indent="-457200">
              <a:buSzPct val="100000"/>
              <a:buFont typeface="Tahoma" panose="020B0604030504040204" pitchFamily="34" charset="0"/>
              <a:buAutoNum type="arabicPeriod"/>
              <a:defRPr/>
            </a:pPr>
            <a:r>
              <a:rPr lang="en-SG" altLang="en-US" sz="1800" dirty="0">
                <a:latin typeface="Arial Narrow" panose="020B0606020202030204" pitchFamily="34" charset="0"/>
              </a:rPr>
              <a:t>Get weight</a:t>
            </a:r>
            <a:endParaRPr lang="en-US" altLang="en-US" sz="1800" dirty="0">
              <a:latin typeface="Arial Narrow" panose="020B0606020202030204" pitchFamily="34" charset="0"/>
            </a:endParaRPr>
          </a:p>
          <a:p>
            <a:pPr marL="457200" indent="-457200">
              <a:buSzPct val="100000"/>
              <a:buFont typeface="Tahoma" panose="020B0604030504040204" pitchFamily="34" charset="0"/>
              <a:buAutoNum type="arabicPeriod"/>
              <a:defRPr/>
            </a:pPr>
            <a:r>
              <a:rPr lang="en-SG" altLang="en-US" sz="1800" dirty="0">
                <a:latin typeface="Arial Narrow" panose="020B0606020202030204" pitchFamily="34" charset="0"/>
              </a:rPr>
              <a:t>Calculate bmi =  weight / (height * height)</a:t>
            </a:r>
            <a:endParaRPr lang="en-US" altLang="en-US" sz="1800" dirty="0">
              <a:latin typeface="Arial Narrow" panose="020B0606020202030204" pitchFamily="34" charset="0"/>
            </a:endParaRPr>
          </a:p>
          <a:p>
            <a:pPr marL="0" indent="0">
              <a:buSzPct val="100000"/>
              <a:buFont typeface="Wingdings" panose="05000000000000000000" pitchFamily="2" charset="2"/>
              <a:buNone/>
              <a:defRPr/>
            </a:pPr>
            <a:r>
              <a:rPr lang="en-SG" altLang="en-US" sz="1800" dirty="0">
                <a:latin typeface="Arial Narrow" panose="020B0606020202030204" pitchFamily="34" charset="0"/>
              </a:rPr>
              <a:t>6.     Display weight, height &amp; </a:t>
            </a:r>
            <a:r>
              <a:rPr lang="en-SG" altLang="en-US" sz="1800" dirty="0" err="1">
                <a:latin typeface="Arial Narrow" panose="020B0606020202030204" pitchFamily="34" charset="0"/>
              </a:rPr>
              <a:t>bmi</a:t>
            </a:r>
            <a:endParaRPr lang="en-US" altLang="en-US" sz="1800" dirty="0">
              <a:latin typeface="Arial Narrow" panose="020B0606020202030204" pitchFamily="34" charset="0"/>
            </a:endParaRPr>
          </a:p>
          <a:p>
            <a:pPr>
              <a:defRPr/>
            </a:pPr>
            <a:endParaRPr lang="en-US" altLang="en-US" dirty="0"/>
          </a:p>
        </p:txBody>
      </p:sp>
    </p:spTree>
    <p:extLst>
      <p:ext uri="{BB962C8B-B14F-4D97-AF65-F5344CB8AC3E}">
        <p14:creationId xmlns:p14="http://schemas.microsoft.com/office/powerpoint/2010/main" val="1064461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122238"/>
            <a:ext cx="8763000" cy="563562"/>
          </a:xfrm>
        </p:spPr>
        <p:txBody>
          <a:bodyPr/>
          <a:lstStyle/>
          <a:p>
            <a:pPr eaLnBrk="1" hangingPunct="1"/>
            <a:r>
              <a:rPr lang="en-US" altLang="en-US" dirty="0"/>
              <a:t>STEP 5: Test &amp; Evaluate The Program</a:t>
            </a:r>
          </a:p>
        </p:txBody>
      </p:sp>
      <p:sp>
        <p:nvSpPr>
          <p:cNvPr id="22532" name="Content Placeholder 2"/>
          <p:cNvSpPr>
            <a:spLocks noGrp="1"/>
          </p:cNvSpPr>
          <p:nvPr>
            <p:ph idx="1"/>
          </p:nvPr>
        </p:nvSpPr>
        <p:spPr>
          <a:xfrm>
            <a:off x="152400" y="914400"/>
            <a:ext cx="8610600" cy="2476500"/>
          </a:xfrm>
        </p:spPr>
        <p:txBody>
          <a:bodyPr/>
          <a:lstStyle/>
          <a:p>
            <a:pPr eaLnBrk="1" hangingPunct="1">
              <a:buFont typeface="Wingdings" pitchFamily="2" charset="2"/>
              <a:buChar char="§"/>
            </a:pPr>
            <a:r>
              <a:rPr lang="en-US" altLang="en-US" b="1" dirty="0">
                <a:solidFill>
                  <a:srgbClr val="660066"/>
                </a:solidFill>
                <a:latin typeface="Arial Narrow" panose="020B0606020202030204" pitchFamily="34" charset="0"/>
              </a:rPr>
              <a:t>Ensure that program solves the problem that it was intended to solve and that the solutions are correct</a:t>
            </a:r>
          </a:p>
          <a:p>
            <a:pPr lvl="1" eaLnBrk="1" hangingPunct="1">
              <a:buFont typeface="Wingdings" panose="05000000000000000000" pitchFamily="2" charset="2"/>
              <a:buChar char="ü"/>
            </a:pPr>
            <a:r>
              <a:rPr lang="en-US" altLang="en-US" dirty="0">
                <a:latin typeface="Arial Narrow" panose="020B0606020202030204" pitchFamily="34" charset="0"/>
              </a:rPr>
              <a:t>When you run (execute) your program, you should see the correct output </a:t>
            </a:r>
          </a:p>
        </p:txBody>
      </p:sp>
    </p:spTree>
    <p:extLst>
      <p:ext uri="{BB962C8B-B14F-4D97-AF65-F5344CB8AC3E}">
        <p14:creationId xmlns:p14="http://schemas.microsoft.com/office/powerpoint/2010/main" val="566599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58615" y="1246431"/>
            <a:ext cx="4818185" cy="3273425"/>
          </a:xfrm>
          <a:prstGeom prst="rect">
            <a:avLst/>
          </a:prstGeom>
          <a:solidFill>
            <a:schemeClr val="accent3">
              <a:lumMod val="95000"/>
            </a:schemeClr>
          </a:solidFill>
          <a:ln w="9525">
            <a:solidFill>
              <a:srgbClr val="0033CC"/>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accent2"/>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spcBef>
                <a:spcPct val="0"/>
              </a:spcBef>
              <a:buSzPct val="100000"/>
              <a:buFont typeface="Wingdings" panose="05000000000000000000" pitchFamily="2" charset="2"/>
              <a:buNone/>
            </a:pPr>
            <a:r>
              <a:rPr lang="en-US" altLang="en-US" sz="1800" kern="0" dirty="0">
                <a:solidFill>
                  <a:srgbClr val="00B050"/>
                </a:solidFill>
                <a:latin typeface="Arial Narrow" panose="020B0606020202030204" pitchFamily="34" charset="0"/>
              </a:rPr>
              <a:t># This program calculates the body mass index of a person</a:t>
            </a:r>
          </a:p>
          <a:p>
            <a:pPr marL="0" indent="0">
              <a:spcBef>
                <a:spcPct val="0"/>
              </a:spcBef>
              <a:buSzPct val="100000"/>
              <a:buFont typeface="Wingdings" panose="05000000000000000000" pitchFamily="2" charset="2"/>
              <a:buNone/>
            </a:pPr>
            <a:endParaRPr lang="en-US" altLang="en-US" sz="1800" kern="0" dirty="0">
              <a:solidFill>
                <a:srgbClr val="00B050"/>
              </a:solidFill>
              <a:latin typeface="Arial Narrow" panose="020B0606020202030204" pitchFamily="34" charset="0"/>
            </a:endParaRPr>
          </a:p>
          <a:p>
            <a:pPr marL="0" indent="0">
              <a:spcBef>
                <a:spcPct val="0"/>
              </a:spcBef>
              <a:buSzPct val="100000"/>
              <a:buFont typeface="Wingdings" panose="05000000000000000000" pitchFamily="2" charset="2"/>
              <a:buNone/>
            </a:pPr>
            <a:r>
              <a:rPr lang="en-US" altLang="en-US" sz="1800" kern="0" dirty="0">
                <a:latin typeface="Arial Narrow" panose="020B0606020202030204" pitchFamily="34" charset="0"/>
              </a:rPr>
              <a:t>height = float(input('Enter your height in m: '))</a:t>
            </a:r>
          </a:p>
          <a:p>
            <a:pPr marL="0" indent="0">
              <a:spcBef>
                <a:spcPct val="0"/>
              </a:spcBef>
              <a:buSzPct val="100000"/>
              <a:buFont typeface="Wingdings" panose="05000000000000000000" pitchFamily="2" charset="2"/>
              <a:buNone/>
            </a:pPr>
            <a:r>
              <a:rPr lang="en-US" altLang="en-US" sz="1800" kern="0" dirty="0">
                <a:latin typeface="Arial Narrow" panose="020B0606020202030204" pitchFamily="34" charset="0"/>
              </a:rPr>
              <a:t>weight = float(input('Enter your weight in kg: '))</a:t>
            </a:r>
          </a:p>
          <a:p>
            <a:pPr marL="0" indent="0">
              <a:spcBef>
                <a:spcPct val="0"/>
              </a:spcBef>
              <a:buSzPct val="100000"/>
              <a:buFont typeface="Wingdings" panose="05000000000000000000" pitchFamily="2" charset="2"/>
              <a:buNone/>
            </a:pPr>
            <a:endParaRPr lang="en-US" altLang="en-US" sz="1800" kern="0" dirty="0">
              <a:latin typeface="Arial Narrow" panose="020B0606020202030204" pitchFamily="34" charset="0"/>
            </a:endParaRPr>
          </a:p>
          <a:p>
            <a:pPr marL="0" indent="0">
              <a:spcBef>
                <a:spcPct val="0"/>
              </a:spcBef>
              <a:buSzPct val="100000"/>
              <a:buFont typeface="Wingdings" panose="05000000000000000000" pitchFamily="2" charset="2"/>
              <a:buNone/>
            </a:pPr>
            <a:r>
              <a:rPr lang="en-US" altLang="en-US" sz="1800" kern="0" dirty="0" err="1">
                <a:latin typeface="Arial Narrow" panose="020B0606020202030204" pitchFamily="34" charset="0"/>
              </a:rPr>
              <a:t>bmi</a:t>
            </a:r>
            <a:r>
              <a:rPr lang="en-US" altLang="en-US" sz="1800" kern="0" dirty="0">
                <a:latin typeface="Arial Narrow" panose="020B0606020202030204" pitchFamily="34" charset="0"/>
              </a:rPr>
              <a:t> = weight / (height * height)</a:t>
            </a:r>
          </a:p>
          <a:p>
            <a:pPr marL="0" indent="0">
              <a:spcBef>
                <a:spcPct val="0"/>
              </a:spcBef>
              <a:buSzPct val="100000"/>
              <a:buFont typeface="Wingdings" panose="05000000000000000000" pitchFamily="2" charset="2"/>
              <a:buNone/>
            </a:pPr>
            <a:endParaRPr lang="en-US" altLang="en-US" sz="1800" kern="0" dirty="0">
              <a:latin typeface="Arial Narrow" panose="020B0606020202030204" pitchFamily="34" charset="0"/>
            </a:endParaRPr>
          </a:p>
          <a:p>
            <a:pPr marL="0" indent="0">
              <a:spcBef>
                <a:spcPct val="0"/>
              </a:spcBef>
              <a:buSzPct val="100000"/>
              <a:buFont typeface="Wingdings" panose="05000000000000000000" pitchFamily="2" charset="2"/>
              <a:buNone/>
            </a:pPr>
            <a:r>
              <a:rPr lang="en-US" altLang="en-US" sz="1800" kern="0" dirty="0">
                <a:latin typeface="Arial Narrow" panose="020B0606020202030204" pitchFamily="34" charset="0"/>
              </a:rPr>
              <a:t>print('Your height is ' + </a:t>
            </a:r>
            <a:r>
              <a:rPr lang="en-US" altLang="en-US" sz="1800" kern="0" dirty="0" err="1">
                <a:latin typeface="Arial Narrow" panose="020B0606020202030204" pitchFamily="34" charset="0"/>
              </a:rPr>
              <a:t>str</a:t>
            </a:r>
            <a:r>
              <a:rPr lang="en-US" altLang="en-US" sz="1800" kern="0" dirty="0">
                <a:latin typeface="Arial Narrow" panose="020B0606020202030204" pitchFamily="34" charset="0"/>
              </a:rPr>
              <a:t>(height) + 'm') </a:t>
            </a:r>
          </a:p>
          <a:p>
            <a:pPr marL="0" indent="0">
              <a:spcBef>
                <a:spcPct val="0"/>
              </a:spcBef>
              <a:buSzPct val="100000"/>
              <a:buFont typeface="Wingdings" panose="05000000000000000000" pitchFamily="2" charset="2"/>
              <a:buNone/>
            </a:pPr>
            <a:r>
              <a:rPr lang="en-US" altLang="en-US" sz="1800" kern="0" dirty="0">
                <a:latin typeface="Arial Narrow" panose="020B0606020202030204" pitchFamily="34" charset="0"/>
              </a:rPr>
              <a:t>print('Your weight is ' + </a:t>
            </a:r>
            <a:r>
              <a:rPr lang="en-US" altLang="en-US" sz="1800" kern="0" dirty="0" err="1">
                <a:latin typeface="Arial Narrow" panose="020B0606020202030204" pitchFamily="34" charset="0"/>
              </a:rPr>
              <a:t>str</a:t>
            </a:r>
            <a:r>
              <a:rPr lang="en-US" altLang="en-US" sz="1800" kern="0" dirty="0">
                <a:latin typeface="Arial Narrow" panose="020B0606020202030204" pitchFamily="34" charset="0"/>
              </a:rPr>
              <a:t>(weight) + 'kg') </a:t>
            </a:r>
          </a:p>
          <a:p>
            <a:pPr marL="0" indent="0">
              <a:spcBef>
                <a:spcPct val="0"/>
              </a:spcBef>
              <a:buSzPct val="100000"/>
              <a:buFont typeface="Wingdings" panose="05000000000000000000" pitchFamily="2" charset="2"/>
              <a:buNone/>
            </a:pPr>
            <a:r>
              <a:rPr lang="en-US" altLang="en-US" sz="1800" kern="0" dirty="0">
                <a:latin typeface="Arial Narrow" panose="020B0606020202030204" pitchFamily="34" charset="0"/>
              </a:rPr>
              <a:t>print('Your </a:t>
            </a:r>
            <a:r>
              <a:rPr lang="en-US" altLang="en-US" sz="1800" kern="0" dirty="0" err="1">
                <a:latin typeface="Arial Narrow" panose="020B0606020202030204" pitchFamily="34" charset="0"/>
              </a:rPr>
              <a:t>bmi</a:t>
            </a:r>
            <a:r>
              <a:rPr lang="en-US" altLang="en-US" sz="1800" kern="0" dirty="0">
                <a:latin typeface="Arial Narrow" panose="020B0606020202030204" pitchFamily="34" charset="0"/>
              </a:rPr>
              <a:t> is ' + </a:t>
            </a:r>
            <a:r>
              <a:rPr lang="en-US" altLang="en-US" sz="1800" kern="0" dirty="0" err="1">
                <a:latin typeface="Arial Narrow" panose="020B0606020202030204" pitchFamily="34" charset="0"/>
              </a:rPr>
              <a:t>str</a:t>
            </a:r>
            <a:r>
              <a:rPr lang="en-US" altLang="en-US" sz="1800" kern="0" dirty="0">
                <a:latin typeface="Arial Narrow" panose="020B0606020202030204" pitchFamily="34" charset="0"/>
              </a:rPr>
              <a:t>(</a:t>
            </a:r>
            <a:r>
              <a:rPr lang="en-US" altLang="en-US" sz="1800" kern="0" dirty="0" err="1">
                <a:latin typeface="Arial Narrow" panose="020B0606020202030204" pitchFamily="34" charset="0"/>
              </a:rPr>
              <a:t>bmi</a:t>
            </a:r>
            <a:r>
              <a:rPr lang="en-US" altLang="en-US" sz="1800" kern="0" dirty="0">
                <a:latin typeface="Arial Narrow" panose="020B0606020202030204" pitchFamily="34" charset="0"/>
              </a:rPr>
              <a:t>))</a:t>
            </a:r>
            <a:endParaRPr lang="en-SG" altLang="en-US" sz="1600" kern="0" dirty="0">
              <a:latin typeface="Arial Narrow" panose="020B0606020202030204" pitchFamily="34" charset="0"/>
            </a:endParaRPr>
          </a:p>
        </p:txBody>
      </p:sp>
      <p:sp>
        <p:nvSpPr>
          <p:cNvPr id="21506" name="Title 1"/>
          <p:cNvSpPr>
            <a:spLocks noGrp="1"/>
          </p:cNvSpPr>
          <p:nvPr>
            <p:ph type="title"/>
          </p:nvPr>
        </p:nvSpPr>
        <p:spPr>
          <a:xfrm>
            <a:off x="152400" y="122238"/>
            <a:ext cx="8763000" cy="563562"/>
          </a:xfrm>
        </p:spPr>
        <p:txBody>
          <a:bodyPr/>
          <a:lstStyle/>
          <a:p>
            <a:pPr eaLnBrk="1" hangingPunct="1"/>
            <a:r>
              <a:rPr lang="en-US" altLang="en-US" dirty="0"/>
              <a:t>STEP 5: Example</a:t>
            </a:r>
          </a:p>
        </p:txBody>
      </p:sp>
      <p:pic>
        <p:nvPicPr>
          <p:cNvPr id="4" name="Picture 3"/>
          <p:cNvPicPr>
            <a:picLocks noChangeAspect="1"/>
          </p:cNvPicPr>
          <p:nvPr/>
        </p:nvPicPr>
        <p:blipFill>
          <a:blip r:embed="rId3"/>
          <a:stretch>
            <a:fillRect/>
          </a:stretch>
        </p:blipFill>
        <p:spPr>
          <a:xfrm>
            <a:off x="5029200" y="1314693"/>
            <a:ext cx="3748087" cy="3205163"/>
          </a:xfrm>
          <a:prstGeom prst="rect">
            <a:avLst/>
          </a:prstGeom>
          <a:ln>
            <a:solidFill>
              <a:schemeClr val="tx1">
                <a:lumMod val="50000"/>
                <a:lumOff val="50000"/>
              </a:schemeClr>
            </a:solidFill>
          </a:ln>
        </p:spPr>
      </p:pic>
      <p:sp>
        <p:nvSpPr>
          <p:cNvPr id="3" name="TextBox 2"/>
          <p:cNvSpPr txBox="1"/>
          <p:nvPr/>
        </p:nvSpPr>
        <p:spPr>
          <a:xfrm>
            <a:off x="5029200" y="914400"/>
            <a:ext cx="1066800" cy="369332"/>
          </a:xfrm>
          <a:prstGeom prst="rect">
            <a:avLst/>
          </a:prstGeom>
          <a:noFill/>
        </p:spPr>
        <p:txBody>
          <a:bodyPr wrap="square" rtlCol="0">
            <a:spAutoFit/>
          </a:bodyPr>
          <a:lstStyle/>
          <a:p>
            <a:r>
              <a:rPr lang="en-US" b="1" dirty="0">
                <a:solidFill>
                  <a:srgbClr val="FF0000"/>
                </a:solidFill>
              </a:rPr>
              <a:t>Output</a:t>
            </a:r>
          </a:p>
        </p:txBody>
      </p:sp>
    </p:spTree>
    <p:extLst>
      <p:ext uri="{BB962C8B-B14F-4D97-AF65-F5344CB8AC3E}">
        <p14:creationId xmlns:p14="http://schemas.microsoft.com/office/powerpoint/2010/main" val="404650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152400" y="122238"/>
            <a:ext cx="8763000" cy="563562"/>
          </a:xfrm>
        </p:spPr>
        <p:txBody>
          <a:bodyPr/>
          <a:lstStyle/>
          <a:p>
            <a:pPr eaLnBrk="1" hangingPunct="1"/>
            <a:r>
              <a:rPr lang="en-US" altLang="en-US" dirty="0"/>
              <a:t>STEP 5: Test &amp; Evaluate The Program</a:t>
            </a:r>
          </a:p>
        </p:txBody>
      </p:sp>
      <p:sp>
        <p:nvSpPr>
          <p:cNvPr id="23556" name="Content Placeholder 2"/>
          <p:cNvSpPr>
            <a:spLocks noGrp="1"/>
          </p:cNvSpPr>
          <p:nvPr>
            <p:ph idx="1"/>
          </p:nvPr>
        </p:nvSpPr>
        <p:spPr>
          <a:xfrm>
            <a:off x="228600" y="952500"/>
            <a:ext cx="7924800" cy="3619500"/>
          </a:xfrm>
        </p:spPr>
        <p:txBody>
          <a:bodyPr/>
          <a:lstStyle/>
          <a:p>
            <a:pPr eaLnBrk="1" hangingPunct="1">
              <a:buFont typeface="Wingdings" pitchFamily="2" charset="2"/>
              <a:buChar char="§"/>
            </a:pPr>
            <a:r>
              <a:rPr lang="en-US" altLang="en-US" b="1" dirty="0">
                <a:solidFill>
                  <a:srgbClr val="640064"/>
                </a:solidFill>
                <a:latin typeface="Arial Narrow" panose="020B0606020202030204" pitchFamily="34" charset="0"/>
              </a:rPr>
              <a:t>It is possible that your program works correctly for some set of data input but not for all</a:t>
            </a:r>
            <a:br>
              <a:rPr lang="en-US" altLang="en-US" b="1" dirty="0">
                <a:solidFill>
                  <a:srgbClr val="640064"/>
                </a:solidFill>
                <a:latin typeface="Arial Narrow" panose="020B0606020202030204" pitchFamily="34" charset="0"/>
              </a:rPr>
            </a:br>
            <a:endParaRPr lang="en-US" altLang="en-US" sz="1200" b="1" dirty="0">
              <a:solidFill>
                <a:srgbClr val="640064"/>
              </a:solidFill>
              <a:latin typeface="Arial Narrow" panose="020B0606020202030204" pitchFamily="34" charset="0"/>
            </a:endParaRPr>
          </a:p>
          <a:p>
            <a:pPr eaLnBrk="1" hangingPunct="1">
              <a:buFont typeface="Wingdings" pitchFamily="2" charset="2"/>
              <a:buChar char="§"/>
            </a:pPr>
            <a:r>
              <a:rPr lang="en-US" altLang="en-US" b="1" dirty="0">
                <a:solidFill>
                  <a:srgbClr val="640064"/>
                </a:solidFill>
                <a:latin typeface="Arial Narrow" panose="020B0606020202030204" pitchFamily="34" charset="0"/>
              </a:rPr>
              <a:t>If the output of your program is incorrect:</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It is possible that algorithm was not converted properly into a proper program</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It is also possible that a proper algorithm was not done e.g. Some instructions </a:t>
            </a:r>
            <a:r>
              <a:rPr lang="en-US" altLang="en-US" sz="2600" dirty="0">
                <a:solidFill>
                  <a:schemeClr val="tx1"/>
                </a:solidFill>
                <a:latin typeface="Arial Narrow" panose="020B0606020202030204" pitchFamily="34" charset="0"/>
              </a:rPr>
              <a:t>may be out of sequence</a:t>
            </a:r>
          </a:p>
          <a:p>
            <a:pPr eaLnBrk="1" hangingPunct="1">
              <a:buFont typeface="Wingdings" panose="05000000000000000000" pitchFamily="2" charset="2"/>
              <a:buChar char="§"/>
            </a:pPr>
            <a:endParaRPr lang="en-US" altLang="en-US" sz="30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3707679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52400" y="122238"/>
            <a:ext cx="8763000" cy="563562"/>
          </a:xfrm>
        </p:spPr>
        <p:txBody>
          <a:bodyPr/>
          <a:lstStyle/>
          <a:p>
            <a:pPr eaLnBrk="1" hangingPunct="1"/>
            <a:r>
              <a:rPr lang="en-US" altLang="en-US" dirty="0"/>
              <a:t>STEP 5: Test &amp; Evaluate The Solution</a:t>
            </a:r>
          </a:p>
        </p:txBody>
      </p:sp>
      <p:sp>
        <p:nvSpPr>
          <p:cNvPr id="24579" name="Content Placeholder 2"/>
          <p:cNvSpPr>
            <a:spLocks noGrp="1"/>
          </p:cNvSpPr>
          <p:nvPr>
            <p:ph idx="1"/>
          </p:nvPr>
        </p:nvSpPr>
        <p:spPr>
          <a:xfrm>
            <a:off x="381000" y="1066800"/>
            <a:ext cx="8153400" cy="3733800"/>
          </a:xfrm>
        </p:spPr>
        <p:txBody>
          <a:bodyPr/>
          <a:lstStyle/>
          <a:p>
            <a:pPr eaLnBrk="1" hangingPunct="1">
              <a:buFont typeface="Wingdings" pitchFamily="2" charset="2"/>
              <a:buChar char="§"/>
            </a:pPr>
            <a:r>
              <a:rPr lang="en-US" altLang="en-US" b="1" dirty="0">
                <a:solidFill>
                  <a:srgbClr val="640064"/>
                </a:solidFill>
                <a:latin typeface="Arial Narrow" panose="020B0606020202030204" pitchFamily="34" charset="0"/>
              </a:rPr>
              <a:t>Once your program produces a result that seems correct, you need to re-consider the original problem and make sure that the answer is formatted into a proper solution to the problem</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Program solution may not solve the problem the way that you wanted it to</a:t>
            </a:r>
          </a:p>
          <a:p>
            <a:pPr lvl="1" eaLnBrk="1" hangingPunct="1">
              <a:buFont typeface="Wingdings" panose="05000000000000000000" pitchFamily="2" charset="2"/>
              <a:buChar char="ü"/>
            </a:pPr>
            <a:r>
              <a:rPr lang="en-US" altLang="en-US" dirty="0">
                <a:solidFill>
                  <a:schemeClr val="tx1"/>
                </a:solidFill>
                <a:latin typeface="Arial Narrow" panose="020B0606020202030204" pitchFamily="34" charset="0"/>
              </a:rPr>
              <a:t>More steps may be involved</a:t>
            </a:r>
          </a:p>
        </p:txBody>
      </p:sp>
      <p:grpSp>
        <p:nvGrpSpPr>
          <p:cNvPr id="23556" name="Group 4"/>
          <p:cNvGrpSpPr>
            <a:grpSpLocks/>
          </p:cNvGrpSpPr>
          <p:nvPr/>
        </p:nvGrpSpPr>
        <p:grpSpPr bwMode="auto">
          <a:xfrm>
            <a:off x="6248400" y="3805238"/>
            <a:ext cx="2743200" cy="2151062"/>
            <a:chOff x="5791200" y="3581400"/>
            <a:chExt cx="3206115" cy="2514600"/>
          </a:xfrm>
        </p:grpSpPr>
        <p:pic>
          <p:nvPicPr>
            <p:cNvPr id="23557" name="Picture 2"/>
            <p:cNvPicPr>
              <a:picLocks noChangeAspect="1"/>
            </p:cNvPicPr>
            <p:nvPr/>
          </p:nvPicPr>
          <p:blipFill>
            <a:blip r:embed="rId3">
              <a:lum/>
              <a:extLst>
                <a:ext uri="{28A0092B-C50C-407E-A947-70E740481C1C}">
                  <a14:useLocalDpi xmlns:a14="http://schemas.microsoft.com/office/drawing/2010/main" val="0"/>
                </a:ext>
              </a:extLst>
            </a:blip>
            <a:srcRect/>
            <a:stretch>
              <a:fillRect/>
            </a:stretch>
          </p:blipFill>
          <p:spPr bwMode="auto">
            <a:xfrm>
              <a:off x="5791200" y="3581400"/>
              <a:ext cx="320611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3"/>
            <p:cNvSpPr txBox="1">
              <a:spLocks noChangeArrowheads="1"/>
            </p:cNvSpPr>
            <p:nvPr/>
          </p:nvSpPr>
          <p:spPr bwMode="auto">
            <a:xfrm>
              <a:off x="6477000" y="5819001"/>
              <a:ext cx="14814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charset="0"/>
                  <a:cs typeface="Arial" charset="0"/>
                </a:defRPr>
              </a:lvl1pPr>
              <a:lvl2pPr marL="742950" indent="-285750">
                <a:spcBef>
                  <a:spcPct val="20000"/>
                </a:spcBef>
                <a:buChar char="–"/>
                <a:defRPr sz="2400">
                  <a:solidFill>
                    <a:srgbClr val="640064"/>
                  </a:solidFill>
                  <a:latin typeface="Arial" charset="0"/>
                  <a:cs typeface="Arial" charset="0"/>
                </a:defRPr>
              </a:lvl2pPr>
              <a:lvl3pPr marL="1143000" indent="-228600">
                <a:spcBef>
                  <a:spcPct val="20000"/>
                </a:spcBef>
                <a:buChar char="•"/>
                <a:defRPr sz="2000">
                  <a:solidFill>
                    <a:srgbClr val="640064"/>
                  </a:solidFill>
                  <a:latin typeface="Arial" charset="0"/>
                  <a:cs typeface="Arial" charset="0"/>
                </a:defRPr>
              </a:lvl3pPr>
              <a:lvl4pPr marL="1600200" indent="-228600">
                <a:spcBef>
                  <a:spcPct val="20000"/>
                </a:spcBef>
                <a:buChar char="–"/>
                <a:defRPr>
                  <a:solidFill>
                    <a:srgbClr val="640064"/>
                  </a:solidFill>
                  <a:latin typeface="Arial" charset="0"/>
                  <a:cs typeface="Arial" charset="0"/>
                </a:defRPr>
              </a:lvl4pPr>
              <a:lvl5pPr marL="2057400" indent="-228600">
                <a:spcBef>
                  <a:spcPct val="20000"/>
                </a:spcBef>
                <a:buChar char="»"/>
                <a:defRPr>
                  <a:solidFill>
                    <a:srgbClr val="640064"/>
                  </a:solidFill>
                  <a:latin typeface="Arial" charset="0"/>
                  <a:cs typeface="Arial" charset="0"/>
                </a:defRPr>
              </a:lvl5pPr>
              <a:lvl6pPr marL="2514600" indent="-228600" eaLnBrk="0" fontAlgn="base" hangingPunct="0">
                <a:spcBef>
                  <a:spcPct val="20000"/>
                </a:spcBef>
                <a:spcAft>
                  <a:spcPct val="0"/>
                </a:spcAft>
                <a:buChar char="»"/>
                <a:defRPr>
                  <a:solidFill>
                    <a:srgbClr val="640064"/>
                  </a:solidFill>
                  <a:latin typeface="Arial" charset="0"/>
                  <a:cs typeface="Arial" charset="0"/>
                </a:defRPr>
              </a:lvl6pPr>
              <a:lvl7pPr marL="2971800" indent="-228600" eaLnBrk="0" fontAlgn="base" hangingPunct="0">
                <a:spcBef>
                  <a:spcPct val="20000"/>
                </a:spcBef>
                <a:spcAft>
                  <a:spcPct val="0"/>
                </a:spcAft>
                <a:buChar char="»"/>
                <a:defRPr>
                  <a:solidFill>
                    <a:srgbClr val="640064"/>
                  </a:solidFill>
                  <a:latin typeface="Arial" charset="0"/>
                  <a:cs typeface="Arial" charset="0"/>
                </a:defRPr>
              </a:lvl7pPr>
              <a:lvl8pPr marL="3429000" indent="-228600" eaLnBrk="0" fontAlgn="base" hangingPunct="0">
                <a:spcBef>
                  <a:spcPct val="20000"/>
                </a:spcBef>
                <a:spcAft>
                  <a:spcPct val="0"/>
                </a:spcAft>
                <a:buChar char="»"/>
                <a:defRPr>
                  <a:solidFill>
                    <a:srgbClr val="640064"/>
                  </a:solidFill>
                  <a:latin typeface="Arial" charset="0"/>
                  <a:cs typeface="Arial" charset="0"/>
                </a:defRPr>
              </a:lvl8pPr>
              <a:lvl9pPr marL="3886200" indent="-228600" eaLnBrk="0" fontAlgn="base" hangingPunct="0">
                <a:spcBef>
                  <a:spcPct val="20000"/>
                </a:spcBef>
                <a:spcAft>
                  <a:spcPct val="0"/>
                </a:spcAft>
                <a:buChar char="»"/>
                <a:defRPr>
                  <a:solidFill>
                    <a:srgbClr val="640064"/>
                  </a:solidFill>
                  <a:latin typeface="Arial" charset="0"/>
                  <a:cs typeface="Arial" charset="0"/>
                </a:defRPr>
              </a:lvl9pPr>
            </a:lstStyle>
            <a:p>
              <a:pPr>
                <a:spcBef>
                  <a:spcPct val="0"/>
                </a:spcBef>
                <a:buFontTx/>
                <a:buNone/>
              </a:pPr>
              <a:r>
                <a:rPr lang="en-US" altLang="en-US" sz="1200">
                  <a:solidFill>
                    <a:schemeClr val="tx1"/>
                  </a:solidFill>
                  <a:latin typeface="Verdana" pitchFamily="34" charset="0"/>
                </a:rPr>
                <a:t>dreamstime.com</a:t>
              </a:r>
            </a:p>
          </p:txBody>
        </p:sp>
      </p:grpSp>
    </p:spTree>
    <p:extLst>
      <p:ext uri="{BB962C8B-B14F-4D97-AF65-F5344CB8AC3E}">
        <p14:creationId xmlns:p14="http://schemas.microsoft.com/office/powerpoint/2010/main" val="3250017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8" y="76200"/>
            <a:ext cx="8991600" cy="563562"/>
          </a:xfrm>
        </p:spPr>
        <p:txBody>
          <a:bodyPr/>
          <a:lstStyle/>
          <a:p>
            <a:pPr>
              <a:defRPr/>
            </a:pPr>
            <a:r>
              <a:rPr lang="en-US" dirty="0"/>
              <a:t>Activities</a:t>
            </a:r>
          </a:p>
        </p:txBody>
      </p:sp>
      <p:sp>
        <p:nvSpPr>
          <p:cNvPr id="13315" name="Content Placeholder 2"/>
          <p:cNvSpPr>
            <a:spLocks noGrp="1"/>
          </p:cNvSpPr>
          <p:nvPr>
            <p:ph idx="1"/>
          </p:nvPr>
        </p:nvSpPr>
        <p:spPr>
          <a:xfrm>
            <a:off x="181708" y="914400"/>
            <a:ext cx="8657492" cy="1676400"/>
          </a:xfrm>
        </p:spPr>
        <p:txBody>
          <a:bodyPr/>
          <a:lstStyle/>
          <a:p>
            <a:pPr marL="0" indent="0">
              <a:buNone/>
            </a:pPr>
            <a:r>
              <a:rPr lang="en-US" altLang="en-US" b="1" dirty="0">
                <a:latin typeface="Arial Narrow" panose="020B0606020202030204" pitchFamily="34" charset="0"/>
              </a:rPr>
              <a:t>Practical activities are in a separate file (Word document)</a:t>
            </a:r>
          </a:p>
          <a:p>
            <a:pPr marL="0" indent="0">
              <a:buNone/>
            </a:pPr>
            <a:endParaRPr lang="en-US" altLang="en-US" dirty="0"/>
          </a:p>
          <a:p>
            <a:pPr marL="0" indent="0">
              <a:buNone/>
            </a:pPr>
            <a:r>
              <a:rPr lang="en-US" altLang="en-US" b="1" dirty="0">
                <a:latin typeface="Arial Narrow" panose="020B0606020202030204" pitchFamily="34" charset="0"/>
              </a:rPr>
              <a:t>You are required to submit your solutions </a:t>
            </a:r>
            <a:r>
              <a:rPr lang="en-US" altLang="en-US" dirty="0"/>
              <a:t>for the activities in </a:t>
            </a:r>
            <a:r>
              <a:rPr lang="en-US" altLang="en-US" dirty="0" err="1"/>
              <a:t>POLITEMall</a:t>
            </a:r>
            <a:r>
              <a:rPr lang="en-US" altLang="en-US" dirty="0"/>
              <a:t> when you have completed all of them</a:t>
            </a:r>
          </a:p>
          <a:p>
            <a:pPr marL="0" indent="0">
              <a:buNone/>
            </a:pPr>
            <a:endParaRPr lang="en-US" altLang="en-US" b="1" dirty="0">
              <a:latin typeface="Arial Narrow" panose="020B0606020202030204" pitchFamily="34" charset="0"/>
            </a:endParaRPr>
          </a:p>
        </p:txBody>
      </p:sp>
      <p:sp>
        <p:nvSpPr>
          <p:cNvPr id="1331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50000"/>
              </a:spcBef>
              <a:buClrTx/>
              <a:buSzTx/>
              <a:buFontTx/>
              <a:buNone/>
            </a:pPr>
            <a:r>
              <a:rPr kumimoji="0" lang="en-US" altLang="en-US" sz="1200" b="0" dirty="0"/>
              <a:t>  </a:t>
            </a:r>
          </a:p>
        </p:txBody>
      </p:sp>
    </p:spTree>
    <p:extLst>
      <p:ext uri="{BB962C8B-B14F-4D97-AF65-F5344CB8AC3E}">
        <p14:creationId xmlns:p14="http://schemas.microsoft.com/office/powerpoint/2010/main" val="399946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3"/>
          <p:cNvGrpSpPr>
            <a:grpSpLocks/>
          </p:cNvGrpSpPr>
          <p:nvPr/>
        </p:nvGrpSpPr>
        <p:grpSpPr bwMode="auto">
          <a:xfrm>
            <a:off x="6400800" y="2971800"/>
            <a:ext cx="2590800" cy="2454275"/>
            <a:chOff x="5943600" y="3807670"/>
            <a:chExt cx="2590800" cy="2454630"/>
          </a:xfrm>
        </p:grpSpPr>
        <p:pic>
          <p:nvPicPr>
            <p:cNvPr id="14341" name="Picture 1"/>
            <p:cNvPicPr>
              <a:picLocks noChangeAspect="1"/>
            </p:cNvPicPr>
            <p:nvPr/>
          </p:nvPicPr>
          <p:blipFill>
            <a:blip r:embed="rId3">
              <a:extLst>
                <a:ext uri="{28A0092B-C50C-407E-A947-70E740481C1C}">
                  <a14:useLocalDpi xmlns:a14="http://schemas.microsoft.com/office/drawing/2010/main" val="0"/>
                </a:ext>
              </a:extLst>
            </a:blip>
            <a:srcRect l="7629" t="4636" r="7985"/>
            <a:stretch>
              <a:fillRect/>
            </a:stretch>
          </p:blipFill>
          <p:spPr bwMode="auto">
            <a:xfrm>
              <a:off x="6019800" y="3807670"/>
              <a:ext cx="2514600" cy="226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2"/>
            <p:cNvSpPr txBox="1">
              <a:spLocks noChangeArrowheads="1"/>
            </p:cNvSpPr>
            <p:nvPr/>
          </p:nvSpPr>
          <p:spPr bwMode="auto">
            <a:xfrm>
              <a:off x="5943600" y="5985301"/>
              <a:ext cx="19720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charset="0"/>
                  <a:cs typeface="Arial" charset="0"/>
                </a:defRPr>
              </a:lvl1pPr>
              <a:lvl2pPr marL="742950" indent="-285750">
                <a:spcBef>
                  <a:spcPct val="20000"/>
                </a:spcBef>
                <a:buChar char="–"/>
                <a:defRPr sz="2400">
                  <a:solidFill>
                    <a:srgbClr val="640064"/>
                  </a:solidFill>
                  <a:latin typeface="Arial" charset="0"/>
                  <a:cs typeface="Arial" charset="0"/>
                </a:defRPr>
              </a:lvl2pPr>
              <a:lvl3pPr marL="1143000" indent="-228600">
                <a:spcBef>
                  <a:spcPct val="20000"/>
                </a:spcBef>
                <a:buChar char="•"/>
                <a:defRPr sz="2000">
                  <a:solidFill>
                    <a:srgbClr val="640064"/>
                  </a:solidFill>
                  <a:latin typeface="Arial" charset="0"/>
                  <a:cs typeface="Arial" charset="0"/>
                </a:defRPr>
              </a:lvl3pPr>
              <a:lvl4pPr marL="1600200" indent="-228600">
                <a:spcBef>
                  <a:spcPct val="20000"/>
                </a:spcBef>
                <a:buChar char="–"/>
                <a:defRPr>
                  <a:solidFill>
                    <a:srgbClr val="640064"/>
                  </a:solidFill>
                  <a:latin typeface="Arial" charset="0"/>
                  <a:cs typeface="Arial" charset="0"/>
                </a:defRPr>
              </a:lvl4pPr>
              <a:lvl5pPr marL="2057400" indent="-228600">
                <a:spcBef>
                  <a:spcPct val="20000"/>
                </a:spcBef>
                <a:buChar char="»"/>
                <a:defRPr>
                  <a:solidFill>
                    <a:srgbClr val="640064"/>
                  </a:solidFill>
                  <a:latin typeface="Arial" charset="0"/>
                  <a:cs typeface="Arial" charset="0"/>
                </a:defRPr>
              </a:lvl5pPr>
              <a:lvl6pPr marL="2514600" indent="-228600" eaLnBrk="0" fontAlgn="base" hangingPunct="0">
                <a:spcBef>
                  <a:spcPct val="20000"/>
                </a:spcBef>
                <a:spcAft>
                  <a:spcPct val="0"/>
                </a:spcAft>
                <a:buChar char="»"/>
                <a:defRPr>
                  <a:solidFill>
                    <a:srgbClr val="640064"/>
                  </a:solidFill>
                  <a:latin typeface="Arial" charset="0"/>
                  <a:cs typeface="Arial" charset="0"/>
                </a:defRPr>
              </a:lvl6pPr>
              <a:lvl7pPr marL="2971800" indent="-228600" eaLnBrk="0" fontAlgn="base" hangingPunct="0">
                <a:spcBef>
                  <a:spcPct val="20000"/>
                </a:spcBef>
                <a:spcAft>
                  <a:spcPct val="0"/>
                </a:spcAft>
                <a:buChar char="»"/>
                <a:defRPr>
                  <a:solidFill>
                    <a:srgbClr val="640064"/>
                  </a:solidFill>
                  <a:latin typeface="Arial" charset="0"/>
                  <a:cs typeface="Arial" charset="0"/>
                </a:defRPr>
              </a:lvl7pPr>
              <a:lvl8pPr marL="3429000" indent="-228600" eaLnBrk="0" fontAlgn="base" hangingPunct="0">
                <a:spcBef>
                  <a:spcPct val="20000"/>
                </a:spcBef>
                <a:spcAft>
                  <a:spcPct val="0"/>
                </a:spcAft>
                <a:buChar char="»"/>
                <a:defRPr>
                  <a:solidFill>
                    <a:srgbClr val="640064"/>
                  </a:solidFill>
                  <a:latin typeface="Arial" charset="0"/>
                  <a:cs typeface="Arial" charset="0"/>
                </a:defRPr>
              </a:lvl8pPr>
              <a:lvl9pPr marL="3886200" indent="-228600" eaLnBrk="0" fontAlgn="base" hangingPunct="0">
                <a:spcBef>
                  <a:spcPct val="20000"/>
                </a:spcBef>
                <a:spcAft>
                  <a:spcPct val="0"/>
                </a:spcAft>
                <a:buChar char="»"/>
                <a:defRPr>
                  <a:solidFill>
                    <a:srgbClr val="640064"/>
                  </a:solidFill>
                  <a:latin typeface="Arial" charset="0"/>
                  <a:cs typeface="Arial" charset="0"/>
                </a:defRPr>
              </a:lvl9pPr>
            </a:lstStyle>
            <a:p>
              <a:pPr>
                <a:spcBef>
                  <a:spcPct val="0"/>
                </a:spcBef>
                <a:buFontTx/>
                <a:buNone/>
              </a:pPr>
              <a:r>
                <a:rPr lang="en-US" altLang="en-US" sz="1200">
                  <a:solidFill>
                    <a:schemeClr val="tx1"/>
                  </a:solidFill>
                  <a:latin typeface="Verdana" pitchFamily="34" charset="0"/>
                </a:rPr>
                <a:t>whatisengineering.com</a:t>
              </a:r>
            </a:p>
          </p:txBody>
        </p:sp>
      </p:grpSp>
      <p:sp>
        <p:nvSpPr>
          <p:cNvPr id="14339" name="Title 1"/>
          <p:cNvSpPr>
            <a:spLocks noGrp="1"/>
          </p:cNvSpPr>
          <p:nvPr>
            <p:ph type="title"/>
          </p:nvPr>
        </p:nvSpPr>
        <p:spPr>
          <a:xfrm>
            <a:off x="152400" y="122238"/>
            <a:ext cx="8763000" cy="563562"/>
          </a:xfrm>
        </p:spPr>
        <p:txBody>
          <a:bodyPr/>
          <a:lstStyle/>
          <a:p>
            <a:pPr eaLnBrk="1" hangingPunct="1"/>
            <a:r>
              <a:rPr lang="en-US" altLang="en-US" dirty="0"/>
              <a:t>What Is Problem Solving?</a:t>
            </a:r>
          </a:p>
        </p:txBody>
      </p:sp>
      <p:sp>
        <p:nvSpPr>
          <p:cNvPr id="9" name="Rectangle 3"/>
          <p:cNvSpPr txBox="1">
            <a:spLocks noChangeArrowheads="1"/>
          </p:cNvSpPr>
          <p:nvPr/>
        </p:nvSpPr>
        <p:spPr bwMode="auto">
          <a:xfrm>
            <a:off x="120770" y="8382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a:buFont typeface="Wingdings" panose="05000000000000000000" pitchFamily="2" charset="2"/>
              <a:buChar char="§"/>
              <a:defRPr/>
            </a:pPr>
            <a:r>
              <a:rPr lang="en-US" altLang="zh-CN" b="1" kern="0" dirty="0">
                <a:solidFill>
                  <a:srgbClr val="660066"/>
                </a:solidFill>
                <a:latin typeface="Arial Narrow" panose="020B0606020202030204" pitchFamily="34" charset="0"/>
                <a:ea typeface="宋体" panose="02010600030101010101" pitchFamily="2" charset="-122"/>
              </a:rPr>
              <a:t>People make decisions everyday to solve problems that affect their lives</a:t>
            </a:r>
            <a:br>
              <a:rPr lang="en-US" altLang="zh-CN" b="1" kern="0" dirty="0">
                <a:solidFill>
                  <a:srgbClr val="660066"/>
                </a:solidFill>
                <a:latin typeface="Arial Narrow" panose="020B0606020202030204" pitchFamily="34" charset="0"/>
                <a:ea typeface="宋体" panose="02010600030101010101" pitchFamily="2" charset="-122"/>
              </a:rPr>
            </a:br>
            <a:endParaRPr lang="en-US" altLang="zh-CN" b="1" kern="0" dirty="0">
              <a:solidFill>
                <a:srgbClr val="660066"/>
              </a:solidFill>
              <a:latin typeface="Arial Narrow" panose="020B0606020202030204" pitchFamily="34" charset="0"/>
              <a:ea typeface="宋体" panose="02010600030101010101" pitchFamily="2" charset="-122"/>
            </a:endParaRPr>
          </a:p>
          <a:p>
            <a:pPr lvl="1">
              <a:buFont typeface="Wingdings" panose="05000000000000000000" pitchFamily="2" charset="2"/>
              <a:buChar char="ü"/>
              <a:defRPr/>
            </a:pPr>
            <a:r>
              <a:rPr lang="en-US" altLang="zh-CN" kern="0" dirty="0">
                <a:solidFill>
                  <a:srgbClr val="660066"/>
                </a:solidFill>
                <a:latin typeface="Arial Narrow" panose="020B0606020202030204" pitchFamily="34" charset="0"/>
                <a:ea typeface="宋体" panose="02010600030101010101" pitchFamily="2" charset="-122"/>
              </a:rPr>
              <a:t>Which polytechnic to go?</a:t>
            </a:r>
          </a:p>
          <a:p>
            <a:pPr lvl="1">
              <a:buFont typeface="Wingdings" panose="05000000000000000000" pitchFamily="2" charset="2"/>
              <a:buChar char="ü"/>
              <a:defRPr/>
            </a:pPr>
            <a:r>
              <a:rPr lang="en-US" altLang="zh-CN" kern="0" dirty="0">
                <a:solidFill>
                  <a:srgbClr val="660066"/>
                </a:solidFill>
                <a:latin typeface="Arial Narrow" panose="020B0606020202030204" pitchFamily="34" charset="0"/>
                <a:ea typeface="宋体" panose="02010600030101010101" pitchFamily="2" charset="-122"/>
              </a:rPr>
              <a:t>Which course to take?</a:t>
            </a:r>
          </a:p>
          <a:p>
            <a:pPr lvl="1">
              <a:buFont typeface="Wingdings" panose="05000000000000000000" pitchFamily="2" charset="2"/>
              <a:buChar char="ü"/>
              <a:defRPr/>
            </a:pPr>
            <a:r>
              <a:rPr lang="en-US" altLang="zh-CN" kern="0" dirty="0">
                <a:solidFill>
                  <a:srgbClr val="660066"/>
                </a:solidFill>
                <a:latin typeface="Arial Narrow" panose="020B0606020202030204" pitchFamily="34" charset="0"/>
                <a:ea typeface="宋体" panose="02010600030101010101" pitchFamily="2" charset="-122"/>
              </a:rPr>
              <a:t>Where to go for lunch after class?</a:t>
            </a:r>
          </a:p>
        </p:txBody>
      </p:sp>
    </p:spTree>
    <p:extLst>
      <p:ext uri="{BB962C8B-B14F-4D97-AF65-F5344CB8AC3E}">
        <p14:creationId xmlns:p14="http://schemas.microsoft.com/office/powerpoint/2010/main" val="3829598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153400" cy="5181600"/>
          </a:xfrm>
        </p:spPr>
        <p:txBody>
          <a:bodyPr/>
          <a:lstStyle/>
          <a:p>
            <a:pPr>
              <a:buFont typeface="Wingdings" panose="05000000000000000000" pitchFamily="2" charset="2"/>
              <a:buChar char="§"/>
            </a:pPr>
            <a:r>
              <a:rPr lang="en-SG" sz="2800" b="0" dirty="0">
                <a:solidFill>
                  <a:srgbClr val="CC0000"/>
                </a:solidFill>
                <a:latin typeface="Arial Narrow" panose="020B0606020202030204" pitchFamily="34" charset="0"/>
                <a:cs typeface="Arial" panose="020B0604020202020204" pitchFamily="34" charset="0"/>
              </a:rPr>
              <a:t>Problem Solving </a:t>
            </a:r>
            <a:r>
              <a:rPr lang="en-SG" dirty="0">
                <a:solidFill>
                  <a:srgbClr val="CC0000"/>
                </a:solidFill>
                <a:latin typeface="Arial Narrow" panose="020B0606020202030204" pitchFamily="34" charset="0"/>
                <a:cs typeface="Arial" panose="020B0604020202020204" pitchFamily="34" charset="0"/>
              </a:rPr>
              <a:t>i</a:t>
            </a:r>
            <a:r>
              <a:rPr lang="en-SG" sz="2800" b="0" dirty="0">
                <a:solidFill>
                  <a:srgbClr val="CC0000"/>
                </a:solidFill>
                <a:latin typeface="Arial Narrow" panose="020B0606020202030204" pitchFamily="34" charset="0"/>
                <a:cs typeface="Arial" panose="020B0604020202020204" pitchFamily="34" charset="0"/>
              </a:rPr>
              <a:t>n Computing </a:t>
            </a:r>
            <a:endParaRPr lang="en-SG" sz="2800" b="0" dirty="0">
              <a:latin typeface="Arial Narrow" panose="020B0606020202030204" pitchFamily="34" charset="0"/>
              <a:cs typeface="Arial" panose="020B0604020202020204" pitchFamily="34" charset="0"/>
            </a:endParaRPr>
          </a:p>
          <a:p>
            <a:pPr lvl="1">
              <a:buFont typeface="Wingdings" panose="05000000000000000000" pitchFamily="2" charset="2"/>
              <a:buChar char="§"/>
            </a:pPr>
            <a:r>
              <a:rPr lang="en-SG" sz="2400" b="0" dirty="0">
                <a:latin typeface="Arial Narrow" panose="020B0606020202030204" pitchFamily="34" charset="0"/>
                <a:cs typeface="Arial" panose="020B0604020202020204" pitchFamily="34" charset="0"/>
              </a:rPr>
              <a:t>Uses programming language to communicate instructions to computers (also known as programming)</a:t>
            </a:r>
          </a:p>
          <a:p>
            <a:pPr lvl="1">
              <a:buFont typeface="Wingdings" panose="05000000000000000000" pitchFamily="2" charset="2"/>
              <a:buChar char="§"/>
            </a:pPr>
            <a:r>
              <a:rPr lang="en-US" dirty="0">
                <a:cs typeface="Arial" panose="020B0604020202020204" pitchFamily="34" charset="0"/>
              </a:rPr>
              <a:t>There are 5 steps involved in problem solving. </a:t>
            </a:r>
          </a:p>
          <a:p>
            <a:pPr lvl="1">
              <a:buFont typeface="Wingdings" panose="05000000000000000000" pitchFamily="2" charset="2"/>
              <a:buChar char="§"/>
            </a:pPr>
            <a:endParaRPr lang="en-SG" sz="2400" b="0" dirty="0">
              <a:latin typeface="Arial Narrow" panose="020B0606020202030204" pitchFamily="34" charset="0"/>
              <a:cs typeface="Arial" panose="020B0604020202020204" pitchFamily="34" charset="0"/>
            </a:endParaRPr>
          </a:p>
          <a:p>
            <a:pPr>
              <a:buFont typeface="Wingdings" panose="05000000000000000000" pitchFamily="2" charset="2"/>
              <a:buChar char="§"/>
            </a:pPr>
            <a:r>
              <a:rPr lang="en-SG" sz="2800" b="0" dirty="0">
                <a:solidFill>
                  <a:srgbClr val="CC0000"/>
                </a:solidFill>
                <a:latin typeface="Arial Narrow" panose="020B0606020202030204" pitchFamily="34" charset="0"/>
                <a:cs typeface="Arial" panose="020B0604020202020204" pitchFamily="34" charset="0"/>
              </a:rPr>
              <a:t>Problem Solving &amp; Algorithms</a:t>
            </a:r>
          </a:p>
          <a:p>
            <a:pPr lvl="1">
              <a:buFont typeface="Wingdings" panose="05000000000000000000" pitchFamily="2" charset="2"/>
              <a:buChar char="§"/>
            </a:pPr>
            <a:r>
              <a:rPr lang="en-US" sz="2400" b="0" dirty="0">
                <a:latin typeface="Arial Narrow" panose="020B0606020202030204" pitchFamily="34" charset="0"/>
                <a:cs typeface="Arial" panose="020B0604020202020204" pitchFamily="34" charset="0"/>
              </a:rPr>
              <a:t>Algorithm defines sequence of concise &amp; unambiguous steps or instructions to solve a problem</a:t>
            </a:r>
            <a:endParaRPr lang="en-SG" sz="2400" b="0" dirty="0">
              <a:latin typeface="Arial Narrow" panose="020B0606020202030204" pitchFamily="34" charset="0"/>
              <a:cs typeface="Arial" panose="020B0604020202020204" pitchFamily="34" charset="0"/>
            </a:endParaRPr>
          </a:p>
          <a:p>
            <a:pPr lvl="1"/>
            <a:endParaRPr lang="en-SG" sz="2400" b="0" dirty="0">
              <a:solidFill>
                <a:srgbClr val="CC0000"/>
              </a:solidFill>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152400" y="0"/>
            <a:ext cx="8991600" cy="685800"/>
          </a:xfrm>
        </p:spPr>
        <p:txBody>
          <a:bodyPr/>
          <a:lstStyle/>
          <a:p>
            <a:r>
              <a:rPr lang="en-US" sz="3200" dirty="0"/>
              <a:t>Summary</a:t>
            </a:r>
          </a:p>
        </p:txBody>
      </p:sp>
    </p:spTree>
    <p:extLst>
      <p:ext uri="{BB962C8B-B14F-4D97-AF65-F5344CB8AC3E}">
        <p14:creationId xmlns:p14="http://schemas.microsoft.com/office/powerpoint/2010/main" val="324176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p:txBody>
          <a:bodyPr/>
          <a:lstStyle/>
          <a:p>
            <a:r>
              <a:rPr lang="en-US" altLang="en-US" dirty="0">
                <a:latin typeface="Arial Narrow" panose="020B0606020202030204" pitchFamily="34" charset="0"/>
              </a:rPr>
              <a:t>How to Think Like a Computer Scientist: Learning with Python 3</a:t>
            </a:r>
          </a:p>
          <a:p>
            <a:pPr lvl="1"/>
            <a:r>
              <a:rPr lang="en-US" altLang="en-US" dirty="0">
                <a:latin typeface="Arial Narrow" panose="020B0606020202030204" pitchFamily="34" charset="0"/>
              </a:rPr>
              <a:t>Chapter 1</a:t>
            </a:r>
          </a:p>
          <a:p>
            <a:pPr marL="457200" lvl="1" indent="0">
              <a:buNone/>
            </a:pPr>
            <a:r>
              <a:rPr lang="en-US" altLang="en-US" sz="1800" dirty="0">
                <a:latin typeface="Arial Narrow" panose="020B0606020202030204" pitchFamily="34" charset="0"/>
              </a:rPr>
              <a:t>http://openbookproject.net/thinkcs/python/english3e/way_of_the_program.html</a:t>
            </a:r>
          </a:p>
          <a:p>
            <a:endParaRPr lang="en-US" altLang="en-US" dirty="0">
              <a:latin typeface="Arial Narrow" panose="020B0606020202030204" pitchFamily="34" charset="0"/>
            </a:endParaRPr>
          </a:p>
          <a:p>
            <a:r>
              <a:rPr lang="en-US" altLang="en-US" dirty="0">
                <a:latin typeface="Arial Narrow" panose="020B0606020202030204" pitchFamily="34" charset="0"/>
              </a:rPr>
              <a:t>Free course What is Programming?</a:t>
            </a:r>
          </a:p>
          <a:p>
            <a:pPr lvl="1"/>
            <a:r>
              <a:rPr lang="en-US" altLang="en-US" dirty="0">
                <a:latin typeface="Arial Narrow" panose="020B0606020202030204" pitchFamily="34" charset="0"/>
              </a:rPr>
              <a:t>Introduction</a:t>
            </a:r>
          </a:p>
          <a:p>
            <a:pPr marL="457200" lvl="1" indent="0">
              <a:buNone/>
            </a:pPr>
            <a:r>
              <a:rPr lang="en-US" altLang="en-US" sz="2000" dirty="0">
                <a:latin typeface="Arial Narrow" panose="020B0606020202030204" pitchFamily="34" charset="0"/>
                <a:hlinkClick r:id="rId2"/>
              </a:rPr>
              <a:t>https://www.pluralsight.com/courses/what-is-programming</a:t>
            </a:r>
            <a:endParaRPr lang="en-US" altLang="en-US" sz="2000" dirty="0">
              <a:latin typeface="Arial Narrow" panose="020B0606020202030204" pitchFamily="34" charset="0"/>
            </a:endParaRPr>
          </a:p>
        </p:txBody>
      </p:sp>
    </p:spTree>
    <p:extLst>
      <p:ext uri="{BB962C8B-B14F-4D97-AF65-F5344CB8AC3E}">
        <p14:creationId xmlns:p14="http://schemas.microsoft.com/office/powerpoint/2010/main" val="312467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Scenario</a:t>
            </a:r>
          </a:p>
        </p:txBody>
      </p:sp>
      <p:sp>
        <p:nvSpPr>
          <p:cNvPr id="3" name="Content Placeholder 2"/>
          <p:cNvSpPr>
            <a:spLocks noGrp="1"/>
          </p:cNvSpPr>
          <p:nvPr>
            <p:ph idx="1"/>
          </p:nvPr>
        </p:nvSpPr>
        <p:spPr>
          <a:xfrm>
            <a:off x="76200" y="884238"/>
            <a:ext cx="7543800" cy="3840162"/>
          </a:xfrm>
        </p:spPr>
        <p:txBody>
          <a:bodyPr/>
          <a:lstStyle/>
          <a:p>
            <a:pPr marL="0" indent="0">
              <a:buNone/>
            </a:pPr>
            <a:r>
              <a:rPr lang="en-US" sz="2400" b="1" dirty="0">
                <a:latin typeface="Arial Narrow" panose="020B0606020202030204" pitchFamily="34" charset="0"/>
              </a:rPr>
              <a:t>Farmer Joe bought a fox, a chicken and a bag of beans. He hires a boat for $20 to cross a river that is 50m wide, but can carry only one item at a time. </a:t>
            </a:r>
          </a:p>
          <a:p>
            <a:pPr marL="0" indent="0">
              <a:buNone/>
            </a:pPr>
            <a:r>
              <a:rPr lang="en-US" sz="2400" b="1" dirty="0">
                <a:latin typeface="Arial Narrow" panose="020B0606020202030204" pitchFamily="34" charset="0"/>
              </a:rPr>
              <a:t>He needs to bring the purchases across the river to get home. </a:t>
            </a:r>
          </a:p>
          <a:p>
            <a:pPr marL="0" indent="0">
              <a:buNone/>
            </a:pPr>
            <a:endParaRPr lang="en-US" sz="2400" b="1" dirty="0">
              <a:latin typeface="Arial Narrow" panose="020B0606020202030204" pitchFamily="34" charset="0"/>
            </a:endParaRPr>
          </a:p>
          <a:p>
            <a:pPr marL="0" indent="0">
              <a:buNone/>
            </a:pPr>
            <a:r>
              <a:rPr lang="en-US" sz="2400" b="1" dirty="0">
                <a:latin typeface="Arial Narrow" panose="020B0606020202030204" pitchFamily="34" charset="0"/>
              </a:rPr>
              <a:t>If left unguarded, the fox would eat the chicken, and the chicken would eat the beans. </a:t>
            </a:r>
          </a:p>
          <a:p>
            <a:pPr marL="0" indent="0">
              <a:buNone/>
            </a:pPr>
            <a:endParaRPr lang="en-US" sz="2400" b="0" dirty="0">
              <a:latin typeface="Arial Narrow" panose="020B0606020202030204" pitchFamily="34" charset="0"/>
            </a:endParaRPr>
          </a:p>
          <a:p>
            <a:pPr marL="0" indent="0">
              <a:buNone/>
            </a:pPr>
            <a:endParaRPr lang="en-US" sz="2400" b="0" dirty="0">
              <a:latin typeface="Arial Narrow" panose="020B0606020202030204" pitchFamily="34" charset="0"/>
            </a:endParaRPr>
          </a:p>
          <a:p>
            <a:pPr marL="0" indent="0">
              <a:buNone/>
            </a:pPr>
            <a:endParaRPr lang="en-US" sz="2400" b="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4872" y="2660651"/>
            <a:ext cx="1029381" cy="1457604"/>
          </a:xfrm>
          <a:prstGeom prst="rect">
            <a:avLst/>
          </a:prstGeom>
        </p:spPr>
      </p:pic>
      <p:pic>
        <p:nvPicPr>
          <p:cNvPr id="1028" name="Picture 4" descr="Image result for f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0285" y="1371600"/>
            <a:ext cx="1654010" cy="10906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4304116"/>
            <a:ext cx="970404" cy="90410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bwMode="auto">
          <a:xfrm>
            <a:off x="76200" y="4922838"/>
            <a:ext cx="7772400" cy="762000"/>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accent2"/>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FontTx/>
              <a:buNone/>
            </a:pPr>
            <a:r>
              <a:rPr lang="en-US" sz="2400" b="1" kern="0" dirty="0">
                <a:solidFill>
                  <a:schemeClr val="tx1"/>
                </a:solidFill>
                <a:latin typeface="Arial Narrow" panose="020B0606020202030204" pitchFamily="34" charset="0"/>
              </a:rPr>
              <a:t>How can you solve the problem that Farmer Joe faced – to get his purchases across the river?</a:t>
            </a:r>
          </a:p>
        </p:txBody>
      </p:sp>
    </p:spTree>
    <p:extLst>
      <p:ext uri="{BB962C8B-B14F-4D97-AF65-F5344CB8AC3E}">
        <p14:creationId xmlns:p14="http://schemas.microsoft.com/office/powerpoint/2010/main" val="106426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 y="122238"/>
            <a:ext cx="8763000" cy="563562"/>
          </a:xfrm>
        </p:spPr>
        <p:txBody>
          <a:bodyPr/>
          <a:lstStyle/>
          <a:p>
            <a:pPr eaLnBrk="1" hangingPunct="1"/>
            <a:r>
              <a:rPr lang="en-US" altLang="en-US"/>
              <a:t>Problem Solving Process</a:t>
            </a:r>
          </a:p>
        </p:txBody>
      </p:sp>
      <p:sp>
        <p:nvSpPr>
          <p:cNvPr id="7" name="Content Placeholder 2"/>
          <p:cNvSpPr>
            <a:spLocks noGrp="1"/>
          </p:cNvSpPr>
          <p:nvPr>
            <p:ph idx="1"/>
          </p:nvPr>
        </p:nvSpPr>
        <p:spPr>
          <a:xfrm>
            <a:off x="4685581" y="971550"/>
            <a:ext cx="4191000" cy="4648200"/>
          </a:xfrm>
        </p:spPr>
        <p:txBody>
          <a:bodyPr/>
          <a:lstStyle/>
          <a:p>
            <a:pPr>
              <a:buFont typeface="Wingdings" pitchFamily="2" charset="2"/>
              <a:buChar char="§"/>
            </a:pPr>
            <a:r>
              <a:rPr lang="en-US" altLang="en-US" sz="2400" dirty="0">
                <a:solidFill>
                  <a:schemeClr val="tx1"/>
                </a:solidFill>
                <a:latin typeface="Arial Narrow" panose="020B0606020202030204" pitchFamily="34" charset="0"/>
              </a:rPr>
              <a:t>5-step problem solving process that involves brainstorming, analyzing and testing until the optimal solution is reached </a:t>
            </a:r>
          </a:p>
          <a:p>
            <a:pPr>
              <a:buFont typeface="Wingdings" pitchFamily="2" charset="2"/>
              <a:buChar char="§"/>
            </a:pPr>
            <a:endParaRPr lang="en-US" altLang="en-US" sz="2400" dirty="0">
              <a:solidFill>
                <a:schemeClr val="tx1"/>
              </a:solidFill>
              <a:latin typeface="Arial Narrow" panose="020B0606020202030204" pitchFamily="34" charset="0"/>
            </a:endParaRPr>
          </a:p>
          <a:p>
            <a:pPr>
              <a:buFont typeface="Wingdings" pitchFamily="2" charset="2"/>
              <a:buChar char="§"/>
            </a:pPr>
            <a:r>
              <a:rPr lang="en-US" altLang="en-US" sz="2400" dirty="0">
                <a:solidFill>
                  <a:schemeClr val="tx1"/>
                </a:solidFill>
                <a:latin typeface="Arial Narrow" panose="020B0606020202030204" pitchFamily="34" charset="0"/>
              </a:rPr>
              <a:t>It is important that all steps be done in order</a:t>
            </a:r>
          </a:p>
        </p:txBody>
      </p:sp>
      <p:sp>
        <p:nvSpPr>
          <p:cNvPr id="13" name="Pentagon 2"/>
          <p:cNvSpPr>
            <a:spLocks noChangeArrowheads="1"/>
          </p:cNvSpPr>
          <p:nvPr/>
        </p:nvSpPr>
        <p:spPr bwMode="auto">
          <a:xfrm>
            <a:off x="457200" y="1216025"/>
            <a:ext cx="4038600" cy="838200"/>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rgbClr val="660066"/>
                </a:solidFill>
                <a:latin typeface="+mn-lt"/>
              </a:rPr>
              <a:t>Identify and Define</a:t>
            </a:r>
          </a:p>
          <a:p>
            <a:pPr algn="ctr">
              <a:spcBef>
                <a:spcPct val="0"/>
              </a:spcBef>
              <a:buFontTx/>
              <a:buNone/>
              <a:defRPr/>
            </a:pPr>
            <a:r>
              <a:rPr lang="en-US" altLang="en-US" sz="2000" b="1" dirty="0">
                <a:solidFill>
                  <a:srgbClr val="660066"/>
                </a:solidFill>
                <a:latin typeface="+mn-lt"/>
              </a:rPr>
              <a:t>the problem</a:t>
            </a:r>
          </a:p>
        </p:txBody>
      </p:sp>
      <p:sp>
        <p:nvSpPr>
          <p:cNvPr id="14" name="Pentagon 6"/>
          <p:cNvSpPr>
            <a:spLocks noChangeArrowheads="1"/>
          </p:cNvSpPr>
          <p:nvPr/>
        </p:nvSpPr>
        <p:spPr bwMode="auto">
          <a:xfrm>
            <a:off x="457200" y="2054225"/>
            <a:ext cx="4038600" cy="838200"/>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rgbClr val="660066"/>
                </a:solidFill>
                <a:latin typeface="+mn-lt"/>
              </a:rPr>
              <a:t>Analyze</a:t>
            </a:r>
          </a:p>
          <a:p>
            <a:pPr algn="ctr">
              <a:spcBef>
                <a:spcPct val="0"/>
              </a:spcBef>
              <a:buFontTx/>
              <a:buNone/>
              <a:defRPr/>
            </a:pPr>
            <a:r>
              <a:rPr lang="en-US" altLang="en-US" sz="2000" b="1" dirty="0">
                <a:solidFill>
                  <a:srgbClr val="660066"/>
                </a:solidFill>
                <a:latin typeface="+mn-lt"/>
              </a:rPr>
              <a:t>the problem</a:t>
            </a:r>
          </a:p>
        </p:txBody>
      </p:sp>
      <p:sp>
        <p:nvSpPr>
          <p:cNvPr id="15" name="Pentagon 7"/>
          <p:cNvSpPr>
            <a:spLocks noChangeArrowheads="1"/>
          </p:cNvSpPr>
          <p:nvPr/>
        </p:nvSpPr>
        <p:spPr bwMode="auto">
          <a:xfrm>
            <a:off x="457200" y="2876550"/>
            <a:ext cx="4038600" cy="838200"/>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rgbClr val="660066"/>
                </a:solidFill>
                <a:latin typeface="+mn-lt"/>
              </a:rPr>
              <a:t>Identify</a:t>
            </a:r>
          </a:p>
          <a:p>
            <a:pPr algn="ctr">
              <a:spcBef>
                <a:spcPct val="0"/>
              </a:spcBef>
              <a:buFontTx/>
              <a:buNone/>
              <a:defRPr/>
            </a:pPr>
            <a:r>
              <a:rPr lang="en-US" altLang="en-US" sz="2000" b="1" dirty="0">
                <a:solidFill>
                  <a:srgbClr val="660066"/>
                </a:solidFill>
                <a:latin typeface="+mn-lt"/>
              </a:rPr>
              <a:t>possible solutions</a:t>
            </a:r>
          </a:p>
        </p:txBody>
      </p:sp>
      <p:sp>
        <p:nvSpPr>
          <p:cNvPr id="16" name="Pentagon 8"/>
          <p:cNvSpPr>
            <a:spLocks noChangeArrowheads="1"/>
          </p:cNvSpPr>
          <p:nvPr/>
        </p:nvSpPr>
        <p:spPr bwMode="auto">
          <a:xfrm>
            <a:off x="457200" y="3717925"/>
            <a:ext cx="4038600" cy="838200"/>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rgbClr val="660066"/>
                </a:solidFill>
                <a:latin typeface="+mn-lt"/>
              </a:rPr>
              <a:t>Select and Plan</a:t>
            </a:r>
          </a:p>
          <a:p>
            <a:pPr algn="ctr">
              <a:spcBef>
                <a:spcPct val="0"/>
              </a:spcBef>
              <a:buFontTx/>
              <a:buNone/>
              <a:defRPr/>
            </a:pPr>
            <a:r>
              <a:rPr lang="en-US" altLang="en-US" sz="2000" b="1" dirty="0">
                <a:solidFill>
                  <a:srgbClr val="660066"/>
                </a:solidFill>
                <a:latin typeface="+mn-lt"/>
              </a:rPr>
              <a:t>the solution</a:t>
            </a:r>
          </a:p>
        </p:txBody>
      </p:sp>
      <p:sp>
        <p:nvSpPr>
          <p:cNvPr id="17" name="Pentagon 9"/>
          <p:cNvSpPr>
            <a:spLocks noChangeArrowheads="1"/>
          </p:cNvSpPr>
          <p:nvPr/>
        </p:nvSpPr>
        <p:spPr bwMode="auto">
          <a:xfrm>
            <a:off x="457200" y="4572000"/>
            <a:ext cx="4038600" cy="838200"/>
          </a:xfrm>
          <a:prstGeom prst="homePlate">
            <a:avLst>
              <a:gd name="adj" fmla="val 50011"/>
            </a:avLst>
          </a:prstGeom>
          <a:solidFill>
            <a:schemeClr val="bg1"/>
          </a:solidFill>
          <a:ln w="12700" algn="ctr">
            <a:solidFill>
              <a:schemeClr val="tx1"/>
            </a:solidFill>
            <a:round/>
            <a:headEnd type="none" w="sm" len="sm"/>
            <a:tailEnd type="none" w="sm" len="sm"/>
          </a:ln>
        </p:spPr>
        <p:txBody>
          <a:bodyPr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0"/>
              </a:spcBef>
              <a:buFontTx/>
              <a:buNone/>
              <a:defRPr/>
            </a:pPr>
            <a:r>
              <a:rPr lang="en-US" altLang="en-US" sz="2000" b="1" dirty="0">
                <a:solidFill>
                  <a:srgbClr val="660066"/>
                </a:solidFill>
                <a:latin typeface="+mn-lt"/>
              </a:rPr>
              <a:t>Implement &amp; Evaluate</a:t>
            </a:r>
          </a:p>
          <a:p>
            <a:pPr algn="ctr">
              <a:spcBef>
                <a:spcPct val="0"/>
              </a:spcBef>
              <a:buFontTx/>
              <a:buNone/>
              <a:defRPr/>
            </a:pPr>
            <a:r>
              <a:rPr lang="en-US" altLang="en-US" sz="2000" b="1" dirty="0">
                <a:solidFill>
                  <a:srgbClr val="660066"/>
                </a:solidFill>
                <a:latin typeface="+mn-lt"/>
              </a:rPr>
              <a:t>the solution</a:t>
            </a:r>
          </a:p>
        </p:txBody>
      </p:sp>
    </p:spTree>
    <p:extLst>
      <p:ext uri="{BB962C8B-B14F-4D97-AF65-F5344CB8AC3E}">
        <p14:creationId xmlns:p14="http://schemas.microsoft.com/office/powerpoint/2010/main" val="166393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122238"/>
            <a:ext cx="8763000" cy="563562"/>
          </a:xfrm>
        </p:spPr>
        <p:txBody>
          <a:bodyPr/>
          <a:lstStyle/>
          <a:p>
            <a:pPr eaLnBrk="1" hangingPunct="1"/>
            <a:r>
              <a:rPr lang="en-US" altLang="en-US"/>
              <a:t>What Is A Problem?</a:t>
            </a:r>
          </a:p>
        </p:txBody>
      </p:sp>
      <p:sp>
        <p:nvSpPr>
          <p:cNvPr id="9" name="Content Placeholder 2"/>
          <p:cNvSpPr txBox="1">
            <a:spLocks/>
          </p:cNvSpPr>
          <p:nvPr/>
        </p:nvSpPr>
        <p:spPr bwMode="auto">
          <a:xfrm>
            <a:off x="209550" y="1219200"/>
            <a:ext cx="84201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a:buFont typeface="Wingdings" panose="05000000000000000000" pitchFamily="2" charset="2"/>
              <a:buChar char="§"/>
              <a:defRPr/>
            </a:pPr>
            <a:r>
              <a:rPr lang="en-US" altLang="en-US" b="1" kern="0" dirty="0">
                <a:solidFill>
                  <a:srgbClr val="640064"/>
                </a:solidFill>
                <a:latin typeface="Arial Narrow" panose="020B0606020202030204" pitchFamily="34" charset="0"/>
              </a:rPr>
              <a:t>Setting out to achieve some objective or desired state of affairs and can include avoiding a situation or event</a:t>
            </a:r>
          </a:p>
          <a:p>
            <a:pPr>
              <a:buFont typeface="Wingdings" panose="05000000000000000000" pitchFamily="2" charset="2"/>
              <a:buChar char="§"/>
              <a:defRPr/>
            </a:pPr>
            <a:r>
              <a:rPr lang="en-US" altLang="en-US" b="1" kern="0" dirty="0">
                <a:solidFill>
                  <a:srgbClr val="640064"/>
                </a:solidFill>
                <a:latin typeface="Arial Narrow" panose="020B0606020202030204" pitchFamily="34" charset="0"/>
              </a:rPr>
              <a:t>All problems have two features in common:</a:t>
            </a:r>
            <a:r>
              <a:rPr lang="en-US" altLang="en-US" b="1" kern="0" dirty="0">
                <a:solidFill>
                  <a:schemeClr val="tx1"/>
                </a:solidFill>
                <a:latin typeface="Arial Narrow" panose="020B0606020202030204" pitchFamily="34" charset="0"/>
              </a:rPr>
              <a:t> </a:t>
            </a:r>
          </a:p>
          <a:p>
            <a:pPr lvl="1">
              <a:defRPr/>
            </a:pPr>
            <a:r>
              <a:rPr lang="en-US" altLang="en-US" b="1" kern="0" dirty="0">
                <a:solidFill>
                  <a:schemeClr val="tx1"/>
                </a:solidFill>
                <a:latin typeface="Arial Narrow" panose="020B0606020202030204" pitchFamily="34" charset="0"/>
              </a:rPr>
              <a:t>Goals </a:t>
            </a:r>
          </a:p>
          <a:p>
            <a:pPr lvl="1">
              <a:defRPr/>
            </a:pPr>
            <a:r>
              <a:rPr lang="en-US" altLang="en-US" b="1" kern="0" dirty="0">
                <a:solidFill>
                  <a:schemeClr val="tx1"/>
                </a:solidFill>
                <a:latin typeface="Arial Narrow" panose="020B0606020202030204" pitchFamily="34" charset="0"/>
              </a:rPr>
              <a:t>Barriers</a:t>
            </a:r>
          </a:p>
        </p:txBody>
      </p:sp>
      <p:grpSp>
        <p:nvGrpSpPr>
          <p:cNvPr id="8196" name="Group 5"/>
          <p:cNvGrpSpPr>
            <a:grpSpLocks/>
          </p:cNvGrpSpPr>
          <p:nvPr/>
        </p:nvGrpSpPr>
        <p:grpSpPr bwMode="auto">
          <a:xfrm>
            <a:off x="6019800" y="3124200"/>
            <a:ext cx="2747963" cy="2743200"/>
            <a:chOff x="6048375" y="3352800"/>
            <a:chExt cx="2581275" cy="2757548"/>
          </a:xfrm>
        </p:grpSpPr>
        <p:pic>
          <p:nvPicPr>
            <p:cNvPr id="819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3352800"/>
              <a:ext cx="2581275" cy="268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Box 4"/>
            <p:cNvSpPr txBox="1">
              <a:spLocks noChangeArrowheads="1"/>
            </p:cNvSpPr>
            <p:nvPr/>
          </p:nvSpPr>
          <p:spPr bwMode="auto">
            <a:xfrm>
              <a:off x="6526033" y="5833349"/>
              <a:ext cx="16259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charset="0"/>
                  <a:cs typeface="Arial" charset="0"/>
                </a:defRPr>
              </a:lvl1pPr>
              <a:lvl2pPr marL="742950" indent="-285750">
                <a:spcBef>
                  <a:spcPct val="20000"/>
                </a:spcBef>
                <a:buChar char="–"/>
                <a:defRPr sz="2400">
                  <a:solidFill>
                    <a:srgbClr val="640064"/>
                  </a:solidFill>
                  <a:latin typeface="Arial" charset="0"/>
                  <a:cs typeface="Arial" charset="0"/>
                </a:defRPr>
              </a:lvl2pPr>
              <a:lvl3pPr marL="1143000" indent="-228600">
                <a:spcBef>
                  <a:spcPct val="20000"/>
                </a:spcBef>
                <a:buChar char="•"/>
                <a:defRPr sz="2000">
                  <a:solidFill>
                    <a:srgbClr val="640064"/>
                  </a:solidFill>
                  <a:latin typeface="Arial" charset="0"/>
                  <a:cs typeface="Arial" charset="0"/>
                </a:defRPr>
              </a:lvl3pPr>
              <a:lvl4pPr marL="1600200" indent="-228600">
                <a:spcBef>
                  <a:spcPct val="20000"/>
                </a:spcBef>
                <a:buChar char="–"/>
                <a:defRPr>
                  <a:solidFill>
                    <a:srgbClr val="640064"/>
                  </a:solidFill>
                  <a:latin typeface="Arial" charset="0"/>
                  <a:cs typeface="Arial" charset="0"/>
                </a:defRPr>
              </a:lvl4pPr>
              <a:lvl5pPr marL="2057400" indent="-228600">
                <a:spcBef>
                  <a:spcPct val="20000"/>
                </a:spcBef>
                <a:buChar char="»"/>
                <a:defRPr>
                  <a:solidFill>
                    <a:srgbClr val="640064"/>
                  </a:solidFill>
                  <a:latin typeface="Arial" charset="0"/>
                  <a:cs typeface="Arial" charset="0"/>
                </a:defRPr>
              </a:lvl5pPr>
              <a:lvl6pPr marL="2514600" indent="-228600" eaLnBrk="0" fontAlgn="base" hangingPunct="0">
                <a:spcBef>
                  <a:spcPct val="20000"/>
                </a:spcBef>
                <a:spcAft>
                  <a:spcPct val="0"/>
                </a:spcAft>
                <a:buChar char="»"/>
                <a:defRPr>
                  <a:solidFill>
                    <a:srgbClr val="640064"/>
                  </a:solidFill>
                  <a:latin typeface="Arial" charset="0"/>
                  <a:cs typeface="Arial" charset="0"/>
                </a:defRPr>
              </a:lvl6pPr>
              <a:lvl7pPr marL="2971800" indent="-228600" eaLnBrk="0" fontAlgn="base" hangingPunct="0">
                <a:spcBef>
                  <a:spcPct val="20000"/>
                </a:spcBef>
                <a:spcAft>
                  <a:spcPct val="0"/>
                </a:spcAft>
                <a:buChar char="»"/>
                <a:defRPr>
                  <a:solidFill>
                    <a:srgbClr val="640064"/>
                  </a:solidFill>
                  <a:latin typeface="Arial" charset="0"/>
                  <a:cs typeface="Arial" charset="0"/>
                </a:defRPr>
              </a:lvl7pPr>
              <a:lvl8pPr marL="3429000" indent="-228600" eaLnBrk="0" fontAlgn="base" hangingPunct="0">
                <a:spcBef>
                  <a:spcPct val="20000"/>
                </a:spcBef>
                <a:spcAft>
                  <a:spcPct val="0"/>
                </a:spcAft>
                <a:buChar char="»"/>
                <a:defRPr>
                  <a:solidFill>
                    <a:srgbClr val="640064"/>
                  </a:solidFill>
                  <a:latin typeface="Arial" charset="0"/>
                  <a:cs typeface="Arial" charset="0"/>
                </a:defRPr>
              </a:lvl8pPr>
              <a:lvl9pPr marL="3886200" indent="-228600" eaLnBrk="0" fontAlgn="base" hangingPunct="0">
                <a:spcBef>
                  <a:spcPct val="20000"/>
                </a:spcBef>
                <a:spcAft>
                  <a:spcPct val="0"/>
                </a:spcAft>
                <a:buChar char="»"/>
                <a:defRPr>
                  <a:solidFill>
                    <a:srgbClr val="640064"/>
                  </a:solidFill>
                  <a:latin typeface="Arial" charset="0"/>
                  <a:cs typeface="Arial" charset="0"/>
                </a:defRPr>
              </a:lvl9pPr>
            </a:lstStyle>
            <a:p>
              <a:pPr>
                <a:spcBef>
                  <a:spcPct val="0"/>
                </a:spcBef>
                <a:buFontTx/>
                <a:buNone/>
              </a:pPr>
              <a:r>
                <a:rPr lang="en-US" altLang="en-US" sz="1200">
                  <a:solidFill>
                    <a:schemeClr val="tx1"/>
                  </a:solidFill>
                  <a:latin typeface="Verdana" pitchFamily="34" charset="0"/>
                </a:rPr>
                <a:t>advanced-pcs.com</a:t>
              </a:r>
            </a:p>
          </p:txBody>
        </p:sp>
      </p:grpSp>
    </p:spTree>
    <p:extLst>
      <p:ext uri="{BB962C8B-B14F-4D97-AF65-F5344CB8AC3E}">
        <p14:creationId xmlns:p14="http://schemas.microsoft.com/office/powerpoint/2010/main" val="72918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 y="122238"/>
            <a:ext cx="8763000" cy="563562"/>
          </a:xfrm>
        </p:spPr>
        <p:txBody>
          <a:bodyPr/>
          <a:lstStyle/>
          <a:p>
            <a:pPr eaLnBrk="1" hangingPunct="1"/>
            <a:r>
              <a:rPr lang="en-US" altLang="en-US" dirty="0"/>
              <a:t>Setting Goals</a:t>
            </a:r>
          </a:p>
        </p:txBody>
      </p:sp>
      <p:sp>
        <p:nvSpPr>
          <p:cNvPr id="11" name="Content Placeholder 2"/>
          <p:cNvSpPr>
            <a:spLocks noGrp="1"/>
          </p:cNvSpPr>
          <p:nvPr>
            <p:ph idx="1"/>
          </p:nvPr>
        </p:nvSpPr>
        <p:spPr>
          <a:xfrm>
            <a:off x="412750" y="1295400"/>
            <a:ext cx="7867650" cy="3578225"/>
          </a:xfrm>
        </p:spPr>
        <p:txBody>
          <a:bodyPr/>
          <a:lstStyle/>
          <a:p>
            <a:pPr>
              <a:buFont typeface="Wingdings" pitchFamily="2" charset="2"/>
              <a:buChar char="§"/>
            </a:pPr>
            <a:r>
              <a:rPr lang="en-US" altLang="en-US" b="1" dirty="0">
                <a:solidFill>
                  <a:srgbClr val="660066"/>
                </a:solidFill>
                <a:latin typeface="Arial Narrow" panose="020B0606020202030204" pitchFamily="34" charset="0"/>
              </a:rPr>
              <a:t>Goals are:</a:t>
            </a:r>
          </a:p>
          <a:p>
            <a:pPr lvl="1">
              <a:buFont typeface="Wingdings" panose="05000000000000000000" pitchFamily="2" charset="2"/>
              <a:buChar char="ü"/>
            </a:pPr>
            <a:r>
              <a:rPr lang="en-US" altLang="en-US" b="1" dirty="0">
                <a:solidFill>
                  <a:schemeClr val="tx1"/>
                </a:solidFill>
                <a:latin typeface="Arial Narrow" panose="020B0606020202030204" pitchFamily="34" charset="0"/>
              </a:rPr>
              <a:t>anything that you wish to achieve</a:t>
            </a:r>
          </a:p>
          <a:p>
            <a:pPr lvl="1">
              <a:buFont typeface="Wingdings" panose="05000000000000000000" pitchFamily="2" charset="2"/>
              <a:buChar char="ü"/>
            </a:pPr>
            <a:r>
              <a:rPr lang="en-US" altLang="en-US" b="1" dirty="0">
                <a:solidFill>
                  <a:schemeClr val="tx1"/>
                </a:solidFill>
                <a:latin typeface="Arial Narrow" panose="020B0606020202030204" pitchFamily="34" charset="0"/>
              </a:rPr>
              <a:t>where you want to be</a:t>
            </a:r>
            <a:br>
              <a:rPr lang="en-US" altLang="en-US" dirty="0">
                <a:solidFill>
                  <a:schemeClr val="tx1"/>
                </a:solidFill>
              </a:rPr>
            </a:br>
            <a:endParaRPr lang="en-US" altLang="en-US" sz="1600" dirty="0">
              <a:solidFill>
                <a:schemeClr val="tx1"/>
              </a:solidFill>
            </a:endParaRPr>
          </a:p>
        </p:txBody>
      </p:sp>
      <p:grpSp>
        <p:nvGrpSpPr>
          <p:cNvPr id="9220" name="Group 2"/>
          <p:cNvGrpSpPr>
            <a:grpSpLocks/>
          </p:cNvGrpSpPr>
          <p:nvPr/>
        </p:nvGrpSpPr>
        <p:grpSpPr bwMode="auto">
          <a:xfrm>
            <a:off x="5638800" y="3527425"/>
            <a:ext cx="2641600" cy="2263775"/>
            <a:chOff x="4336948" y="4194175"/>
            <a:chExt cx="2179638" cy="1868761"/>
          </a:xfrm>
        </p:grpSpPr>
        <p:pic>
          <p:nvPicPr>
            <p:cNvPr id="922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6948" y="4194175"/>
              <a:ext cx="217963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5028564" y="5834910"/>
              <a:ext cx="1409429" cy="228026"/>
            </a:xfrm>
            <a:prstGeom prst="rect">
              <a:avLst/>
            </a:prstGeom>
          </p:spPr>
          <p:txBody>
            <a:bodyPr wrap="none">
              <a:spAutoFit/>
            </a:bodyPr>
            <a:lstStyle/>
            <a:p>
              <a:pPr>
                <a:defRPr/>
              </a:pPr>
              <a:r>
                <a:rPr lang="en-SG" sz="1200" dirty="0">
                  <a:latin typeface="+mn-lt"/>
                  <a:cs typeface="Arial" panose="020B0604020202020204" pitchFamily="34" charset="0"/>
                </a:rPr>
                <a:t>social.quintloyalty.com</a:t>
              </a:r>
            </a:p>
          </p:txBody>
        </p:sp>
      </p:grpSp>
    </p:spTree>
    <p:extLst>
      <p:ext uri="{BB962C8B-B14F-4D97-AF65-F5344CB8AC3E}">
        <p14:creationId xmlns:p14="http://schemas.microsoft.com/office/powerpoint/2010/main" val="79650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5"/>
          <p:cNvGrpSpPr>
            <a:grpSpLocks/>
          </p:cNvGrpSpPr>
          <p:nvPr/>
        </p:nvGrpSpPr>
        <p:grpSpPr bwMode="auto">
          <a:xfrm>
            <a:off x="5715000" y="3657600"/>
            <a:ext cx="2551113" cy="2052638"/>
            <a:chOff x="6277186" y="4021016"/>
            <a:chExt cx="2790615" cy="2246434"/>
          </a:xfrm>
        </p:grpSpPr>
        <p:pic>
          <p:nvPicPr>
            <p:cNvPr id="10245" name="Picture 2"/>
            <p:cNvPicPr>
              <a:picLocks noChangeAspect="1"/>
            </p:cNvPicPr>
            <p:nvPr/>
          </p:nvPicPr>
          <p:blipFill>
            <a:blip r:embed="rId3">
              <a:extLst>
                <a:ext uri="{28A0092B-C50C-407E-A947-70E740481C1C}">
                  <a14:useLocalDpi xmlns:a14="http://schemas.microsoft.com/office/drawing/2010/main" val="0"/>
                </a:ext>
              </a:extLst>
            </a:blip>
            <a:srcRect l="3494" t="7784" r="5634" b="10484"/>
            <a:stretch>
              <a:fillRect/>
            </a:stretch>
          </p:blipFill>
          <p:spPr bwMode="auto">
            <a:xfrm>
              <a:off x="6277186" y="4021016"/>
              <a:ext cx="2790615" cy="211308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46" name="TextBox 4"/>
            <p:cNvSpPr txBox="1">
              <a:spLocks noChangeArrowheads="1"/>
            </p:cNvSpPr>
            <p:nvPr/>
          </p:nvSpPr>
          <p:spPr bwMode="auto">
            <a:xfrm>
              <a:off x="6925814" y="5990451"/>
              <a:ext cx="14933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charset="0"/>
                  <a:cs typeface="Arial" charset="0"/>
                </a:defRPr>
              </a:lvl1pPr>
              <a:lvl2pPr marL="742950" indent="-285750">
                <a:spcBef>
                  <a:spcPct val="20000"/>
                </a:spcBef>
                <a:buChar char="–"/>
                <a:defRPr sz="2400">
                  <a:solidFill>
                    <a:srgbClr val="640064"/>
                  </a:solidFill>
                  <a:latin typeface="Arial" charset="0"/>
                  <a:cs typeface="Arial" charset="0"/>
                </a:defRPr>
              </a:lvl2pPr>
              <a:lvl3pPr marL="1143000" indent="-228600">
                <a:spcBef>
                  <a:spcPct val="20000"/>
                </a:spcBef>
                <a:buChar char="•"/>
                <a:defRPr sz="2000">
                  <a:solidFill>
                    <a:srgbClr val="640064"/>
                  </a:solidFill>
                  <a:latin typeface="Arial" charset="0"/>
                  <a:cs typeface="Arial" charset="0"/>
                </a:defRPr>
              </a:lvl3pPr>
              <a:lvl4pPr marL="1600200" indent="-228600">
                <a:spcBef>
                  <a:spcPct val="20000"/>
                </a:spcBef>
                <a:buChar char="–"/>
                <a:defRPr>
                  <a:solidFill>
                    <a:srgbClr val="640064"/>
                  </a:solidFill>
                  <a:latin typeface="Arial" charset="0"/>
                  <a:cs typeface="Arial" charset="0"/>
                </a:defRPr>
              </a:lvl4pPr>
              <a:lvl5pPr marL="2057400" indent="-228600">
                <a:spcBef>
                  <a:spcPct val="20000"/>
                </a:spcBef>
                <a:buChar char="»"/>
                <a:defRPr>
                  <a:solidFill>
                    <a:srgbClr val="640064"/>
                  </a:solidFill>
                  <a:latin typeface="Arial" charset="0"/>
                  <a:cs typeface="Arial" charset="0"/>
                </a:defRPr>
              </a:lvl5pPr>
              <a:lvl6pPr marL="2514600" indent="-228600" eaLnBrk="0" fontAlgn="base" hangingPunct="0">
                <a:spcBef>
                  <a:spcPct val="20000"/>
                </a:spcBef>
                <a:spcAft>
                  <a:spcPct val="0"/>
                </a:spcAft>
                <a:buChar char="»"/>
                <a:defRPr>
                  <a:solidFill>
                    <a:srgbClr val="640064"/>
                  </a:solidFill>
                  <a:latin typeface="Arial" charset="0"/>
                  <a:cs typeface="Arial" charset="0"/>
                </a:defRPr>
              </a:lvl6pPr>
              <a:lvl7pPr marL="2971800" indent="-228600" eaLnBrk="0" fontAlgn="base" hangingPunct="0">
                <a:spcBef>
                  <a:spcPct val="20000"/>
                </a:spcBef>
                <a:spcAft>
                  <a:spcPct val="0"/>
                </a:spcAft>
                <a:buChar char="»"/>
                <a:defRPr>
                  <a:solidFill>
                    <a:srgbClr val="640064"/>
                  </a:solidFill>
                  <a:latin typeface="Arial" charset="0"/>
                  <a:cs typeface="Arial" charset="0"/>
                </a:defRPr>
              </a:lvl7pPr>
              <a:lvl8pPr marL="3429000" indent="-228600" eaLnBrk="0" fontAlgn="base" hangingPunct="0">
                <a:spcBef>
                  <a:spcPct val="20000"/>
                </a:spcBef>
                <a:spcAft>
                  <a:spcPct val="0"/>
                </a:spcAft>
                <a:buChar char="»"/>
                <a:defRPr>
                  <a:solidFill>
                    <a:srgbClr val="640064"/>
                  </a:solidFill>
                  <a:latin typeface="Arial" charset="0"/>
                  <a:cs typeface="Arial" charset="0"/>
                </a:defRPr>
              </a:lvl8pPr>
              <a:lvl9pPr marL="3886200" indent="-228600" eaLnBrk="0" fontAlgn="base" hangingPunct="0">
                <a:spcBef>
                  <a:spcPct val="20000"/>
                </a:spcBef>
                <a:spcAft>
                  <a:spcPct val="0"/>
                </a:spcAft>
                <a:buChar char="»"/>
                <a:defRPr>
                  <a:solidFill>
                    <a:srgbClr val="640064"/>
                  </a:solidFill>
                  <a:latin typeface="Arial" charset="0"/>
                  <a:cs typeface="Arial" charset="0"/>
                </a:defRPr>
              </a:lvl9pPr>
            </a:lstStyle>
            <a:p>
              <a:pPr>
                <a:spcBef>
                  <a:spcPct val="0"/>
                </a:spcBef>
                <a:buFontTx/>
                <a:buNone/>
              </a:pPr>
              <a:r>
                <a:rPr lang="en-US" altLang="en-US" sz="1200">
                  <a:solidFill>
                    <a:schemeClr val="tx1"/>
                  </a:solidFill>
                  <a:latin typeface="Verdana" pitchFamily="34" charset="0"/>
                </a:rPr>
                <a:t>blog.pistolstar.us</a:t>
              </a:r>
            </a:p>
          </p:txBody>
        </p:sp>
      </p:grpSp>
      <p:sp>
        <p:nvSpPr>
          <p:cNvPr id="10243" name="Title 1"/>
          <p:cNvSpPr>
            <a:spLocks noGrp="1"/>
          </p:cNvSpPr>
          <p:nvPr>
            <p:ph type="title"/>
          </p:nvPr>
        </p:nvSpPr>
        <p:spPr>
          <a:xfrm>
            <a:off x="152400" y="122238"/>
            <a:ext cx="8763000" cy="563562"/>
          </a:xfrm>
        </p:spPr>
        <p:txBody>
          <a:bodyPr/>
          <a:lstStyle/>
          <a:p>
            <a:pPr eaLnBrk="1" hangingPunct="1"/>
            <a:r>
              <a:rPr lang="en-US" altLang="en-US" dirty="0"/>
              <a:t>Know Your Barriers</a:t>
            </a:r>
          </a:p>
        </p:txBody>
      </p:sp>
      <p:sp>
        <p:nvSpPr>
          <p:cNvPr id="10" name="Content Placeholder 2"/>
          <p:cNvSpPr>
            <a:spLocks noGrp="1"/>
          </p:cNvSpPr>
          <p:nvPr>
            <p:ph idx="1"/>
          </p:nvPr>
        </p:nvSpPr>
        <p:spPr>
          <a:xfrm>
            <a:off x="246062" y="1238250"/>
            <a:ext cx="8440737" cy="2705100"/>
          </a:xfrm>
        </p:spPr>
        <p:txBody>
          <a:bodyPr/>
          <a:lstStyle/>
          <a:p>
            <a:pPr>
              <a:buFont typeface="Wingdings" pitchFamily="2" charset="2"/>
              <a:buChar char="§"/>
            </a:pPr>
            <a:r>
              <a:rPr lang="en-US" altLang="en-US" b="1" dirty="0">
                <a:solidFill>
                  <a:srgbClr val="640064"/>
                </a:solidFill>
                <a:latin typeface="Arial Narrow" panose="020B0606020202030204" pitchFamily="34" charset="0"/>
              </a:rPr>
              <a:t>Barriers</a:t>
            </a:r>
          </a:p>
          <a:p>
            <a:pPr lvl="1">
              <a:buFont typeface="Wingdings" panose="05000000000000000000" pitchFamily="2" charset="2"/>
              <a:buChar char="ü"/>
            </a:pPr>
            <a:r>
              <a:rPr lang="en-US" altLang="en-US" b="1" dirty="0">
                <a:solidFill>
                  <a:schemeClr val="tx1"/>
                </a:solidFill>
                <a:latin typeface="Arial Narrow" panose="020B0606020202030204" pitchFamily="34" charset="0"/>
              </a:rPr>
              <a:t>Problem solving involves overcoming the barriers or obstacles that prevent the immediate achievement of goals</a:t>
            </a:r>
            <a:br>
              <a:rPr lang="en-US" altLang="en-US" sz="2800" b="1" dirty="0">
                <a:solidFill>
                  <a:schemeClr val="tx1"/>
                </a:solidFill>
                <a:latin typeface="Arial Narrow" panose="020B0606020202030204" pitchFamily="34" charset="0"/>
              </a:rPr>
            </a:br>
            <a:endParaRPr lang="en-US" altLang="en-US" sz="900" b="1"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204451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152400" y="122238"/>
            <a:ext cx="8763000" cy="563562"/>
          </a:xfrm>
        </p:spPr>
        <p:txBody>
          <a:bodyPr/>
          <a:lstStyle/>
          <a:p>
            <a:pPr eaLnBrk="1" hangingPunct="1"/>
            <a:r>
              <a:rPr lang="en-US" altLang="en-US" dirty="0"/>
              <a:t>Step 1. Identify And Define Problem</a:t>
            </a:r>
          </a:p>
        </p:txBody>
      </p:sp>
      <p:sp>
        <p:nvSpPr>
          <p:cNvPr id="7" name="Content Placeholder 2"/>
          <p:cNvSpPr>
            <a:spLocks noGrp="1"/>
          </p:cNvSpPr>
          <p:nvPr>
            <p:ph idx="1"/>
          </p:nvPr>
        </p:nvSpPr>
        <p:spPr>
          <a:xfrm>
            <a:off x="228600" y="990600"/>
            <a:ext cx="8153400" cy="2900363"/>
          </a:xfrm>
        </p:spPr>
        <p:txBody>
          <a:bodyPr/>
          <a:lstStyle/>
          <a:p>
            <a:pPr>
              <a:buFont typeface="Wingdings" pitchFamily="2" charset="2"/>
              <a:buChar char="§"/>
            </a:pPr>
            <a:r>
              <a:rPr lang="en-US" altLang="en-US" b="1" dirty="0">
                <a:solidFill>
                  <a:srgbClr val="640064"/>
                </a:solidFill>
                <a:latin typeface="Arial Narrow" panose="020B0606020202030204" pitchFamily="34" charset="0"/>
              </a:rPr>
              <a:t>Recognize the existence of a problem </a:t>
            </a:r>
          </a:p>
          <a:p>
            <a:pPr lvl="1"/>
            <a:r>
              <a:rPr lang="en-US" altLang="en-US" dirty="0">
                <a:solidFill>
                  <a:schemeClr val="tx1"/>
                </a:solidFill>
                <a:latin typeface="Arial Narrow" panose="020B0606020202030204" pitchFamily="34" charset="0"/>
              </a:rPr>
              <a:t>Separate out the irrelevant and focus on the relevant issues that can solve the problem</a:t>
            </a:r>
          </a:p>
          <a:p>
            <a:pPr>
              <a:buFont typeface="Wingdings" pitchFamily="2" charset="2"/>
              <a:buChar char="§"/>
            </a:pPr>
            <a:endParaRPr lang="en-US" altLang="en-US" b="1" dirty="0">
              <a:solidFill>
                <a:srgbClr val="640064"/>
              </a:solidFill>
              <a:latin typeface="Arial Narrow" panose="020B0606020202030204" pitchFamily="34" charset="0"/>
            </a:endParaRPr>
          </a:p>
          <a:p>
            <a:pPr>
              <a:buFont typeface="Wingdings" pitchFamily="2" charset="2"/>
              <a:buChar char="§"/>
            </a:pPr>
            <a:r>
              <a:rPr lang="en-US" altLang="en-US" b="1" dirty="0">
                <a:solidFill>
                  <a:srgbClr val="640064"/>
                </a:solidFill>
                <a:latin typeface="Arial Narrow" panose="020B0606020202030204" pitchFamily="34" charset="0"/>
              </a:rPr>
              <a:t>Identify and name the problem</a:t>
            </a:r>
          </a:p>
          <a:p>
            <a:pPr lvl="1"/>
            <a:r>
              <a:rPr lang="en-US" altLang="en-US" dirty="0">
                <a:solidFill>
                  <a:schemeClr val="tx1"/>
                </a:solidFill>
                <a:latin typeface="Arial Narrow" panose="020B0606020202030204" pitchFamily="34" charset="0"/>
              </a:rPr>
              <a:t>Write down the problem in a clear and concise statement </a:t>
            </a:r>
          </a:p>
          <a:p>
            <a:pPr lvl="2">
              <a:buFont typeface="Wingdings" pitchFamily="2" charset="2"/>
              <a:buChar char="ü"/>
            </a:pPr>
            <a:endParaRPr lang="en-US" altLang="en-US" sz="2200" dirty="0">
              <a:solidFill>
                <a:schemeClr val="tx1"/>
              </a:solidFill>
            </a:endParaRPr>
          </a:p>
        </p:txBody>
      </p:sp>
      <p:sp>
        <p:nvSpPr>
          <p:cNvPr id="9" name="Text Box 5"/>
          <p:cNvSpPr txBox="1">
            <a:spLocks noChangeArrowheads="1"/>
          </p:cNvSpPr>
          <p:nvPr/>
        </p:nvSpPr>
        <p:spPr bwMode="auto">
          <a:xfrm>
            <a:off x="457200" y="3962400"/>
            <a:ext cx="7981950" cy="1985159"/>
          </a:xfrm>
          <a:prstGeom prst="rect">
            <a:avLst/>
          </a:prstGeom>
          <a:solidFill>
            <a:schemeClr val="bg1"/>
          </a:solidFill>
          <a:ln w="12700">
            <a:solidFill>
              <a:schemeClr val="tx1"/>
            </a:solidFill>
            <a:miter lim="800000"/>
            <a:headEnd type="none" w="sm" len="sm"/>
            <a:tailEnd type="none" w="sm" len="sm"/>
          </a:ln>
          <a:effectLst>
            <a:outerShdw dist="35921" dir="2700000" algn="ctr" rotWithShape="0">
              <a:schemeClr val="bg2"/>
            </a:outerShdw>
          </a:effectLst>
        </p:spPr>
        <p:txBody>
          <a:bodyPr wrap="squar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defRPr/>
            </a:pPr>
            <a:r>
              <a:rPr lang="en-US" altLang="en-US" b="1" i="1" u="sng" dirty="0">
                <a:solidFill>
                  <a:srgbClr val="660066"/>
                </a:solidFill>
                <a:latin typeface="Arial Narrow" panose="020B0606020202030204" pitchFamily="34" charset="0"/>
                <a:cs typeface="Arial" panose="020B0604020202020204" pitchFamily="34" charset="0"/>
              </a:rPr>
              <a:t>Problem</a:t>
            </a:r>
          </a:p>
          <a:p>
            <a:pPr marL="342900" indent="-342900">
              <a:spcBef>
                <a:spcPct val="50000"/>
              </a:spcBef>
              <a:buFont typeface="Wingdings" panose="05000000000000000000" pitchFamily="2" charset="2"/>
              <a:buChar char="ü"/>
              <a:defRPr/>
            </a:pPr>
            <a:r>
              <a:rPr lang="en-US" altLang="en-US" sz="2200" dirty="0">
                <a:latin typeface="Arial Narrow" panose="020B0606020202030204" pitchFamily="34" charset="0"/>
                <a:cs typeface="Arial" panose="020B0604020202020204" pitchFamily="34" charset="0"/>
              </a:rPr>
              <a:t>Farmer Joe needs to cross the river so as to bring a fox, a chicken, and a bag of beans home but he can only bring one item at a time when crossing. If left unguarded, the fox would eat the chicken, and the chicken would eat the beans. </a:t>
            </a:r>
          </a:p>
        </p:txBody>
      </p:sp>
    </p:spTree>
    <p:extLst>
      <p:ext uri="{BB962C8B-B14F-4D97-AF65-F5344CB8AC3E}">
        <p14:creationId xmlns:p14="http://schemas.microsoft.com/office/powerpoint/2010/main" val="898382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6441</TotalTime>
  <Words>4013</Words>
  <Application>Microsoft Office PowerPoint</Application>
  <PresentationFormat>On-screen Show (4:3)</PresentationFormat>
  <Paragraphs>454</Paragraphs>
  <Slides>31</Slides>
  <Notes>30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宋体</vt:lpstr>
      <vt:lpstr>Arial</vt:lpstr>
      <vt:lpstr>Arial Narrow</vt:lpstr>
      <vt:lpstr>Calibri</vt:lpstr>
      <vt:lpstr>Tahoma</vt:lpstr>
      <vt:lpstr>Verdana</vt:lpstr>
      <vt:lpstr>Wingdings</vt:lpstr>
      <vt:lpstr>Default Design</vt:lpstr>
      <vt:lpstr>PowerPoint Presentation</vt:lpstr>
      <vt:lpstr>Objectives</vt:lpstr>
      <vt:lpstr>What Is Problem Solving?</vt:lpstr>
      <vt:lpstr>Problem Scenario</vt:lpstr>
      <vt:lpstr>Problem Solving Process</vt:lpstr>
      <vt:lpstr>What Is A Problem?</vt:lpstr>
      <vt:lpstr>Setting Goals</vt:lpstr>
      <vt:lpstr>Know Your Barriers</vt:lpstr>
      <vt:lpstr>Step 1. Identify And Define Problem</vt:lpstr>
      <vt:lpstr>Step 1. Identify And Define Problem</vt:lpstr>
      <vt:lpstr>Step 2. Analyze The Problem</vt:lpstr>
      <vt:lpstr>Step 3. Identify Possible Solutions</vt:lpstr>
      <vt:lpstr>Step 4. Select And Plan The Solution</vt:lpstr>
      <vt:lpstr>Step 5. Implement &amp; Evaluate The Solution</vt:lpstr>
      <vt:lpstr>PowerPoint Presentation</vt:lpstr>
      <vt:lpstr>Problem Solving in Computing</vt:lpstr>
      <vt:lpstr>STEP 1: Understand The Problem</vt:lpstr>
      <vt:lpstr>STEP 1 - Example</vt:lpstr>
      <vt:lpstr>STEP 2: Formulate A Model</vt:lpstr>
      <vt:lpstr>STEP 3: Develop An Algorithm</vt:lpstr>
      <vt:lpstr>STEP 3: Develop An Algorithm</vt:lpstr>
      <vt:lpstr>STEP 3 - Example</vt:lpstr>
      <vt:lpstr>STEP 4: Write The Program</vt:lpstr>
      <vt:lpstr>STEP 4 - Example </vt:lpstr>
      <vt:lpstr>STEP 5: Test &amp; Evaluate The Program</vt:lpstr>
      <vt:lpstr>STEP 5: Example</vt:lpstr>
      <vt:lpstr>STEP 5: Test &amp; Evaluate The Program</vt:lpstr>
      <vt:lpstr>STEP 5: Test &amp; Evaluate The Solution</vt:lpstr>
      <vt:lpstr>Activities</vt:lpstr>
      <vt:lpstr>Summary</vt:lpstr>
      <vt:lpstr>Reading Reference</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Mui Hoon ONG-QUEK (NP)</cp:lastModifiedBy>
  <cp:revision>552</cp:revision>
  <dcterms:created xsi:type="dcterms:W3CDTF">2010-03-15T07:19:17Z</dcterms:created>
  <dcterms:modified xsi:type="dcterms:W3CDTF">2023-04-13T03:41:04Z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False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gsn1@np.edu.sg</vt:lpwstr>
  </property>
  <property fmtid="{D5CDD505-2E9C-101B-9397-08002B2CF9AE}" pid="5" name="MSIP_Label_84f81056-721b-4b22-8334-0449c6cc893e_SetDate">
    <vt:lpwstr>2020-03-26T02:38:29.5362460Z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6e99e489-ff2c-4c76-83c2-73cdc28df922</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2023-04-13T03:40:44Z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91d6a823-7bcb-494b-8e14-4e40bc617051</vt:lpwstr>
  </property>
  <property fmtid="{D5CDD505-2E9C-101B-9397-08002B2CF9AE}" pid="16" name="MSIP_Label_30286cb9-b49f-4646-87a5-340028348160_ContentBits">
    <vt:lpwstr>1</vt:lpwstr>
  </property>
</Properties>
</file>