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4" r:id="rId4"/>
    <p:sldId id="257" r:id="rId5"/>
    <p:sldId id="258" r:id="rId6"/>
    <p:sldId id="27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60036"/>
    <a:srgbClr val="660033"/>
    <a:srgbClr val="640064"/>
    <a:srgbClr val="660066"/>
    <a:srgbClr val="42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5462" autoAdjust="0"/>
  </p:normalViewPr>
  <p:slideViewPr>
    <p:cSldViewPr>
      <p:cViewPr varScale="1">
        <p:scale>
          <a:sx n="74" d="100"/>
          <a:sy n="74" d="100"/>
        </p:scale>
        <p:origin x="10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61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9F136-3D68-4EE5-8D8D-2CABB1227D1F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3DF01D4-A8AC-4B32-AA30-9A44B77FE7A7}">
      <dgm:prSet phldrT="[Text]"/>
      <dgm:spPr/>
      <dgm:t>
        <a:bodyPr/>
        <a:lstStyle/>
        <a:p>
          <a:r>
            <a:rPr lang="en-US" dirty="0"/>
            <a:t>Module Synopsis</a:t>
          </a:r>
        </a:p>
      </dgm:t>
    </dgm:pt>
    <dgm:pt modelId="{9A45478B-D06F-4CE8-AE4C-854B28E0A607}" type="parTrans" cxnId="{C6232486-D29D-4232-9630-8A400E4520AF}">
      <dgm:prSet/>
      <dgm:spPr/>
      <dgm:t>
        <a:bodyPr/>
        <a:lstStyle/>
        <a:p>
          <a:endParaRPr lang="en-US"/>
        </a:p>
      </dgm:t>
    </dgm:pt>
    <dgm:pt modelId="{477AA489-F6CA-4706-BDE4-358B70C3EEB2}" type="sibTrans" cxnId="{C6232486-D29D-4232-9630-8A400E4520AF}">
      <dgm:prSet/>
      <dgm:spPr/>
      <dgm:t>
        <a:bodyPr/>
        <a:lstStyle/>
        <a:p>
          <a:endParaRPr lang="en-US"/>
        </a:p>
      </dgm:t>
    </dgm:pt>
    <dgm:pt modelId="{363E6A80-2F11-4CE1-8BEF-41BFFC2B6EF9}">
      <dgm:prSet phldrT="[Text]"/>
      <dgm:spPr/>
      <dgm:t>
        <a:bodyPr/>
        <a:lstStyle/>
        <a:p>
          <a:r>
            <a:rPr lang="en-US" dirty="0"/>
            <a:t>Indicative Topics</a:t>
          </a:r>
        </a:p>
      </dgm:t>
    </dgm:pt>
    <dgm:pt modelId="{F1970B4A-7626-43D8-B4DC-0DE339419FE5}" type="parTrans" cxnId="{A319C895-0E1D-4785-A42A-56E5B9D6B627}">
      <dgm:prSet/>
      <dgm:spPr/>
      <dgm:t>
        <a:bodyPr/>
        <a:lstStyle/>
        <a:p>
          <a:endParaRPr lang="en-US"/>
        </a:p>
      </dgm:t>
    </dgm:pt>
    <dgm:pt modelId="{4A31652B-0624-43DF-844D-98689C9547E3}" type="sibTrans" cxnId="{A319C895-0E1D-4785-A42A-56E5B9D6B627}">
      <dgm:prSet/>
      <dgm:spPr/>
      <dgm:t>
        <a:bodyPr/>
        <a:lstStyle/>
        <a:p>
          <a:endParaRPr lang="en-US"/>
        </a:p>
      </dgm:t>
    </dgm:pt>
    <dgm:pt modelId="{2F20209E-6B19-47FE-94FF-4DABC57EEA3B}">
      <dgm:prSet phldrT="[Text]"/>
      <dgm:spPr/>
      <dgm:t>
        <a:bodyPr/>
        <a:lstStyle/>
        <a:p>
          <a:r>
            <a:rPr lang="en-US" dirty="0"/>
            <a:t>Assessment</a:t>
          </a:r>
        </a:p>
      </dgm:t>
    </dgm:pt>
    <dgm:pt modelId="{384A3275-DDF7-4CB7-ACF3-8030164A67DF}" type="parTrans" cxnId="{B7361CDE-090D-4C43-BFD7-BF478B76D36F}">
      <dgm:prSet/>
      <dgm:spPr/>
      <dgm:t>
        <a:bodyPr/>
        <a:lstStyle/>
        <a:p>
          <a:endParaRPr lang="en-US"/>
        </a:p>
      </dgm:t>
    </dgm:pt>
    <dgm:pt modelId="{AF416A09-61BD-49CB-99D8-37DDDAAC97E8}" type="sibTrans" cxnId="{B7361CDE-090D-4C43-BFD7-BF478B76D36F}">
      <dgm:prSet/>
      <dgm:spPr/>
      <dgm:t>
        <a:bodyPr/>
        <a:lstStyle/>
        <a:p>
          <a:endParaRPr lang="en-US"/>
        </a:p>
      </dgm:t>
    </dgm:pt>
    <dgm:pt modelId="{8F2D0D9D-7EB5-4F3D-B791-56CF486EF86A}">
      <dgm:prSet phldrT="[Text]"/>
      <dgm:spPr/>
      <dgm:t>
        <a:bodyPr/>
        <a:lstStyle/>
        <a:p>
          <a:r>
            <a:rPr lang="en-US" dirty="0"/>
            <a:t>Administrative Matters</a:t>
          </a:r>
        </a:p>
      </dgm:t>
    </dgm:pt>
    <dgm:pt modelId="{10616415-76FC-4A89-A959-2775AFE5488E}" type="parTrans" cxnId="{B46E0ECB-CC98-49D9-9F9F-BA3AACAD038C}">
      <dgm:prSet/>
      <dgm:spPr/>
      <dgm:t>
        <a:bodyPr/>
        <a:lstStyle/>
        <a:p>
          <a:endParaRPr lang="en-US"/>
        </a:p>
      </dgm:t>
    </dgm:pt>
    <dgm:pt modelId="{36F37220-B6D6-4532-8A3D-67D570A8C6EC}" type="sibTrans" cxnId="{B46E0ECB-CC98-49D9-9F9F-BA3AACAD038C}">
      <dgm:prSet/>
      <dgm:spPr/>
      <dgm:t>
        <a:bodyPr/>
        <a:lstStyle/>
        <a:p>
          <a:endParaRPr lang="en-US"/>
        </a:p>
      </dgm:t>
    </dgm:pt>
    <dgm:pt modelId="{F02D983A-5D06-4059-99F3-C3587DEF38BE}" type="pres">
      <dgm:prSet presAssocID="{5E49F136-3D68-4EE5-8D8D-2CABB1227D1F}" presName="outerComposite" presStyleCnt="0">
        <dgm:presLayoutVars>
          <dgm:chMax val="5"/>
          <dgm:dir/>
          <dgm:resizeHandles val="exact"/>
        </dgm:presLayoutVars>
      </dgm:prSet>
      <dgm:spPr/>
    </dgm:pt>
    <dgm:pt modelId="{07E5B2C9-D338-4E5D-814B-CCA87CDBA9DB}" type="pres">
      <dgm:prSet presAssocID="{5E49F136-3D68-4EE5-8D8D-2CABB1227D1F}" presName="dummyMaxCanvas" presStyleCnt="0">
        <dgm:presLayoutVars/>
      </dgm:prSet>
      <dgm:spPr/>
    </dgm:pt>
    <dgm:pt modelId="{CBF70D08-5574-4BEF-AE90-EB04943852CE}" type="pres">
      <dgm:prSet presAssocID="{5E49F136-3D68-4EE5-8D8D-2CABB1227D1F}" presName="FourNodes_1" presStyleLbl="node1" presStyleIdx="0" presStyleCnt="4" custLinFactNeighborX="-16854" custLinFactNeighborY="-77369">
        <dgm:presLayoutVars>
          <dgm:bulletEnabled val="1"/>
        </dgm:presLayoutVars>
      </dgm:prSet>
      <dgm:spPr/>
    </dgm:pt>
    <dgm:pt modelId="{8F2D44E1-0CDA-48E0-A068-3D21310E8C84}" type="pres">
      <dgm:prSet presAssocID="{5E49F136-3D68-4EE5-8D8D-2CABB1227D1F}" presName="FourNodes_2" presStyleLbl="node1" presStyleIdx="1" presStyleCnt="4">
        <dgm:presLayoutVars>
          <dgm:bulletEnabled val="1"/>
        </dgm:presLayoutVars>
      </dgm:prSet>
      <dgm:spPr/>
    </dgm:pt>
    <dgm:pt modelId="{F2B4050D-0514-45F1-89F9-FCC7E7622303}" type="pres">
      <dgm:prSet presAssocID="{5E49F136-3D68-4EE5-8D8D-2CABB1227D1F}" presName="FourNodes_3" presStyleLbl="node1" presStyleIdx="2" presStyleCnt="4">
        <dgm:presLayoutVars>
          <dgm:bulletEnabled val="1"/>
        </dgm:presLayoutVars>
      </dgm:prSet>
      <dgm:spPr/>
    </dgm:pt>
    <dgm:pt modelId="{19AA9E90-5E02-4CE6-A071-D041F7FBFDAC}" type="pres">
      <dgm:prSet presAssocID="{5E49F136-3D68-4EE5-8D8D-2CABB1227D1F}" presName="FourNodes_4" presStyleLbl="node1" presStyleIdx="3" presStyleCnt="4">
        <dgm:presLayoutVars>
          <dgm:bulletEnabled val="1"/>
        </dgm:presLayoutVars>
      </dgm:prSet>
      <dgm:spPr/>
    </dgm:pt>
    <dgm:pt modelId="{DFD1E285-DAAF-4290-9DF3-3BC3E7EE118A}" type="pres">
      <dgm:prSet presAssocID="{5E49F136-3D68-4EE5-8D8D-2CABB1227D1F}" presName="FourConn_1-2" presStyleLbl="fgAccFollowNode1" presStyleIdx="0" presStyleCnt="3">
        <dgm:presLayoutVars>
          <dgm:bulletEnabled val="1"/>
        </dgm:presLayoutVars>
      </dgm:prSet>
      <dgm:spPr/>
    </dgm:pt>
    <dgm:pt modelId="{83CC3293-E09B-40CA-8EB2-8A06A57E055C}" type="pres">
      <dgm:prSet presAssocID="{5E49F136-3D68-4EE5-8D8D-2CABB1227D1F}" presName="FourConn_2-3" presStyleLbl="fgAccFollowNode1" presStyleIdx="1" presStyleCnt="3">
        <dgm:presLayoutVars>
          <dgm:bulletEnabled val="1"/>
        </dgm:presLayoutVars>
      </dgm:prSet>
      <dgm:spPr/>
    </dgm:pt>
    <dgm:pt modelId="{D672A2EA-BE6C-4BC2-9841-28A7253252D2}" type="pres">
      <dgm:prSet presAssocID="{5E49F136-3D68-4EE5-8D8D-2CABB1227D1F}" presName="FourConn_3-4" presStyleLbl="fgAccFollowNode1" presStyleIdx="2" presStyleCnt="3">
        <dgm:presLayoutVars>
          <dgm:bulletEnabled val="1"/>
        </dgm:presLayoutVars>
      </dgm:prSet>
      <dgm:spPr/>
    </dgm:pt>
    <dgm:pt modelId="{81179F78-E539-4F33-B68B-CC5759A914A3}" type="pres">
      <dgm:prSet presAssocID="{5E49F136-3D68-4EE5-8D8D-2CABB1227D1F}" presName="FourNodes_1_text" presStyleLbl="node1" presStyleIdx="3" presStyleCnt="4">
        <dgm:presLayoutVars>
          <dgm:bulletEnabled val="1"/>
        </dgm:presLayoutVars>
      </dgm:prSet>
      <dgm:spPr/>
    </dgm:pt>
    <dgm:pt modelId="{2CE3CAB3-7860-445F-8FEC-633B4A4DBCB6}" type="pres">
      <dgm:prSet presAssocID="{5E49F136-3D68-4EE5-8D8D-2CABB1227D1F}" presName="FourNodes_2_text" presStyleLbl="node1" presStyleIdx="3" presStyleCnt="4">
        <dgm:presLayoutVars>
          <dgm:bulletEnabled val="1"/>
        </dgm:presLayoutVars>
      </dgm:prSet>
      <dgm:spPr/>
    </dgm:pt>
    <dgm:pt modelId="{36F40AEE-4D75-4F34-8F49-4214EF142AAD}" type="pres">
      <dgm:prSet presAssocID="{5E49F136-3D68-4EE5-8D8D-2CABB1227D1F}" presName="FourNodes_3_text" presStyleLbl="node1" presStyleIdx="3" presStyleCnt="4">
        <dgm:presLayoutVars>
          <dgm:bulletEnabled val="1"/>
        </dgm:presLayoutVars>
      </dgm:prSet>
      <dgm:spPr/>
    </dgm:pt>
    <dgm:pt modelId="{D7C673EA-D87A-4A50-BE41-15C55C1B10F4}" type="pres">
      <dgm:prSet presAssocID="{5E49F136-3D68-4EE5-8D8D-2CABB1227D1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24ABB18-C89A-4035-B84A-C3E67D926C0A}" type="presOf" srcId="{2F20209E-6B19-47FE-94FF-4DABC57EEA3B}" destId="{F2B4050D-0514-45F1-89F9-FCC7E7622303}" srcOrd="0" destOrd="0" presId="urn:microsoft.com/office/officeart/2005/8/layout/vProcess5"/>
    <dgm:cxn modelId="{F600FF25-6915-4F59-8C1E-AF79EB8CDF3C}" type="presOf" srcId="{5E49F136-3D68-4EE5-8D8D-2CABB1227D1F}" destId="{F02D983A-5D06-4059-99F3-C3587DEF38BE}" srcOrd="0" destOrd="0" presId="urn:microsoft.com/office/officeart/2005/8/layout/vProcess5"/>
    <dgm:cxn modelId="{978B5B5C-8FC3-4FC9-9795-47938B22685B}" type="presOf" srcId="{AF416A09-61BD-49CB-99D8-37DDDAAC97E8}" destId="{D672A2EA-BE6C-4BC2-9841-28A7253252D2}" srcOrd="0" destOrd="0" presId="urn:microsoft.com/office/officeart/2005/8/layout/vProcess5"/>
    <dgm:cxn modelId="{EBD4C165-91F1-4818-9D0C-C86B1B4E7D7D}" type="presOf" srcId="{477AA489-F6CA-4706-BDE4-358B70C3EEB2}" destId="{DFD1E285-DAAF-4290-9DF3-3BC3E7EE118A}" srcOrd="0" destOrd="0" presId="urn:microsoft.com/office/officeart/2005/8/layout/vProcess5"/>
    <dgm:cxn modelId="{0EEFB279-3B68-4FB0-90FB-5C899C643345}" type="presOf" srcId="{8F2D0D9D-7EB5-4F3D-B791-56CF486EF86A}" destId="{19AA9E90-5E02-4CE6-A071-D041F7FBFDAC}" srcOrd="0" destOrd="0" presId="urn:microsoft.com/office/officeart/2005/8/layout/vProcess5"/>
    <dgm:cxn modelId="{CFFF1780-2063-4428-8F55-8F384D111FEB}" type="presOf" srcId="{8F2D0D9D-7EB5-4F3D-B791-56CF486EF86A}" destId="{D7C673EA-D87A-4A50-BE41-15C55C1B10F4}" srcOrd="1" destOrd="0" presId="urn:microsoft.com/office/officeart/2005/8/layout/vProcess5"/>
    <dgm:cxn modelId="{C6232486-D29D-4232-9630-8A400E4520AF}" srcId="{5E49F136-3D68-4EE5-8D8D-2CABB1227D1F}" destId="{43DF01D4-A8AC-4B32-AA30-9A44B77FE7A7}" srcOrd="0" destOrd="0" parTransId="{9A45478B-D06F-4CE8-AE4C-854B28E0A607}" sibTransId="{477AA489-F6CA-4706-BDE4-358B70C3EEB2}"/>
    <dgm:cxn modelId="{A5F07593-25E2-4178-B065-BB2D0C3A2A1C}" type="presOf" srcId="{363E6A80-2F11-4CE1-8BEF-41BFFC2B6EF9}" destId="{8F2D44E1-0CDA-48E0-A068-3D21310E8C84}" srcOrd="0" destOrd="0" presId="urn:microsoft.com/office/officeart/2005/8/layout/vProcess5"/>
    <dgm:cxn modelId="{A319C895-0E1D-4785-A42A-56E5B9D6B627}" srcId="{5E49F136-3D68-4EE5-8D8D-2CABB1227D1F}" destId="{363E6A80-2F11-4CE1-8BEF-41BFFC2B6EF9}" srcOrd="1" destOrd="0" parTransId="{F1970B4A-7626-43D8-B4DC-0DE339419FE5}" sibTransId="{4A31652B-0624-43DF-844D-98689C9547E3}"/>
    <dgm:cxn modelId="{D7FB879F-CEAF-4C81-AE69-75623DA06E5F}" type="presOf" srcId="{43DF01D4-A8AC-4B32-AA30-9A44B77FE7A7}" destId="{CBF70D08-5574-4BEF-AE90-EB04943852CE}" srcOrd="0" destOrd="0" presId="urn:microsoft.com/office/officeart/2005/8/layout/vProcess5"/>
    <dgm:cxn modelId="{4AE0EDAA-955C-4CD9-8B2D-522203979F42}" type="presOf" srcId="{2F20209E-6B19-47FE-94FF-4DABC57EEA3B}" destId="{36F40AEE-4D75-4F34-8F49-4214EF142AAD}" srcOrd="1" destOrd="0" presId="urn:microsoft.com/office/officeart/2005/8/layout/vProcess5"/>
    <dgm:cxn modelId="{5ED80DAC-EB26-46DA-8A79-5D2087B18234}" type="presOf" srcId="{363E6A80-2F11-4CE1-8BEF-41BFFC2B6EF9}" destId="{2CE3CAB3-7860-445F-8FEC-633B4A4DBCB6}" srcOrd="1" destOrd="0" presId="urn:microsoft.com/office/officeart/2005/8/layout/vProcess5"/>
    <dgm:cxn modelId="{B46E0ECB-CC98-49D9-9F9F-BA3AACAD038C}" srcId="{5E49F136-3D68-4EE5-8D8D-2CABB1227D1F}" destId="{8F2D0D9D-7EB5-4F3D-B791-56CF486EF86A}" srcOrd="3" destOrd="0" parTransId="{10616415-76FC-4A89-A959-2775AFE5488E}" sibTransId="{36F37220-B6D6-4532-8A3D-67D570A8C6EC}"/>
    <dgm:cxn modelId="{B7361CDE-090D-4C43-BFD7-BF478B76D36F}" srcId="{5E49F136-3D68-4EE5-8D8D-2CABB1227D1F}" destId="{2F20209E-6B19-47FE-94FF-4DABC57EEA3B}" srcOrd="2" destOrd="0" parTransId="{384A3275-DDF7-4CB7-ACF3-8030164A67DF}" sibTransId="{AF416A09-61BD-49CB-99D8-37DDDAAC97E8}"/>
    <dgm:cxn modelId="{5C15FBF2-C18F-48E6-9266-0FB2818C6B88}" type="presOf" srcId="{43DF01D4-A8AC-4B32-AA30-9A44B77FE7A7}" destId="{81179F78-E539-4F33-B68B-CC5759A914A3}" srcOrd="1" destOrd="0" presId="urn:microsoft.com/office/officeart/2005/8/layout/vProcess5"/>
    <dgm:cxn modelId="{DD3846FB-D356-4277-AEE7-532323F5B377}" type="presOf" srcId="{4A31652B-0624-43DF-844D-98689C9547E3}" destId="{83CC3293-E09B-40CA-8EB2-8A06A57E055C}" srcOrd="0" destOrd="0" presId="urn:microsoft.com/office/officeart/2005/8/layout/vProcess5"/>
    <dgm:cxn modelId="{C774EA0E-797C-4C93-9D92-297340616E34}" type="presParOf" srcId="{F02D983A-5D06-4059-99F3-C3587DEF38BE}" destId="{07E5B2C9-D338-4E5D-814B-CCA87CDBA9DB}" srcOrd="0" destOrd="0" presId="urn:microsoft.com/office/officeart/2005/8/layout/vProcess5"/>
    <dgm:cxn modelId="{974E00F6-F148-404A-979A-78AFC9530A57}" type="presParOf" srcId="{F02D983A-5D06-4059-99F3-C3587DEF38BE}" destId="{CBF70D08-5574-4BEF-AE90-EB04943852CE}" srcOrd="1" destOrd="0" presId="urn:microsoft.com/office/officeart/2005/8/layout/vProcess5"/>
    <dgm:cxn modelId="{0C5305A3-4678-4D0F-A6D5-CB3390406890}" type="presParOf" srcId="{F02D983A-5D06-4059-99F3-C3587DEF38BE}" destId="{8F2D44E1-0CDA-48E0-A068-3D21310E8C84}" srcOrd="2" destOrd="0" presId="urn:microsoft.com/office/officeart/2005/8/layout/vProcess5"/>
    <dgm:cxn modelId="{81426E0A-A1F9-4AD2-98BF-49F70AFE264F}" type="presParOf" srcId="{F02D983A-5D06-4059-99F3-C3587DEF38BE}" destId="{F2B4050D-0514-45F1-89F9-FCC7E7622303}" srcOrd="3" destOrd="0" presId="urn:microsoft.com/office/officeart/2005/8/layout/vProcess5"/>
    <dgm:cxn modelId="{DA2C590A-86D1-477E-8581-3AF4422A1E01}" type="presParOf" srcId="{F02D983A-5D06-4059-99F3-C3587DEF38BE}" destId="{19AA9E90-5E02-4CE6-A071-D041F7FBFDAC}" srcOrd="4" destOrd="0" presId="urn:microsoft.com/office/officeart/2005/8/layout/vProcess5"/>
    <dgm:cxn modelId="{0E0207DC-783D-4BDA-8CC4-B4A9F009A397}" type="presParOf" srcId="{F02D983A-5D06-4059-99F3-C3587DEF38BE}" destId="{DFD1E285-DAAF-4290-9DF3-3BC3E7EE118A}" srcOrd="5" destOrd="0" presId="urn:microsoft.com/office/officeart/2005/8/layout/vProcess5"/>
    <dgm:cxn modelId="{C3100DED-3F1E-4376-8423-107B0385CAE6}" type="presParOf" srcId="{F02D983A-5D06-4059-99F3-C3587DEF38BE}" destId="{83CC3293-E09B-40CA-8EB2-8A06A57E055C}" srcOrd="6" destOrd="0" presId="urn:microsoft.com/office/officeart/2005/8/layout/vProcess5"/>
    <dgm:cxn modelId="{11D2EC7B-8D80-4C0B-BDBE-0B697DED15BE}" type="presParOf" srcId="{F02D983A-5D06-4059-99F3-C3587DEF38BE}" destId="{D672A2EA-BE6C-4BC2-9841-28A7253252D2}" srcOrd="7" destOrd="0" presId="urn:microsoft.com/office/officeart/2005/8/layout/vProcess5"/>
    <dgm:cxn modelId="{BFEC52AA-C377-40D1-A6A3-3CF092CD440B}" type="presParOf" srcId="{F02D983A-5D06-4059-99F3-C3587DEF38BE}" destId="{81179F78-E539-4F33-B68B-CC5759A914A3}" srcOrd="8" destOrd="0" presId="urn:microsoft.com/office/officeart/2005/8/layout/vProcess5"/>
    <dgm:cxn modelId="{FB7FEFBB-6CF7-4F0F-BF03-0ACA36FA6572}" type="presParOf" srcId="{F02D983A-5D06-4059-99F3-C3587DEF38BE}" destId="{2CE3CAB3-7860-445F-8FEC-633B4A4DBCB6}" srcOrd="9" destOrd="0" presId="urn:microsoft.com/office/officeart/2005/8/layout/vProcess5"/>
    <dgm:cxn modelId="{9E58E7F5-1F4C-4ADD-9F49-67B763CEBE64}" type="presParOf" srcId="{F02D983A-5D06-4059-99F3-C3587DEF38BE}" destId="{36F40AEE-4D75-4F34-8F49-4214EF142AAD}" srcOrd="10" destOrd="0" presId="urn:microsoft.com/office/officeart/2005/8/layout/vProcess5"/>
    <dgm:cxn modelId="{AE470AAC-83B6-4375-92A4-7EFA27A23F41}" type="presParOf" srcId="{F02D983A-5D06-4059-99F3-C3587DEF38BE}" destId="{D7C673EA-D87A-4A50-BE41-15C55C1B10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70D08-5574-4BEF-AE90-EB04943852CE}">
      <dsp:nvSpPr>
        <dsp:cNvPr id="0" name=""/>
        <dsp:cNvSpPr/>
      </dsp:nvSpPr>
      <dsp:spPr>
        <a:xfrm>
          <a:off x="0" y="0"/>
          <a:ext cx="5425440" cy="787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Module Synopsis</a:t>
          </a:r>
        </a:p>
      </dsp:txBody>
      <dsp:txXfrm>
        <a:off x="23077" y="23077"/>
        <a:ext cx="4508647" cy="741754"/>
      </dsp:txXfrm>
    </dsp:sp>
    <dsp:sp modelId="{8F2D44E1-0CDA-48E0-A068-3D21310E8C84}">
      <dsp:nvSpPr>
        <dsp:cNvPr id="0" name=""/>
        <dsp:cNvSpPr/>
      </dsp:nvSpPr>
      <dsp:spPr>
        <a:xfrm>
          <a:off x="454380" y="931164"/>
          <a:ext cx="5425440" cy="787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Indicative Topics</a:t>
          </a:r>
        </a:p>
      </dsp:txBody>
      <dsp:txXfrm>
        <a:off x="477457" y="954241"/>
        <a:ext cx="4412765" cy="741754"/>
      </dsp:txXfrm>
    </dsp:sp>
    <dsp:sp modelId="{F2B4050D-0514-45F1-89F9-FCC7E7622303}">
      <dsp:nvSpPr>
        <dsp:cNvPr id="0" name=""/>
        <dsp:cNvSpPr/>
      </dsp:nvSpPr>
      <dsp:spPr>
        <a:xfrm>
          <a:off x="901979" y="1862328"/>
          <a:ext cx="5425440" cy="787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Assessment</a:t>
          </a:r>
        </a:p>
      </dsp:txBody>
      <dsp:txXfrm>
        <a:off x="925056" y="1885405"/>
        <a:ext cx="4419547" cy="741754"/>
      </dsp:txXfrm>
    </dsp:sp>
    <dsp:sp modelId="{19AA9E90-5E02-4CE6-A071-D041F7FBFDAC}">
      <dsp:nvSpPr>
        <dsp:cNvPr id="0" name=""/>
        <dsp:cNvSpPr/>
      </dsp:nvSpPr>
      <dsp:spPr>
        <a:xfrm>
          <a:off x="1356359" y="2793491"/>
          <a:ext cx="5425440" cy="787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Administrative Matters</a:t>
          </a:r>
        </a:p>
      </dsp:txBody>
      <dsp:txXfrm>
        <a:off x="1379436" y="2816568"/>
        <a:ext cx="4412765" cy="741754"/>
      </dsp:txXfrm>
    </dsp:sp>
    <dsp:sp modelId="{DFD1E285-DAAF-4290-9DF3-3BC3E7EE118A}">
      <dsp:nvSpPr>
        <dsp:cNvPr id="0" name=""/>
        <dsp:cNvSpPr/>
      </dsp:nvSpPr>
      <dsp:spPr>
        <a:xfrm>
          <a:off x="491329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028531" y="603465"/>
        <a:ext cx="281677" cy="385385"/>
      </dsp:txXfrm>
    </dsp:sp>
    <dsp:sp modelId="{83CC3293-E09B-40CA-8EB2-8A06A57E055C}">
      <dsp:nvSpPr>
        <dsp:cNvPr id="0" name=""/>
        <dsp:cNvSpPr/>
      </dsp:nvSpPr>
      <dsp:spPr>
        <a:xfrm>
          <a:off x="536768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82912" y="1534629"/>
        <a:ext cx="281677" cy="385385"/>
      </dsp:txXfrm>
    </dsp:sp>
    <dsp:sp modelId="{D672A2EA-BE6C-4BC2-9841-28A7253252D2}">
      <dsp:nvSpPr>
        <dsp:cNvPr id="0" name=""/>
        <dsp:cNvSpPr/>
      </dsp:nvSpPr>
      <dsp:spPr>
        <a:xfrm>
          <a:off x="581527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930511" y="2465793"/>
        <a:ext cx="281677" cy="38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447800" cy="5940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PRG1 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 dirty="0"/>
              <a:t>&lt;&lt;Title&gt;&gt;</a:t>
            </a:r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2895600" y="38100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>
                <a:latin typeface="Arial Narrow" pitchFamily="34" charset="0"/>
              </a:rPr>
              <a:t>Programming I (PRG1)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Diploma in Information Technology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dirty="0">
                <a:latin typeface="Arial Narrow" pitchFamily="34" charset="0"/>
              </a:rPr>
              <a:t>Diploma in Data Science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Cybersecurity &amp; Digital Forensics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Immersive Media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Common ICT Program </a:t>
            </a:r>
            <a:endParaRPr kumimoji="1" lang="en-GB" sz="18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Year 1 (2023/24), Semester 1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60033"/>
                </a:solidFill>
              </a:defRPr>
            </a:lvl1pPr>
            <a:lvl2pPr>
              <a:defRPr>
                <a:solidFill>
                  <a:srgbClr val="660033"/>
                </a:solidFill>
              </a:defRPr>
            </a:lvl2pPr>
            <a:lvl3pPr>
              <a:defRPr>
                <a:solidFill>
                  <a:srgbClr val="660033"/>
                </a:solidFill>
              </a:defRPr>
            </a:lvl3pPr>
            <a:lvl4pPr>
              <a:defRPr>
                <a:solidFill>
                  <a:srgbClr val="660033"/>
                </a:solidFill>
              </a:defRPr>
            </a:lvl4pPr>
            <a:lvl5pPr>
              <a:defRPr>
                <a:solidFill>
                  <a:srgbClr val="6600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 userDrawn="1"/>
        </p:nvPicPr>
        <p:blipFill>
          <a:blip r:embed="rId13" cstate="print"/>
          <a:srcRect t="2107"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in IT/DS/CSF/IM/CICTP</a:t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 dirty="0">
                <a:latin typeface="Arial Narrow" pitchFamily="34" charset="0"/>
              </a:rPr>
              <a:t>PRG1 AY23/24, Sem 1</a:t>
            </a:r>
          </a:p>
        </p:txBody>
      </p:sp>
      <p:pic>
        <p:nvPicPr>
          <p:cNvPr id="13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4457700" y="63023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  Last update: 09/04/2023</a:t>
            </a:r>
          </a:p>
        </p:txBody>
      </p:sp>
      <p:sp>
        <p:nvSpPr>
          <p:cNvPr id="15" name="Rectangle 15"/>
          <p:cNvSpPr txBox="1">
            <a:spLocks noChangeArrowheads="1"/>
          </p:cNvSpPr>
          <p:nvPr userDrawn="1"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Lecture</a:t>
            </a:r>
            <a:r>
              <a:rPr lang="en-US" baseline="0" dirty="0"/>
              <a:t> 0</a:t>
            </a:r>
            <a:br>
              <a:rPr lang="en-US" baseline="0" dirty="0"/>
            </a:b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t>‹#›</a:t>
            </a:fld>
            <a:endParaRPr lang="en-US" dirty="0"/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64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40064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SzsOkUDsvdvGZ2fXGizY_Iz9j8-ZlLqh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Module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678362"/>
          </a:xfrm>
        </p:spPr>
        <p:txBody>
          <a:bodyPr/>
          <a:lstStyle/>
          <a:p>
            <a:pPr eaLnBrk="1" hangingPunct="1"/>
            <a:r>
              <a:rPr lang="en-US" altLang="en-US" dirty="0"/>
              <a:t>ATTENDANCE is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u="sng" dirty="0">
                <a:solidFill>
                  <a:srgbClr val="FF0000"/>
                </a:solidFill>
              </a:rPr>
              <a:t>COMPULSORY</a:t>
            </a:r>
            <a:r>
              <a:rPr lang="en-US" altLang="en-US" dirty="0"/>
              <a:t> for ALL CLASSES.</a:t>
            </a:r>
          </a:p>
          <a:p>
            <a:pPr lvl="1" eaLnBrk="1" hangingPunct="1"/>
            <a:r>
              <a:rPr lang="en-US" altLang="en-US" dirty="0"/>
              <a:t>Medical certificate must be submitted within </a:t>
            </a:r>
            <a:r>
              <a:rPr lang="en-US" altLang="en-US" u="sng" dirty="0">
                <a:solidFill>
                  <a:srgbClr val="FF0000"/>
                </a:solidFill>
              </a:rPr>
              <a:t>48 hours</a:t>
            </a:r>
            <a:r>
              <a:rPr lang="en-US" altLang="en-US" dirty="0"/>
              <a:t> to ICT Admin. Office from day of absence. </a:t>
            </a:r>
            <a:r>
              <a:rPr lang="en-US" altLang="en-US" u="sng" dirty="0">
                <a:solidFill>
                  <a:srgbClr val="FF0000"/>
                </a:solidFill>
              </a:rPr>
              <a:t>Late</a:t>
            </a:r>
            <a:r>
              <a:rPr lang="en-US" altLang="en-US" dirty="0"/>
              <a:t> submission will not be accepted.</a:t>
            </a:r>
          </a:p>
          <a:p>
            <a:pPr lvl="1" eaLnBrk="1" hangingPunct="1"/>
            <a:r>
              <a:rPr lang="en-US" altLang="en-US" dirty="0"/>
              <a:t>Medical certificates will be treated as </a:t>
            </a:r>
            <a:r>
              <a:rPr lang="en-US" altLang="en-US" u="sng" dirty="0">
                <a:solidFill>
                  <a:srgbClr val="FF0000"/>
                </a:solidFill>
              </a:rPr>
              <a:t>being absent</a:t>
            </a:r>
            <a:r>
              <a:rPr lang="en-US" altLang="en-US" dirty="0"/>
              <a:t> from classes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5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678362"/>
          </a:xfrm>
        </p:spPr>
        <p:txBody>
          <a:bodyPr/>
          <a:lstStyle/>
          <a:p>
            <a:pPr eaLnBrk="1" hangingPunct="1"/>
            <a:r>
              <a:rPr lang="en-US" altLang="en-US" dirty="0"/>
              <a:t>Be </a:t>
            </a:r>
            <a:r>
              <a:rPr lang="en-US" altLang="en-US" u="sng" dirty="0">
                <a:solidFill>
                  <a:srgbClr val="FF0000"/>
                </a:solidFill>
              </a:rPr>
              <a:t>PUNCTUAL</a:t>
            </a:r>
            <a:r>
              <a:rPr lang="en-US" altLang="en-US" dirty="0"/>
              <a:t> for class.</a:t>
            </a:r>
          </a:p>
          <a:p>
            <a:pPr lvl="1" eaLnBrk="1" hangingPunct="1"/>
            <a:r>
              <a:rPr lang="en-US" altLang="en-US" dirty="0"/>
              <a:t>You will be marked as </a:t>
            </a:r>
            <a:r>
              <a:rPr lang="en-US" altLang="en-US" u="sng" dirty="0">
                <a:solidFill>
                  <a:srgbClr val="FF0000"/>
                </a:solidFill>
              </a:rPr>
              <a:t>ABSENT</a:t>
            </a:r>
            <a:r>
              <a:rPr lang="en-US" altLang="en-US" dirty="0"/>
              <a:t> if you arrive LATE. </a:t>
            </a:r>
          </a:p>
          <a:p>
            <a:pPr eaLnBrk="1" hangingPunct="1"/>
            <a:r>
              <a:rPr lang="en-US" altLang="en-US" dirty="0"/>
              <a:t>Student’s grade may be capped at ‘D’ if he fails to register a minimum of </a:t>
            </a:r>
            <a:r>
              <a:rPr lang="en-US" altLang="en-US" dirty="0">
                <a:solidFill>
                  <a:srgbClr val="FF3300"/>
                </a:solidFill>
              </a:rPr>
              <a:t>70% attendance</a:t>
            </a:r>
            <a:r>
              <a:rPr lang="en-US" altLang="en-US" dirty="0"/>
              <a:t> for a module.</a:t>
            </a:r>
          </a:p>
        </p:txBody>
      </p:sp>
    </p:spTree>
    <p:extLst>
      <p:ext uri="{BB962C8B-B14F-4D97-AF65-F5344CB8AC3E}">
        <p14:creationId xmlns:p14="http://schemas.microsoft.com/office/powerpoint/2010/main" val="115752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678362"/>
          </a:xfrm>
        </p:spPr>
        <p:txBody>
          <a:bodyPr/>
          <a:lstStyle/>
          <a:p>
            <a:pPr eaLnBrk="1" hangingPunct="1"/>
            <a:r>
              <a:rPr lang="en-US" altLang="en-US" dirty="0"/>
              <a:t>Handphone set to </a:t>
            </a:r>
            <a:r>
              <a:rPr lang="en-US" altLang="en-US" u="sng" dirty="0"/>
              <a:t>SILENT</a:t>
            </a:r>
            <a:r>
              <a:rPr lang="en-US" altLang="en-US" dirty="0"/>
              <a:t> mode in class.</a:t>
            </a:r>
          </a:p>
          <a:p>
            <a:pPr lvl="1" eaLnBrk="1" hangingPunct="1"/>
            <a:r>
              <a:rPr lang="en-US" altLang="en-US" dirty="0"/>
              <a:t>You may ask for tutor’s permission to answer </a:t>
            </a:r>
            <a:r>
              <a:rPr lang="en-US" altLang="en-US" u="sng" dirty="0"/>
              <a:t>VERY URGENT CALL</a:t>
            </a:r>
            <a:r>
              <a:rPr lang="en-US" altLang="en-US" dirty="0"/>
              <a:t> outside the classroom.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u="sng" dirty="0"/>
              <a:t>drinking &amp; eating</a:t>
            </a:r>
            <a:r>
              <a:rPr lang="en-US" altLang="en-US" dirty="0"/>
              <a:t> in classroom.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u="sng" dirty="0"/>
              <a:t>playing of computer games</a:t>
            </a:r>
            <a:r>
              <a:rPr lang="en-US" altLang="en-US" dirty="0"/>
              <a:t> during class.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u="sng" dirty="0"/>
              <a:t>vulgar language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23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000">
              <a:srgbClr val="7030A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67200"/>
            <a:ext cx="5410200" cy="2209800"/>
          </a:xfrm>
        </p:spPr>
        <p:txBody>
          <a:bodyPr/>
          <a:lstStyle/>
          <a:p>
            <a:r>
              <a:rPr lang="en-US" sz="5400" dirty="0">
                <a:solidFill>
                  <a:srgbClr val="7030A0"/>
                </a:solidFill>
              </a:rPr>
              <a:t>Have fun in Programming!!!</a:t>
            </a:r>
          </a:p>
        </p:txBody>
      </p:sp>
    </p:spTree>
    <p:extLst>
      <p:ext uri="{BB962C8B-B14F-4D97-AF65-F5344CB8AC3E}">
        <p14:creationId xmlns:p14="http://schemas.microsoft.com/office/powerpoint/2010/main" val="23032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988091"/>
              </p:ext>
            </p:extLst>
          </p:nvPr>
        </p:nvGraphicFramePr>
        <p:xfrm>
          <a:off x="1181100" y="1447800"/>
          <a:ext cx="67818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156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60438"/>
            <a:ext cx="8991600" cy="4983162"/>
          </a:xfrm>
        </p:spPr>
        <p:txBody>
          <a:bodyPr/>
          <a:lstStyle/>
          <a:p>
            <a:r>
              <a:rPr lang="en-US" sz="2400" dirty="0"/>
              <a:t>This module introduces the fundamentals of programming and how to develop programs using appropriate problem-solving techniques in a modular style. </a:t>
            </a:r>
          </a:p>
          <a:p>
            <a:r>
              <a:rPr lang="en-US" sz="2400" dirty="0"/>
              <a:t>In this practice-oriented module, students are taught how to apply problem-solving skills using a top-down structured programming methodology and given ample practice in expressing solutions into computer programs, then test and debug the programs. </a:t>
            </a:r>
          </a:p>
          <a:p>
            <a:r>
              <a:rPr lang="en-US" sz="2400" dirty="0"/>
              <a:t>Students will also practice the use of pseudocodes, best practices of programming, debugging techniques with the help of tools, development of test cases, and suitable program documentation.  </a:t>
            </a:r>
          </a:p>
        </p:txBody>
      </p:sp>
    </p:spTree>
    <p:extLst>
      <p:ext uri="{BB962C8B-B14F-4D97-AF65-F5344CB8AC3E}">
        <p14:creationId xmlns:p14="http://schemas.microsoft.com/office/powerpoint/2010/main" val="28245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Indicative Topics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79586"/>
              </p:ext>
            </p:extLst>
          </p:nvPr>
        </p:nvGraphicFramePr>
        <p:xfrm>
          <a:off x="685800" y="785827"/>
          <a:ext cx="7772400" cy="5165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773669115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13312302"/>
                    </a:ext>
                  </a:extLst>
                </a:gridCol>
              </a:tblGrid>
              <a:tr h="2887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32766"/>
                  </a:ext>
                </a:extLst>
              </a:tr>
              <a:tr h="379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Problem solving using computers (algorithm, pseudocode)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Introduction to Python and Simple Python program – variables, 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69177"/>
                  </a:ext>
                </a:extLst>
              </a:tr>
              <a:tr h="379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Simple Python program – interactivity, operators, formatting, read data from file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Debugging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46562"/>
                  </a:ext>
                </a:extLst>
              </a:tr>
              <a:tr h="211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Strings and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Introduction</a:t>
                      </a:r>
                      <a:r>
                        <a:rPr lang="en-US" sz="1200" baseline="0" dirty="0"/>
                        <a:t> to functions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71878"/>
                  </a:ext>
                </a:extLst>
              </a:tr>
              <a:tr h="2887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Selection structure (if, if-else and </a:t>
                      </a:r>
                      <a:r>
                        <a:rPr lang="en-US" sz="1200" baseline="0" dirty="0"/>
                        <a:t>if-</a:t>
                      </a:r>
                      <a:r>
                        <a:rPr lang="en-US" sz="1200" baseline="0" dirty="0" err="1"/>
                        <a:t>elif</a:t>
                      </a:r>
                      <a:r>
                        <a:rPr lang="en-US" sz="1200" baseline="0" dirty="0"/>
                        <a:t>-else)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21340"/>
                  </a:ext>
                </a:extLst>
              </a:tr>
              <a:tr h="2246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File I/O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811188"/>
                  </a:ext>
                </a:extLst>
              </a:tr>
              <a:tr h="1976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Repetition structure (while loop)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14731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Repetition structure (for loop)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1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Common Test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097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 &amp;10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Break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22342"/>
                  </a:ext>
                </a:extLst>
              </a:tr>
              <a:tr h="243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Repetition</a:t>
                      </a:r>
                      <a:r>
                        <a:rPr lang="en-US" sz="1200" baseline="0" dirty="0"/>
                        <a:t> structure(nested loop)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42577"/>
                  </a:ext>
                </a:extLst>
              </a:tr>
              <a:tr h="214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More 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9160"/>
                  </a:ext>
                </a:extLst>
              </a:tr>
              <a:tr h="2293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Dictionaries and Tuples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Exception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83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Special Break Week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29049"/>
                  </a:ext>
                </a:extLst>
              </a:tr>
              <a:tr h="2758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Testing</a:t>
                      </a:r>
                      <a:r>
                        <a:rPr lang="en-US" sz="1200" baseline="0" dirty="0"/>
                        <a:t> and Applications of Programming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68020"/>
                  </a:ext>
                </a:extLst>
              </a:tr>
              <a:tr h="2887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16 - 18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Assignment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Assessment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188674"/>
              </p:ext>
            </p:extLst>
          </p:nvPr>
        </p:nvGraphicFramePr>
        <p:xfrm>
          <a:off x="1028700" y="1219200"/>
          <a:ext cx="7086600" cy="4093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2022">
                  <a:extLst>
                    <a:ext uri="{9D8B030D-6E8A-4147-A177-3AD203B41FA5}">
                      <a16:colId xmlns:a16="http://schemas.microsoft.com/office/drawing/2014/main" val="4134709679"/>
                    </a:ext>
                  </a:extLst>
                </a:gridCol>
                <a:gridCol w="1267178">
                  <a:extLst>
                    <a:ext uri="{9D8B030D-6E8A-4147-A177-3AD203B41FA5}">
                      <a16:colId xmlns:a16="http://schemas.microsoft.com/office/drawing/2014/main" val="376989307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51657818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r>
                        <a:rPr lang="en-US" sz="1800" b="1" dirty="0"/>
                        <a:t>Assessment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8784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800" dirty="0"/>
                        <a:t>Programming Aptitude 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6301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800" dirty="0"/>
                        <a:t>Common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6372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800" dirty="0"/>
                        <a:t>Programming Aptitude 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944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 &amp;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 to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3978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800" dirty="0"/>
                        <a:t>Tutorial &amp; Practical Submissions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to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38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800" dirty="0"/>
                        <a:t>Online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 to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38994"/>
                  </a:ext>
                </a:extLst>
              </a:tr>
              <a:tr h="5116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408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476300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There is NO examination for this module</a:t>
            </a:r>
          </a:p>
        </p:txBody>
      </p:sp>
    </p:spTree>
    <p:extLst>
      <p:ext uri="{BB962C8B-B14F-4D97-AF65-F5344CB8AC3E}">
        <p14:creationId xmlns:p14="http://schemas.microsoft.com/office/powerpoint/2010/main" val="9367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EC9B-650A-46FB-967F-1B5648EB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Self-Learning/Flipped Classroom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E4DA-4304-490E-AB32-12339790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week 2, students are expected to go through all the lecture slides, which come with notes and audio narration, on their own before attending face-to-face lessons. </a:t>
            </a:r>
          </a:p>
          <a:p>
            <a:pPr lvl="1"/>
            <a:r>
              <a:rPr lang="en-US" dirty="0"/>
              <a:t>This is how online async learning is implemented in this module. </a:t>
            </a:r>
          </a:p>
          <a:p>
            <a:r>
              <a:rPr lang="en-US" dirty="0"/>
              <a:t>Also, they have to complete an online quiz each week before their first in-person lesson</a:t>
            </a:r>
          </a:p>
          <a:p>
            <a:r>
              <a:rPr lang="en-US" dirty="0"/>
              <a:t>Students may do this</a:t>
            </a:r>
          </a:p>
          <a:p>
            <a:pPr lvl="1"/>
            <a:r>
              <a:rPr lang="en-US" dirty="0"/>
              <a:t>anywhere, including, if they prefer, on campus </a:t>
            </a:r>
          </a:p>
          <a:p>
            <a:pPr lvl="1"/>
            <a:r>
              <a:rPr lang="en-US" dirty="0"/>
              <a:t>anytime, as long as it is before the in-person lessons.</a:t>
            </a:r>
          </a:p>
        </p:txBody>
      </p:sp>
    </p:spTree>
    <p:extLst>
      <p:ext uri="{BB962C8B-B14F-4D97-AF65-F5344CB8AC3E}">
        <p14:creationId xmlns:p14="http://schemas.microsoft.com/office/powerpoint/2010/main" val="138807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Assessment (40%)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678362"/>
          </a:xfrm>
        </p:spPr>
        <p:txBody>
          <a:bodyPr/>
          <a:lstStyle/>
          <a:p>
            <a:r>
              <a:rPr lang="en-US" sz="2400" dirty="0"/>
              <a:t>2 programming aptitude tests (Test 1 - 10% and Test 2 - 10%)</a:t>
            </a:r>
          </a:p>
          <a:p>
            <a:pPr lvl="1"/>
            <a:r>
              <a:rPr lang="en-US" sz="2000" dirty="0"/>
              <a:t>Practical-based evaluation with your personal laptop</a:t>
            </a:r>
          </a:p>
          <a:p>
            <a:r>
              <a:rPr lang="en-US" sz="2400" dirty="0"/>
              <a:t>Tutorial and Practical Submissions (15%)</a:t>
            </a:r>
          </a:p>
          <a:p>
            <a:pPr lvl="1"/>
            <a:r>
              <a:rPr lang="en-US" sz="2000" dirty="0"/>
              <a:t>Submission of weekly activities in </a:t>
            </a:r>
            <a:r>
              <a:rPr lang="en-US" sz="2000" dirty="0" err="1"/>
              <a:t>POLITEMall</a:t>
            </a:r>
            <a:r>
              <a:rPr lang="en-US" sz="2000" dirty="0"/>
              <a:t> (questions given in word document in </a:t>
            </a:r>
            <a:r>
              <a:rPr lang="en-US" sz="2000" dirty="0" err="1"/>
              <a:t>POLITEMall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Submission of weekly missions in </a:t>
            </a:r>
            <a:r>
              <a:rPr lang="en-US" sz="2000" dirty="0" err="1"/>
              <a:t>Coursemology</a:t>
            </a:r>
            <a:r>
              <a:rPr lang="en-US" sz="2000" dirty="0"/>
              <a:t> (questions to be posted on the </a:t>
            </a:r>
            <a:r>
              <a:rPr lang="en-US" sz="2000" dirty="0" err="1"/>
              <a:t>Coursemology</a:t>
            </a:r>
            <a:r>
              <a:rPr lang="en-US" sz="2000" dirty="0"/>
              <a:t> platform)</a:t>
            </a:r>
          </a:p>
          <a:p>
            <a:pPr lvl="1"/>
            <a:r>
              <a:rPr lang="en-US" sz="2000" dirty="0"/>
              <a:t>Refer to the respective documents for submission deadlines</a:t>
            </a:r>
          </a:p>
          <a:p>
            <a:r>
              <a:rPr lang="en-US" sz="2400" dirty="0"/>
              <a:t>Online Quizzes (5%)</a:t>
            </a:r>
          </a:p>
          <a:p>
            <a:pPr lvl="1"/>
            <a:r>
              <a:rPr lang="en-US" sz="2000" dirty="0"/>
              <a:t>Submission must be before in-person lessons for marks to be awarded</a:t>
            </a:r>
          </a:p>
        </p:txBody>
      </p:sp>
    </p:spTree>
    <p:extLst>
      <p:ext uri="{BB962C8B-B14F-4D97-AF65-F5344CB8AC3E}">
        <p14:creationId xmlns:p14="http://schemas.microsoft.com/office/powerpoint/2010/main" val="57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Test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678362"/>
          </a:xfrm>
        </p:spPr>
        <p:txBody>
          <a:bodyPr/>
          <a:lstStyle/>
          <a:p>
            <a:r>
              <a:rPr lang="en-US" sz="2400" dirty="0"/>
              <a:t>Practical-based test</a:t>
            </a:r>
          </a:p>
          <a:p>
            <a:r>
              <a:rPr lang="en-US" sz="2400" dirty="0"/>
              <a:t>During common test week on Week 8</a:t>
            </a:r>
          </a:p>
          <a:p>
            <a:r>
              <a:rPr lang="en-US" sz="2400" dirty="0"/>
              <a:t>1.5-hour</a:t>
            </a:r>
          </a:p>
          <a:p>
            <a:r>
              <a:rPr lang="en-US" sz="2400" dirty="0"/>
              <a:t>Scope</a:t>
            </a:r>
          </a:p>
          <a:p>
            <a:pPr lvl="1"/>
            <a:r>
              <a:rPr lang="en-US" sz="1600" dirty="0"/>
              <a:t>All topics taught from Weeks 1 to 7</a:t>
            </a:r>
          </a:p>
        </p:txBody>
      </p:sp>
    </p:spTree>
    <p:extLst>
      <p:ext uri="{BB962C8B-B14F-4D97-AF65-F5344CB8AC3E}">
        <p14:creationId xmlns:p14="http://schemas.microsoft.com/office/powerpoint/2010/main" val="196222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678362"/>
          </a:xfrm>
        </p:spPr>
        <p:txBody>
          <a:bodyPr/>
          <a:lstStyle/>
          <a:p>
            <a:r>
              <a:rPr lang="en-US" sz="2400" dirty="0"/>
              <a:t>Python 3.9.x or higher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9999"/>
                </a:solidFill>
                <a:latin typeface="Arial" charset="0"/>
                <a:hlinkClick r:id="rId2"/>
              </a:rPr>
              <a:t>http://www.python.org</a:t>
            </a:r>
            <a:endParaRPr lang="en-US" sz="2000" dirty="0">
              <a:solidFill>
                <a:srgbClr val="009999"/>
              </a:solidFill>
              <a:latin typeface="Arial" charset="0"/>
            </a:endParaRPr>
          </a:p>
          <a:p>
            <a:pPr marL="400050" lvl="1" indent="0">
              <a:buNone/>
            </a:pPr>
            <a:endParaRPr lang="en-US" sz="2000" dirty="0">
              <a:solidFill>
                <a:srgbClr val="009999"/>
              </a:solidFill>
              <a:latin typeface="Arial" charset="0"/>
            </a:endParaRPr>
          </a:p>
          <a:p>
            <a:r>
              <a:rPr lang="en-US" sz="2400" dirty="0"/>
              <a:t>Online Python videos on YouTube (supplementary) </a:t>
            </a:r>
            <a:r>
              <a:rPr lang="en-US" sz="2000" u="sng" dirty="0">
                <a:hlinkClick r:id="rId3"/>
              </a:rPr>
              <a:t>https://www.youtube.com/playlist?list=PLSzsOkUDsvdvGZ2fXGizY_Iz9j8-ZlLqh</a:t>
            </a:r>
            <a:endParaRPr lang="en-GB" sz="2000" dirty="0"/>
          </a:p>
          <a:p>
            <a:pPr marL="0" indent="0">
              <a:buNone/>
            </a:pPr>
            <a:endParaRPr lang="en-US" sz="2000" dirty="0">
              <a:solidFill>
                <a:srgbClr val="00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654</Words>
  <Application>Microsoft Office PowerPoint</Application>
  <PresentationFormat>On-screen Show (4:3)</PresentationFormat>
  <Paragraphs>115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Wingdings</vt:lpstr>
      <vt:lpstr>Default Design</vt:lpstr>
      <vt:lpstr>PowerPoint Presentation</vt:lpstr>
      <vt:lpstr>PowerPoint Presentation</vt:lpstr>
      <vt:lpstr>Module Synopsis</vt:lpstr>
      <vt:lpstr>Indicative Topics</vt:lpstr>
      <vt:lpstr>Assessment</vt:lpstr>
      <vt:lpstr>Self-Learning/Flipped Classroom</vt:lpstr>
      <vt:lpstr>Continuous Assessment (40%)</vt:lpstr>
      <vt:lpstr>Common Test (30%)</vt:lpstr>
      <vt:lpstr>Resources</vt:lpstr>
      <vt:lpstr>Class Attendance</vt:lpstr>
      <vt:lpstr>Class Attendance</vt:lpstr>
      <vt:lpstr>Classroom Rules</vt:lpstr>
      <vt:lpstr>Have fun in Programming!!!</vt:lpstr>
    </vt:vector>
  </TitlesOfParts>
  <Company>Ngee Ann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YANG (NP)</dc:creator>
  <cp:lastModifiedBy>Mui Hoon ONG-QUEK (NP)</cp:lastModifiedBy>
  <cp:revision>445</cp:revision>
  <cp:lastPrinted>2018-04-09T07:05:08Z</cp:lastPrinted>
  <dcterms:created xsi:type="dcterms:W3CDTF">2010-03-15T07:19:17Z</dcterms:created>
  <dcterms:modified xsi:type="dcterms:W3CDTF">2023-04-12T16:05:45Z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2023-04-12T16:05:45Z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6bcefeea-2933-4f5d-8648-ef3260a6954b</vt:lpwstr>
  </property>
  <property fmtid="{D5CDD505-2E9C-101B-9397-08002B2CF9AE}" pid="8" name="MSIP_Label_30286cb9-b49f-4646-87a5-340028348160_ContentBits">
    <vt:lpwstr>1</vt:lpwstr>
  </property>
</Properties>
</file>