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handoutMasterIdLst>
    <p:handoutMasterId r:id="rId30"/>
  </p:handoutMasterIdLst>
  <p:sldIdLst>
    <p:sldId id="256" r:id="rId5"/>
    <p:sldId id="305" r:id="rId6"/>
    <p:sldId id="307" r:id="rId7"/>
    <p:sldId id="308" r:id="rId8"/>
    <p:sldId id="310" r:id="rId9"/>
    <p:sldId id="311" r:id="rId10"/>
    <p:sldId id="312" r:id="rId11"/>
    <p:sldId id="294" r:id="rId12"/>
    <p:sldId id="318" r:id="rId13"/>
    <p:sldId id="314" r:id="rId14"/>
    <p:sldId id="317" r:id="rId15"/>
    <p:sldId id="316" r:id="rId16"/>
    <p:sldId id="331" r:id="rId17"/>
    <p:sldId id="332" r:id="rId18"/>
    <p:sldId id="330" r:id="rId19"/>
    <p:sldId id="329" r:id="rId20"/>
    <p:sldId id="321" r:id="rId21"/>
    <p:sldId id="322" r:id="rId22"/>
    <p:sldId id="324" r:id="rId23"/>
    <p:sldId id="337" r:id="rId24"/>
    <p:sldId id="335" r:id="rId25"/>
    <p:sldId id="336" r:id="rId26"/>
    <p:sldId id="283" r:id="rId27"/>
    <p:sldId id="258"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0606BA"/>
    <a:srgbClr val="640064"/>
    <a:srgbClr val="660033"/>
    <a:srgbClr val="660066"/>
    <a:srgbClr val="CC0000"/>
    <a:srgbClr val="360036"/>
    <a:srgbClr val="420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82148" autoAdjust="0"/>
  </p:normalViewPr>
  <p:slideViewPr>
    <p:cSldViewPr>
      <p:cViewPr varScale="1">
        <p:scale>
          <a:sx n="65" d="100"/>
          <a:sy n="65" d="100"/>
        </p:scale>
        <p:origin x="1324" y="5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92"/>
    </p:cViewPr>
  </p:sorterViewPr>
  <p:notesViewPr>
    <p:cSldViewPr>
      <p:cViewPr varScale="1">
        <p:scale>
          <a:sx n="45" d="100"/>
          <a:sy n="45" d="100"/>
        </p:scale>
        <p:origin x="2760" y="4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310E3E-C64B-41A4-A508-8CE0ED81C3D3}" type="datetimeFigureOut">
              <a:rPr lang="en-US" smtClean="0"/>
              <a:pPr/>
              <a:t>7/4/2023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E26A7D-2792-4F03-9F91-B961D07F1853}" type="slidenum">
              <a:rPr lang="en-US" smtClean="0"/>
              <a:pPr/>
              <a:t>‹#›</a:t>
            </a:fld>
            <a:endParaRPr lang="en-US"/>
          </a:p>
        </p:txBody>
      </p:sp>
    </p:spTree>
    <p:extLst>
      <p:ext uri="{BB962C8B-B14F-4D97-AF65-F5344CB8AC3E}">
        <p14:creationId xmlns:p14="http://schemas.microsoft.com/office/powerpoint/2010/main" val="1598463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6B286DB-C50B-484C-A5B6-2AE944CA4CB5}" type="slidenum">
              <a:rPr lang="en-US"/>
              <a:pPr/>
              <a:t>‹#›</a:t>
            </a:fld>
            <a:endParaRPr lang="en-US"/>
          </a:p>
        </p:txBody>
      </p:sp>
    </p:spTree>
    <p:extLst>
      <p:ext uri="{BB962C8B-B14F-4D97-AF65-F5344CB8AC3E}">
        <p14:creationId xmlns:p14="http://schemas.microsoft.com/office/powerpoint/2010/main" val="17416686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1</a:t>
            </a:fld>
            <a:endParaRPr lang="en-US"/>
          </a:p>
        </p:txBody>
      </p:sp>
    </p:spTree>
    <p:extLst>
      <p:ext uri="{BB962C8B-B14F-4D97-AF65-F5344CB8AC3E}">
        <p14:creationId xmlns:p14="http://schemas.microsoft.com/office/powerpoint/2010/main" val="3579014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10</a:t>
            </a:fld>
            <a:endParaRPr lang="en-US"/>
          </a:p>
        </p:txBody>
      </p:sp>
    </p:spTree>
    <p:extLst>
      <p:ext uri="{BB962C8B-B14F-4D97-AF65-F5344CB8AC3E}">
        <p14:creationId xmlns:p14="http://schemas.microsoft.com/office/powerpoint/2010/main" val="2628695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11</a:t>
            </a:fld>
            <a:endParaRPr lang="en-US"/>
          </a:p>
        </p:txBody>
      </p:sp>
    </p:spTree>
    <p:extLst>
      <p:ext uri="{BB962C8B-B14F-4D97-AF65-F5344CB8AC3E}">
        <p14:creationId xmlns:p14="http://schemas.microsoft.com/office/powerpoint/2010/main" val="423091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12</a:t>
            </a:fld>
            <a:endParaRPr lang="en-US"/>
          </a:p>
        </p:txBody>
      </p:sp>
    </p:spTree>
    <p:extLst>
      <p:ext uri="{BB962C8B-B14F-4D97-AF65-F5344CB8AC3E}">
        <p14:creationId xmlns:p14="http://schemas.microsoft.com/office/powerpoint/2010/main" val="190125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13</a:t>
            </a:fld>
            <a:endParaRPr lang="en-US"/>
          </a:p>
        </p:txBody>
      </p:sp>
    </p:spTree>
    <p:extLst>
      <p:ext uri="{BB962C8B-B14F-4D97-AF65-F5344CB8AC3E}">
        <p14:creationId xmlns:p14="http://schemas.microsoft.com/office/powerpoint/2010/main" val="1559082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14</a:t>
            </a:fld>
            <a:endParaRPr lang="en-US"/>
          </a:p>
        </p:txBody>
      </p:sp>
    </p:spTree>
    <p:extLst>
      <p:ext uri="{BB962C8B-B14F-4D97-AF65-F5344CB8AC3E}">
        <p14:creationId xmlns:p14="http://schemas.microsoft.com/office/powerpoint/2010/main" val="2137919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15</a:t>
            </a:fld>
            <a:endParaRPr lang="en-US"/>
          </a:p>
        </p:txBody>
      </p:sp>
    </p:spTree>
    <p:extLst>
      <p:ext uri="{BB962C8B-B14F-4D97-AF65-F5344CB8AC3E}">
        <p14:creationId xmlns:p14="http://schemas.microsoft.com/office/powerpoint/2010/main" val="2537986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16</a:t>
            </a:fld>
            <a:endParaRPr lang="en-US"/>
          </a:p>
        </p:txBody>
      </p:sp>
    </p:spTree>
    <p:extLst>
      <p:ext uri="{BB962C8B-B14F-4D97-AF65-F5344CB8AC3E}">
        <p14:creationId xmlns:p14="http://schemas.microsoft.com/office/powerpoint/2010/main" val="92011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17</a:t>
            </a:fld>
            <a:endParaRPr lang="en-US"/>
          </a:p>
        </p:txBody>
      </p:sp>
    </p:spTree>
    <p:extLst>
      <p:ext uri="{BB962C8B-B14F-4D97-AF65-F5344CB8AC3E}">
        <p14:creationId xmlns:p14="http://schemas.microsoft.com/office/powerpoint/2010/main" val="2918680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18</a:t>
            </a:fld>
            <a:endParaRPr lang="en-US"/>
          </a:p>
        </p:txBody>
      </p:sp>
    </p:spTree>
    <p:extLst>
      <p:ext uri="{BB962C8B-B14F-4D97-AF65-F5344CB8AC3E}">
        <p14:creationId xmlns:p14="http://schemas.microsoft.com/office/powerpoint/2010/main" val="3709940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19</a:t>
            </a:fld>
            <a:endParaRPr lang="en-US"/>
          </a:p>
        </p:txBody>
      </p:sp>
    </p:spTree>
    <p:extLst>
      <p:ext uri="{BB962C8B-B14F-4D97-AF65-F5344CB8AC3E}">
        <p14:creationId xmlns:p14="http://schemas.microsoft.com/office/powerpoint/2010/main" val="1753623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2</a:t>
            </a:fld>
            <a:endParaRPr lang="en-US"/>
          </a:p>
        </p:txBody>
      </p:sp>
    </p:spTree>
    <p:extLst>
      <p:ext uri="{BB962C8B-B14F-4D97-AF65-F5344CB8AC3E}">
        <p14:creationId xmlns:p14="http://schemas.microsoft.com/office/powerpoint/2010/main" val="1075487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20</a:t>
            </a:fld>
            <a:endParaRPr lang="en-US"/>
          </a:p>
        </p:txBody>
      </p:sp>
    </p:spTree>
    <p:extLst>
      <p:ext uri="{BB962C8B-B14F-4D97-AF65-F5344CB8AC3E}">
        <p14:creationId xmlns:p14="http://schemas.microsoft.com/office/powerpoint/2010/main" val="3604981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21</a:t>
            </a:fld>
            <a:endParaRPr lang="en-US"/>
          </a:p>
        </p:txBody>
      </p:sp>
    </p:spTree>
    <p:extLst>
      <p:ext uri="{BB962C8B-B14F-4D97-AF65-F5344CB8AC3E}">
        <p14:creationId xmlns:p14="http://schemas.microsoft.com/office/powerpoint/2010/main" val="2048818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22</a:t>
            </a:fld>
            <a:endParaRPr lang="en-US"/>
          </a:p>
        </p:txBody>
      </p:sp>
    </p:spTree>
    <p:extLst>
      <p:ext uri="{BB962C8B-B14F-4D97-AF65-F5344CB8AC3E}">
        <p14:creationId xmlns:p14="http://schemas.microsoft.com/office/powerpoint/2010/main" val="213989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23</a:t>
            </a:fld>
            <a:endParaRPr lang="en-US"/>
          </a:p>
        </p:txBody>
      </p:sp>
    </p:spTree>
    <p:extLst>
      <p:ext uri="{BB962C8B-B14F-4D97-AF65-F5344CB8AC3E}">
        <p14:creationId xmlns:p14="http://schemas.microsoft.com/office/powerpoint/2010/main" val="21044051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24</a:t>
            </a:fld>
            <a:endParaRPr lang="en-US"/>
          </a:p>
        </p:txBody>
      </p:sp>
    </p:spTree>
    <p:extLst>
      <p:ext uri="{BB962C8B-B14F-4D97-AF65-F5344CB8AC3E}">
        <p14:creationId xmlns:p14="http://schemas.microsoft.com/office/powerpoint/2010/main" val="1760881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3</a:t>
            </a:fld>
            <a:endParaRPr lang="en-US"/>
          </a:p>
        </p:txBody>
      </p:sp>
    </p:spTree>
    <p:extLst>
      <p:ext uri="{BB962C8B-B14F-4D97-AF65-F5344CB8AC3E}">
        <p14:creationId xmlns:p14="http://schemas.microsoft.com/office/powerpoint/2010/main" val="3309526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4</a:t>
            </a:fld>
            <a:endParaRPr lang="en-US"/>
          </a:p>
        </p:txBody>
      </p:sp>
    </p:spTree>
    <p:extLst>
      <p:ext uri="{BB962C8B-B14F-4D97-AF65-F5344CB8AC3E}">
        <p14:creationId xmlns:p14="http://schemas.microsoft.com/office/powerpoint/2010/main" val="693161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5</a:t>
            </a:fld>
            <a:endParaRPr lang="en-US"/>
          </a:p>
        </p:txBody>
      </p:sp>
    </p:spTree>
    <p:extLst>
      <p:ext uri="{BB962C8B-B14F-4D97-AF65-F5344CB8AC3E}">
        <p14:creationId xmlns:p14="http://schemas.microsoft.com/office/powerpoint/2010/main" val="2243876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6</a:t>
            </a:fld>
            <a:endParaRPr lang="en-US"/>
          </a:p>
        </p:txBody>
      </p:sp>
    </p:spTree>
    <p:extLst>
      <p:ext uri="{BB962C8B-B14F-4D97-AF65-F5344CB8AC3E}">
        <p14:creationId xmlns:p14="http://schemas.microsoft.com/office/powerpoint/2010/main" val="2218676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7</a:t>
            </a:fld>
            <a:endParaRPr lang="en-US"/>
          </a:p>
        </p:txBody>
      </p:sp>
    </p:spTree>
    <p:extLst>
      <p:ext uri="{BB962C8B-B14F-4D97-AF65-F5344CB8AC3E}">
        <p14:creationId xmlns:p14="http://schemas.microsoft.com/office/powerpoint/2010/main" val="2554980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8</a:t>
            </a:fld>
            <a:endParaRPr lang="en-US"/>
          </a:p>
        </p:txBody>
      </p:sp>
    </p:spTree>
    <p:extLst>
      <p:ext uri="{BB962C8B-B14F-4D97-AF65-F5344CB8AC3E}">
        <p14:creationId xmlns:p14="http://schemas.microsoft.com/office/powerpoint/2010/main" val="3857634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9</a:t>
            </a:fld>
            <a:endParaRPr lang="en-US"/>
          </a:p>
        </p:txBody>
      </p:sp>
    </p:spTree>
    <p:extLst>
      <p:ext uri="{BB962C8B-B14F-4D97-AF65-F5344CB8AC3E}">
        <p14:creationId xmlns:p14="http://schemas.microsoft.com/office/powerpoint/2010/main" val="37370820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extBox 6"/>
          <p:cNvSpPr txBox="1"/>
          <p:nvPr userDrawn="1"/>
        </p:nvSpPr>
        <p:spPr>
          <a:xfrm>
            <a:off x="0" y="0"/>
            <a:ext cx="1447800" cy="6001643"/>
          </a:xfrm>
          <a:prstGeom prst="rect">
            <a:avLst/>
          </a:prstGeom>
          <a:solidFill>
            <a:schemeClr val="bg1">
              <a:lumMod val="85000"/>
            </a:schemeClr>
          </a:solidFill>
        </p:spPr>
        <p:txBody>
          <a:bodyPr wrap="square" rtlCol="0">
            <a:spAutoFit/>
          </a:bodyPr>
          <a:lstStyle/>
          <a:p>
            <a:pPr algn="ctr"/>
            <a:endParaRPr lang="en-US" sz="3600" b="1" dirty="0">
              <a:solidFill>
                <a:schemeClr val="tx1"/>
              </a:solidFill>
            </a:endParaRPr>
          </a:p>
          <a:p>
            <a:pPr algn="ctr"/>
            <a:r>
              <a:rPr lang="en-US" sz="3600" b="1" dirty="0">
                <a:solidFill>
                  <a:schemeClr val="tx1"/>
                </a:solidFill>
              </a:rPr>
              <a:t>PRG1 </a:t>
            </a:r>
          </a:p>
          <a:p>
            <a:pPr algn="ctr"/>
            <a:endParaRPr lang="en-US" sz="3600" b="1" dirty="0">
              <a:solidFill>
                <a:schemeClr val="tx1"/>
              </a:solidFill>
            </a:endParaRPr>
          </a:p>
          <a:p>
            <a:pPr algn="ctr"/>
            <a:r>
              <a:rPr lang="en-US" sz="3200" b="1" dirty="0">
                <a:solidFill>
                  <a:schemeClr val="tx1"/>
                </a:solidFill>
              </a:rPr>
              <a:t>W</a:t>
            </a:r>
          </a:p>
          <a:p>
            <a:pPr algn="ctr"/>
            <a:r>
              <a:rPr lang="en-US" sz="3200" b="1" dirty="0">
                <a:solidFill>
                  <a:schemeClr val="tx1"/>
                </a:solidFill>
              </a:rPr>
              <a:t>E</a:t>
            </a:r>
          </a:p>
          <a:p>
            <a:pPr algn="ctr"/>
            <a:r>
              <a:rPr lang="en-US" sz="3200" b="1" dirty="0">
                <a:solidFill>
                  <a:schemeClr val="tx1"/>
                </a:solidFill>
              </a:rPr>
              <a:t>E</a:t>
            </a:r>
          </a:p>
          <a:p>
            <a:pPr algn="ctr"/>
            <a:r>
              <a:rPr lang="en-US" sz="3200" b="1" dirty="0">
                <a:solidFill>
                  <a:schemeClr val="tx1"/>
                </a:solidFill>
              </a:rPr>
              <a:t>K</a:t>
            </a:r>
          </a:p>
          <a:p>
            <a:pPr algn="ctr"/>
            <a:endParaRPr lang="en-US" sz="3200" b="1" dirty="0">
              <a:solidFill>
                <a:schemeClr val="tx1"/>
              </a:solidFill>
            </a:endParaRPr>
          </a:p>
          <a:p>
            <a:pPr algn="ctr"/>
            <a:r>
              <a:rPr lang="en-US" sz="3600" b="1" dirty="0">
                <a:solidFill>
                  <a:schemeClr val="tx1"/>
                </a:solidFill>
              </a:rPr>
              <a:t>15</a:t>
            </a:r>
            <a:br>
              <a:rPr lang="en-US" sz="3600" b="1" dirty="0">
                <a:solidFill>
                  <a:schemeClr val="tx1"/>
                </a:solidFill>
              </a:rPr>
            </a:br>
            <a:endParaRPr lang="en-US" sz="800" b="1" dirty="0">
              <a:solidFill>
                <a:schemeClr val="bg1"/>
              </a:solidFill>
            </a:endParaRPr>
          </a:p>
          <a:p>
            <a:pPr algn="ctr"/>
            <a:endParaRPr lang="en-US" sz="3600" b="1" dirty="0">
              <a:solidFill>
                <a:schemeClr val="bg1"/>
              </a:solidFill>
            </a:endParaRPr>
          </a:p>
          <a:p>
            <a:pPr algn="ctr"/>
            <a:endParaRPr lang="en-US" sz="3600" b="1" dirty="0">
              <a:solidFill>
                <a:schemeClr val="bg1"/>
              </a:solidFill>
            </a:endParaRPr>
          </a:p>
        </p:txBody>
      </p:sp>
      <p:sp>
        <p:nvSpPr>
          <p:cNvPr id="6" name="Rectangle 9"/>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5124" name="Rectangle 4"/>
          <p:cNvSpPr>
            <a:spLocks noGrp="1" noChangeArrowheads="1"/>
          </p:cNvSpPr>
          <p:nvPr>
            <p:ph type="subTitle" idx="1" hasCustomPrompt="1"/>
          </p:nvPr>
        </p:nvSpPr>
        <p:spPr>
          <a:xfrm>
            <a:off x="1905000" y="2018046"/>
            <a:ext cx="6629400" cy="701731"/>
          </a:xfrm>
        </p:spPr>
        <p:txBody>
          <a:bodyPr>
            <a:spAutoFit/>
          </a:bodyPr>
          <a:lstStyle>
            <a:lvl1pPr marL="0" indent="0" algn="ctr">
              <a:lnSpc>
                <a:spcPct val="90000"/>
              </a:lnSpc>
              <a:spcBef>
                <a:spcPct val="20000"/>
              </a:spcBef>
              <a:buClr>
                <a:schemeClr val="tx2"/>
              </a:buClr>
              <a:buSzPct val="140000"/>
              <a:buFont typeface="Wingdings" pitchFamily="2" charset="2"/>
              <a:buNone/>
              <a:defRPr sz="4400" baseline="0"/>
            </a:lvl1pPr>
          </a:lstStyle>
          <a:p>
            <a:pPr algn="ctr">
              <a:lnSpc>
                <a:spcPct val="90000"/>
              </a:lnSpc>
              <a:spcBef>
                <a:spcPct val="20000"/>
              </a:spcBef>
              <a:buClr>
                <a:schemeClr val="tx2"/>
              </a:buClr>
              <a:buSzPct val="140000"/>
              <a:buFont typeface="Wingdings" pitchFamily="2" charset="2"/>
              <a:buNone/>
              <a:defRPr/>
            </a:pPr>
            <a:r>
              <a:rPr lang="en-US"/>
              <a:t>&lt;&lt;Title&gt;&gt;</a:t>
            </a:r>
            <a:endParaRPr lang="en-US" dirty="0"/>
          </a:p>
        </p:txBody>
      </p:sp>
      <p:pic>
        <p:nvPicPr>
          <p:cNvPr id="8" name="Picture 16" descr="School of IC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58315" y="53009"/>
            <a:ext cx="3048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5"/>
          <p:cNvSpPr>
            <a:spLocks noChangeShapeType="1"/>
          </p:cNvSpPr>
          <p:nvPr userDrawn="1"/>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 name="Rectangle 14"/>
          <p:cNvSpPr>
            <a:spLocks noChangeArrowheads="1"/>
          </p:cNvSpPr>
          <p:nvPr userDrawn="1"/>
        </p:nvSpPr>
        <p:spPr bwMode="auto">
          <a:xfrm>
            <a:off x="2895600" y="3657600"/>
            <a:ext cx="4800600" cy="21336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defRPr/>
            </a:pPr>
            <a:r>
              <a:rPr kumimoji="1" lang="en-GB" sz="2000" b="1" dirty="0">
                <a:latin typeface="Arial Narrow" pitchFamily="34" charset="0"/>
              </a:rPr>
              <a:t>Programming I (PRG1)</a:t>
            </a:r>
          </a:p>
          <a:p>
            <a:pPr algn="ctr">
              <a:lnSpc>
                <a:spcPct val="90000"/>
              </a:lnSpc>
              <a:spcBef>
                <a:spcPct val="20000"/>
              </a:spcBef>
              <a:buClr>
                <a:schemeClr val="tx2"/>
              </a:buClr>
              <a:buSzPct val="140000"/>
              <a:buFont typeface="Wingdings" pitchFamily="2" charset="2"/>
              <a:buNone/>
              <a:defRPr/>
            </a:pPr>
            <a:r>
              <a:rPr kumimoji="1" lang="en-GB" sz="1800" dirty="0">
                <a:latin typeface="Arial Narrow" pitchFamily="34" charset="0"/>
              </a:rPr>
              <a:t>Diploma in Information Technology</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dirty="0">
                <a:latin typeface="Arial Narrow" pitchFamily="34" charset="0"/>
              </a:rPr>
              <a:t>Diploma in Data Science</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baseline="0" dirty="0">
                <a:latin typeface="Arial Narrow" pitchFamily="34" charset="0"/>
              </a:rPr>
              <a:t>Diploma in Cybersecurity &amp; Digital Forensics</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baseline="0" dirty="0">
                <a:latin typeface="Arial Narrow" pitchFamily="34" charset="0"/>
              </a:rPr>
              <a:t>Diploma in Immersive Media</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baseline="0" dirty="0">
                <a:latin typeface="Arial Narrow" pitchFamily="34" charset="0"/>
              </a:rPr>
              <a:t>Common ICT Programme </a:t>
            </a:r>
            <a:endParaRPr kumimoji="1" lang="en-GB" sz="1800" dirty="0">
              <a:latin typeface="Arial Narrow" pitchFamily="34" charset="0"/>
            </a:endParaRPr>
          </a:p>
          <a:p>
            <a:pPr algn="ctr">
              <a:lnSpc>
                <a:spcPct val="90000"/>
              </a:lnSpc>
              <a:spcBef>
                <a:spcPct val="20000"/>
              </a:spcBef>
              <a:buClr>
                <a:schemeClr val="tx2"/>
              </a:buClr>
              <a:buSzPct val="140000"/>
              <a:buFont typeface="Wingdings" pitchFamily="2" charset="2"/>
              <a:buNone/>
              <a:defRPr/>
            </a:pPr>
            <a:r>
              <a:rPr kumimoji="1" lang="en-GB" sz="1800" dirty="0">
                <a:latin typeface="Arial Narrow" pitchFamily="34" charset="0"/>
              </a:rPr>
              <a:t>Year 1 (2023/24), Semester 1</a:t>
            </a:r>
            <a:endParaRPr kumimoji="1" lang="en-GB" sz="4400" dirty="0">
              <a:effectLst>
                <a:outerShdw blurRad="38100" dist="38100" dir="2700000" algn="tl">
                  <a:srgbClr val="C0C0C0"/>
                </a:outerShdw>
              </a:effectLs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22238"/>
            <a:ext cx="2190750" cy="5745162"/>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76200" y="122238"/>
            <a:ext cx="6419850" cy="5745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SG" dirty="0"/>
          </a:p>
        </p:txBody>
      </p:sp>
      <p:sp>
        <p:nvSpPr>
          <p:cNvPr id="3" name="Content Placeholder 2"/>
          <p:cNvSpPr>
            <a:spLocks noGrp="1"/>
          </p:cNvSpPr>
          <p:nvPr>
            <p:ph idx="1"/>
          </p:nvPr>
        </p:nvSpPr>
        <p:spPr/>
        <p:txBody>
          <a:bodyPr/>
          <a:lstStyle>
            <a:lvl1pPr marL="514350" indent="-514350">
              <a:buSzPct val="70000"/>
              <a:buFont typeface="Wingdings" panose="05000000000000000000" pitchFamily="2" charset="2"/>
              <a:buChar char="q"/>
              <a:defRPr b="1">
                <a:solidFill>
                  <a:srgbClr val="660033"/>
                </a:solidFill>
                <a:latin typeface="Arial Narrow" panose="020B0606020202030204" pitchFamily="34" charset="0"/>
              </a:defRPr>
            </a:lvl1pPr>
            <a:lvl2pPr marL="800100" indent="-342900">
              <a:buFont typeface="Wingdings" panose="05000000000000000000" pitchFamily="2" charset="2"/>
              <a:buChar char="ü"/>
              <a:defRPr>
                <a:solidFill>
                  <a:schemeClr val="tx1"/>
                </a:solidFill>
                <a:latin typeface="Arial Narrow" panose="020B0606020202030204" pitchFamily="34" charset="0"/>
              </a:defRPr>
            </a:lvl2pPr>
            <a:lvl3pPr>
              <a:defRPr>
                <a:solidFill>
                  <a:srgbClr val="660033"/>
                </a:solidFill>
                <a:latin typeface="Arial Narrow" panose="020B0606020202030204" pitchFamily="34" charset="0"/>
              </a:defRPr>
            </a:lvl3pPr>
            <a:lvl4pPr>
              <a:defRPr>
                <a:solidFill>
                  <a:srgbClr val="660033"/>
                </a:solidFill>
                <a:latin typeface="Arial Narrow" panose="020B0606020202030204" pitchFamily="34" charset="0"/>
              </a:defRPr>
            </a:lvl4pPr>
            <a:lvl5pPr>
              <a:defRPr>
                <a:solidFill>
                  <a:srgbClr val="660033"/>
                </a:solidFill>
                <a:latin typeface="Arial Narrow" panose="020B0606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76200" y="884238"/>
            <a:ext cx="44196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884238"/>
            <a:ext cx="43815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CIS2-low.jpg"/>
          <p:cNvPicPr>
            <a:picLocks noChangeAspect="1"/>
          </p:cNvPicPr>
          <p:nvPr userDrawn="1"/>
        </p:nvPicPr>
        <p:blipFill>
          <a:blip r:embed="rId13" cstate="print"/>
          <a:srcRect t="2107"/>
          <a:stretch>
            <a:fillRect/>
          </a:stretch>
        </p:blipFill>
        <p:spPr bwMode="auto">
          <a:xfrm>
            <a:off x="0" y="0"/>
            <a:ext cx="9144000" cy="5943600"/>
          </a:xfrm>
          <a:prstGeom prst="rect">
            <a:avLst/>
          </a:prstGeom>
          <a:noFill/>
          <a:ln w="9525">
            <a:noFill/>
            <a:miter lim="800000"/>
            <a:headEnd/>
            <a:tailEnd/>
          </a:ln>
        </p:spPr>
      </p:pic>
      <p:sp>
        <p:nvSpPr>
          <p:cNvPr id="1033" name="Rectangle 9"/>
          <p:cNvSpPr>
            <a:spLocks noChangeArrowheads="1"/>
          </p:cNvSpPr>
          <p:nvPr userDrawn="1"/>
        </p:nvSpPr>
        <p:spPr bwMode="auto">
          <a:xfrm>
            <a:off x="0" y="0"/>
            <a:ext cx="9144000" cy="6096000"/>
          </a:xfrm>
          <a:prstGeom prst="rect">
            <a:avLst/>
          </a:prstGeom>
          <a:solidFill>
            <a:schemeClr val="bg1">
              <a:alpha val="90000"/>
            </a:schemeClr>
          </a:solidFill>
          <a:ln w="9525">
            <a:solidFill>
              <a:srgbClr val="800080"/>
            </a:solidFill>
            <a:miter lim="800000"/>
            <a:headEnd/>
            <a:tailEnd/>
          </a:ln>
          <a:effectLst/>
        </p:spPr>
        <p:txBody>
          <a:bodyPr wrap="none" anchor="ctr"/>
          <a:lstStyle/>
          <a:p>
            <a:endParaRPr lang="en-SG"/>
          </a:p>
        </p:txBody>
      </p:sp>
      <p:sp>
        <p:nvSpPr>
          <p:cNvPr id="1028" name="Rectangle 3"/>
          <p:cNvSpPr>
            <a:spLocks noGrp="1" noChangeArrowheads="1"/>
          </p:cNvSpPr>
          <p:nvPr>
            <p:ph type="body" idx="1"/>
          </p:nvPr>
        </p:nvSpPr>
        <p:spPr bwMode="auto">
          <a:xfrm>
            <a:off x="76200" y="884238"/>
            <a:ext cx="8991600" cy="4983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7" name="Rectangle 13"/>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1039" name="Rectangle 15"/>
          <p:cNvSpPr>
            <a:spLocks noChangeArrowheads="1"/>
          </p:cNvSpPr>
          <p:nvPr userDrawn="1"/>
        </p:nvSpPr>
        <p:spPr bwMode="auto">
          <a:xfrm>
            <a:off x="0" y="0"/>
            <a:ext cx="9144000" cy="762000"/>
          </a:xfrm>
          <a:prstGeom prst="rect">
            <a:avLst/>
          </a:prstGeom>
          <a:solidFill>
            <a:srgbClr val="800080"/>
          </a:solidFill>
          <a:ln w="9525">
            <a:solidFill>
              <a:srgbClr val="640064"/>
            </a:solidFill>
            <a:miter lim="800000"/>
            <a:headEnd/>
            <a:tailEnd/>
          </a:ln>
          <a:effectLst/>
        </p:spPr>
        <p:txBody>
          <a:bodyPr wrap="none" anchor="ctr"/>
          <a:lstStyle/>
          <a:p>
            <a:endParaRPr lang="en-SG"/>
          </a:p>
        </p:txBody>
      </p:sp>
      <p:sp>
        <p:nvSpPr>
          <p:cNvPr id="2" name="Rectangle 2"/>
          <p:cNvSpPr>
            <a:spLocks noGrp="1" noChangeArrowheads="1"/>
          </p:cNvSpPr>
          <p:nvPr>
            <p:ph type="title"/>
          </p:nvPr>
        </p:nvSpPr>
        <p:spPr bwMode="auto">
          <a:xfrm>
            <a:off x="76200" y="122238"/>
            <a:ext cx="8991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2" name="Rectangle 16"/>
          <p:cNvSpPr>
            <a:spLocks noChangeArrowheads="1"/>
          </p:cNvSpPr>
          <p:nvPr userDrawn="1"/>
        </p:nvSpPr>
        <p:spPr bwMode="auto">
          <a:xfrm>
            <a:off x="1371600" y="6302375"/>
            <a:ext cx="289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a:defRPr sz="2400">
                <a:solidFill>
                  <a:schemeClr val="tx1"/>
                </a:solidFill>
                <a:latin typeface="Verdana" pitchFamily="34" charset="0"/>
              </a:defRPr>
            </a:lvl1pPr>
            <a:lvl2pPr>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lvl="1">
              <a:spcBef>
                <a:spcPct val="50000"/>
              </a:spcBef>
              <a:defRPr/>
            </a:pPr>
            <a:r>
              <a:rPr lang="en-US" altLang="en-US" sz="1200" dirty="0">
                <a:latin typeface="Arial Narrow" pitchFamily="34" charset="0"/>
              </a:rPr>
              <a:t>Diploma in IT/DS/CSF/IM/CICTP</a:t>
            </a:r>
            <a:br>
              <a:rPr lang="en-US" altLang="en-US" sz="1200" dirty="0">
                <a:latin typeface="Arial Narrow" pitchFamily="34" charset="0"/>
              </a:rPr>
            </a:br>
            <a:r>
              <a:rPr lang="en-US" altLang="en-US" sz="1200" dirty="0">
                <a:latin typeface="Arial Narrow" pitchFamily="34" charset="0"/>
              </a:rPr>
              <a:t>PRG1 AY23/24, Sem 1</a:t>
            </a:r>
          </a:p>
        </p:txBody>
      </p:sp>
      <p:pic>
        <p:nvPicPr>
          <p:cNvPr id="13" name="Picture 22" descr="School of ICT"/>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200" y="6172200"/>
            <a:ext cx="17145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txBox="1">
            <a:spLocks noChangeArrowheads="1"/>
          </p:cNvSpPr>
          <p:nvPr userDrawn="1"/>
        </p:nvSpPr>
        <p:spPr bwMode="auto">
          <a:xfrm>
            <a:off x="4457700" y="6302375"/>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lgn="ctr">
              <a:defRPr/>
            </a:pPr>
            <a:r>
              <a:rPr lang="en-US" dirty="0"/>
              <a:t>  Last update: 04/07/2023</a:t>
            </a:r>
          </a:p>
        </p:txBody>
      </p:sp>
      <p:sp>
        <p:nvSpPr>
          <p:cNvPr id="15" name="Rectangle 15"/>
          <p:cNvSpPr txBox="1">
            <a:spLocks noChangeArrowheads="1"/>
          </p:cNvSpPr>
          <p:nvPr userDrawn="1"/>
        </p:nvSpPr>
        <p:spPr bwMode="auto">
          <a:xfrm>
            <a:off x="7086600" y="6275387"/>
            <a:ext cx="1905000" cy="381000"/>
          </a:xfrm>
          <a:prstGeom prst="rect">
            <a:avLst/>
          </a:prstGeom>
          <a:noFill/>
          <a:ln w="9525">
            <a:noFill/>
            <a:miter lim="800000"/>
            <a:headEnd/>
            <a:tailEnd/>
          </a:ln>
        </p:spPr>
        <p:txBody>
          <a:bodyPr anchor="ctr"/>
          <a:lstStyle>
            <a:lvl1pPr algn="r">
              <a:spcBef>
                <a:spcPct val="50000"/>
              </a:spcBef>
              <a:defRPr sz="1200">
                <a:latin typeface="Arial Narrow" pitchFamily="34" charset="0"/>
              </a:defRPr>
            </a:lvl1pPr>
          </a:lstStyle>
          <a:p>
            <a:pPr>
              <a:defRPr/>
            </a:pPr>
            <a:r>
              <a:rPr lang="en-US" dirty="0"/>
              <a:t>  Lecture</a:t>
            </a:r>
            <a:r>
              <a:rPr lang="en-US" baseline="0" dirty="0"/>
              <a:t> 13</a:t>
            </a:r>
            <a:br>
              <a:rPr lang="en-US" baseline="0" dirty="0"/>
            </a:br>
            <a:r>
              <a:rPr lang="en-US" baseline="0" dirty="0"/>
              <a:t>Slide </a:t>
            </a:r>
            <a:fld id="{D684DC87-7C2B-4413-A3B2-900CE8D7D012}" type="slidenum">
              <a:rPr lang="en-US" baseline="0" smtClean="0"/>
              <a:t>‹#›</a:t>
            </a:fld>
            <a:endParaRPr lang="en-US" dirty="0"/>
          </a:p>
        </p:txBody>
      </p:sp>
      <p:sp>
        <p:nvSpPr>
          <p:cNvPr id="4" name="MSIPCMContentMarking" descr="{&quot;HashCode&quot;:-1818968269,&quot;Placement&quot;:&quot;Header&quot;,&quot;Top&quot;:0.0,&quot;Left&quot;:0.0,&quot;SlideWidth&quot;:720,&quot;SlideHeight&quot;:540}"/>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SzPct val="70000"/>
        <a:buFont typeface="Wingdings" panose="05000000000000000000" pitchFamily="2" charset="2"/>
        <a:buChar char="q"/>
        <a:defRPr sz="2800" b="1">
          <a:solidFill>
            <a:srgbClr val="640064"/>
          </a:solidFill>
          <a:latin typeface="Arial Narrow" panose="020B0606020202030204" pitchFamily="34" charset="0"/>
          <a:ea typeface="+mn-ea"/>
          <a:cs typeface="+mn-cs"/>
        </a:defRPr>
      </a:lvl1pPr>
      <a:lvl2pPr marL="914400" indent="-457200" algn="l" rtl="0" eaLnBrk="0" fontAlgn="base" hangingPunct="0">
        <a:spcBef>
          <a:spcPct val="20000"/>
        </a:spcBef>
        <a:spcAft>
          <a:spcPct val="0"/>
        </a:spcAft>
        <a:buFont typeface="Wingdings" panose="05000000000000000000" pitchFamily="2" charset="2"/>
        <a:buChar char="ü"/>
        <a:defRPr sz="2400">
          <a:solidFill>
            <a:schemeClr val="tx1"/>
          </a:solidFill>
          <a:latin typeface="Arial Narrow" panose="020B0606020202030204" pitchFamily="34" charset="0"/>
          <a:cs typeface="+mn-cs"/>
        </a:defRPr>
      </a:lvl2pPr>
      <a:lvl3pPr marL="1143000" indent="-228600" algn="l" rtl="0" eaLnBrk="0" fontAlgn="base" hangingPunct="0">
        <a:spcBef>
          <a:spcPct val="20000"/>
        </a:spcBef>
        <a:spcAft>
          <a:spcPct val="0"/>
        </a:spcAft>
        <a:buChar char="•"/>
        <a:defRPr sz="2000">
          <a:solidFill>
            <a:srgbClr val="640064"/>
          </a:solidFill>
          <a:latin typeface="Arial Narrow" panose="020B0606020202030204" pitchFamily="34" charset="0"/>
          <a:cs typeface="+mn-cs"/>
        </a:defRPr>
      </a:lvl3pPr>
      <a:lvl4pPr marL="1600200" indent="-228600" algn="l" rtl="0" eaLnBrk="0" fontAlgn="base" hangingPunct="0">
        <a:spcBef>
          <a:spcPct val="20000"/>
        </a:spcBef>
        <a:spcAft>
          <a:spcPct val="0"/>
        </a:spcAft>
        <a:buChar char="–"/>
        <a:defRPr>
          <a:solidFill>
            <a:srgbClr val="640064"/>
          </a:solidFill>
          <a:latin typeface="Arial Narrow" panose="020B0606020202030204" pitchFamily="34" charset="0"/>
          <a:cs typeface="+mn-cs"/>
        </a:defRPr>
      </a:lvl4pPr>
      <a:lvl5pPr marL="2057400" indent="-228600" algn="l" rtl="0" eaLnBrk="0" fontAlgn="base" hangingPunct="0">
        <a:spcBef>
          <a:spcPct val="20000"/>
        </a:spcBef>
        <a:spcAft>
          <a:spcPct val="0"/>
        </a:spcAft>
        <a:buChar char="»"/>
        <a:defRPr>
          <a:solidFill>
            <a:srgbClr val="640064"/>
          </a:solidFill>
          <a:latin typeface="Arial Narrow" panose="020B0606020202030204" pitchFamily="34" charset="0"/>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w3schools.in/python-tutorial/gui-programming/"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www.tutorialspoint.com/python/python_gui_programming.ht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utorialspoint.com/python/python_gui_programming.ht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15"/>
          <p:cNvSpPr>
            <a:spLocks noChangeShapeType="1"/>
          </p:cNvSpPr>
          <p:nvPr/>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 name="Rectangle 3"/>
          <p:cNvSpPr>
            <a:spLocks noGrp="1" noChangeArrowheads="1"/>
          </p:cNvSpPr>
          <p:nvPr>
            <p:ph type="subTitle" idx="1"/>
          </p:nvPr>
        </p:nvSpPr>
        <p:spPr>
          <a:xfrm>
            <a:off x="1752600" y="1752600"/>
            <a:ext cx="6858000" cy="1698927"/>
          </a:xfrm>
        </p:spPr>
        <p:txBody>
          <a:bodyPr/>
          <a:lstStyle/>
          <a:p>
            <a:r>
              <a:rPr lang="en-GB" sz="3600" dirty="0">
                <a:latin typeface="Arial" panose="020B0604020202020204" pitchFamily="34" charset="0"/>
                <a:cs typeface="Arial" panose="020B0604020202020204" pitchFamily="34" charset="0"/>
              </a:rPr>
              <a:t>Applications of Programming I - Introduction to GUI</a:t>
            </a:r>
          </a:p>
          <a:p>
            <a:r>
              <a:rPr lang="en-GB" sz="3600" b="0" dirty="0">
                <a:latin typeface="Arial" panose="020B0604020202020204" pitchFamily="34" charset="0"/>
                <a:cs typeface="Arial" panose="020B0604020202020204" pitchFamily="34" charset="0"/>
              </a:rPr>
              <a:t>(Graphical User Interface)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a:t>Creating the widgets </a:t>
            </a:r>
            <a:r>
              <a:rPr lang="en-US" altLang="en-US" b="0" i="1"/>
              <a:t>– Format </a:t>
            </a:r>
            <a:endParaRPr lang="en-US" altLang="en-US" b="0" i="1" dirty="0"/>
          </a:p>
        </p:txBody>
      </p:sp>
      <p:graphicFrame>
        <p:nvGraphicFramePr>
          <p:cNvPr id="2" name="Table 1">
            <a:extLst>
              <a:ext uri="{FF2B5EF4-FFF2-40B4-BE49-F238E27FC236}">
                <a16:creationId xmlns:a16="http://schemas.microsoft.com/office/drawing/2014/main" id="{84F3750E-E2BB-4193-A913-99AC311C1DFA}"/>
              </a:ext>
            </a:extLst>
          </p:cNvPr>
          <p:cNvGraphicFramePr>
            <a:graphicFrameLocks noGrp="1"/>
          </p:cNvGraphicFramePr>
          <p:nvPr>
            <p:extLst>
              <p:ext uri="{D42A27DB-BD31-4B8C-83A1-F6EECF244321}">
                <p14:modId xmlns:p14="http://schemas.microsoft.com/office/powerpoint/2010/main" val="4155411729"/>
              </p:ext>
            </p:extLst>
          </p:nvPr>
        </p:nvGraphicFramePr>
        <p:xfrm>
          <a:off x="342900" y="1097757"/>
          <a:ext cx="8458200" cy="3459161"/>
        </p:xfrm>
        <a:graphic>
          <a:graphicData uri="http://schemas.openxmlformats.org/drawingml/2006/table">
            <a:tbl>
              <a:tblPr firstRow="1" firstCol="1" bandRow="1">
                <a:tableStyleId>{5C22544A-7EE6-4342-B048-85BDC9FD1C3A}</a:tableStyleId>
              </a:tblPr>
              <a:tblGrid>
                <a:gridCol w="1501923">
                  <a:extLst>
                    <a:ext uri="{9D8B030D-6E8A-4147-A177-3AD203B41FA5}">
                      <a16:colId xmlns:a16="http://schemas.microsoft.com/office/drawing/2014/main" val="3676231023"/>
                    </a:ext>
                  </a:extLst>
                </a:gridCol>
                <a:gridCol w="6956277">
                  <a:extLst>
                    <a:ext uri="{9D8B030D-6E8A-4147-A177-3AD203B41FA5}">
                      <a16:colId xmlns:a16="http://schemas.microsoft.com/office/drawing/2014/main" val="1416295712"/>
                    </a:ext>
                  </a:extLst>
                </a:gridCol>
              </a:tblGrid>
              <a:tr h="567415">
                <a:tc>
                  <a:txBody>
                    <a:bodyPr/>
                    <a:lstStyle/>
                    <a:p>
                      <a:pPr algn="ctr">
                        <a:lnSpc>
                          <a:spcPct val="150000"/>
                        </a:lnSpc>
                        <a:spcBef>
                          <a:spcPts val="0"/>
                        </a:spcBef>
                        <a:spcAft>
                          <a:spcPts val="0"/>
                        </a:spcAft>
                      </a:pPr>
                      <a:r>
                        <a:rPr lang="en-SG" sz="2400" b="1">
                          <a:solidFill>
                            <a:srgbClr val="0000FF"/>
                          </a:solidFill>
                          <a:effectLst/>
                        </a:rPr>
                        <a:t>Widget</a:t>
                      </a:r>
                      <a:endParaRPr lang="en-SG" sz="2400" b="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0"/>
                        </a:spcBef>
                        <a:spcAft>
                          <a:spcPts val="0"/>
                        </a:spcAft>
                      </a:pPr>
                      <a:r>
                        <a:rPr lang="en-SG" sz="2400">
                          <a:solidFill>
                            <a:srgbClr val="0000FF"/>
                          </a:solidFill>
                          <a:effectLst/>
                        </a:rPr>
                        <a:t>Format </a:t>
                      </a:r>
                      <a:endParaRPr lang="en-SG" sz="240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68974824"/>
                  </a:ext>
                </a:extLst>
              </a:tr>
              <a:tr h="567415">
                <a:tc>
                  <a:txBody>
                    <a:bodyPr/>
                    <a:lstStyle/>
                    <a:p>
                      <a:pPr algn="ctr">
                        <a:lnSpc>
                          <a:spcPct val="150000"/>
                        </a:lnSpc>
                        <a:spcBef>
                          <a:spcPts val="0"/>
                        </a:spcBef>
                        <a:spcAft>
                          <a:spcPts val="0"/>
                        </a:spcAft>
                      </a:pPr>
                      <a:r>
                        <a:rPr lang="en-SG" sz="2000" b="0">
                          <a:solidFill>
                            <a:srgbClr val="0000FF"/>
                          </a:solidFill>
                          <a:effectLst/>
                        </a:rPr>
                        <a:t>Label</a:t>
                      </a:r>
                      <a:endParaRPr lang="en-SG" sz="2000" b="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0"/>
                        </a:spcBef>
                        <a:spcAft>
                          <a:spcPts val="0"/>
                        </a:spcAft>
                      </a:pPr>
                      <a:r>
                        <a:rPr lang="en-SG" sz="2000" kern="1200">
                          <a:solidFill>
                            <a:schemeClr val="dk1"/>
                          </a:solidFill>
                          <a:effectLst/>
                          <a:latin typeface="Courier New" panose="02070309020205020404" pitchFamily="49" charset="0"/>
                          <a:ea typeface="+mn-ea"/>
                          <a:cs typeface="Courier New" panose="02070309020205020404" pitchFamily="49" charset="0"/>
                        </a:rPr>
                        <a:t> lblX = </a:t>
                      </a:r>
                      <a:r>
                        <a:rPr lang="en-SG" sz="2000" b="1" kern="1200">
                          <a:solidFill>
                            <a:srgbClr val="0000FF"/>
                          </a:solidFill>
                          <a:effectLst/>
                          <a:latin typeface="Courier New" panose="02070309020205020404" pitchFamily="49" charset="0"/>
                          <a:ea typeface="+mn-ea"/>
                          <a:cs typeface="Courier New" panose="02070309020205020404" pitchFamily="49" charset="0"/>
                        </a:rPr>
                        <a:t>Label(</a:t>
                      </a:r>
                      <a:r>
                        <a:rPr lang="en-SG" sz="2000" kern="1200">
                          <a:solidFill>
                            <a:schemeClr val="dk1"/>
                          </a:solidFill>
                          <a:effectLst/>
                          <a:latin typeface="Courier New" panose="02070309020205020404" pitchFamily="49" charset="0"/>
                          <a:ea typeface="+mn-ea"/>
                          <a:cs typeface="Courier New" panose="02070309020205020404" pitchFamily="49" charset="0"/>
                        </a:rPr>
                        <a:t>master, option=value, ...</a:t>
                      </a:r>
                      <a:r>
                        <a:rPr lang="en-SG" sz="2000" b="1" kern="1200">
                          <a:solidFill>
                            <a:srgbClr val="0000FF"/>
                          </a:solidFill>
                          <a:effectLst/>
                          <a:latin typeface="Courier New" panose="02070309020205020404" pitchFamily="49" charset="0"/>
                          <a:ea typeface="+mn-ea"/>
                          <a:cs typeface="Courier New" panose="02070309020205020404" pitchFamily="49" charset="0"/>
                        </a:rPr>
                        <a:t>)</a:t>
                      </a:r>
                      <a:endParaRPr lang="en-SG" sz="2000" b="1">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tc>
                <a:extLst>
                  <a:ext uri="{0D108BD9-81ED-4DB2-BD59-A6C34878D82A}">
                    <a16:rowId xmlns:a16="http://schemas.microsoft.com/office/drawing/2014/main" val="2102078654"/>
                  </a:ext>
                </a:extLst>
              </a:tr>
              <a:tr h="622086">
                <a:tc>
                  <a:txBody>
                    <a:bodyPr/>
                    <a:lstStyle/>
                    <a:p>
                      <a:pPr algn="ctr">
                        <a:lnSpc>
                          <a:spcPct val="150000"/>
                        </a:lnSpc>
                        <a:spcBef>
                          <a:spcPts val="0"/>
                        </a:spcBef>
                        <a:spcAft>
                          <a:spcPts val="0"/>
                        </a:spcAft>
                      </a:pPr>
                      <a:r>
                        <a:rPr lang="en-SG" sz="2000" b="0">
                          <a:solidFill>
                            <a:srgbClr val="0000FF"/>
                          </a:solidFill>
                          <a:effectLst/>
                        </a:rPr>
                        <a:t>Button</a:t>
                      </a:r>
                      <a:endParaRPr lang="en-SG" sz="2000" b="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0"/>
                        </a:spcBef>
                        <a:spcAft>
                          <a:spcPts val="0"/>
                        </a:spcAft>
                      </a:pPr>
                      <a:r>
                        <a:rPr lang="en-SG" sz="2000" kern="1200">
                          <a:solidFill>
                            <a:schemeClr val="dk1"/>
                          </a:solidFill>
                          <a:effectLst/>
                          <a:latin typeface="Courier New" panose="02070309020205020404" pitchFamily="49" charset="0"/>
                          <a:ea typeface="+mn-ea"/>
                          <a:cs typeface="Courier New" panose="02070309020205020404" pitchFamily="49" charset="0"/>
                        </a:rPr>
                        <a:t> btnX = </a:t>
                      </a:r>
                      <a:r>
                        <a:rPr lang="en-SG" sz="2000" b="1" kern="1200">
                          <a:solidFill>
                            <a:srgbClr val="0000FF"/>
                          </a:solidFill>
                          <a:effectLst/>
                          <a:latin typeface="Courier New" panose="02070309020205020404" pitchFamily="49" charset="0"/>
                          <a:ea typeface="+mn-ea"/>
                          <a:cs typeface="Courier New" panose="02070309020205020404" pitchFamily="49" charset="0"/>
                        </a:rPr>
                        <a:t>Button(</a:t>
                      </a:r>
                      <a:r>
                        <a:rPr lang="en-SG" sz="2000" kern="1200">
                          <a:solidFill>
                            <a:schemeClr val="dk1"/>
                          </a:solidFill>
                          <a:effectLst/>
                          <a:latin typeface="Courier New" panose="02070309020205020404" pitchFamily="49" charset="0"/>
                          <a:ea typeface="+mn-ea"/>
                          <a:cs typeface="Courier New" panose="02070309020205020404" pitchFamily="49" charset="0"/>
                        </a:rPr>
                        <a:t>master, option=value, ...</a:t>
                      </a:r>
                      <a:r>
                        <a:rPr lang="en-SG" sz="2000" b="1" kern="1200">
                          <a:solidFill>
                            <a:srgbClr val="0000FF"/>
                          </a:solidFill>
                          <a:effectLst/>
                          <a:latin typeface="Courier New" panose="02070309020205020404" pitchFamily="49" charset="0"/>
                          <a:ea typeface="+mn-ea"/>
                          <a:cs typeface="Courier New" panose="02070309020205020404" pitchFamily="49" charset="0"/>
                        </a:rPr>
                        <a:t>)</a:t>
                      </a:r>
                      <a:endParaRPr lang="en-SG" sz="2000" b="1">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tc>
                <a:extLst>
                  <a:ext uri="{0D108BD9-81ED-4DB2-BD59-A6C34878D82A}">
                    <a16:rowId xmlns:a16="http://schemas.microsoft.com/office/drawing/2014/main" val="2172758733"/>
                  </a:ext>
                </a:extLst>
              </a:tr>
              <a:tr h="567415">
                <a:tc>
                  <a:txBody>
                    <a:bodyPr/>
                    <a:lstStyle/>
                    <a:p>
                      <a:pPr algn="ctr">
                        <a:lnSpc>
                          <a:spcPct val="150000"/>
                        </a:lnSpc>
                        <a:spcBef>
                          <a:spcPts val="0"/>
                        </a:spcBef>
                        <a:spcAft>
                          <a:spcPts val="0"/>
                        </a:spcAft>
                      </a:pPr>
                      <a:r>
                        <a:rPr lang="en-SG" sz="2000" b="0">
                          <a:solidFill>
                            <a:srgbClr val="0000FF"/>
                          </a:solidFill>
                          <a:effectLst/>
                        </a:rPr>
                        <a:t>Entry</a:t>
                      </a:r>
                      <a:endParaRPr lang="en-SG" sz="2000" b="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0"/>
                        </a:spcBef>
                        <a:spcAft>
                          <a:spcPts val="0"/>
                        </a:spcAft>
                      </a:pPr>
                      <a:r>
                        <a:rPr lang="en-SG" sz="2000">
                          <a:effectLst/>
                          <a:latin typeface="Courier New" panose="02070309020205020404" pitchFamily="49" charset="0"/>
                          <a:cs typeface="Courier New" panose="02070309020205020404" pitchFamily="49" charset="0"/>
                        </a:rPr>
                        <a:t> </a:t>
                      </a:r>
                      <a:r>
                        <a:rPr lang="en-SG" sz="2000" kern="1200">
                          <a:solidFill>
                            <a:schemeClr val="dk1"/>
                          </a:solidFill>
                          <a:effectLst/>
                          <a:latin typeface="Courier New" panose="02070309020205020404" pitchFamily="49" charset="0"/>
                          <a:ea typeface="+mn-ea"/>
                          <a:cs typeface="Courier New" panose="02070309020205020404" pitchFamily="49" charset="0"/>
                        </a:rPr>
                        <a:t>entX = </a:t>
                      </a:r>
                      <a:r>
                        <a:rPr lang="en-SG" sz="2000" b="1" kern="1200">
                          <a:solidFill>
                            <a:srgbClr val="0000FF"/>
                          </a:solidFill>
                          <a:effectLst/>
                          <a:latin typeface="Courier New" panose="02070309020205020404" pitchFamily="49" charset="0"/>
                          <a:ea typeface="+mn-ea"/>
                          <a:cs typeface="Courier New" panose="02070309020205020404" pitchFamily="49" charset="0"/>
                        </a:rPr>
                        <a:t>Entry(</a:t>
                      </a:r>
                      <a:r>
                        <a:rPr lang="en-SG" sz="2000" kern="1200">
                          <a:solidFill>
                            <a:schemeClr val="dk1"/>
                          </a:solidFill>
                          <a:effectLst/>
                          <a:latin typeface="Courier New" panose="02070309020205020404" pitchFamily="49" charset="0"/>
                          <a:ea typeface="+mn-ea"/>
                          <a:cs typeface="Courier New" panose="02070309020205020404" pitchFamily="49" charset="0"/>
                        </a:rPr>
                        <a:t>master, option=value, ...</a:t>
                      </a:r>
                      <a:r>
                        <a:rPr lang="en-SG" sz="2000" b="1" kern="1200">
                          <a:solidFill>
                            <a:srgbClr val="0000FF"/>
                          </a:solidFill>
                          <a:effectLst/>
                          <a:latin typeface="Courier New" panose="02070309020205020404" pitchFamily="49" charset="0"/>
                          <a:ea typeface="+mn-ea"/>
                          <a:cs typeface="Courier New" panose="02070309020205020404" pitchFamily="49" charset="0"/>
                        </a:rPr>
                        <a:t>)</a:t>
                      </a:r>
                      <a:endParaRPr lang="en-SG" sz="2000" b="1">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tc>
                <a:extLst>
                  <a:ext uri="{0D108BD9-81ED-4DB2-BD59-A6C34878D82A}">
                    <a16:rowId xmlns:a16="http://schemas.microsoft.com/office/drawing/2014/main" val="4036939617"/>
                  </a:ext>
                </a:extLst>
              </a:tr>
              <a:tr h="567415">
                <a:tc>
                  <a:txBody>
                    <a:bodyPr/>
                    <a:lstStyle/>
                    <a:p>
                      <a:pPr algn="ctr">
                        <a:lnSpc>
                          <a:spcPct val="150000"/>
                        </a:lnSpc>
                        <a:spcBef>
                          <a:spcPts val="0"/>
                        </a:spcBef>
                        <a:spcAft>
                          <a:spcPts val="0"/>
                        </a:spcAft>
                      </a:pPr>
                      <a:r>
                        <a:rPr lang="en-SG" sz="2000" b="0">
                          <a:solidFill>
                            <a:srgbClr val="0000FF"/>
                          </a:solidFill>
                          <a:effectLst/>
                        </a:rPr>
                        <a:t>Text</a:t>
                      </a:r>
                      <a:endParaRPr lang="en-SG" sz="2000" b="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0"/>
                        </a:spcBef>
                        <a:spcAft>
                          <a:spcPts val="0"/>
                        </a:spcAft>
                      </a:pPr>
                      <a:r>
                        <a:rPr lang="en-SG" sz="2000">
                          <a:effectLst/>
                          <a:latin typeface="Courier New" panose="02070309020205020404" pitchFamily="49" charset="0"/>
                          <a:cs typeface="Courier New" panose="02070309020205020404" pitchFamily="49" charset="0"/>
                        </a:rPr>
                        <a:t> </a:t>
                      </a:r>
                      <a:r>
                        <a:rPr lang="en-SG" sz="2000" kern="1200">
                          <a:solidFill>
                            <a:schemeClr val="dk1"/>
                          </a:solidFill>
                          <a:effectLst/>
                          <a:latin typeface="Courier New" panose="02070309020205020404" pitchFamily="49" charset="0"/>
                          <a:ea typeface="+mn-ea"/>
                          <a:cs typeface="Courier New" panose="02070309020205020404" pitchFamily="49" charset="0"/>
                        </a:rPr>
                        <a:t>txtX = </a:t>
                      </a:r>
                      <a:r>
                        <a:rPr lang="en-SG" sz="2000" b="1" kern="1200">
                          <a:solidFill>
                            <a:srgbClr val="0000FF"/>
                          </a:solidFill>
                          <a:effectLst/>
                          <a:latin typeface="Courier New" panose="02070309020205020404" pitchFamily="49" charset="0"/>
                          <a:ea typeface="+mn-ea"/>
                          <a:cs typeface="Courier New" panose="02070309020205020404" pitchFamily="49" charset="0"/>
                        </a:rPr>
                        <a:t>Text(</a:t>
                      </a:r>
                      <a:r>
                        <a:rPr lang="en-SG" sz="2000" kern="1200">
                          <a:solidFill>
                            <a:schemeClr val="dk1"/>
                          </a:solidFill>
                          <a:effectLst/>
                          <a:latin typeface="Courier New" panose="02070309020205020404" pitchFamily="49" charset="0"/>
                          <a:ea typeface="+mn-ea"/>
                          <a:cs typeface="Courier New" panose="02070309020205020404" pitchFamily="49" charset="0"/>
                        </a:rPr>
                        <a:t>master, option=value, ...</a:t>
                      </a:r>
                      <a:r>
                        <a:rPr lang="en-SG" sz="2000" b="1" kern="1200">
                          <a:solidFill>
                            <a:srgbClr val="0000FF"/>
                          </a:solidFill>
                          <a:effectLst/>
                          <a:latin typeface="Courier New" panose="02070309020205020404" pitchFamily="49" charset="0"/>
                          <a:ea typeface="+mn-ea"/>
                          <a:cs typeface="Courier New" panose="02070309020205020404" pitchFamily="49" charset="0"/>
                        </a:rPr>
                        <a:t>)</a:t>
                      </a:r>
                      <a:endParaRPr lang="en-SG" sz="2000" b="1">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tc>
                <a:extLst>
                  <a:ext uri="{0D108BD9-81ED-4DB2-BD59-A6C34878D82A}">
                    <a16:rowId xmlns:a16="http://schemas.microsoft.com/office/drawing/2014/main" val="1876778146"/>
                  </a:ext>
                </a:extLst>
              </a:tr>
              <a:tr h="567415">
                <a:tc>
                  <a:txBody>
                    <a:bodyPr/>
                    <a:lstStyle/>
                    <a:p>
                      <a:pPr algn="ctr">
                        <a:lnSpc>
                          <a:spcPct val="150000"/>
                        </a:lnSpc>
                        <a:spcBef>
                          <a:spcPts val="0"/>
                        </a:spcBef>
                        <a:spcAft>
                          <a:spcPts val="0"/>
                        </a:spcAft>
                      </a:pPr>
                      <a:r>
                        <a:rPr lang="en-SG" sz="2000" b="0">
                          <a:solidFill>
                            <a:srgbClr val="0000FF"/>
                          </a:solidFill>
                          <a:effectLst/>
                        </a:rPr>
                        <a:t>Frame</a:t>
                      </a:r>
                      <a:endParaRPr lang="en-SG" sz="2000" b="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0"/>
                        </a:spcBef>
                        <a:spcAft>
                          <a:spcPts val="0"/>
                        </a:spcAft>
                      </a:pPr>
                      <a:r>
                        <a:rPr lang="en-SG" sz="2000">
                          <a:effectLst/>
                          <a:latin typeface="Courier New" panose="02070309020205020404" pitchFamily="49" charset="0"/>
                          <a:cs typeface="Courier New" panose="02070309020205020404" pitchFamily="49" charset="0"/>
                        </a:rPr>
                        <a:t> </a:t>
                      </a:r>
                      <a:r>
                        <a:rPr lang="en-SG" sz="2000" kern="1200">
                          <a:solidFill>
                            <a:schemeClr val="dk1"/>
                          </a:solidFill>
                          <a:effectLst/>
                          <a:latin typeface="Courier New" panose="02070309020205020404" pitchFamily="49" charset="0"/>
                          <a:ea typeface="+mn-ea"/>
                          <a:cs typeface="Courier New" panose="02070309020205020404" pitchFamily="49" charset="0"/>
                        </a:rPr>
                        <a:t>frmX = </a:t>
                      </a:r>
                      <a:r>
                        <a:rPr lang="en-SG" sz="2000" b="1" kern="1200">
                          <a:solidFill>
                            <a:srgbClr val="0000FF"/>
                          </a:solidFill>
                          <a:effectLst/>
                          <a:latin typeface="Courier New" panose="02070309020205020404" pitchFamily="49" charset="0"/>
                          <a:ea typeface="+mn-ea"/>
                          <a:cs typeface="Courier New" panose="02070309020205020404" pitchFamily="49" charset="0"/>
                        </a:rPr>
                        <a:t>Frame(</a:t>
                      </a:r>
                      <a:r>
                        <a:rPr lang="en-SG" sz="2000" kern="1200">
                          <a:solidFill>
                            <a:schemeClr val="dk1"/>
                          </a:solidFill>
                          <a:effectLst/>
                          <a:latin typeface="Courier New" panose="02070309020205020404" pitchFamily="49" charset="0"/>
                          <a:ea typeface="+mn-ea"/>
                          <a:cs typeface="Courier New" panose="02070309020205020404" pitchFamily="49" charset="0"/>
                        </a:rPr>
                        <a:t>master, option=value, ...</a:t>
                      </a:r>
                      <a:r>
                        <a:rPr lang="en-SG" sz="2000" b="1" kern="1200">
                          <a:solidFill>
                            <a:srgbClr val="0000FF"/>
                          </a:solidFill>
                          <a:effectLst/>
                          <a:latin typeface="Courier New" panose="02070309020205020404" pitchFamily="49" charset="0"/>
                          <a:ea typeface="+mn-ea"/>
                          <a:cs typeface="Courier New" panose="02070309020205020404" pitchFamily="49" charset="0"/>
                        </a:rPr>
                        <a:t>)</a:t>
                      </a:r>
                      <a:endParaRPr lang="en-SG" sz="2000" b="1">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tc>
                <a:extLst>
                  <a:ext uri="{0D108BD9-81ED-4DB2-BD59-A6C34878D82A}">
                    <a16:rowId xmlns:a16="http://schemas.microsoft.com/office/drawing/2014/main" val="630503418"/>
                  </a:ext>
                </a:extLst>
              </a:tr>
            </a:tbl>
          </a:graphicData>
        </a:graphic>
      </p:graphicFrame>
      <p:sp>
        <p:nvSpPr>
          <p:cNvPr id="3" name="Rectangle 1">
            <a:extLst>
              <a:ext uri="{FF2B5EF4-FFF2-40B4-BE49-F238E27FC236}">
                <a16:creationId xmlns:a16="http://schemas.microsoft.com/office/drawing/2014/main" id="{82891041-0A88-48BC-BB6F-FAE0305FB10E}"/>
              </a:ext>
            </a:extLst>
          </p:cNvPr>
          <p:cNvSpPr>
            <a:spLocks noChangeArrowheads="1"/>
          </p:cNvSpPr>
          <p:nvPr/>
        </p:nvSpPr>
        <p:spPr bwMode="auto">
          <a:xfrm>
            <a:off x="1709738" y="28273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Tree>
    <p:extLst>
      <p:ext uri="{BB962C8B-B14F-4D97-AF65-F5344CB8AC3E}">
        <p14:creationId xmlns:p14="http://schemas.microsoft.com/office/powerpoint/2010/main" val="285568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a:t>Setting the attributes</a:t>
            </a:r>
            <a:endParaRPr lang="en-US" altLang="en-US" b="0" i="1" dirty="0"/>
          </a:p>
        </p:txBody>
      </p:sp>
      <p:sp>
        <p:nvSpPr>
          <p:cNvPr id="130051" name="Rectangle 3"/>
          <p:cNvSpPr>
            <a:spLocks noGrp="1" noChangeArrowheads="1"/>
          </p:cNvSpPr>
          <p:nvPr>
            <p:ph type="body" idx="1"/>
          </p:nvPr>
        </p:nvSpPr>
        <p:spPr>
          <a:xfrm>
            <a:off x="152400" y="830371"/>
            <a:ext cx="8991600" cy="563562"/>
          </a:xfrm>
        </p:spPr>
        <p:txBody>
          <a:bodyPr/>
          <a:lstStyle/>
          <a:p>
            <a:pPr marL="0" lvl="1" indent="0">
              <a:buClrTx/>
              <a:buSzPct val="100000"/>
              <a:buNone/>
            </a:pPr>
            <a:r>
              <a:rPr lang="en-US" altLang="en-US">
                <a:solidFill>
                  <a:srgbClr val="0000FF"/>
                </a:solidFill>
                <a:latin typeface="Arial" panose="020B0604020202020204" pitchFamily="34" charset="0"/>
                <a:cs typeface="Arial" panose="020B0604020202020204" pitchFamily="34" charset="0"/>
              </a:rPr>
              <a:t>Common Attributes</a:t>
            </a:r>
            <a:endParaRPr lang="en-US" altLang="en-US" sz="2000">
              <a:solidFill>
                <a:srgbClr val="008000"/>
              </a:solidFill>
              <a:latin typeface="Consolas" panose="020B0609020204030204" pitchFamily="49" charset="0"/>
              <a:cs typeface="Arial" panose="020B0604020202020204" pitchFamily="34" charset="0"/>
            </a:endParaRPr>
          </a:p>
          <a:p>
            <a:pPr marL="0" lvl="1" indent="0">
              <a:lnSpc>
                <a:spcPct val="150000"/>
              </a:lnSpc>
              <a:buClrTx/>
              <a:buSzPct val="100000"/>
              <a:buNone/>
            </a:pPr>
            <a:endParaRPr lang="en-US" altLang="en-US" sz="2000" dirty="0">
              <a:solidFill>
                <a:srgbClr val="0000FF"/>
              </a:solidFill>
              <a:latin typeface="Consolas" panose="020B0609020204030204" pitchFamily="49" charset="0"/>
              <a:cs typeface="Arial" panose="020B0604020202020204" pitchFamily="34" charset="0"/>
            </a:endParaRPr>
          </a:p>
        </p:txBody>
      </p:sp>
      <p:graphicFrame>
        <p:nvGraphicFramePr>
          <p:cNvPr id="5" name="Table 4">
            <a:extLst>
              <a:ext uri="{FF2B5EF4-FFF2-40B4-BE49-F238E27FC236}">
                <a16:creationId xmlns:a16="http://schemas.microsoft.com/office/drawing/2014/main" id="{2AE0E701-ADE9-4FCB-B410-8EA69A395DB4}"/>
              </a:ext>
            </a:extLst>
          </p:cNvPr>
          <p:cNvGraphicFramePr>
            <a:graphicFrameLocks noGrp="1"/>
          </p:cNvGraphicFramePr>
          <p:nvPr>
            <p:extLst>
              <p:ext uri="{D42A27DB-BD31-4B8C-83A1-F6EECF244321}">
                <p14:modId xmlns:p14="http://schemas.microsoft.com/office/powerpoint/2010/main" val="1822479909"/>
              </p:ext>
            </p:extLst>
          </p:nvPr>
        </p:nvGraphicFramePr>
        <p:xfrm>
          <a:off x="228600" y="1295400"/>
          <a:ext cx="8534400" cy="4593991"/>
        </p:xfrm>
        <a:graphic>
          <a:graphicData uri="http://schemas.openxmlformats.org/drawingml/2006/table">
            <a:tbl>
              <a:tblPr firstRow="1" firstCol="1" bandRow="1">
                <a:tableStyleId>{5C22544A-7EE6-4342-B048-85BDC9FD1C3A}</a:tableStyleId>
              </a:tblPr>
              <a:tblGrid>
                <a:gridCol w="2057400">
                  <a:extLst>
                    <a:ext uri="{9D8B030D-6E8A-4147-A177-3AD203B41FA5}">
                      <a16:colId xmlns:a16="http://schemas.microsoft.com/office/drawing/2014/main" val="3676231023"/>
                    </a:ext>
                  </a:extLst>
                </a:gridCol>
                <a:gridCol w="2819400">
                  <a:extLst>
                    <a:ext uri="{9D8B030D-6E8A-4147-A177-3AD203B41FA5}">
                      <a16:colId xmlns:a16="http://schemas.microsoft.com/office/drawing/2014/main" val="1416295712"/>
                    </a:ext>
                  </a:extLst>
                </a:gridCol>
                <a:gridCol w="3657600">
                  <a:extLst>
                    <a:ext uri="{9D8B030D-6E8A-4147-A177-3AD203B41FA5}">
                      <a16:colId xmlns:a16="http://schemas.microsoft.com/office/drawing/2014/main" val="1543003080"/>
                    </a:ext>
                  </a:extLst>
                </a:gridCol>
              </a:tblGrid>
              <a:tr h="567415">
                <a:tc>
                  <a:txBody>
                    <a:bodyPr/>
                    <a:lstStyle/>
                    <a:p>
                      <a:pPr algn="ctr">
                        <a:lnSpc>
                          <a:spcPct val="150000"/>
                        </a:lnSpc>
                        <a:spcBef>
                          <a:spcPts val="0"/>
                        </a:spcBef>
                        <a:spcAft>
                          <a:spcPts val="0"/>
                        </a:spcAft>
                      </a:pPr>
                      <a:r>
                        <a:rPr lang="en-SG" sz="2000" b="0">
                          <a:solidFill>
                            <a:srgbClr val="0000FF"/>
                          </a:solidFill>
                          <a:effectLst/>
                        </a:rPr>
                        <a:t>Attribute</a:t>
                      </a:r>
                      <a:endParaRPr lang="en-SG" sz="2000" b="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0"/>
                        </a:spcBef>
                        <a:spcAft>
                          <a:spcPts val="0"/>
                        </a:spcAft>
                      </a:pPr>
                      <a:r>
                        <a:rPr lang="en-SG" sz="2000" b="0">
                          <a:solidFill>
                            <a:schemeClr val="tx1"/>
                          </a:solidFill>
                          <a:effectLst/>
                        </a:rPr>
                        <a:t>Format</a:t>
                      </a:r>
                      <a:endParaRPr lang="en-SG" sz="20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0"/>
                        </a:spcBef>
                        <a:spcAft>
                          <a:spcPts val="0"/>
                        </a:spcAft>
                      </a:pPr>
                      <a:r>
                        <a:rPr lang="en-SG" sz="2000" b="0">
                          <a:solidFill>
                            <a:srgbClr val="008000"/>
                          </a:solidFill>
                          <a:effectLst/>
                        </a:rPr>
                        <a:t>Example</a:t>
                      </a:r>
                      <a:endParaRPr lang="en-SG" sz="2000" b="0">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68974824"/>
                  </a:ext>
                </a:extLst>
              </a:tr>
              <a:tr h="567415">
                <a:tc>
                  <a:txBody>
                    <a:bodyPr/>
                    <a:lstStyle/>
                    <a:p>
                      <a:pPr algn="ctr">
                        <a:lnSpc>
                          <a:spcPct val="150000"/>
                        </a:lnSpc>
                        <a:spcBef>
                          <a:spcPts val="0"/>
                        </a:spcBef>
                        <a:spcAft>
                          <a:spcPts val="0"/>
                        </a:spcAft>
                      </a:pPr>
                      <a:r>
                        <a:rPr lang="en-SG" sz="2000" b="0">
                          <a:solidFill>
                            <a:srgbClr val="0000FF"/>
                          </a:solidFill>
                          <a:effectLst/>
                          <a:latin typeface="Consolas" panose="020B0609020204030204" pitchFamily="49" charset="0"/>
                        </a:rPr>
                        <a:t>text</a:t>
                      </a:r>
                      <a:endParaRPr lang="en-SG" sz="2000" b="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SG" sz="2000">
                          <a:solidFill>
                            <a:schemeClr val="tx1"/>
                          </a:solidFill>
                          <a:effectLst/>
                          <a:latin typeface="Consolas" panose="020B0609020204030204" pitchFamily="49" charset="0"/>
                        </a:rPr>
                        <a:t> </a:t>
                      </a:r>
                      <a:r>
                        <a:rPr lang="en-US" altLang="en-US" sz="2000">
                          <a:solidFill>
                            <a:schemeClr val="tx1"/>
                          </a:solidFill>
                          <a:latin typeface="Consolas" panose="020B0609020204030204" pitchFamily="49" charset="0"/>
                          <a:cs typeface="Arial" panose="020B0604020202020204" pitchFamily="34" charset="0"/>
                        </a:rPr>
                        <a:t>text='...'</a:t>
                      </a:r>
                    </a:p>
                  </a:txBody>
                  <a:tcPr marL="68580" marR="68580"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SG" sz="2000">
                          <a:solidFill>
                            <a:srgbClr val="008000"/>
                          </a:solidFill>
                          <a:effectLst/>
                          <a:latin typeface="Consolas" panose="020B0609020204030204" pitchFamily="49" charset="0"/>
                        </a:rPr>
                        <a:t> </a:t>
                      </a:r>
                      <a:r>
                        <a:rPr lang="en-US" altLang="en-US" sz="2000">
                          <a:solidFill>
                            <a:srgbClr val="008000"/>
                          </a:solidFill>
                          <a:latin typeface="Consolas" panose="020B0609020204030204" pitchFamily="49" charset="0"/>
                          <a:cs typeface="Arial" panose="020B0604020202020204" pitchFamily="34" charset="0"/>
                        </a:rPr>
                        <a:t>text='Number'</a:t>
                      </a:r>
                    </a:p>
                  </a:txBody>
                  <a:tcPr marL="68580" marR="68580" marT="0" marB="0"/>
                </a:tc>
                <a:extLst>
                  <a:ext uri="{0D108BD9-81ED-4DB2-BD59-A6C34878D82A}">
                    <a16:rowId xmlns:a16="http://schemas.microsoft.com/office/drawing/2014/main" val="2102078654"/>
                  </a:ext>
                </a:extLst>
              </a:tr>
              <a:tr h="622086">
                <a:tc>
                  <a:txBody>
                    <a:bodyPr/>
                    <a:lstStyle/>
                    <a:p>
                      <a:pPr algn="ctr">
                        <a:lnSpc>
                          <a:spcPct val="150000"/>
                        </a:lnSpc>
                        <a:spcBef>
                          <a:spcPts val="0"/>
                        </a:spcBef>
                        <a:spcAft>
                          <a:spcPts val="0"/>
                        </a:spcAft>
                      </a:pPr>
                      <a:r>
                        <a:rPr lang="en-SG" sz="2000" b="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font</a:t>
                      </a:r>
                    </a:p>
                  </a:txBody>
                  <a:tcPr marL="68580" marR="68580"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SG" sz="2000">
                          <a:solidFill>
                            <a:schemeClr val="tx1"/>
                          </a:solidFill>
                          <a:effectLst/>
                          <a:latin typeface="Consolas" panose="020B0609020204030204" pitchFamily="49" charset="0"/>
                        </a:rPr>
                        <a:t> </a:t>
                      </a:r>
                      <a:r>
                        <a:rPr lang="en-US" altLang="en-US" sz="2000">
                          <a:solidFill>
                            <a:schemeClr val="tx1"/>
                          </a:solidFill>
                          <a:latin typeface="Consolas" panose="020B0609020204030204" pitchFamily="49" charset="0"/>
                          <a:cs typeface="Arial" panose="020B0604020202020204" pitchFamily="34" charset="0"/>
                        </a:rPr>
                        <a:t>font=(type, size)</a:t>
                      </a:r>
                    </a:p>
                  </a:txBody>
                  <a:tcPr marL="68580" marR="68580"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SG" sz="2000">
                          <a:solidFill>
                            <a:srgbClr val="008000"/>
                          </a:solidFill>
                          <a:effectLst/>
                          <a:latin typeface="Consolas" panose="020B0609020204030204" pitchFamily="49" charset="0"/>
                        </a:rPr>
                        <a:t> </a:t>
                      </a:r>
                      <a:r>
                        <a:rPr lang="en-US" altLang="en-US" sz="2000">
                          <a:solidFill>
                            <a:srgbClr val="008000"/>
                          </a:solidFill>
                          <a:latin typeface="Consolas" panose="020B0609020204030204" pitchFamily="49" charset="0"/>
                          <a:cs typeface="Arial" panose="020B0604020202020204" pitchFamily="34" charset="0"/>
                        </a:rPr>
                        <a:t>font=('Arial', 12)</a:t>
                      </a:r>
                    </a:p>
                  </a:txBody>
                  <a:tcPr marL="68580" marR="68580" marT="0" marB="0"/>
                </a:tc>
                <a:extLst>
                  <a:ext uri="{0D108BD9-81ED-4DB2-BD59-A6C34878D82A}">
                    <a16:rowId xmlns:a16="http://schemas.microsoft.com/office/drawing/2014/main" val="2172758733"/>
                  </a:ext>
                </a:extLst>
              </a:tr>
              <a:tr h="567415">
                <a:tc>
                  <a:txBody>
                    <a:bodyPr/>
                    <a:lstStyle/>
                    <a:p>
                      <a:pPr algn="ctr">
                        <a:lnSpc>
                          <a:spcPct val="150000"/>
                        </a:lnSpc>
                        <a:spcBef>
                          <a:spcPts val="0"/>
                        </a:spcBef>
                        <a:spcAft>
                          <a:spcPts val="0"/>
                        </a:spcAft>
                      </a:pPr>
                      <a:r>
                        <a:rPr lang="en-SG" sz="2000" b="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width</a:t>
                      </a:r>
                    </a:p>
                  </a:txBody>
                  <a:tcPr marL="68580" marR="68580" marT="0" marB="0"/>
                </a:tc>
                <a:tc>
                  <a:txBody>
                    <a:bodyPr/>
                    <a:lstStyle/>
                    <a:p>
                      <a:pPr>
                        <a:lnSpc>
                          <a:spcPct val="150000"/>
                        </a:lnSpc>
                        <a:spcBef>
                          <a:spcPts val="0"/>
                        </a:spcBef>
                        <a:spcAft>
                          <a:spcPts val="0"/>
                        </a:spcAft>
                      </a:pPr>
                      <a:r>
                        <a:rPr lang="en-SG" sz="2000">
                          <a:solidFill>
                            <a:schemeClr val="tx1"/>
                          </a:solidFill>
                          <a:effectLst/>
                          <a:latin typeface="Consolas" panose="020B0609020204030204" pitchFamily="49" charset="0"/>
                        </a:rPr>
                        <a:t> </a:t>
                      </a:r>
                      <a:r>
                        <a:rPr lang="en-US" altLang="en-US" sz="2000">
                          <a:solidFill>
                            <a:schemeClr val="tx1"/>
                          </a:solidFill>
                          <a:latin typeface="Consolas" panose="020B0609020204030204" pitchFamily="49" charset="0"/>
                          <a:cs typeface="Arial" panose="020B0604020202020204" pitchFamily="34" charset="0"/>
                        </a:rPr>
                        <a:t>width=size </a:t>
                      </a:r>
                      <a:endParaRPr lang="en-SG" sz="200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0"/>
                        </a:spcBef>
                        <a:spcAft>
                          <a:spcPts val="0"/>
                        </a:spcAft>
                      </a:pPr>
                      <a:r>
                        <a:rPr lang="en-SG" sz="2000">
                          <a:solidFill>
                            <a:srgbClr val="008000"/>
                          </a:solidFill>
                          <a:effectLst/>
                          <a:latin typeface="Consolas" panose="020B0609020204030204" pitchFamily="49" charset="0"/>
                        </a:rPr>
                        <a:t> </a:t>
                      </a:r>
                      <a:r>
                        <a:rPr lang="en-US" altLang="en-US" sz="2000">
                          <a:solidFill>
                            <a:srgbClr val="008000"/>
                          </a:solidFill>
                          <a:latin typeface="Consolas" panose="020B0609020204030204" pitchFamily="49" charset="0"/>
                          <a:cs typeface="Arial" panose="020B0604020202020204" pitchFamily="34" charset="0"/>
                        </a:rPr>
                        <a:t>width=20 </a:t>
                      </a:r>
                      <a:endParaRPr lang="en-SG" sz="200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36939617"/>
                  </a:ext>
                </a:extLst>
              </a:tr>
              <a:tr h="567415">
                <a:tc>
                  <a:txBody>
                    <a:bodyPr/>
                    <a:lstStyle/>
                    <a:p>
                      <a:pPr algn="ctr">
                        <a:lnSpc>
                          <a:spcPct val="150000"/>
                        </a:lnSpc>
                        <a:spcBef>
                          <a:spcPts val="0"/>
                        </a:spcBef>
                        <a:spcAft>
                          <a:spcPts val="0"/>
                        </a:spcAft>
                      </a:pPr>
                      <a:r>
                        <a:rPr lang="en-SG" sz="2000" b="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height</a:t>
                      </a:r>
                    </a:p>
                  </a:txBody>
                  <a:tcPr marL="68580" marR="68580" marT="0" marB="0"/>
                </a:tc>
                <a:tc>
                  <a:txBody>
                    <a:bodyPr/>
                    <a:lstStyle/>
                    <a:p>
                      <a:pPr>
                        <a:lnSpc>
                          <a:spcPct val="150000"/>
                        </a:lnSpc>
                        <a:spcBef>
                          <a:spcPts val="0"/>
                        </a:spcBef>
                        <a:spcAft>
                          <a:spcPts val="0"/>
                        </a:spcAft>
                      </a:pPr>
                      <a:r>
                        <a:rPr lang="en-SG" sz="2000">
                          <a:solidFill>
                            <a:schemeClr val="tx1"/>
                          </a:solidFill>
                          <a:effectLst/>
                          <a:latin typeface="Consolas" panose="020B0609020204030204" pitchFamily="49" charset="0"/>
                        </a:rPr>
                        <a:t> </a:t>
                      </a:r>
                      <a:r>
                        <a:rPr lang="en-US" altLang="en-US" sz="2000">
                          <a:solidFill>
                            <a:schemeClr val="tx1"/>
                          </a:solidFill>
                          <a:latin typeface="Consolas" panose="020B0609020204030204" pitchFamily="49" charset="0"/>
                          <a:cs typeface="Arial" panose="020B0604020202020204" pitchFamily="34" charset="0"/>
                        </a:rPr>
                        <a:t>height=size</a:t>
                      </a:r>
                      <a:endParaRPr lang="en-SG" sz="200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0"/>
                        </a:spcBef>
                        <a:spcAft>
                          <a:spcPts val="0"/>
                        </a:spcAft>
                      </a:pPr>
                      <a:r>
                        <a:rPr lang="en-SG" sz="2000">
                          <a:solidFill>
                            <a:srgbClr val="008000"/>
                          </a:solidFill>
                          <a:effectLst/>
                          <a:latin typeface="Consolas" panose="020B0609020204030204" pitchFamily="49" charset="0"/>
                        </a:rPr>
                        <a:t> </a:t>
                      </a:r>
                      <a:r>
                        <a:rPr lang="en-US" altLang="en-US" sz="2000">
                          <a:solidFill>
                            <a:srgbClr val="008000"/>
                          </a:solidFill>
                          <a:latin typeface="Consolas" panose="020B0609020204030204" pitchFamily="49" charset="0"/>
                          <a:cs typeface="Arial" panose="020B0604020202020204" pitchFamily="34" charset="0"/>
                        </a:rPr>
                        <a:t>height=20</a:t>
                      </a:r>
                      <a:endParaRPr lang="en-SG" sz="200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6778146"/>
                  </a:ext>
                </a:extLst>
              </a:tr>
              <a:tr h="567415">
                <a:tc>
                  <a:txBody>
                    <a:bodyPr/>
                    <a:lstStyle/>
                    <a:p>
                      <a:pPr algn="ctr">
                        <a:lnSpc>
                          <a:spcPct val="150000"/>
                        </a:lnSpc>
                        <a:spcBef>
                          <a:spcPts val="0"/>
                        </a:spcBef>
                        <a:spcAft>
                          <a:spcPts val="0"/>
                        </a:spcAft>
                      </a:pPr>
                      <a:r>
                        <a:rPr lang="en-SG" sz="2000" b="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fg</a:t>
                      </a:r>
                    </a:p>
                  </a:txBody>
                  <a:tcPr marL="68580" marR="68580"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SG" sz="2000">
                          <a:solidFill>
                            <a:schemeClr val="tx1"/>
                          </a:solidFill>
                          <a:effectLst/>
                          <a:latin typeface="Consolas" panose="020B0609020204030204" pitchFamily="49" charset="0"/>
                        </a:rPr>
                        <a:t> </a:t>
                      </a:r>
                      <a:r>
                        <a:rPr lang="en-US" altLang="en-US" sz="2000">
                          <a:solidFill>
                            <a:schemeClr val="tx1"/>
                          </a:solidFill>
                          <a:latin typeface="Consolas" panose="020B0609020204030204" pitchFamily="49" charset="0"/>
                          <a:cs typeface="Arial" panose="020B0604020202020204" pitchFamily="34" charset="0"/>
                        </a:rPr>
                        <a:t>fg=color</a:t>
                      </a:r>
                    </a:p>
                  </a:txBody>
                  <a:tcPr marL="68580" marR="68580"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SG" sz="2000">
                          <a:solidFill>
                            <a:srgbClr val="008000"/>
                          </a:solidFill>
                          <a:effectLst/>
                          <a:latin typeface="Consolas" panose="020B0609020204030204" pitchFamily="49" charset="0"/>
                        </a:rPr>
                        <a:t> </a:t>
                      </a:r>
                      <a:r>
                        <a:rPr lang="en-US" altLang="en-US" sz="2000">
                          <a:solidFill>
                            <a:srgbClr val="008000"/>
                          </a:solidFill>
                          <a:latin typeface="Consolas" panose="020B0609020204030204" pitchFamily="49" charset="0"/>
                          <a:cs typeface="Arial" panose="020B0604020202020204" pitchFamily="34" charset="0"/>
                        </a:rPr>
                        <a:t>fg='blue'</a:t>
                      </a:r>
                    </a:p>
                  </a:txBody>
                  <a:tcPr marL="68580" marR="68580" marT="0" marB="0"/>
                </a:tc>
                <a:extLst>
                  <a:ext uri="{0D108BD9-81ED-4DB2-BD59-A6C34878D82A}">
                    <a16:rowId xmlns:a16="http://schemas.microsoft.com/office/drawing/2014/main" val="630503418"/>
                  </a:ext>
                </a:extLst>
              </a:tr>
              <a:tr h="567415">
                <a:tc>
                  <a:txBody>
                    <a:bodyPr/>
                    <a:lstStyle/>
                    <a:p>
                      <a:pPr algn="ctr">
                        <a:lnSpc>
                          <a:spcPct val="150000"/>
                        </a:lnSpc>
                        <a:spcBef>
                          <a:spcPts val="0"/>
                        </a:spcBef>
                        <a:spcAft>
                          <a:spcPts val="0"/>
                        </a:spcAft>
                      </a:pPr>
                      <a:r>
                        <a:rPr lang="en-SG" sz="2000" b="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bg</a:t>
                      </a:r>
                    </a:p>
                  </a:txBody>
                  <a:tcPr marL="68580" marR="68580"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en-US" sz="2000">
                          <a:solidFill>
                            <a:schemeClr val="tx1"/>
                          </a:solidFill>
                          <a:latin typeface="Consolas" panose="020B0609020204030204" pitchFamily="49" charset="0"/>
                          <a:cs typeface="Arial" panose="020B0604020202020204" pitchFamily="34" charset="0"/>
                        </a:rPr>
                        <a:t> bg=color</a:t>
                      </a:r>
                    </a:p>
                  </a:txBody>
                  <a:tcPr marL="68580" marR="68580"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en-US" sz="2000">
                          <a:solidFill>
                            <a:srgbClr val="008000"/>
                          </a:solidFill>
                          <a:latin typeface="Consolas" panose="020B0609020204030204" pitchFamily="49" charset="0"/>
                          <a:cs typeface="Arial" panose="020B0604020202020204" pitchFamily="34" charset="0"/>
                        </a:rPr>
                        <a:t> bg='light yellow'</a:t>
                      </a:r>
                    </a:p>
                  </a:txBody>
                  <a:tcPr marL="68580" marR="68580" marT="0" marB="0"/>
                </a:tc>
                <a:extLst>
                  <a:ext uri="{0D108BD9-81ED-4DB2-BD59-A6C34878D82A}">
                    <a16:rowId xmlns:a16="http://schemas.microsoft.com/office/drawing/2014/main" val="4063679235"/>
                  </a:ext>
                </a:extLst>
              </a:tr>
              <a:tr h="567415">
                <a:tc>
                  <a:txBody>
                    <a:bodyPr/>
                    <a:lstStyle/>
                    <a:p>
                      <a:pPr algn="ctr">
                        <a:lnSpc>
                          <a:spcPct val="150000"/>
                        </a:lnSpc>
                        <a:spcBef>
                          <a:spcPts val="0"/>
                        </a:spcBef>
                        <a:spcAft>
                          <a:spcPts val="0"/>
                        </a:spcAft>
                      </a:pPr>
                      <a:r>
                        <a:rPr lang="en-SG" sz="2000" b="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command</a:t>
                      </a:r>
                    </a:p>
                  </a:txBody>
                  <a:tcPr marL="68580" marR="68580"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en-US" sz="2000">
                          <a:solidFill>
                            <a:schemeClr val="tx1"/>
                          </a:solidFill>
                          <a:latin typeface="Consolas" panose="020B0609020204030204" pitchFamily="49" charset="0"/>
                          <a:cs typeface="Arial" panose="020B0604020202020204" pitchFamily="34" charset="0"/>
                        </a:rPr>
                        <a:t> command=fn</a:t>
                      </a:r>
                    </a:p>
                  </a:txBody>
                  <a:tcPr marL="68580" marR="68580"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en-US" sz="2000">
                          <a:solidFill>
                            <a:srgbClr val="008000"/>
                          </a:solidFill>
                          <a:latin typeface="Consolas" panose="020B0609020204030204" pitchFamily="49" charset="0"/>
                          <a:cs typeface="Arial" panose="020B0604020202020204" pitchFamily="34" charset="0"/>
                        </a:rPr>
                        <a:t> command=display_table</a:t>
                      </a:r>
                    </a:p>
                  </a:txBody>
                  <a:tcPr marL="68580" marR="68580" marT="0" marB="0"/>
                </a:tc>
                <a:extLst>
                  <a:ext uri="{0D108BD9-81ED-4DB2-BD59-A6C34878D82A}">
                    <a16:rowId xmlns:a16="http://schemas.microsoft.com/office/drawing/2014/main" val="2699219675"/>
                  </a:ext>
                </a:extLst>
              </a:tr>
            </a:tbl>
          </a:graphicData>
        </a:graphic>
      </p:graphicFrame>
    </p:spTree>
    <p:extLst>
      <p:ext uri="{BB962C8B-B14F-4D97-AF65-F5344CB8AC3E}">
        <p14:creationId xmlns:p14="http://schemas.microsoft.com/office/powerpoint/2010/main" val="3844213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a:t>Adding widgets </a:t>
            </a:r>
            <a:r>
              <a:rPr lang="en-US" altLang="en-US" b="0" i="1"/>
              <a:t>– Example </a:t>
            </a:r>
            <a:endParaRPr lang="en-US" altLang="en-US" b="0" i="1" dirty="0"/>
          </a:p>
        </p:txBody>
      </p:sp>
      <p:sp>
        <p:nvSpPr>
          <p:cNvPr id="130051" name="Rectangle 3"/>
          <p:cNvSpPr>
            <a:spLocks noGrp="1" noChangeArrowheads="1"/>
          </p:cNvSpPr>
          <p:nvPr>
            <p:ph type="body" idx="1"/>
          </p:nvPr>
        </p:nvSpPr>
        <p:spPr>
          <a:xfrm>
            <a:off x="152400" y="914400"/>
            <a:ext cx="8991600" cy="3886200"/>
          </a:xfrm>
        </p:spPr>
        <p:txBody>
          <a:bodyPr/>
          <a:lstStyle/>
          <a:p>
            <a:pPr marL="0" indent="0">
              <a:lnSpc>
                <a:spcPct val="150000"/>
              </a:lnSpc>
              <a:spcBef>
                <a:spcPts val="0"/>
              </a:spcBef>
              <a:spcAft>
                <a:spcPts val="300"/>
              </a:spcAft>
              <a:buNone/>
            </a:pPr>
            <a:r>
              <a:rPr lang="en-SG" sz="1600" b="0">
                <a:solidFill>
                  <a:srgbClr val="0000FF"/>
                </a:solidFill>
                <a:latin typeface="Avenir Next LT Pro" panose="020B0504020202020204" pitchFamily="34" charset="0"/>
                <a:cs typeface="Calibri" panose="020F0502020204030204" pitchFamily="34" charset="0"/>
              </a:rPr>
              <a:t>lblNumber = Label(window, text="Enter number", width=12)</a:t>
            </a:r>
          </a:p>
          <a:p>
            <a:pPr marL="0" indent="0">
              <a:lnSpc>
                <a:spcPct val="150000"/>
              </a:lnSpc>
              <a:spcBef>
                <a:spcPts val="0"/>
              </a:spcBef>
              <a:spcAft>
                <a:spcPts val="300"/>
              </a:spcAft>
              <a:buNone/>
            </a:pPr>
            <a:r>
              <a:rPr lang="en-SG" sz="1600" b="0">
                <a:solidFill>
                  <a:srgbClr val="0000FF"/>
                </a:solidFill>
                <a:latin typeface="Avenir Next LT Pro" panose="020B0504020202020204" pitchFamily="34" charset="0"/>
                <a:cs typeface="Calibri" panose="020F0502020204030204" pitchFamily="34" charset="0"/>
              </a:rPr>
              <a:t>entNumber = Entry(window, fg='red', width=24)</a:t>
            </a:r>
          </a:p>
          <a:p>
            <a:pPr marL="0" indent="0">
              <a:lnSpc>
                <a:spcPct val="150000"/>
              </a:lnSpc>
              <a:spcBef>
                <a:spcPts val="0"/>
              </a:spcBef>
              <a:spcAft>
                <a:spcPts val="300"/>
              </a:spcAft>
              <a:buNone/>
            </a:pPr>
            <a:r>
              <a:rPr lang="en-SG" sz="1600" b="0">
                <a:solidFill>
                  <a:srgbClr val="0000FF"/>
                </a:solidFill>
                <a:latin typeface="Avenir Next LT Pro" panose="020B0504020202020204" pitchFamily="34" charset="0"/>
                <a:cs typeface="Calibri" panose="020F0502020204030204" pitchFamily="34" charset="0"/>
              </a:rPr>
              <a:t>btnDisplay = Button(window, text="Display table")</a:t>
            </a:r>
          </a:p>
          <a:p>
            <a:pPr marL="0" indent="0">
              <a:lnSpc>
                <a:spcPct val="150000"/>
              </a:lnSpc>
              <a:spcBef>
                <a:spcPts val="0"/>
              </a:spcBef>
              <a:buNone/>
            </a:pPr>
            <a:r>
              <a:rPr lang="en-SG" sz="1600" b="0">
                <a:solidFill>
                  <a:srgbClr val="0000FF"/>
                </a:solidFill>
                <a:latin typeface="Avenir Next LT Pro" panose="020B0504020202020204" pitchFamily="34" charset="0"/>
                <a:cs typeface="Calibri" panose="020F0502020204030204" pitchFamily="34" charset="0"/>
              </a:rPr>
              <a:t>txtTable = Text(window, width=18, height=12)</a:t>
            </a:r>
            <a:r>
              <a:rPr lang="en-US" altLang="en-US" sz="1600">
                <a:solidFill>
                  <a:srgbClr val="0000FF"/>
                </a:solidFill>
                <a:latin typeface="Avenir Next LT Pro" panose="020B0504020202020204" pitchFamily="34" charset="0"/>
                <a:cs typeface="Calibri" panose="020F0502020204030204" pitchFamily="34" charset="0"/>
              </a:rPr>
              <a:t> </a:t>
            </a:r>
          </a:p>
          <a:p>
            <a:pPr marL="0" indent="0">
              <a:lnSpc>
                <a:spcPct val="150000"/>
              </a:lnSpc>
              <a:buNone/>
            </a:pPr>
            <a:r>
              <a:rPr lang="en-US" sz="1600" b="0">
                <a:solidFill>
                  <a:srgbClr val="008000"/>
                </a:solidFill>
                <a:latin typeface="Avenir Next LT Pro" panose="020B0504020202020204" pitchFamily="34" charset="0"/>
                <a:cs typeface="Arial" panose="020B0604020202020204" pitchFamily="34" charset="0"/>
              </a:rPr>
              <a:t>''' lay out the widgets (using place manager)</a:t>
            </a:r>
          </a:p>
          <a:p>
            <a:pPr marL="0" indent="0">
              <a:lnSpc>
                <a:spcPct val="150000"/>
              </a:lnSpc>
              <a:buNone/>
            </a:pPr>
            <a:r>
              <a:rPr lang="en-US" sz="1600" b="0">
                <a:solidFill>
                  <a:srgbClr val="008000"/>
                </a:solidFill>
                <a:latin typeface="Avenir Next LT Pro" panose="020B0504020202020204" pitchFamily="34" charset="0"/>
                <a:cs typeface="Arial" panose="020B0604020202020204" pitchFamily="34" charset="0"/>
              </a:rPr>
              <a:t>lblNumber.place(x=20, y=20) </a:t>
            </a:r>
          </a:p>
          <a:p>
            <a:pPr marL="0" indent="0">
              <a:lnSpc>
                <a:spcPct val="150000"/>
              </a:lnSpc>
              <a:buNone/>
            </a:pPr>
            <a:r>
              <a:rPr lang="en-US" sz="1600" b="0">
                <a:solidFill>
                  <a:srgbClr val="008000"/>
                </a:solidFill>
                <a:latin typeface="Avenir Next LT Pro" panose="020B0504020202020204" pitchFamily="34" charset="0"/>
                <a:cs typeface="Arial" panose="020B0604020202020204" pitchFamily="34" charset="0"/>
              </a:rPr>
              <a:t>entNumber.place(x=120, y=20) </a:t>
            </a:r>
          </a:p>
          <a:p>
            <a:pPr marL="0" indent="0">
              <a:lnSpc>
                <a:spcPct val="150000"/>
              </a:lnSpc>
              <a:buNone/>
            </a:pPr>
            <a:r>
              <a:rPr lang="en-US" sz="1600" b="0">
                <a:solidFill>
                  <a:srgbClr val="008000"/>
                </a:solidFill>
                <a:latin typeface="Avenir Next LT Pro" panose="020B0504020202020204" pitchFamily="34" charset="0"/>
                <a:cs typeface="Arial" panose="020B0604020202020204" pitchFamily="34" charset="0"/>
              </a:rPr>
              <a:t>btnDisplay.place(x=20, y=60) </a:t>
            </a:r>
          </a:p>
          <a:p>
            <a:pPr marL="0" indent="0">
              <a:lnSpc>
                <a:spcPct val="150000"/>
              </a:lnSpc>
              <a:buNone/>
            </a:pPr>
            <a:r>
              <a:rPr lang="en-US" sz="1600" b="0">
                <a:solidFill>
                  <a:srgbClr val="008000"/>
                </a:solidFill>
                <a:latin typeface="Avenir Next LT Pro" panose="020B0504020202020204" pitchFamily="34" charset="0"/>
                <a:cs typeface="Arial" panose="020B0604020202020204" pitchFamily="34" charset="0"/>
              </a:rPr>
              <a:t>txtTable.place(x=120, y=60)</a:t>
            </a:r>
          </a:p>
          <a:p>
            <a:pPr marL="0" indent="0">
              <a:buNone/>
            </a:pPr>
            <a:r>
              <a:rPr lang="en-US" sz="1600" b="0">
                <a:solidFill>
                  <a:srgbClr val="008000"/>
                </a:solidFill>
                <a:latin typeface="Avenir Next LT Pro" panose="020B0504020202020204" pitchFamily="34" charset="0"/>
                <a:cs typeface="Arial" panose="020B0604020202020204" pitchFamily="34" charset="0"/>
              </a:rPr>
              <a:t>'''</a:t>
            </a:r>
            <a:endParaRPr lang="en-US" altLang="en-US" sz="1600">
              <a:solidFill>
                <a:srgbClr val="008000"/>
              </a:solidFill>
              <a:latin typeface="Avenir Next LT Pro" panose="020B050402020202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BF4D00B-07BA-465F-89DE-A99AA0056D7B}"/>
              </a:ext>
            </a:extLst>
          </p:cNvPr>
          <p:cNvPicPr>
            <a:picLocks noChangeAspect="1"/>
          </p:cNvPicPr>
          <p:nvPr/>
        </p:nvPicPr>
        <p:blipFill>
          <a:blip r:embed="rId3"/>
          <a:stretch>
            <a:fillRect/>
          </a:stretch>
        </p:blipFill>
        <p:spPr>
          <a:xfrm>
            <a:off x="5105400" y="1839912"/>
            <a:ext cx="3870075" cy="3341688"/>
          </a:xfrm>
          <a:prstGeom prst="rect">
            <a:avLst/>
          </a:prstGeom>
        </p:spPr>
      </p:pic>
    </p:spTree>
    <p:extLst>
      <p:ext uri="{BB962C8B-B14F-4D97-AF65-F5344CB8AC3E}">
        <p14:creationId xmlns:p14="http://schemas.microsoft.com/office/powerpoint/2010/main" val="3414438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b="0"/>
              <a:t>Functions in Entry widget</a:t>
            </a:r>
            <a:endParaRPr lang="en-US" altLang="en-US" b="0" dirty="0"/>
          </a:p>
        </p:txBody>
      </p:sp>
      <p:sp>
        <p:nvSpPr>
          <p:cNvPr id="3" name="Rectangle 1">
            <a:extLst>
              <a:ext uri="{FF2B5EF4-FFF2-40B4-BE49-F238E27FC236}">
                <a16:creationId xmlns:a16="http://schemas.microsoft.com/office/drawing/2014/main" id="{82891041-0A88-48BC-BB6F-FAE0305FB10E}"/>
              </a:ext>
            </a:extLst>
          </p:cNvPr>
          <p:cNvSpPr>
            <a:spLocks noChangeArrowheads="1"/>
          </p:cNvSpPr>
          <p:nvPr/>
        </p:nvSpPr>
        <p:spPr bwMode="auto">
          <a:xfrm>
            <a:off x="1709738" y="28273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graphicFrame>
        <p:nvGraphicFramePr>
          <p:cNvPr id="2" name="Table 1">
            <a:extLst>
              <a:ext uri="{FF2B5EF4-FFF2-40B4-BE49-F238E27FC236}">
                <a16:creationId xmlns:a16="http://schemas.microsoft.com/office/drawing/2014/main" id="{8176810D-3D0B-4C61-998C-D5F5FEA2FC56}"/>
              </a:ext>
            </a:extLst>
          </p:cNvPr>
          <p:cNvGraphicFramePr>
            <a:graphicFrameLocks noGrp="1"/>
          </p:cNvGraphicFramePr>
          <p:nvPr>
            <p:extLst>
              <p:ext uri="{D42A27DB-BD31-4B8C-83A1-F6EECF244321}">
                <p14:modId xmlns:p14="http://schemas.microsoft.com/office/powerpoint/2010/main" val="3827707554"/>
              </p:ext>
            </p:extLst>
          </p:nvPr>
        </p:nvGraphicFramePr>
        <p:xfrm>
          <a:off x="342900" y="1219200"/>
          <a:ext cx="8458200" cy="3733800"/>
        </p:xfrm>
        <a:graphic>
          <a:graphicData uri="http://schemas.openxmlformats.org/drawingml/2006/table">
            <a:tbl>
              <a:tblPr firstRow="1" firstCol="1" bandRow="1">
                <a:tableStyleId>{5C22544A-7EE6-4342-B048-85BDC9FD1C3A}</a:tableStyleId>
              </a:tblPr>
              <a:tblGrid>
                <a:gridCol w="1905000">
                  <a:extLst>
                    <a:ext uri="{9D8B030D-6E8A-4147-A177-3AD203B41FA5}">
                      <a16:colId xmlns:a16="http://schemas.microsoft.com/office/drawing/2014/main" val="4216864593"/>
                    </a:ext>
                  </a:extLst>
                </a:gridCol>
                <a:gridCol w="6553200">
                  <a:extLst>
                    <a:ext uri="{9D8B030D-6E8A-4147-A177-3AD203B41FA5}">
                      <a16:colId xmlns:a16="http://schemas.microsoft.com/office/drawing/2014/main" val="4133489969"/>
                    </a:ext>
                  </a:extLst>
                </a:gridCol>
              </a:tblGrid>
              <a:tr h="693758">
                <a:tc>
                  <a:txBody>
                    <a:bodyPr/>
                    <a:lstStyle/>
                    <a:p>
                      <a:pPr algn="ctr">
                        <a:lnSpc>
                          <a:spcPct val="150000"/>
                        </a:lnSpc>
                        <a:spcAft>
                          <a:spcPts val="0"/>
                        </a:spcAft>
                      </a:pPr>
                      <a:r>
                        <a:rPr lang="en-SG" sz="2000" b="1">
                          <a:solidFill>
                            <a:srgbClr val="0000FF"/>
                          </a:solidFill>
                          <a:effectLst/>
                          <a:latin typeface="Arial" panose="020B0604020202020204" pitchFamily="34" charset="0"/>
                          <a:cs typeface="Arial" panose="020B0604020202020204" pitchFamily="34" charset="0"/>
                        </a:rPr>
                        <a:t>Function</a:t>
                      </a:r>
                      <a:endParaRPr lang="en-SG" sz="2000" b="1">
                        <a:solidFill>
                          <a:srgbClr val="0000FF"/>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tc>
                <a:tc>
                  <a:txBody>
                    <a:bodyPr/>
                    <a:lstStyle/>
                    <a:p>
                      <a:pPr>
                        <a:lnSpc>
                          <a:spcPct val="150000"/>
                        </a:lnSpc>
                        <a:spcAft>
                          <a:spcPts val="0"/>
                        </a:spcAft>
                      </a:pPr>
                      <a:r>
                        <a:rPr lang="en-SG" sz="2000" b="1">
                          <a:solidFill>
                            <a:schemeClr val="tx1"/>
                          </a:solidFill>
                          <a:effectLst/>
                          <a:latin typeface="Arial" panose="020B0604020202020204" pitchFamily="34" charset="0"/>
                          <a:cs typeface="Arial" panose="020B0604020202020204" pitchFamily="34" charset="0"/>
                        </a:rPr>
                        <a:t>Description</a:t>
                      </a:r>
                      <a:endParaRPr lang="en-SG" sz="2000" b="1">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tc>
                <a:extLst>
                  <a:ext uri="{0D108BD9-81ED-4DB2-BD59-A6C34878D82A}">
                    <a16:rowId xmlns:a16="http://schemas.microsoft.com/office/drawing/2014/main" val="4069559687"/>
                  </a:ext>
                </a:extLst>
              </a:tr>
              <a:tr h="693758">
                <a:tc>
                  <a:txBody>
                    <a:bodyPr/>
                    <a:lstStyle/>
                    <a:p>
                      <a:pPr algn="ctr">
                        <a:lnSpc>
                          <a:spcPct val="150000"/>
                        </a:lnSpc>
                        <a:spcAft>
                          <a:spcPts val="0"/>
                        </a:spcAft>
                      </a:pPr>
                      <a:r>
                        <a:rPr lang="en-SG" sz="2000" b="0">
                          <a:solidFill>
                            <a:srgbClr val="0000FF"/>
                          </a:solidFill>
                          <a:effectLst/>
                          <a:latin typeface="Courier New" panose="02070309020205020404" pitchFamily="49" charset="0"/>
                          <a:cs typeface="Courier New" panose="02070309020205020404" pitchFamily="49" charset="0"/>
                        </a:rPr>
                        <a:t>get()</a:t>
                      </a:r>
                      <a:endParaRPr lang="en-SG" sz="2000" b="0">
                        <a:solidFill>
                          <a:srgbClr val="0000FF"/>
                        </a:solidFill>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9525" marB="0"/>
                </a:tc>
                <a:tc>
                  <a:txBody>
                    <a:bodyPr/>
                    <a:lstStyle/>
                    <a:p>
                      <a:pPr>
                        <a:lnSpc>
                          <a:spcPct val="150000"/>
                        </a:lnSpc>
                        <a:spcAft>
                          <a:spcPts val="0"/>
                        </a:spcAft>
                      </a:pPr>
                      <a:r>
                        <a:rPr lang="en-SG" sz="2000">
                          <a:solidFill>
                            <a:schemeClr val="tx1"/>
                          </a:solidFill>
                          <a:effectLst/>
                        </a:rPr>
                        <a:t>returns the entry's current text as a string.</a:t>
                      </a:r>
                      <a:endParaRPr lang="en-SG"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3975452029"/>
                  </a:ext>
                </a:extLst>
              </a:tr>
              <a:tr h="760495">
                <a:tc>
                  <a:txBody>
                    <a:bodyPr/>
                    <a:lstStyle/>
                    <a:p>
                      <a:pPr algn="ctr">
                        <a:lnSpc>
                          <a:spcPct val="150000"/>
                        </a:lnSpc>
                        <a:spcAft>
                          <a:spcPts val="0"/>
                        </a:spcAft>
                      </a:pPr>
                      <a:r>
                        <a:rPr lang="en-SG" sz="2000" b="0">
                          <a:solidFill>
                            <a:srgbClr val="0000FF"/>
                          </a:solidFill>
                          <a:effectLst/>
                          <a:latin typeface="Courier New" panose="02070309020205020404" pitchFamily="49" charset="0"/>
                          <a:cs typeface="Courier New" panose="02070309020205020404" pitchFamily="49" charset="0"/>
                        </a:rPr>
                        <a:t>insert()</a:t>
                      </a:r>
                      <a:endParaRPr lang="en-SG" sz="2000" b="0">
                        <a:solidFill>
                          <a:srgbClr val="0000FF"/>
                        </a:solidFill>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9525" marB="0"/>
                </a:tc>
                <a:tc>
                  <a:txBody>
                    <a:bodyPr/>
                    <a:lstStyle/>
                    <a:p>
                      <a:pPr>
                        <a:lnSpc>
                          <a:spcPct val="150000"/>
                        </a:lnSpc>
                        <a:spcAft>
                          <a:spcPts val="0"/>
                        </a:spcAft>
                      </a:pPr>
                      <a:r>
                        <a:rPr lang="en-SG" sz="2000">
                          <a:solidFill>
                            <a:schemeClr val="tx1"/>
                          </a:solidFill>
                          <a:effectLst/>
                        </a:rPr>
                        <a:t>inserts a string before the character at the given index.</a:t>
                      </a:r>
                      <a:endParaRPr lang="en-SG"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063797128"/>
                  </a:ext>
                </a:extLst>
              </a:tr>
              <a:tr h="1585789">
                <a:tc>
                  <a:txBody>
                    <a:bodyPr/>
                    <a:lstStyle/>
                    <a:p>
                      <a:pPr algn="ctr">
                        <a:lnSpc>
                          <a:spcPct val="150000"/>
                        </a:lnSpc>
                        <a:spcAft>
                          <a:spcPts val="0"/>
                        </a:spcAft>
                      </a:pPr>
                      <a:r>
                        <a:rPr lang="en-SG" sz="2000" b="0">
                          <a:solidFill>
                            <a:srgbClr val="0000FF"/>
                          </a:solidFill>
                          <a:effectLst/>
                          <a:latin typeface="Courier New" panose="02070309020205020404" pitchFamily="49" charset="0"/>
                          <a:cs typeface="Courier New" panose="02070309020205020404" pitchFamily="49" charset="0"/>
                        </a:rPr>
                        <a:t>delete()</a:t>
                      </a:r>
                      <a:endParaRPr lang="en-SG" sz="2000" b="0">
                        <a:solidFill>
                          <a:srgbClr val="0000FF"/>
                        </a:solidFill>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9525" marB="0"/>
                </a:tc>
                <a:tc>
                  <a:txBody>
                    <a:bodyPr/>
                    <a:lstStyle/>
                    <a:p>
                      <a:pPr algn="just">
                        <a:lnSpc>
                          <a:spcPct val="100000"/>
                        </a:lnSpc>
                        <a:spcAft>
                          <a:spcPts val="0"/>
                        </a:spcAft>
                      </a:pPr>
                      <a:r>
                        <a:rPr lang="en-SG" sz="2000">
                          <a:solidFill>
                            <a:schemeClr val="tx1"/>
                          </a:solidFill>
                          <a:effectLst/>
                        </a:rPr>
                        <a:t>deletes characters from the widget, starting with the one at index first, up to but not including the character at position last. If the second argument is omitted, only the single character at position first is deleted.</a:t>
                      </a:r>
                      <a:endParaRPr lang="en-SG"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3168107868"/>
                  </a:ext>
                </a:extLst>
              </a:tr>
            </a:tbl>
          </a:graphicData>
        </a:graphic>
      </p:graphicFrame>
    </p:spTree>
    <p:extLst>
      <p:ext uri="{BB962C8B-B14F-4D97-AF65-F5344CB8AC3E}">
        <p14:creationId xmlns:p14="http://schemas.microsoft.com/office/powerpoint/2010/main" val="4286690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b="0"/>
              <a:t>Functions in Text widget</a:t>
            </a:r>
            <a:endParaRPr lang="en-US" altLang="en-US" b="0" dirty="0"/>
          </a:p>
        </p:txBody>
      </p:sp>
      <p:sp>
        <p:nvSpPr>
          <p:cNvPr id="3" name="Rectangle 1">
            <a:extLst>
              <a:ext uri="{FF2B5EF4-FFF2-40B4-BE49-F238E27FC236}">
                <a16:creationId xmlns:a16="http://schemas.microsoft.com/office/drawing/2014/main" id="{82891041-0A88-48BC-BB6F-FAE0305FB10E}"/>
              </a:ext>
            </a:extLst>
          </p:cNvPr>
          <p:cNvSpPr>
            <a:spLocks noChangeArrowheads="1"/>
          </p:cNvSpPr>
          <p:nvPr/>
        </p:nvSpPr>
        <p:spPr bwMode="auto">
          <a:xfrm>
            <a:off x="1709738" y="28273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graphicFrame>
        <p:nvGraphicFramePr>
          <p:cNvPr id="2" name="Table 1">
            <a:extLst>
              <a:ext uri="{FF2B5EF4-FFF2-40B4-BE49-F238E27FC236}">
                <a16:creationId xmlns:a16="http://schemas.microsoft.com/office/drawing/2014/main" id="{1CF27FDF-1A80-4B43-93B5-083B2BFD2447}"/>
              </a:ext>
            </a:extLst>
          </p:cNvPr>
          <p:cNvGraphicFramePr>
            <a:graphicFrameLocks noGrp="1"/>
          </p:cNvGraphicFramePr>
          <p:nvPr>
            <p:extLst>
              <p:ext uri="{D42A27DB-BD31-4B8C-83A1-F6EECF244321}">
                <p14:modId xmlns:p14="http://schemas.microsoft.com/office/powerpoint/2010/main" val="331621582"/>
              </p:ext>
            </p:extLst>
          </p:nvPr>
        </p:nvGraphicFramePr>
        <p:xfrm>
          <a:off x="342900" y="1066801"/>
          <a:ext cx="8458200" cy="4221165"/>
        </p:xfrm>
        <a:graphic>
          <a:graphicData uri="http://schemas.openxmlformats.org/drawingml/2006/table">
            <a:tbl>
              <a:tblPr firstRow="1" firstCol="1" bandRow="1">
                <a:tableStyleId>{5C22544A-7EE6-4342-B048-85BDC9FD1C3A}</a:tableStyleId>
              </a:tblPr>
              <a:tblGrid>
                <a:gridCol w="1905000">
                  <a:extLst>
                    <a:ext uri="{9D8B030D-6E8A-4147-A177-3AD203B41FA5}">
                      <a16:colId xmlns:a16="http://schemas.microsoft.com/office/drawing/2014/main" val="3311470564"/>
                    </a:ext>
                  </a:extLst>
                </a:gridCol>
                <a:gridCol w="6553200">
                  <a:extLst>
                    <a:ext uri="{9D8B030D-6E8A-4147-A177-3AD203B41FA5}">
                      <a16:colId xmlns:a16="http://schemas.microsoft.com/office/drawing/2014/main" val="168511272"/>
                    </a:ext>
                  </a:extLst>
                </a:gridCol>
              </a:tblGrid>
              <a:tr h="358937">
                <a:tc>
                  <a:txBody>
                    <a:bodyPr/>
                    <a:lstStyle/>
                    <a:p>
                      <a:pPr algn="ctr">
                        <a:lnSpc>
                          <a:spcPct val="150000"/>
                        </a:lnSpc>
                        <a:spcAft>
                          <a:spcPts val="0"/>
                        </a:spcAft>
                      </a:pPr>
                      <a:r>
                        <a:rPr lang="en-SG" sz="2000" b="1">
                          <a:solidFill>
                            <a:srgbClr val="0000FF"/>
                          </a:solidFill>
                          <a:effectLst/>
                        </a:rPr>
                        <a:t>Function</a:t>
                      </a:r>
                      <a:endParaRPr lang="en-SG" sz="2000" b="1">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50000"/>
                        </a:lnSpc>
                        <a:spcAft>
                          <a:spcPts val="0"/>
                        </a:spcAft>
                      </a:pPr>
                      <a:r>
                        <a:rPr lang="en-SG" sz="2000" b="1">
                          <a:solidFill>
                            <a:schemeClr val="tx1"/>
                          </a:solidFill>
                          <a:effectLst/>
                        </a:rPr>
                        <a:t>Description</a:t>
                      </a:r>
                      <a:endParaRPr lang="en-SG"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295365353"/>
                  </a:ext>
                </a:extLst>
              </a:tr>
              <a:tr h="741059">
                <a:tc>
                  <a:txBody>
                    <a:bodyPr/>
                    <a:lstStyle/>
                    <a:p>
                      <a:pPr algn="ctr">
                        <a:lnSpc>
                          <a:spcPct val="150000"/>
                        </a:lnSpc>
                        <a:spcAft>
                          <a:spcPts val="0"/>
                        </a:spcAft>
                      </a:pPr>
                      <a:r>
                        <a:rPr lang="en-SG" sz="2000" b="0">
                          <a:solidFill>
                            <a:srgbClr val="0000FF"/>
                          </a:solidFill>
                          <a:effectLst/>
                          <a:latin typeface="Courier New" panose="02070309020205020404" pitchFamily="49" charset="0"/>
                          <a:cs typeface="Courier New" panose="02070309020205020404" pitchFamily="49" charset="0"/>
                        </a:rPr>
                        <a:t>get()</a:t>
                      </a:r>
                      <a:endParaRPr lang="en-SG" sz="2000" b="0">
                        <a:solidFill>
                          <a:srgbClr val="0000FF"/>
                        </a:solidFill>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9525" marB="0"/>
                </a:tc>
                <a:tc>
                  <a:txBody>
                    <a:bodyPr/>
                    <a:lstStyle/>
                    <a:p>
                      <a:pPr>
                        <a:lnSpc>
                          <a:spcPct val="150000"/>
                        </a:lnSpc>
                        <a:spcAft>
                          <a:spcPts val="0"/>
                        </a:spcAft>
                      </a:pPr>
                      <a:r>
                        <a:rPr lang="en-SG" sz="2000">
                          <a:solidFill>
                            <a:schemeClr val="tx1"/>
                          </a:solidFill>
                          <a:effectLst/>
                        </a:rPr>
                        <a:t>returns a specific character or a range of text.</a:t>
                      </a:r>
                    </a:p>
                    <a:p>
                      <a:pPr>
                        <a:lnSpc>
                          <a:spcPct val="150000"/>
                        </a:lnSpc>
                        <a:spcAft>
                          <a:spcPts val="0"/>
                        </a:spcAft>
                      </a:pPr>
                      <a:r>
                        <a:rPr lang="en-SG" sz="2000">
                          <a:solidFill>
                            <a:schemeClr val="tx1"/>
                          </a:solidFill>
                          <a:effectLst/>
                        </a:rPr>
                        <a:t> </a:t>
                      </a:r>
                      <a:endParaRPr lang="en-SG"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7384975"/>
                  </a:ext>
                </a:extLst>
              </a:tr>
              <a:tr h="741059">
                <a:tc>
                  <a:txBody>
                    <a:bodyPr/>
                    <a:lstStyle/>
                    <a:p>
                      <a:pPr algn="ctr">
                        <a:lnSpc>
                          <a:spcPct val="150000"/>
                        </a:lnSpc>
                        <a:spcAft>
                          <a:spcPts val="0"/>
                        </a:spcAft>
                      </a:pPr>
                      <a:r>
                        <a:rPr lang="en-SG" sz="2000" b="0">
                          <a:solidFill>
                            <a:srgbClr val="0000FF"/>
                          </a:solidFill>
                          <a:effectLst/>
                          <a:latin typeface="Courier New" panose="02070309020205020404" pitchFamily="49" charset="0"/>
                          <a:cs typeface="Courier New" panose="02070309020205020404" pitchFamily="49" charset="0"/>
                        </a:rPr>
                        <a:t>insert()</a:t>
                      </a:r>
                      <a:endParaRPr lang="en-SG" sz="2000" b="0">
                        <a:solidFill>
                          <a:srgbClr val="0000FF"/>
                        </a:solidFill>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9525" marB="0"/>
                </a:tc>
                <a:tc>
                  <a:txBody>
                    <a:bodyPr/>
                    <a:lstStyle/>
                    <a:p>
                      <a:pPr>
                        <a:lnSpc>
                          <a:spcPct val="150000"/>
                        </a:lnSpc>
                        <a:spcAft>
                          <a:spcPts val="0"/>
                        </a:spcAft>
                      </a:pPr>
                      <a:r>
                        <a:rPr lang="en-SG" sz="2000">
                          <a:solidFill>
                            <a:schemeClr val="tx1"/>
                          </a:solidFill>
                          <a:effectLst/>
                        </a:rPr>
                        <a:t>inserts strings at the specified index location.</a:t>
                      </a:r>
                    </a:p>
                    <a:p>
                      <a:pPr>
                        <a:lnSpc>
                          <a:spcPct val="150000"/>
                        </a:lnSpc>
                        <a:spcAft>
                          <a:spcPts val="0"/>
                        </a:spcAft>
                      </a:pPr>
                      <a:r>
                        <a:rPr lang="en-SG" sz="2000">
                          <a:solidFill>
                            <a:schemeClr val="tx1"/>
                          </a:solidFill>
                          <a:effectLst/>
                        </a:rPr>
                        <a:t> </a:t>
                      </a:r>
                      <a:endParaRPr lang="en-SG"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888218959"/>
                  </a:ext>
                </a:extLst>
              </a:tr>
              <a:tr h="741059">
                <a:tc>
                  <a:txBody>
                    <a:bodyPr/>
                    <a:lstStyle/>
                    <a:p>
                      <a:pPr algn="ctr">
                        <a:lnSpc>
                          <a:spcPct val="150000"/>
                        </a:lnSpc>
                        <a:spcAft>
                          <a:spcPts val="0"/>
                        </a:spcAft>
                      </a:pPr>
                      <a:r>
                        <a:rPr lang="en-SG" sz="2000" b="0">
                          <a:solidFill>
                            <a:srgbClr val="0000FF"/>
                          </a:solidFill>
                          <a:effectLst/>
                          <a:latin typeface="Courier New" panose="02070309020205020404" pitchFamily="49" charset="0"/>
                          <a:cs typeface="Courier New" panose="02070309020205020404" pitchFamily="49" charset="0"/>
                        </a:rPr>
                        <a:t>delete()</a:t>
                      </a:r>
                      <a:endParaRPr lang="en-SG" sz="2000" b="0">
                        <a:solidFill>
                          <a:srgbClr val="0000FF"/>
                        </a:solidFill>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9525" marB="0"/>
                </a:tc>
                <a:tc>
                  <a:txBody>
                    <a:bodyPr/>
                    <a:lstStyle/>
                    <a:p>
                      <a:pPr>
                        <a:lnSpc>
                          <a:spcPct val="150000"/>
                        </a:lnSpc>
                        <a:spcAft>
                          <a:spcPts val="0"/>
                        </a:spcAft>
                      </a:pPr>
                      <a:r>
                        <a:rPr lang="en-SG" sz="2000">
                          <a:solidFill>
                            <a:schemeClr val="tx1"/>
                          </a:solidFill>
                          <a:effectLst/>
                        </a:rPr>
                        <a:t>deletes a specific character or a range of text.</a:t>
                      </a:r>
                    </a:p>
                    <a:p>
                      <a:pPr>
                        <a:lnSpc>
                          <a:spcPct val="150000"/>
                        </a:lnSpc>
                        <a:spcAft>
                          <a:spcPts val="0"/>
                        </a:spcAft>
                      </a:pPr>
                      <a:r>
                        <a:rPr lang="en-SG" sz="2000">
                          <a:solidFill>
                            <a:schemeClr val="tx1"/>
                          </a:solidFill>
                          <a:effectLst/>
                        </a:rPr>
                        <a:t> </a:t>
                      </a:r>
                      <a:endParaRPr lang="en-SG"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19871544"/>
                  </a:ext>
                </a:extLst>
              </a:tr>
              <a:tr h="999286">
                <a:tc>
                  <a:txBody>
                    <a:bodyPr/>
                    <a:lstStyle/>
                    <a:p>
                      <a:pPr algn="ctr">
                        <a:lnSpc>
                          <a:spcPct val="150000"/>
                        </a:lnSpc>
                        <a:spcAft>
                          <a:spcPts val="0"/>
                        </a:spcAft>
                      </a:pPr>
                      <a:r>
                        <a:rPr lang="en-SG" sz="2000" b="0">
                          <a:solidFill>
                            <a:srgbClr val="0000FF"/>
                          </a:solidFill>
                          <a:effectLst/>
                          <a:latin typeface="Courier New" panose="02070309020205020404" pitchFamily="49" charset="0"/>
                          <a:cs typeface="Courier New" panose="02070309020205020404" pitchFamily="49" charset="0"/>
                        </a:rPr>
                        <a:t>index()</a:t>
                      </a:r>
                      <a:endParaRPr lang="en-SG" sz="2000" b="0">
                        <a:solidFill>
                          <a:srgbClr val="0000FF"/>
                        </a:solidFill>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9525" marB="0"/>
                </a:tc>
                <a:tc>
                  <a:txBody>
                    <a:bodyPr/>
                    <a:lstStyle/>
                    <a:p>
                      <a:pPr>
                        <a:lnSpc>
                          <a:spcPct val="150000"/>
                        </a:lnSpc>
                        <a:spcAft>
                          <a:spcPts val="0"/>
                        </a:spcAft>
                      </a:pPr>
                      <a:r>
                        <a:rPr lang="en-SG" sz="2000">
                          <a:solidFill>
                            <a:schemeClr val="tx1"/>
                          </a:solidFill>
                          <a:effectLst/>
                        </a:rPr>
                        <a:t>returns the absolute value of an index based on the </a:t>
                      </a:r>
                    </a:p>
                    <a:p>
                      <a:pPr>
                        <a:lnSpc>
                          <a:spcPct val="100000"/>
                        </a:lnSpc>
                        <a:spcAft>
                          <a:spcPts val="0"/>
                        </a:spcAft>
                      </a:pPr>
                      <a:r>
                        <a:rPr lang="en-SG" sz="2000">
                          <a:solidFill>
                            <a:schemeClr val="tx1"/>
                          </a:solidFill>
                          <a:effectLst/>
                        </a:rPr>
                        <a:t>given index.</a:t>
                      </a:r>
                    </a:p>
                    <a:p>
                      <a:pPr>
                        <a:lnSpc>
                          <a:spcPct val="150000"/>
                        </a:lnSpc>
                        <a:spcAft>
                          <a:spcPts val="0"/>
                        </a:spcAft>
                      </a:pPr>
                      <a:r>
                        <a:rPr lang="en-SG" sz="2000">
                          <a:solidFill>
                            <a:schemeClr val="tx1"/>
                          </a:solidFill>
                          <a:effectLst/>
                        </a:rPr>
                        <a:t> </a:t>
                      </a:r>
                      <a:endParaRPr lang="en-SG"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62778592"/>
                  </a:ext>
                </a:extLst>
              </a:tr>
            </a:tbl>
          </a:graphicData>
        </a:graphic>
      </p:graphicFrame>
    </p:spTree>
    <p:extLst>
      <p:ext uri="{BB962C8B-B14F-4D97-AF65-F5344CB8AC3E}">
        <p14:creationId xmlns:p14="http://schemas.microsoft.com/office/powerpoint/2010/main" val="2758889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b="0"/>
              <a:t>Layout Managers</a:t>
            </a:r>
            <a:endParaRPr lang="en-US" altLang="en-US" b="0" dirty="0"/>
          </a:p>
        </p:txBody>
      </p:sp>
      <p:sp>
        <p:nvSpPr>
          <p:cNvPr id="130051" name="Rectangle 3"/>
          <p:cNvSpPr>
            <a:spLocks noGrp="1" noChangeArrowheads="1"/>
          </p:cNvSpPr>
          <p:nvPr>
            <p:ph type="body" idx="1"/>
          </p:nvPr>
        </p:nvSpPr>
        <p:spPr>
          <a:xfrm>
            <a:off x="76200" y="842566"/>
            <a:ext cx="8707677" cy="5101034"/>
          </a:xfrm>
        </p:spPr>
        <p:txBody>
          <a:bodyPr/>
          <a:lstStyle/>
          <a:p>
            <a:r>
              <a:rPr lang="en-US" sz="2400" b="0">
                <a:solidFill>
                  <a:srgbClr val="0000FF"/>
                </a:solidFill>
                <a:latin typeface="Consolas" panose="020B0609020204030204" pitchFamily="49" charset="0"/>
                <a:cs typeface="Arial" panose="020B0604020202020204" pitchFamily="34" charset="0"/>
              </a:rPr>
              <a:t>pack manager</a:t>
            </a:r>
          </a:p>
          <a:p>
            <a:pPr marL="0" indent="0">
              <a:buNone/>
            </a:pPr>
            <a:r>
              <a:rPr lang="en-US" sz="2400" b="0">
                <a:latin typeface="Arial" panose="020B0604020202020204" pitchFamily="34" charset="0"/>
                <a:cs typeface="Arial" panose="020B0604020202020204" pitchFamily="34" charset="0"/>
              </a:rPr>
              <a:t>      - organizes the geometry of widgets in blocks one by one</a:t>
            </a:r>
          </a:p>
          <a:p>
            <a:pPr marL="0" indent="0">
              <a:buNone/>
            </a:pPr>
            <a:r>
              <a:rPr lang="en-US" sz="2200" b="0">
                <a:latin typeface="Consolas" panose="020B0609020204030204" pitchFamily="49" charset="0"/>
                <a:cs typeface="Arial" panose="020B0604020202020204" pitchFamily="34" charset="0"/>
              </a:rPr>
              <a:t>     e.g. lblName.pack()  </a:t>
            </a:r>
            <a:endParaRPr lang="en-US" sz="2200" b="0">
              <a:latin typeface="Arial" panose="020B0604020202020204" pitchFamily="34" charset="0"/>
              <a:cs typeface="Arial" panose="020B0604020202020204" pitchFamily="34" charset="0"/>
            </a:endParaRPr>
          </a:p>
          <a:p>
            <a:pPr>
              <a:lnSpc>
                <a:spcPct val="150000"/>
              </a:lnSpc>
            </a:pPr>
            <a:r>
              <a:rPr lang="en-US" sz="2400" b="0">
                <a:solidFill>
                  <a:srgbClr val="0000FF"/>
                </a:solidFill>
                <a:latin typeface="Consolas" panose="020B0609020204030204" pitchFamily="49" charset="0"/>
                <a:cs typeface="Arial" panose="020B0604020202020204" pitchFamily="34" charset="0"/>
              </a:rPr>
              <a:t>grid manager</a:t>
            </a:r>
          </a:p>
          <a:p>
            <a:pPr marL="0" indent="0">
              <a:buNone/>
            </a:pPr>
            <a:r>
              <a:rPr lang="en-US" sz="2400" b="0">
                <a:latin typeface="Arial" panose="020B0604020202020204" pitchFamily="34" charset="0"/>
                <a:cs typeface="Arial" panose="020B0604020202020204" pitchFamily="34" charset="0"/>
              </a:rPr>
              <a:t>      - organizes widgets in a tabular structure (row, column)</a:t>
            </a:r>
          </a:p>
          <a:p>
            <a:pPr marL="0" indent="0">
              <a:buNone/>
            </a:pPr>
            <a:r>
              <a:rPr lang="en-US" sz="2200" b="0">
                <a:latin typeface="Consolas" panose="020B0609020204030204" pitchFamily="49" charset="0"/>
                <a:cs typeface="Arial" panose="020B0604020202020204" pitchFamily="34" charset="0"/>
              </a:rPr>
              <a:t>     e.g. lblName.place(row=0, column=0)</a:t>
            </a:r>
          </a:p>
          <a:p>
            <a:pPr marL="0" indent="0">
              <a:buNone/>
            </a:pPr>
            <a:r>
              <a:rPr lang="en-US" sz="2200" b="0">
                <a:latin typeface="Consolas" panose="020B0609020204030204" pitchFamily="49" charset="0"/>
                <a:cs typeface="Arial" panose="020B0604020202020204" pitchFamily="34" charset="0"/>
              </a:rPr>
              <a:t>	    entName.place(row=0, column=1) </a:t>
            </a:r>
          </a:p>
          <a:p>
            <a:pPr>
              <a:lnSpc>
                <a:spcPct val="150000"/>
              </a:lnSpc>
            </a:pPr>
            <a:r>
              <a:rPr lang="en-US" sz="2400" b="0">
                <a:solidFill>
                  <a:srgbClr val="0000FF"/>
                </a:solidFill>
                <a:latin typeface="Consolas" panose="020B0609020204030204" pitchFamily="49" charset="0"/>
                <a:cs typeface="Arial" panose="020B0604020202020204" pitchFamily="34" charset="0"/>
              </a:rPr>
              <a:t>place manager</a:t>
            </a:r>
          </a:p>
          <a:p>
            <a:pPr marL="0" indent="0">
              <a:buNone/>
            </a:pPr>
            <a:r>
              <a:rPr lang="en-US" sz="2400" b="0">
                <a:latin typeface="Arial" panose="020B0604020202020204" pitchFamily="34" charset="0"/>
                <a:cs typeface="Arial" panose="020B0604020202020204" pitchFamily="34" charset="0"/>
              </a:rPr>
              <a:t>      - organizes the widgets in a specific positions (x,y)</a:t>
            </a:r>
          </a:p>
          <a:p>
            <a:pPr marL="0" indent="0">
              <a:buNone/>
            </a:pPr>
            <a:r>
              <a:rPr lang="en-US" sz="2200" b="0">
                <a:latin typeface="Consolas" panose="020B0609020204030204" pitchFamily="49" charset="0"/>
                <a:cs typeface="Arial" panose="020B0604020202020204" pitchFamily="34" charset="0"/>
              </a:rPr>
              <a:t>     e.g. lblName.place(x=20,y=20)   </a:t>
            </a:r>
            <a:r>
              <a:rPr lang="en-US" sz="2200" b="0">
                <a:solidFill>
                  <a:srgbClr val="008000"/>
                </a:solidFill>
                <a:latin typeface="Consolas" panose="020B0609020204030204" pitchFamily="49" charset="0"/>
                <a:cs typeface="Arial" panose="020B0604020202020204" pitchFamily="34" charset="0"/>
              </a:rPr>
              <a:t># in pixels</a:t>
            </a:r>
          </a:p>
          <a:p>
            <a:pPr marL="0" indent="0">
              <a:buNone/>
            </a:pPr>
            <a:r>
              <a:rPr lang="en-US" sz="2200" b="0">
                <a:latin typeface="Consolas" panose="020B0609020204030204" pitchFamily="49" charset="0"/>
                <a:cs typeface="Arial" panose="020B0604020202020204" pitchFamily="34" charset="0"/>
              </a:rPr>
              <a:t>	    entName.place(x=100,y=20)  </a:t>
            </a:r>
            <a:r>
              <a:rPr lang="en-US" sz="2200" b="0">
                <a:solidFill>
                  <a:srgbClr val="008000"/>
                </a:solidFill>
                <a:latin typeface="Consolas" panose="020B0609020204030204" pitchFamily="49" charset="0"/>
                <a:cs typeface="Arial" panose="020B0604020202020204" pitchFamily="34" charset="0"/>
              </a:rPr>
              <a:t># in pixels</a:t>
            </a:r>
          </a:p>
          <a:p>
            <a:pPr marL="0" indent="0">
              <a:buNone/>
            </a:pPr>
            <a:endParaRPr lang="en-US" sz="2200" b="0">
              <a:latin typeface="Consolas" panose="020B0609020204030204" pitchFamily="49" charset="0"/>
              <a:cs typeface="Arial" panose="020B0604020202020204" pitchFamily="34" charset="0"/>
            </a:endParaRPr>
          </a:p>
          <a:p>
            <a:pPr marL="342900" lvl="1">
              <a:lnSpc>
                <a:spcPct val="150000"/>
              </a:lnSpc>
              <a:buSzPct val="100000"/>
            </a:pPr>
            <a:endParaRPr lang="en-US" altLang="en-US">
              <a:solidFill>
                <a:srgbClr val="0000FF"/>
              </a:solidFill>
              <a:latin typeface="Arial" panose="020B0604020202020204" pitchFamily="34" charset="0"/>
              <a:cs typeface="Arial" panose="020B0604020202020204" pitchFamily="34" charset="0"/>
            </a:endParaRPr>
          </a:p>
          <a:p>
            <a:pPr marL="0" lvl="1" indent="0">
              <a:lnSpc>
                <a:spcPct val="150000"/>
              </a:lnSpc>
              <a:buClrTx/>
              <a:buSzPct val="100000"/>
              <a:buNone/>
            </a:pPr>
            <a:endParaRPr lang="en-US" altLang="en-US" sz="2000" dirty="0">
              <a:solidFill>
                <a:srgbClr val="0000FF"/>
              </a:solidFill>
              <a:latin typeface="Consolas" panose="020B0609020204030204" pitchFamily="49" charset="0"/>
              <a:cs typeface="Arial" panose="020B0604020202020204" pitchFamily="34" charset="0"/>
            </a:endParaRPr>
          </a:p>
        </p:txBody>
      </p:sp>
      <p:sp>
        <p:nvSpPr>
          <p:cNvPr id="3" name="Rectangle 1">
            <a:extLst>
              <a:ext uri="{FF2B5EF4-FFF2-40B4-BE49-F238E27FC236}">
                <a16:creationId xmlns:a16="http://schemas.microsoft.com/office/drawing/2014/main" id="{82891041-0A88-48BC-BB6F-FAE0305FB10E}"/>
              </a:ext>
            </a:extLst>
          </p:cNvPr>
          <p:cNvSpPr>
            <a:spLocks noChangeArrowheads="1"/>
          </p:cNvSpPr>
          <p:nvPr/>
        </p:nvSpPr>
        <p:spPr bwMode="auto">
          <a:xfrm>
            <a:off x="1709738" y="28273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Tree>
    <p:extLst>
      <p:ext uri="{BB962C8B-B14F-4D97-AF65-F5344CB8AC3E}">
        <p14:creationId xmlns:p14="http://schemas.microsoft.com/office/powerpoint/2010/main" val="1451132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b="0"/>
              <a:t>Organizing the widgets using </a:t>
            </a:r>
            <a:r>
              <a:rPr lang="en-US" altLang="en-US" b="0">
                <a:solidFill>
                  <a:srgbClr val="FFFF00"/>
                </a:solidFill>
              </a:rPr>
              <a:t>pack manager</a:t>
            </a:r>
            <a:endParaRPr lang="en-US" altLang="en-US" b="0" i="1" dirty="0"/>
          </a:p>
        </p:txBody>
      </p:sp>
      <p:sp>
        <p:nvSpPr>
          <p:cNvPr id="130051" name="Rectangle 3"/>
          <p:cNvSpPr>
            <a:spLocks noGrp="1" noChangeArrowheads="1"/>
          </p:cNvSpPr>
          <p:nvPr>
            <p:ph type="body" idx="1"/>
          </p:nvPr>
        </p:nvSpPr>
        <p:spPr>
          <a:xfrm>
            <a:off x="131523" y="987028"/>
            <a:ext cx="8783877" cy="4883943"/>
          </a:xfrm>
        </p:spPr>
        <p:txBody>
          <a:bodyPr/>
          <a:lstStyle/>
          <a:p>
            <a:pPr marL="0" indent="0">
              <a:buNone/>
            </a:pPr>
            <a:endParaRPr lang="en-US" sz="2200" b="0">
              <a:latin typeface="Consolas" panose="020B0609020204030204" pitchFamily="49" charset="0"/>
              <a:cs typeface="Arial" panose="020B0604020202020204" pitchFamily="34" charset="0"/>
            </a:endParaRPr>
          </a:p>
          <a:p>
            <a:pPr marL="342900" lvl="1">
              <a:lnSpc>
                <a:spcPct val="150000"/>
              </a:lnSpc>
              <a:buSzPct val="100000"/>
            </a:pPr>
            <a:endParaRPr lang="en-US" altLang="en-US">
              <a:solidFill>
                <a:srgbClr val="0000FF"/>
              </a:solidFill>
              <a:latin typeface="Arial" panose="020B0604020202020204" pitchFamily="34" charset="0"/>
              <a:cs typeface="Arial" panose="020B0604020202020204" pitchFamily="34" charset="0"/>
            </a:endParaRPr>
          </a:p>
          <a:p>
            <a:pPr marL="0" lvl="1" indent="0">
              <a:lnSpc>
                <a:spcPct val="150000"/>
              </a:lnSpc>
              <a:buClrTx/>
              <a:buSzPct val="100000"/>
              <a:buNone/>
            </a:pPr>
            <a:endParaRPr lang="en-US" altLang="en-US" sz="2000" dirty="0">
              <a:solidFill>
                <a:srgbClr val="0000FF"/>
              </a:solidFill>
              <a:latin typeface="Consolas" panose="020B0609020204030204" pitchFamily="49" charset="0"/>
              <a:cs typeface="Arial" panose="020B0604020202020204" pitchFamily="34" charset="0"/>
            </a:endParaRPr>
          </a:p>
        </p:txBody>
      </p:sp>
      <p:sp>
        <p:nvSpPr>
          <p:cNvPr id="5" name="Rectangle 3">
            <a:extLst>
              <a:ext uri="{FF2B5EF4-FFF2-40B4-BE49-F238E27FC236}">
                <a16:creationId xmlns:a16="http://schemas.microsoft.com/office/drawing/2014/main" id="{6B4CDA2D-CD49-4C07-B2BE-76CDDCB385C1}"/>
              </a:ext>
            </a:extLst>
          </p:cNvPr>
          <p:cNvSpPr txBox="1">
            <a:spLocks noChangeArrowheads="1"/>
          </p:cNvSpPr>
          <p:nvPr/>
        </p:nvSpPr>
        <p:spPr bwMode="auto">
          <a:xfrm>
            <a:off x="131523" y="987028"/>
            <a:ext cx="8707677" cy="48839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SzPct val="70000"/>
              <a:buFont typeface="Wingdings" panose="05000000000000000000" pitchFamily="2" charset="2"/>
              <a:buChar char="q"/>
              <a:defRPr sz="2800" b="1">
                <a:solidFill>
                  <a:srgbClr val="660033"/>
                </a:solidFill>
                <a:latin typeface="Arial Narrow" panose="020B0606020202030204" pitchFamily="34" charset="0"/>
                <a:ea typeface="+mn-ea"/>
                <a:cs typeface="+mn-cs"/>
              </a:defRPr>
            </a:lvl1pPr>
            <a:lvl2pPr marL="800100" indent="-342900" algn="l" rtl="0" eaLnBrk="0" fontAlgn="base" hangingPunct="0">
              <a:spcBef>
                <a:spcPct val="20000"/>
              </a:spcBef>
              <a:spcAft>
                <a:spcPct val="0"/>
              </a:spcAft>
              <a:buFont typeface="Wingdings" panose="05000000000000000000" pitchFamily="2" charset="2"/>
              <a:buChar char="ü"/>
              <a:defRPr sz="2400">
                <a:solidFill>
                  <a:schemeClr val="tx1"/>
                </a:solidFill>
                <a:latin typeface="Arial Narrow" panose="020B0606020202030204" pitchFamily="34" charset="0"/>
                <a:cs typeface="+mn-cs"/>
              </a:defRPr>
            </a:lvl2pPr>
            <a:lvl3pPr marL="1143000" indent="-228600" algn="l" rtl="0" eaLnBrk="0" fontAlgn="base" hangingPunct="0">
              <a:spcBef>
                <a:spcPct val="20000"/>
              </a:spcBef>
              <a:spcAft>
                <a:spcPct val="0"/>
              </a:spcAft>
              <a:buChar char="•"/>
              <a:defRPr sz="2000">
                <a:solidFill>
                  <a:srgbClr val="660033"/>
                </a:solidFill>
                <a:latin typeface="Arial Narrow" panose="020B0606020202030204" pitchFamily="34" charset="0"/>
                <a:cs typeface="+mn-cs"/>
              </a:defRPr>
            </a:lvl3pPr>
            <a:lvl4pPr marL="16002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4pPr>
            <a:lvl5pPr marL="20574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0" indent="0">
              <a:buNone/>
            </a:pPr>
            <a:r>
              <a:rPr lang="en-US" sz="2200" b="0" kern="0">
                <a:solidFill>
                  <a:srgbClr val="008000"/>
                </a:solidFill>
                <a:latin typeface="Consolas" panose="020B0609020204030204" pitchFamily="49" charset="0"/>
                <a:cs typeface="Arial" panose="020B0604020202020204" pitchFamily="34" charset="0"/>
              </a:rPr>
              <a:t># Organize (lay out) the widgets one by one</a:t>
            </a:r>
          </a:p>
          <a:p>
            <a:pPr marL="0" indent="0">
              <a:buNone/>
            </a:pPr>
            <a:r>
              <a:rPr lang="en-US" sz="2000" b="0" kern="0">
                <a:solidFill>
                  <a:srgbClr val="0000FF"/>
                </a:solidFill>
                <a:latin typeface="Avenir Next LT Pro" panose="020B0504020202020204" pitchFamily="34" charset="0"/>
                <a:cs typeface="Arial" panose="020B0604020202020204" pitchFamily="34" charset="0"/>
              </a:rPr>
              <a:t>lblNumber.pack()</a:t>
            </a:r>
          </a:p>
          <a:p>
            <a:pPr marL="0" indent="0">
              <a:buNone/>
            </a:pPr>
            <a:r>
              <a:rPr lang="en-US" sz="2000" b="0" kern="0">
                <a:solidFill>
                  <a:srgbClr val="0000FF"/>
                </a:solidFill>
                <a:latin typeface="Avenir Next LT Pro" panose="020B0504020202020204" pitchFamily="34" charset="0"/>
                <a:cs typeface="Arial" panose="020B0604020202020204" pitchFamily="34" charset="0"/>
              </a:rPr>
              <a:t>entNumber.pack()</a:t>
            </a:r>
          </a:p>
          <a:p>
            <a:pPr marL="0" indent="0">
              <a:buNone/>
            </a:pPr>
            <a:r>
              <a:rPr lang="en-US" sz="2000" b="0" kern="0">
                <a:solidFill>
                  <a:srgbClr val="0000FF"/>
                </a:solidFill>
                <a:latin typeface="Avenir Next LT Pro" panose="020B0504020202020204" pitchFamily="34" charset="0"/>
                <a:cs typeface="Arial" panose="020B0604020202020204" pitchFamily="34" charset="0"/>
              </a:rPr>
              <a:t>btnDisplay.pack()</a:t>
            </a:r>
          </a:p>
          <a:p>
            <a:pPr marL="0" indent="0">
              <a:buNone/>
            </a:pPr>
            <a:r>
              <a:rPr lang="en-US" sz="2000" b="0" kern="0">
                <a:solidFill>
                  <a:srgbClr val="0000FF"/>
                </a:solidFill>
                <a:latin typeface="Avenir Next LT Pro" panose="020B0504020202020204" pitchFamily="34" charset="0"/>
                <a:cs typeface="Arial" panose="020B0604020202020204" pitchFamily="34" charset="0"/>
              </a:rPr>
              <a:t>txtTable.pack()</a:t>
            </a:r>
            <a:endParaRPr lang="en-US" altLang="en-US" sz="2000" kern="0" dirty="0">
              <a:solidFill>
                <a:srgbClr val="0000FF"/>
              </a:solidFill>
              <a:latin typeface="Avenir Next LT Pro" panose="020B05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DE44BB33-29D3-43D3-AE18-FD082E6FE993}"/>
              </a:ext>
            </a:extLst>
          </p:cNvPr>
          <p:cNvPicPr>
            <a:picLocks noChangeAspect="1"/>
          </p:cNvPicPr>
          <p:nvPr/>
        </p:nvPicPr>
        <p:blipFill>
          <a:blip r:embed="rId3"/>
          <a:stretch>
            <a:fillRect/>
          </a:stretch>
        </p:blipFill>
        <p:spPr>
          <a:xfrm>
            <a:off x="4191000" y="1506735"/>
            <a:ext cx="4452425" cy="3844529"/>
          </a:xfrm>
          <a:prstGeom prst="rect">
            <a:avLst/>
          </a:prstGeom>
        </p:spPr>
      </p:pic>
    </p:spTree>
    <p:extLst>
      <p:ext uri="{BB962C8B-B14F-4D97-AF65-F5344CB8AC3E}">
        <p14:creationId xmlns:p14="http://schemas.microsoft.com/office/powerpoint/2010/main" val="20472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b="0"/>
              <a:t>Organizing the widgets using </a:t>
            </a:r>
            <a:r>
              <a:rPr lang="en-US" altLang="en-US" b="0">
                <a:solidFill>
                  <a:srgbClr val="FFFF00"/>
                </a:solidFill>
              </a:rPr>
              <a:t>grid manager</a:t>
            </a:r>
            <a:endParaRPr lang="en-US" altLang="en-US" b="0" i="1" dirty="0"/>
          </a:p>
        </p:txBody>
      </p:sp>
      <p:sp>
        <p:nvSpPr>
          <p:cNvPr id="130051" name="Rectangle 3"/>
          <p:cNvSpPr>
            <a:spLocks noGrp="1" noChangeArrowheads="1"/>
          </p:cNvSpPr>
          <p:nvPr>
            <p:ph type="body" idx="1"/>
          </p:nvPr>
        </p:nvSpPr>
        <p:spPr>
          <a:xfrm>
            <a:off x="131523" y="987028"/>
            <a:ext cx="8783877" cy="4883943"/>
          </a:xfrm>
        </p:spPr>
        <p:txBody>
          <a:bodyPr/>
          <a:lstStyle/>
          <a:p>
            <a:pPr marL="0" indent="0">
              <a:buNone/>
            </a:pPr>
            <a:endParaRPr lang="en-US" sz="2200" b="0">
              <a:latin typeface="Consolas" panose="020B0609020204030204" pitchFamily="49" charset="0"/>
              <a:cs typeface="Arial" panose="020B0604020202020204" pitchFamily="34" charset="0"/>
            </a:endParaRPr>
          </a:p>
          <a:p>
            <a:pPr marL="342900" lvl="1">
              <a:lnSpc>
                <a:spcPct val="150000"/>
              </a:lnSpc>
              <a:buSzPct val="100000"/>
            </a:pPr>
            <a:endParaRPr lang="en-US" altLang="en-US">
              <a:solidFill>
                <a:srgbClr val="0000FF"/>
              </a:solidFill>
              <a:latin typeface="Arial" panose="020B0604020202020204" pitchFamily="34" charset="0"/>
              <a:cs typeface="Arial" panose="020B0604020202020204" pitchFamily="34" charset="0"/>
            </a:endParaRPr>
          </a:p>
          <a:p>
            <a:pPr marL="0" lvl="1" indent="0">
              <a:lnSpc>
                <a:spcPct val="150000"/>
              </a:lnSpc>
              <a:buClrTx/>
              <a:buSzPct val="100000"/>
              <a:buNone/>
            </a:pPr>
            <a:endParaRPr lang="en-US" altLang="en-US" sz="2000" dirty="0">
              <a:solidFill>
                <a:srgbClr val="0000FF"/>
              </a:solidFill>
              <a:latin typeface="Consolas" panose="020B0609020204030204" pitchFamily="49" charset="0"/>
              <a:cs typeface="Arial" panose="020B0604020202020204" pitchFamily="34" charset="0"/>
            </a:endParaRPr>
          </a:p>
        </p:txBody>
      </p:sp>
      <p:sp>
        <p:nvSpPr>
          <p:cNvPr id="5" name="Rectangle 3">
            <a:extLst>
              <a:ext uri="{FF2B5EF4-FFF2-40B4-BE49-F238E27FC236}">
                <a16:creationId xmlns:a16="http://schemas.microsoft.com/office/drawing/2014/main" id="{6B4CDA2D-CD49-4C07-B2BE-76CDDCB385C1}"/>
              </a:ext>
            </a:extLst>
          </p:cNvPr>
          <p:cNvSpPr txBox="1">
            <a:spLocks noChangeArrowheads="1"/>
          </p:cNvSpPr>
          <p:nvPr/>
        </p:nvSpPr>
        <p:spPr bwMode="auto">
          <a:xfrm>
            <a:off x="131523" y="987028"/>
            <a:ext cx="8707677" cy="48839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SzPct val="70000"/>
              <a:buFont typeface="Wingdings" panose="05000000000000000000" pitchFamily="2" charset="2"/>
              <a:buChar char="q"/>
              <a:defRPr sz="2800" b="1">
                <a:solidFill>
                  <a:srgbClr val="660033"/>
                </a:solidFill>
                <a:latin typeface="Arial Narrow" panose="020B0606020202030204" pitchFamily="34" charset="0"/>
                <a:ea typeface="+mn-ea"/>
                <a:cs typeface="+mn-cs"/>
              </a:defRPr>
            </a:lvl1pPr>
            <a:lvl2pPr marL="800100" indent="-342900" algn="l" rtl="0" eaLnBrk="0" fontAlgn="base" hangingPunct="0">
              <a:spcBef>
                <a:spcPct val="20000"/>
              </a:spcBef>
              <a:spcAft>
                <a:spcPct val="0"/>
              </a:spcAft>
              <a:buFont typeface="Wingdings" panose="05000000000000000000" pitchFamily="2" charset="2"/>
              <a:buChar char="ü"/>
              <a:defRPr sz="2400">
                <a:solidFill>
                  <a:schemeClr val="tx1"/>
                </a:solidFill>
                <a:latin typeface="Arial Narrow" panose="020B0606020202030204" pitchFamily="34" charset="0"/>
                <a:cs typeface="+mn-cs"/>
              </a:defRPr>
            </a:lvl2pPr>
            <a:lvl3pPr marL="1143000" indent="-228600" algn="l" rtl="0" eaLnBrk="0" fontAlgn="base" hangingPunct="0">
              <a:spcBef>
                <a:spcPct val="20000"/>
              </a:spcBef>
              <a:spcAft>
                <a:spcPct val="0"/>
              </a:spcAft>
              <a:buChar char="•"/>
              <a:defRPr sz="2000">
                <a:solidFill>
                  <a:srgbClr val="660033"/>
                </a:solidFill>
                <a:latin typeface="Arial Narrow" panose="020B0606020202030204" pitchFamily="34" charset="0"/>
                <a:cs typeface="+mn-cs"/>
              </a:defRPr>
            </a:lvl3pPr>
            <a:lvl4pPr marL="16002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4pPr>
            <a:lvl5pPr marL="20574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0" indent="0">
              <a:buNone/>
            </a:pPr>
            <a:r>
              <a:rPr lang="en-US" sz="2200" b="0" kern="0">
                <a:solidFill>
                  <a:srgbClr val="008000"/>
                </a:solidFill>
                <a:latin typeface="Consolas" panose="020B0609020204030204" pitchFamily="49" charset="0"/>
                <a:cs typeface="Arial" panose="020B0604020202020204" pitchFamily="34" charset="0"/>
              </a:rPr>
              <a:t># Organize (lay out) the widgets in rows and columns</a:t>
            </a:r>
          </a:p>
          <a:p>
            <a:pPr marL="0" indent="0">
              <a:buNone/>
            </a:pPr>
            <a:r>
              <a:rPr lang="en-US" sz="2000" b="0" kern="0">
                <a:solidFill>
                  <a:srgbClr val="0000FF"/>
                </a:solidFill>
                <a:latin typeface="Avenir Next LT Pro" panose="020B0504020202020204" pitchFamily="34" charset="0"/>
                <a:cs typeface="Arial" panose="020B0604020202020204" pitchFamily="34" charset="0"/>
              </a:rPr>
              <a:t>lblNumber.grid(row=0, column=0) </a:t>
            </a:r>
          </a:p>
          <a:p>
            <a:pPr marL="0" indent="0">
              <a:buNone/>
            </a:pPr>
            <a:r>
              <a:rPr lang="en-US" sz="2000" b="0" kern="0">
                <a:solidFill>
                  <a:srgbClr val="0000FF"/>
                </a:solidFill>
                <a:latin typeface="Avenir Next LT Pro" panose="020B0504020202020204" pitchFamily="34" charset="0"/>
                <a:cs typeface="Arial" panose="020B0604020202020204" pitchFamily="34" charset="0"/>
              </a:rPr>
              <a:t>entNumber.grid(row=0, column=1) </a:t>
            </a:r>
          </a:p>
          <a:p>
            <a:pPr marL="0" indent="0">
              <a:buNone/>
            </a:pPr>
            <a:r>
              <a:rPr lang="en-US" sz="2000" b="0" kern="0">
                <a:solidFill>
                  <a:srgbClr val="0000FF"/>
                </a:solidFill>
                <a:latin typeface="Avenir Next LT Pro" panose="020B0504020202020204" pitchFamily="34" charset="0"/>
                <a:cs typeface="Arial" panose="020B0604020202020204" pitchFamily="34" charset="0"/>
              </a:rPr>
              <a:t>btnDisplay.grid(row=1, column=0) </a:t>
            </a:r>
          </a:p>
          <a:p>
            <a:pPr marL="0" indent="0">
              <a:buNone/>
            </a:pPr>
            <a:r>
              <a:rPr lang="en-US" sz="2000" b="0" kern="0">
                <a:solidFill>
                  <a:srgbClr val="0000FF"/>
                </a:solidFill>
                <a:latin typeface="Avenir Next LT Pro" panose="020B0504020202020204" pitchFamily="34" charset="0"/>
                <a:cs typeface="Arial" panose="020B0604020202020204" pitchFamily="34" charset="0"/>
              </a:rPr>
              <a:t>txtTable.grid(row=1, column=1)</a:t>
            </a:r>
            <a:endParaRPr lang="en-US" altLang="en-US" sz="2000" kern="0" dirty="0">
              <a:solidFill>
                <a:srgbClr val="0000FF"/>
              </a:solidFill>
              <a:latin typeface="Avenir Next LT Pro" panose="020B05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4EF31417-3539-48D1-BB7A-A0267948AA06}"/>
              </a:ext>
            </a:extLst>
          </p:cNvPr>
          <p:cNvPicPr>
            <a:picLocks noChangeAspect="1"/>
          </p:cNvPicPr>
          <p:nvPr/>
        </p:nvPicPr>
        <p:blipFill>
          <a:blip r:embed="rId3"/>
          <a:stretch>
            <a:fillRect/>
          </a:stretch>
        </p:blipFill>
        <p:spPr>
          <a:xfrm>
            <a:off x="4523461" y="1447800"/>
            <a:ext cx="4364176" cy="3768329"/>
          </a:xfrm>
          <a:prstGeom prst="rect">
            <a:avLst/>
          </a:prstGeom>
        </p:spPr>
      </p:pic>
    </p:spTree>
    <p:extLst>
      <p:ext uri="{BB962C8B-B14F-4D97-AF65-F5344CB8AC3E}">
        <p14:creationId xmlns:p14="http://schemas.microsoft.com/office/powerpoint/2010/main" val="3324673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b="0"/>
              <a:t>Organizing the widgets using </a:t>
            </a:r>
            <a:r>
              <a:rPr lang="en-US" altLang="en-US" b="0">
                <a:solidFill>
                  <a:srgbClr val="FFFF00"/>
                </a:solidFill>
              </a:rPr>
              <a:t>place manager</a:t>
            </a:r>
            <a:endParaRPr lang="en-US" altLang="en-US" b="0" i="1" dirty="0"/>
          </a:p>
        </p:txBody>
      </p:sp>
      <p:sp>
        <p:nvSpPr>
          <p:cNvPr id="130051" name="Rectangle 3"/>
          <p:cNvSpPr>
            <a:spLocks noGrp="1" noChangeArrowheads="1"/>
          </p:cNvSpPr>
          <p:nvPr>
            <p:ph type="body" idx="1"/>
          </p:nvPr>
        </p:nvSpPr>
        <p:spPr>
          <a:xfrm>
            <a:off x="131523" y="987028"/>
            <a:ext cx="8783877" cy="4883943"/>
          </a:xfrm>
        </p:spPr>
        <p:txBody>
          <a:bodyPr/>
          <a:lstStyle/>
          <a:p>
            <a:pPr marL="0" indent="0">
              <a:buNone/>
            </a:pPr>
            <a:endParaRPr lang="en-US" sz="2200" b="0">
              <a:latin typeface="Consolas" panose="020B0609020204030204" pitchFamily="49" charset="0"/>
              <a:cs typeface="Arial" panose="020B0604020202020204" pitchFamily="34" charset="0"/>
            </a:endParaRPr>
          </a:p>
          <a:p>
            <a:pPr marL="342900" lvl="1">
              <a:lnSpc>
                <a:spcPct val="150000"/>
              </a:lnSpc>
              <a:buSzPct val="100000"/>
            </a:pPr>
            <a:endParaRPr lang="en-US" altLang="en-US">
              <a:solidFill>
                <a:srgbClr val="0000FF"/>
              </a:solidFill>
              <a:latin typeface="Arial" panose="020B0604020202020204" pitchFamily="34" charset="0"/>
              <a:cs typeface="Arial" panose="020B0604020202020204" pitchFamily="34" charset="0"/>
            </a:endParaRPr>
          </a:p>
          <a:p>
            <a:pPr marL="0" lvl="1" indent="0">
              <a:lnSpc>
                <a:spcPct val="150000"/>
              </a:lnSpc>
              <a:buClrTx/>
              <a:buSzPct val="100000"/>
              <a:buNone/>
            </a:pPr>
            <a:endParaRPr lang="en-US" altLang="en-US" sz="2000" dirty="0">
              <a:solidFill>
                <a:srgbClr val="0000FF"/>
              </a:solidFill>
              <a:latin typeface="Consolas" panose="020B0609020204030204" pitchFamily="49" charset="0"/>
              <a:cs typeface="Arial" panose="020B0604020202020204" pitchFamily="34" charset="0"/>
            </a:endParaRPr>
          </a:p>
        </p:txBody>
      </p:sp>
      <p:sp>
        <p:nvSpPr>
          <p:cNvPr id="5" name="Rectangle 3">
            <a:extLst>
              <a:ext uri="{FF2B5EF4-FFF2-40B4-BE49-F238E27FC236}">
                <a16:creationId xmlns:a16="http://schemas.microsoft.com/office/drawing/2014/main" id="{6B4CDA2D-CD49-4C07-B2BE-76CDDCB385C1}"/>
              </a:ext>
            </a:extLst>
          </p:cNvPr>
          <p:cNvSpPr txBox="1">
            <a:spLocks noChangeArrowheads="1"/>
          </p:cNvSpPr>
          <p:nvPr/>
        </p:nvSpPr>
        <p:spPr bwMode="auto">
          <a:xfrm>
            <a:off x="131523" y="987028"/>
            <a:ext cx="8707677" cy="48839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SzPct val="70000"/>
              <a:buFont typeface="Wingdings" panose="05000000000000000000" pitchFamily="2" charset="2"/>
              <a:buChar char="q"/>
              <a:defRPr sz="2800" b="1">
                <a:solidFill>
                  <a:srgbClr val="660033"/>
                </a:solidFill>
                <a:latin typeface="Arial Narrow" panose="020B0606020202030204" pitchFamily="34" charset="0"/>
                <a:ea typeface="+mn-ea"/>
                <a:cs typeface="+mn-cs"/>
              </a:defRPr>
            </a:lvl1pPr>
            <a:lvl2pPr marL="800100" indent="-342900" algn="l" rtl="0" eaLnBrk="0" fontAlgn="base" hangingPunct="0">
              <a:spcBef>
                <a:spcPct val="20000"/>
              </a:spcBef>
              <a:spcAft>
                <a:spcPct val="0"/>
              </a:spcAft>
              <a:buFont typeface="Wingdings" panose="05000000000000000000" pitchFamily="2" charset="2"/>
              <a:buChar char="ü"/>
              <a:defRPr sz="2400">
                <a:solidFill>
                  <a:schemeClr val="tx1"/>
                </a:solidFill>
                <a:latin typeface="Arial Narrow" panose="020B0606020202030204" pitchFamily="34" charset="0"/>
                <a:cs typeface="+mn-cs"/>
              </a:defRPr>
            </a:lvl2pPr>
            <a:lvl3pPr marL="1143000" indent="-228600" algn="l" rtl="0" eaLnBrk="0" fontAlgn="base" hangingPunct="0">
              <a:spcBef>
                <a:spcPct val="20000"/>
              </a:spcBef>
              <a:spcAft>
                <a:spcPct val="0"/>
              </a:spcAft>
              <a:buChar char="•"/>
              <a:defRPr sz="2000">
                <a:solidFill>
                  <a:srgbClr val="660033"/>
                </a:solidFill>
                <a:latin typeface="Arial Narrow" panose="020B0606020202030204" pitchFamily="34" charset="0"/>
                <a:cs typeface="+mn-cs"/>
              </a:defRPr>
            </a:lvl3pPr>
            <a:lvl4pPr marL="16002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4pPr>
            <a:lvl5pPr marL="20574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0" indent="0">
              <a:buNone/>
            </a:pPr>
            <a:r>
              <a:rPr lang="en-US" sz="2200" b="0" kern="0">
                <a:solidFill>
                  <a:srgbClr val="008000"/>
                </a:solidFill>
                <a:latin typeface="Consolas" panose="020B0609020204030204" pitchFamily="49" charset="0"/>
                <a:cs typeface="Arial" panose="020B0604020202020204" pitchFamily="34" charset="0"/>
              </a:rPr>
              <a:t># Organize (lay out) the widgets at specific positions</a:t>
            </a:r>
          </a:p>
          <a:p>
            <a:pPr marL="0" indent="0">
              <a:buNone/>
            </a:pPr>
            <a:r>
              <a:rPr lang="en-US" sz="2000" b="0" kern="0">
                <a:solidFill>
                  <a:srgbClr val="0000FF"/>
                </a:solidFill>
                <a:latin typeface="Avenir Next LT Pro" panose="020B0504020202020204" pitchFamily="34" charset="0"/>
                <a:cs typeface="Arial" panose="020B0604020202020204" pitchFamily="34" charset="0"/>
              </a:rPr>
              <a:t>lblNumber.place(x=20, y=20) </a:t>
            </a:r>
          </a:p>
          <a:p>
            <a:pPr marL="0" indent="0">
              <a:buNone/>
            </a:pPr>
            <a:r>
              <a:rPr lang="en-US" sz="2000" b="0" kern="0">
                <a:solidFill>
                  <a:srgbClr val="0000FF"/>
                </a:solidFill>
                <a:latin typeface="Avenir Next LT Pro" panose="020B0504020202020204" pitchFamily="34" charset="0"/>
                <a:cs typeface="Arial" panose="020B0604020202020204" pitchFamily="34" charset="0"/>
              </a:rPr>
              <a:t>entNumber.place(x=120, y=20) </a:t>
            </a:r>
          </a:p>
          <a:p>
            <a:pPr marL="0" indent="0">
              <a:buNone/>
            </a:pPr>
            <a:r>
              <a:rPr lang="en-US" sz="2000" b="0" kern="0">
                <a:solidFill>
                  <a:srgbClr val="0000FF"/>
                </a:solidFill>
                <a:latin typeface="Avenir Next LT Pro" panose="020B0504020202020204" pitchFamily="34" charset="0"/>
                <a:cs typeface="Arial" panose="020B0604020202020204" pitchFamily="34" charset="0"/>
              </a:rPr>
              <a:t>btnDisplay.place(x=20, y=60) </a:t>
            </a:r>
          </a:p>
          <a:p>
            <a:pPr marL="0" indent="0">
              <a:buNone/>
            </a:pPr>
            <a:r>
              <a:rPr lang="en-US" sz="2000" b="0" kern="0">
                <a:solidFill>
                  <a:srgbClr val="0000FF"/>
                </a:solidFill>
                <a:latin typeface="Avenir Next LT Pro" panose="020B0504020202020204" pitchFamily="34" charset="0"/>
                <a:cs typeface="Arial" panose="020B0604020202020204" pitchFamily="34" charset="0"/>
              </a:rPr>
              <a:t>txtTable.place(x=120, y=60)</a:t>
            </a:r>
            <a:endParaRPr lang="en-US" altLang="en-US" sz="2000" kern="0">
              <a:solidFill>
                <a:srgbClr val="0000FF"/>
              </a:solidFill>
              <a:latin typeface="Avenir Next LT Pro" panose="020B0504020202020204" pitchFamily="34" charset="0"/>
              <a:cs typeface="Arial" panose="020B0604020202020204" pitchFamily="34" charset="0"/>
            </a:endParaRPr>
          </a:p>
          <a:p>
            <a:pPr marL="0" lvl="1" indent="0">
              <a:lnSpc>
                <a:spcPct val="150000"/>
              </a:lnSpc>
              <a:buSzPct val="100000"/>
              <a:buFont typeface="Wingdings" panose="05000000000000000000" pitchFamily="2" charset="2"/>
              <a:buNone/>
            </a:pPr>
            <a:endParaRPr lang="en-US" altLang="en-US" sz="2000" kern="0" dirty="0">
              <a:solidFill>
                <a:srgbClr val="0000FF"/>
              </a:solidFill>
              <a:latin typeface="Consolas" panose="020B0609020204030204" pitchFamily="49" charset="0"/>
              <a:cs typeface="Arial" panose="020B0604020202020204" pitchFamily="34" charset="0"/>
            </a:endParaRPr>
          </a:p>
        </p:txBody>
      </p:sp>
      <p:pic>
        <p:nvPicPr>
          <p:cNvPr id="2" name="Picture 1">
            <a:extLst>
              <a:ext uri="{FF2B5EF4-FFF2-40B4-BE49-F238E27FC236}">
                <a16:creationId xmlns:a16="http://schemas.microsoft.com/office/drawing/2014/main" id="{2E0AA104-EB20-4818-A852-BFC3F273B71B}"/>
              </a:ext>
            </a:extLst>
          </p:cNvPr>
          <p:cNvPicPr>
            <a:picLocks noChangeAspect="1"/>
          </p:cNvPicPr>
          <p:nvPr/>
        </p:nvPicPr>
        <p:blipFill>
          <a:blip r:embed="rId3"/>
          <a:stretch>
            <a:fillRect/>
          </a:stretch>
        </p:blipFill>
        <p:spPr>
          <a:xfrm>
            <a:off x="4267200" y="1424753"/>
            <a:ext cx="4527376" cy="3909247"/>
          </a:xfrm>
          <a:prstGeom prst="rect">
            <a:avLst/>
          </a:prstGeom>
        </p:spPr>
      </p:pic>
    </p:spTree>
    <p:extLst>
      <p:ext uri="{BB962C8B-B14F-4D97-AF65-F5344CB8AC3E}">
        <p14:creationId xmlns:p14="http://schemas.microsoft.com/office/powerpoint/2010/main" val="1938490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sz="2800"/>
              <a:t>Creating multiple windows using Frame widget</a:t>
            </a:r>
            <a:endParaRPr lang="en-US" altLang="en-US" sz="2800" b="0" i="1" dirty="0"/>
          </a:p>
        </p:txBody>
      </p:sp>
      <p:sp>
        <p:nvSpPr>
          <p:cNvPr id="8" name="Rectangle 3">
            <a:extLst>
              <a:ext uri="{FF2B5EF4-FFF2-40B4-BE49-F238E27FC236}">
                <a16:creationId xmlns:a16="http://schemas.microsoft.com/office/drawing/2014/main" id="{E808C200-DB4D-4FF6-9D2B-9E451B9340F4}"/>
              </a:ext>
            </a:extLst>
          </p:cNvPr>
          <p:cNvSpPr txBox="1">
            <a:spLocks noChangeArrowheads="1"/>
          </p:cNvSpPr>
          <p:nvPr/>
        </p:nvSpPr>
        <p:spPr bwMode="auto">
          <a:xfrm>
            <a:off x="266700" y="838200"/>
            <a:ext cx="86106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SzPct val="70000"/>
              <a:buFont typeface="Wingdings" panose="05000000000000000000" pitchFamily="2" charset="2"/>
              <a:buChar char="q"/>
              <a:defRPr sz="2800" b="1">
                <a:solidFill>
                  <a:srgbClr val="660033"/>
                </a:solidFill>
                <a:latin typeface="Arial Narrow" panose="020B0606020202030204" pitchFamily="34" charset="0"/>
                <a:ea typeface="+mn-ea"/>
                <a:cs typeface="+mn-cs"/>
              </a:defRPr>
            </a:lvl1pPr>
            <a:lvl2pPr marL="800100" indent="-342900" algn="l" rtl="0" eaLnBrk="0" fontAlgn="base" hangingPunct="0">
              <a:spcBef>
                <a:spcPct val="20000"/>
              </a:spcBef>
              <a:spcAft>
                <a:spcPct val="0"/>
              </a:spcAft>
              <a:buFont typeface="Wingdings" panose="05000000000000000000" pitchFamily="2" charset="2"/>
              <a:buChar char="ü"/>
              <a:defRPr sz="2400">
                <a:solidFill>
                  <a:schemeClr val="tx1"/>
                </a:solidFill>
                <a:latin typeface="Arial Narrow" panose="020B0606020202030204" pitchFamily="34" charset="0"/>
                <a:cs typeface="+mn-cs"/>
              </a:defRPr>
            </a:lvl2pPr>
            <a:lvl3pPr marL="1143000" indent="-228600" algn="l" rtl="0" eaLnBrk="0" fontAlgn="base" hangingPunct="0">
              <a:spcBef>
                <a:spcPct val="20000"/>
              </a:spcBef>
              <a:spcAft>
                <a:spcPct val="0"/>
              </a:spcAft>
              <a:buChar char="•"/>
              <a:defRPr sz="2000">
                <a:solidFill>
                  <a:srgbClr val="660033"/>
                </a:solidFill>
                <a:latin typeface="Arial Narrow" panose="020B0606020202030204" pitchFamily="34" charset="0"/>
                <a:cs typeface="+mn-cs"/>
              </a:defRPr>
            </a:lvl3pPr>
            <a:lvl4pPr marL="16002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4pPr>
            <a:lvl5pPr marL="20574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0" lvl="1" indent="0" algn="just">
              <a:buSzPct val="100000"/>
              <a:buFont typeface="Wingdings" panose="05000000000000000000" pitchFamily="2" charset="2"/>
              <a:buNone/>
            </a:pPr>
            <a:r>
              <a:rPr lang="en-US" altLang="en-US" kern="0">
                <a:latin typeface="Arial" panose="020B0604020202020204" pitchFamily="34" charset="0"/>
                <a:cs typeface="Arial" panose="020B0604020202020204" pitchFamily="34" charset="0"/>
              </a:rPr>
              <a:t>The Frame widget can be used to create multiple windows in a GUI application as shown below.</a:t>
            </a:r>
          </a:p>
        </p:txBody>
      </p:sp>
      <p:pic>
        <p:nvPicPr>
          <p:cNvPr id="4" name="Picture 3">
            <a:extLst>
              <a:ext uri="{FF2B5EF4-FFF2-40B4-BE49-F238E27FC236}">
                <a16:creationId xmlns:a16="http://schemas.microsoft.com/office/drawing/2014/main" id="{A6DEA053-E207-4626-A248-03FB6C95D26F}"/>
              </a:ext>
            </a:extLst>
          </p:cNvPr>
          <p:cNvPicPr>
            <a:picLocks noChangeAspect="1"/>
          </p:cNvPicPr>
          <p:nvPr/>
        </p:nvPicPr>
        <p:blipFill>
          <a:blip r:embed="rId3"/>
          <a:stretch>
            <a:fillRect/>
          </a:stretch>
        </p:blipFill>
        <p:spPr>
          <a:xfrm>
            <a:off x="1746837" y="1752600"/>
            <a:ext cx="5650325" cy="4059214"/>
          </a:xfrm>
          <a:prstGeom prst="rect">
            <a:avLst/>
          </a:prstGeom>
        </p:spPr>
      </p:pic>
    </p:spTree>
    <p:extLst>
      <p:ext uri="{BB962C8B-B14F-4D97-AF65-F5344CB8AC3E}">
        <p14:creationId xmlns:p14="http://schemas.microsoft.com/office/powerpoint/2010/main" val="147019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marL="0" indent="0">
              <a:lnSpc>
                <a:spcPct val="150000"/>
              </a:lnSpc>
              <a:buNone/>
            </a:pPr>
            <a:r>
              <a:rPr lang="en-US" b="0" dirty="0">
                <a:latin typeface="Arial" panose="020B0604020202020204" pitchFamily="34" charset="0"/>
                <a:cs typeface="Arial" panose="020B0604020202020204" pitchFamily="34" charset="0"/>
              </a:rPr>
              <a:t>At the end of this lecture, you will </a:t>
            </a:r>
            <a:r>
              <a:rPr lang="en-US" b="0">
                <a:latin typeface="Arial" panose="020B0604020202020204" pitchFamily="34" charset="0"/>
                <a:cs typeface="Arial" panose="020B0604020202020204" pitchFamily="34" charset="0"/>
              </a:rPr>
              <a:t>learn about . . .</a:t>
            </a:r>
            <a:endParaRPr lang="en-US" dirty="0"/>
          </a:p>
          <a:p>
            <a:pPr>
              <a:lnSpc>
                <a:spcPct val="150000"/>
              </a:lnSpc>
            </a:pPr>
            <a:r>
              <a:rPr lang="en-SG" sz="2400" b="0">
                <a:latin typeface="Arial" panose="020B0604020202020204" pitchFamily="34" charset="0"/>
                <a:cs typeface="Arial" panose="020B0604020202020204" pitchFamily="34" charset="0"/>
              </a:rPr>
              <a:t>Writing </a:t>
            </a:r>
            <a:r>
              <a:rPr lang="en-SG" sz="2400" b="0">
                <a:solidFill>
                  <a:srgbClr val="0000FF"/>
                </a:solidFill>
                <a:latin typeface="Arial" panose="020B0604020202020204" pitchFamily="34" charset="0"/>
                <a:cs typeface="Arial" panose="020B0604020202020204" pitchFamily="34" charset="0"/>
              </a:rPr>
              <a:t>GUI (Graphical User Interface) </a:t>
            </a:r>
            <a:r>
              <a:rPr lang="en-SG" sz="2400" b="0">
                <a:latin typeface="Arial" panose="020B0604020202020204" pitchFamily="34" charset="0"/>
                <a:cs typeface="Arial" panose="020B0604020202020204" pitchFamily="34" charset="0"/>
              </a:rPr>
              <a:t>Applications in Python</a:t>
            </a:r>
          </a:p>
          <a:p>
            <a:pPr>
              <a:lnSpc>
                <a:spcPct val="150000"/>
              </a:lnSpc>
              <a:spcBef>
                <a:spcPts val="300"/>
              </a:spcBef>
            </a:pPr>
            <a:r>
              <a:rPr lang="en-SG" sz="2400" b="0">
                <a:latin typeface="Arial" panose="020B0604020202020204" pitchFamily="34" charset="0"/>
                <a:cs typeface="Arial" panose="020B0604020202020204" pitchFamily="34" charset="0"/>
              </a:rPr>
              <a:t>Writing </a:t>
            </a:r>
            <a:r>
              <a:rPr lang="en-US" sz="2400" b="0">
                <a:latin typeface="Arial" panose="020B0604020202020204" pitchFamily="34" charset="0"/>
                <a:cs typeface="Arial" panose="020B0604020202020204" pitchFamily="34" charset="0"/>
              </a:rPr>
              <a:t>GUI Applications </a:t>
            </a:r>
            <a:r>
              <a:rPr lang="en-SG" sz="2400" b="0">
                <a:latin typeface="Arial" panose="020B0604020202020204" pitchFamily="34" charset="0"/>
                <a:cs typeface="Arial" panose="020B0604020202020204" pitchFamily="34" charset="0"/>
              </a:rPr>
              <a:t>in Python </a:t>
            </a:r>
            <a:r>
              <a:rPr lang="en-US" sz="2400" b="0">
                <a:latin typeface="Arial" panose="020B0604020202020204" pitchFamily="34" charset="0"/>
                <a:cs typeface="Arial" panose="020B0604020202020204" pitchFamily="34" charset="0"/>
              </a:rPr>
              <a:t>using </a:t>
            </a:r>
            <a:r>
              <a:rPr lang="en-US" sz="2400" b="0">
                <a:solidFill>
                  <a:srgbClr val="0000FF"/>
                </a:solidFill>
                <a:latin typeface="Arial" panose="020B0604020202020204" pitchFamily="34" charset="0"/>
                <a:cs typeface="Arial" panose="020B0604020202020204" pitchFamily="34" charset="0"/>
              </a:rPr>
              <a:t>Tkinter</a:t>
            </a:r>
            <a:endParaRPr lang="en-SG" sz="2400" b="0" u="sng">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9417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sz="2800"/>
              <a:t>Creating multiple windows using Frame widget</a:t>
            </a:r>
            <a:endParaRPr lang="en-US" altLang="en-US" sz="2800" i="1" dirty="0"/>
          </a:p>
        </p:txBody>
      </p:sp>
      <p:sp>
        <p:nvSpPr>
          <p:cNvPr id="8" name="Rectangle 3">
            <a:extLst>
              <a:ext uri="{FF2B5EF4-FFF2-40B4-BE49-F238E27FC236}">
                <a16:creationId xmlns:a16="http://schemas.microsoft.com/office/drawing/2014/main" id="{E808C200-DB4D-4FF6-9D2B-9E451B9340F4}"/>
              </a:ext>
            </a:extLst>
          </p:cNvPr>
          <p:cNvSpPr txBox="1">
            <a:spLocks noChangeArrowheads="1"/>
          </p:cNvSpPr>
          <p:nvPr/>
        </p:nvSpPr>
        <p:spPr bwMode="auto">
          <a:xfrm>
            <a:off x="266700" y="990600"/>
            <a:ext cx="8610600" cy="563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SzPct val="70000"/>
              <a:buFont typeface="Wingdings" panose="05000000000000000000" pitchFamily="2" charset="2"/>
              <a:buChar char="q"/>
              <a:defRPr sz="2800" b="1">
                <a:solidFill>
                  <a:srgbClr val="660033"/>
                </a:solidFill>
                <a:latin typeface="Arial Narrow" panose="020B0606020202030204" pitchFamily="34" charset="0"/>
                <a:ea typeface="+mn-ea"/>
                <a:cs typeface="+mn-cs"/>
              </a:defRPr>
            </a:lvl1pPr>
            <a:lvl2pPr marL="800100" indent="-342900" algn="l" rtl="0" eaLnBrk="0" fontAlgn="base" hangingPunct="0">
              <a:spcBef>
                <a:spcPct val="20000"/>
              </a:spcBef>
              <a:spcAft>
                <a:spcPct val="0"/>
              </a:spcAft>
              <a:buFont typeface="Wingdings" panose="05000000000000000000" pitchFamily="2" charset="2"/>
              <a:buChar char="ü"/>
              <a:defRPr sz="2400">
                <a:solidFill>
                  <a:schemeClr val="tx1"/>
                </a:solidFill>
                <a:latin typeface="Arial Narrow" panose="020B0606020202030204" pitchFamily="34" charset="0"/>
                <a:cs typeface="+mn-cs"/>
              </a:defRPr>
            </a:lvl2pPr>
            <a:lvl3pPr marL="1143000" indent="-228600" algn="l" rtl="0" eaLnBrk="0" fontAlgn="base" hangingPunct="0">
              <a:spcBef>
                <a:spcPct val="20000"/>
              </a:spcBef>
              <a:spcAft>
                <a:spcPct val="0"/>
              </a:spcAft>
              <a:buChar char="•"/>
              <a:defRPr sz="2000">
                <a:solidFill>
                  <a:srgbClr val="660033"/>
                </a:solidFill>
                <a:latin typeface="Arial Narrow" panose="020B0606020202030204" pitchFamily="34" charset="0"/>
                <a:cs typeface="+mn-cs"/>
              </a:defRPr>
            </a:lvl3pPr>
            <a:lvl4pPr marL="16002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4pPr>
            <a:lvl5pPr marL="20574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0" lvl="1" indent="0" algn="just">
              <a:buSzPct val="100000"/>
              <a:buFont typeface="Wingdings" panose="05000000000000000000" pitchFamily="2" charset="2"/>
              <a:buNone/>
            </a:pPr>
            <a:r>
              <a:rPr lang="en-US" altLang="en-US" kern="0">
                <a:latin typeface="Arial" panose="020B0604020202020204" pitchFamily="34" charset="0"/>
                <a:cs typeface="Arial" panose="020B0604020202020204" pitchFamily="34" charset="0"/>
              </a:rPr>
              <a:t>Example 2</a:t>
            </a:r>
          </a:p>
        </p:txBody>
      </p:sp>
      <p:pic>
        <p:nvPicPr>
          <p:cNvPr id="2" name="Picture 1">
            <a:extLst>
              <a:ext uri="{FF2B5EF4-FFF2-40B4-BE49-F238E27FC236}">
                <a16:creationId xmlns:a16="http://schemas.microsoft.com/office/drawing/2014/main" id="{93470298-4C9A-4024-82C2-2A2A45EB8D32}"/>
              </a:ext>
            </a:extLst>
          </p:cNvPr>
          <p:cNvPicPr>
            <a:picLocks noChangeAspect="1"/>
          </p:cNvPicPr>
          <p:nvPr/>
        </p:nvPicPr>
        <p:blipFill>
          <a:blip r:embed="rId3"/>
          <a:stretch>
            <a:fillRect/>
          </a:stretch>
        </p:blipFill>
        <p:spPr>
          <a:xfrm>
            <a:off x="381000" y="1554162"/>
            <a:ext cx="8382000" cy="4041908"/>
          </a:xfrm>
          <a:prstGeom prst="rect">
            <a:avLst/>
          </a:prstGeom>
        </p:spPr>
      </p:pic>
    </p:spTree>
    <p:extLst>
      <p:ext uri="{BB962C8B-B14F-4D97-AF65-F5344CB8AC3E}">
        <p14:creationId xmlns:p14="http://schemas.microsoft.com/office/powerpoint/2010/main" val="647743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sz="2800" b="0"/>
              <a:t>Creating multiple windows </a:t>
            </a:r>
            <a:r>
              <a:rPr lang="en-US" altLang="en-US" sz="2800" b="0" i="1"/>
              <a:t>– Example </a:t>
            </a:r>
            <a:endParaRPr lang="en-US" altLang="en-US" sz="2800" b="0" i="1" dirty="0"/>
          </a:p>
        </p:txBody>
      </p:sp>
      <p:sp>
        <p:nvSpPr>
          <p:cNvPr id="7" name="Content Placeholder 2">
            <a:extLst>
              <a:ext uri="{FF2B5EF4-FFF2-40B4-BE49-F238E27FC236}">
                <a16:creationId xmlns:a16="http://schemas.microsoft.com/office/drawing/2014/main" id="{2E49431A-B94D-4786-B8AA-E02EBE310633}"/>
              </a:ext>
            </a:extLst>
          </p:cNvPr>
          <p:cNvSpPr>
            <a:spLocks noGrp="1"/>
          </p:cNvSpPr>
          <p:nvPr>
            <p:ph idx="1"/>
          </p:nvPr>
        </p:nvSpPr>
        <p:spPr>
          <a:xfrm>
            <a:off x="342900" y="952500"/>
            <a:ext cx="8458200" cy="4953000"/>
          </a:xfrm>
          <a:solidFill>
            <a:schemeClr val="bg1"/>
          </a:solidFill>
          <a:ln>
            <a:solidFill>
              <a:schemeClr val="tx1"/>
            </a:solidFill>
          </a:ln>
        </p:spPr>
        <p:txBody>
          <a:bodyPr/>
          <a:lstStyle/>
          <a:p>
            <a:pPr marL="0" indent="0">
              <a:spcBef>
                <a:spcPts val="0"/>
              </a:spcBef>
              <a:buNone/>
            </a:pPr>
            <a:r>
              <a:rPr lang="en-US" sz="1800" b="0">
                <a:solidFill>
                  <a:srgbClr val="008000"/>
                </a:solidFill>
                <a:latin typeface="Consolas" panose="020B0609020204030204" pitchFamily="49" charset="0"/>
              </a:rPr>
              <a:t># 1. Import tkinter </a:t>
            </a:r>
          </a:p>
          <a:p>
            <a:pPr marL="0" indent="0">
              <a:spcBef>
                <a:spcPts val="0"/>
              </a:spcBef>
              <a:buNone/>
            </a:pPr>
            <a:r>
              <a:rPr lang="en-US" sz="1800" b="0">
                <a:solidFill>
                  <a:schemeClr val="tx1"/>
                </a:solidFill>
                <a:latin typeface="Consolas" panose="020B0609020204030204" pitchFamily="49" charset="0"/>
              </a:rPr>
              <a:t>from tkinter import *</a:t>
            </a:r>
          </a:p>
          <a:p>
            <a:pPr marL="0" indent="0">
              <a:spcBef>
                <a:spcPts val="0"/>
              </a:spcBef>
              <a:buNone/>
            </a:pPr>
            <a:endParaRPr lang="en-US" sz="1800" b="0">
              <a:solidFill>
                <a:schemeClr val="tx1"/>
              </a:solidFill>
              <a:latin typeface="Consolas" panose="020B0609020204030204" pitchFamily="49" charset="0"/>
            </a:endParaRPr>
          </a:p>
          <a:p>
            <a:pPr marL="0" indent="0">
              <a:spcBef>
                <a:spcPts val="0"/>
              </a:spcBef>
              <a:buNone/>
            </a:pPr>
            <a:r>
              <a:rPr lang="en-US" sz="1800" b="0">
                <a:solidFill>
                  <a:srgbClr val="008000"/>
                </a:solidFill>
                <a:latin typeface="Consolas" panose="020B0609020204030204" pitchFamily="49" charset="0"/>
              </a:rPr>
              <a:t>'''-------------------- Function(s) ----------------------'‘’ </a:t>
            </a:r>
          </a:p>
          <a:p>
            <a:pPr marL="0" indent="0">
              <a:spcBef>
                <a:spcPts val="0"/>
              </a:spcBef>
              <a:buNone/>
            </a:pPr>
            <a:r>
              <a:rPr lang="en-US" sz="1800" b="0">
                <a:solidFill>
                  <a:srgbClr val="0000FF"/>
                </a:solidFill>
                <a:latin typeface="Consolas" panose="020B0609020204030204" pitchFamily="49" charset="0"/>
              </a:rPr>
              <a:t>. . .</a:t>
            </a:r>
          </a:p>
          <a:p>
            <a:pPr marL="0" indent="0">
              <a:spcBef>
                <a:spcPts val="0"/>
              </a:spcBef>
              <a:buNone/>
            </a:pPr>
            <a:r>
              <a:rPr lang="en-US" sz="1800" b="0">
                <a:solidFill>
                  <a:srgbClr val="0000FF"/>
                </a:solidFill>
                <a:latin typeface="Consolas" panose="020B0609020204030204" pitchFamily="49" charset="0"/>
              </a:rPr>
              <a:t>. . .</a:t>
            </a:r>
          </a:p>
          <a:p>
            <a:pPr marL="0" indent="0">
              <a:spcBef>
                <a:spcPts val="0"/>
              </a:spcBef>
              <a:buNone/>
            </a:pPr>
            <a:r>
              <a:rPr lang="en-US" sz="1800" b="0">
                <a:solidFill>
                  <a:srgbClr val="0000FF"/>
                </a:solidFill>
                <a:latin typeface="Consolas" panose="020B0609020204030204" pitchFamily="49" charset="0"/>
              </a:rPr>
              <a:t>. . .</a:t>
            </a:r>
          </a:p>
          <a:p>
            <a:pPr marL="0" indent="0">
              <a:spcBef>
                <a:spcPts val="0"/>
              </a:spcBef>
              <a:buNone/>
            </a:pPr>
            <a:r>
              <a:rPr lang="en-US" sz="1800" b="0">
                <a:solidFill>
                  <a:srgbClr val="008000"/>
                </a:solidFill>
                <a:latin typeface="Consolas" panose="020B0609020204030204" pitchFamily="49" charset="0"/>
              </a:rPr>
              <a:t>''' ------------------------------------------------------ '''</a:t>
            </a:r>
          </a:p>
          <a:p>
            <a:pPr marL="0" indent="0">
              <a:spcBef>
                <a:spcPts val="0"/>
              </a:spcBef>
              <a:buNone/>
            </a:pPr>
            <a:endParaRPr lang="en-US" sz="1800" b="0">
              <a:solidFill>
                <a:schemeClr val="tx1"/>
              </a:solidFill>
              <a:latin typeface="Consolas" panose="020B0609020204030204" pitchFamily="49" charset="0"/>
            </a:endParaRPr>
          </a:p>
          <a:p>
            <a:pPr marL="0" indent="0">
              <a:spcBef>
                <a:spcPts val="0"/>
              </a:spcBef>
              <a:buNone/>
            </a:pPr>
            <a:r>
              <a:rPr lang="en-US" sz="1800" b="0">
                <a:solidFill>
                  <a:srgbClr val="008000"/>
                </a:solidFill>
                <a:latin typeface="Consolas" panose="020B0609020204030204" pitchFamily="49" charset="0"/>
              </a:rPr>
              <a:t># 2. Create the main window </a:t>
            </a:r>
          </a:p>
          <a:p>
            <a:pPr marL="0" indent="0">
              <a:spcBef>
                <a:spcPts val="0"/>
              </a:spcBef>
              <a:buNone/>
            </a:pPr>
            <a:r>
              <a:rPr lang="en-US" sz="1800" b="0">
                <a:solidFill>
                  <a:schemeClr val="tx1"/>
                </a:solidFill>
                <a:latin typeface="Consolas" panose="020B0609020204030204" pitchFamily="49" charset="0"/>
              </a:rPr>
              <a:t>window = Tk()</a:t>
            </a:r>
          </a:p>
          <a:p>
            <a:pPr marL="0" indent="0">
              <a:spcBef>
                <a:spcPts val="0"/>
              </a:spcBef>
              <a:buNone/>
            </a:pPr>
            <a:r>
              <a:rPr lang="en-US" sz="1800" b="0">
                <a:solidFill>
                  <a:schemeClr val="tx1"/>
                </a:solidFill>
                <a:latin typeface="Consolas" panose="020B0609020204030204" pitchFamily="49" charset="0"/>
              </a:rPr>
              <a:t>window.title('Sample GUI Application')</a:t>
            </a:r>
          </a:p>
          <a:p>
            <a:pPr marL="0" indent="0">
              <a:spcBef>
                <a:spcPts val="0"/>
              </a:spcBef>
              <a:buNone/>
            </a:pPr>
            <a:r>
              <a:rPr lang="en-US" sz="1800" b="0">
                <a:solidFill>
                  <a:schemeClr val="tx1"/>
                </a:solidFill>
                <a:latin typeface="Consolas" panose="020B0609020204030204" pitchFamily="49" charset="0"/>
              </a:rPr>
              <a:t>window.geometry(‘800x400’)</a:t>
            </a:r>
          </a:p>
          <a:p>
            <a:pPr marL="0" indent="0">
              <a:spcBef>
                <a:spcPts val="0"/>
              </a:spcBef>
              <a:buNone/>
            </a:pPr>
            <a:endParaRPr lang="en-US" sz="1600" b="0">
              <a:solidFill>
                <a:schemeClr val="tx1"/>
              </a:solidFill>
              <a:latin typeface="Consolas" panose="020B0609020204030204" pitchFamily="49" charset="0"/>
            </a:endParaRPr>
          </a:p>
          <a:p>
            <a:pPr marL="0" indent="0">
              <a:spcBef>
                <a:spcPts val="0"/>
              </a:spcBef>
              <a:buNone/>
            </a:pPr>
            <a:endParaRPr lang="en-SG" sz="1800" b="0">
              <a:solidFill>
                <a:schemeClr val="tx1"/>
              </a:solidFill>
              <a:latin typeface="Consolas" panose="020B0609020204030204" pitchFamily="49" charset="0"/>
            </a:endParaRPr>
          </a:p>
        </p:txBody>
      </p:sp>
    </p:spTree>
    <p:extLst>
      <p:ext uri="{BB962C8B-B14F-4D97-AF65-F5344CB8AC3E}">
        <p14:creationId xmlns:p14="http://schemas.microsoft.com/office/powerpoint/2010/main" val="1677371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sz="2800" b="0"/>
              <a:t>Creating multiple windows </a:t>
            </a:r>
            <a:r>
              <a:rPr lang="en-US" altLang="en-US" sz="2800" b="0" i="1"/>
              <a:t>– Example </a:t>
            </a:r>
            <a:endParaRPr lang="en-US" altLang="en-US" sz="2800" b="0" i="1" dirty="0"/>
          </a:p>
        </p:txBody>
      </p:sp>
      <p:sp>
        <p:nvSpPr>
          <p:cNvPr id="7" name="Content Placeholder 2">
            <a:extLst>
              <a:ext uri="{FF2B5EF4-FFF2-40B4-BE49-F238E27FC236}">
                <a16:creationId xmlns:a16="http://schemas.microsoft.com/office/drawing/2014/main" id="{2E49431A-B94D-4786-B8AA-E02EBE310633}"/>
              </a:ext>
            </a:extLst>
          </p:cNvPr>
          <p:cNvSpPr>
            <a:spLocks noGrp="1"/>
          </p:cNvSpPr>
          <p:nvPr>
            <p:ph idx="1"/>
          </p:nvPr>
        </p:nvSpPr>
        <p:spPr>
          <a:xfrm>
            <a:off x="342900" y="838200"/>
            <a:ext cx="8458200" cy="5105400"/>
          </a:xfrm>
          <a:solidFill>
            <a:schemeClr val="bg1"/>
          </a:solidFill>
          <a:ln>
            <a:solidFill>
              <a:schemeClr val="tx1"/>
            </a:solidFill>
          </a:ln>
        </p:spPr>
        <p:txBody>
          <a:bodyPr/>
          <a:lstStyle/>
          <a:p>
            <a:pPr marL="0" indent="0">
              <a:spcBef>
                <a:spcPts val="0"/>
              </a:spcBef>
              <a:buNone/>
            </a:pPr>
            <a:r>
              <a:rPr lang="en-US" sz="1800" b="0">
                <a:solidFill>
                  <a:srgbClr val="008000"/>
                </a:solidFill>
                <a:latin typeface="Consolas" panose="020B0609020204030204" pitchFamily="49" charset="0"/>
              </a:rPr>
              <a:t># Create Frame 1</a:t>
            </a:r>
          </a:p>
          <a:p>
            <a:pPr marL="0" indent="0">
              <a:spcBef>
                <a:spcPts val="0"/>
              </a:spcBef>
              <a:buNone/>
            </a:pPr>
            <a:r>
              <a:rPr lang="en-US" sz="1800" b="0">
                <a:solidFill>
                  <a:srgbClr val="FF0000"/>
                </a:solidFill>
                <a:latin typeface="Consolas" panose="020B0609020204030204" pitchFamily="49" charset="0"/>
              </a:rPr>
              <a:t>f1 = Frame(window, bg='light yellow', width=400, height=300)</a:t>
            </a:r>
          </a:p>
          <a:p>
            <a:pPr marL="0" indent="0">
              <a:spcBef>
                <a:spcPts val="0"/>
              </a:spcBef>
              <a:buNone/>
            </a:pPr>
            <a:r>
              <a:rPr lang="en-US" sz="1800" b="0">
                <a:solidFill>
                  <a:srgbClr val="008000"/>
                </a:solidFill>
                <a:latin typeface="Consolas" panose="020B0609020204030204" pitchFamily="49" charset="0"/>
              </a:rPr>
              <a:t># Add (and organize) widgets in Frame 1</a:t>
            </a:r>
          </a:p>
          <a:p>
            <a:pPr marL="0" indent="0">
              <a:spcBef>
                <a:spcPts val="0"/>
              </a:spcBef>
              <a:buNone/>
            </a:pPr>
            <a:r>
              <a:rPr lang="en-SG" sz="1800" b="0">
                <a:solidFill>
                  <a:schemeClr val="tx1"/>
                </a:solidFill>
                <a:latin typeface="Consolas" panose="020B0609020204030204" pitchFamily="49" charset="0"/>
              </a:rPr>
              <a:t>lblNumber = Label(</a:t>
            </a:r>
            <a:r>
              <a:rPr lang="en-SG" sz="1800" b="0">
                <a:solidFill>
                  <a:srgbClr val="FF0000"/>
                </a:solidFill>
                <a:latin typeface="Consolas" panose="020B0609020204030204" pitchFamily="49" charset="0"/>
              </a:rPr>
              <a:t>f1</a:t>
            </a:r>
            <a:r>
              <a:rPr lang="en-SG" sz="1800" b="0">
                <a:solidFill>
                  <a:schemeClr val="tx1"/>
                </a:solidFill>
                <a:latin typeface="Consolas" panose="020B0609020204030204" pitchFamily="49" charset="0"/>
              </a:rPr>
              <a:t>, text="Enter number", width=10)</a:t>
            </a:r>
          </a:p>
          <a:p>
            <a:pPr marL="0" indent="0">
              <a:spcBef>
                <a:spcPts val="0"/>
              </a:spcBef>
              <a:buNone/>
            </a:pPr>
            <a:r>
              <a:rPr lang="en-SG" sz="1800" b="0">
                <a:solidFill>
                  <a:schemeClr val="tx1"/>
                </a:solidFill>
                <a:latin typeface="Consolas" panose="020B0609020204030204" pitchFamily="49" charset="0"/>
              </a:rPr>
              <a:t>. . .</a:t>
            </a:r>
          </a:p>
          <a:p>
            <a:pPr marL="0" indent="0">
              <a:spcBef>
                <a:spcPts val="0"/>
              </a:spcBef>
              <a:buNone/>
            </a:pPr>
            <a:r>
              <a:rPr lang="en-SG" sz="1800" b="0">
                <a:solidFill>
                  <a:schemeClr val="tx1"/>
                </a:solidFill>
                <a:latin typeface="Consolas" panose="020B0609020204030204" pitchFamily="49" charset="0"/>
              </a:rPr>
              <a:t>. . .</a:t>
            </a:r>
          </a:p>
          <a:p>
            <a:pPr marL="0" indent="0">
              <a:spcBef>
                <a:spcPts val="0"/>
              </a:spcBef>
              <a:buNone/>
            </a:pPr>
            <a:r>
              <a:rPr lang="en-US" sz="1800" b="0">
                <a:solidFill>
                  <a:srgbClr val="008000"/>
                </a:solidFill>
                <a:latin typeface="Consolas" panose="020B0609020204030204" pitchFamily="49" charset="0"/>
              </a:rPr>
              <a:t># Create Frame 2</a:t>
            </a:r>
          </a:p>
          <a:p>
            <a:pPr marL="0" indent="0">
              <a:spcBef>
                <a:spcPts val="0"/>
              </a:spcBef>
              <a:buNone/>
            </a:pPr>
            <a:r>
              <a:rPr lang="en-US" sz="1800" b="0">
                <a:solidFill>
                  <a:srgbClr val="0000FF"/>
                </a:solidFill>
                <a:latin typeface="Consolas" panose="020B0609020204030204" pitchFamily="49" charset="0"/>
              </a:rPr>
              <a:t>f2 = Frame(window, bg='light blue', width=400, height=300)</a:t>
            </a:r>
          </a:p>
          <a:p>
            <a:pPr marL="0" indent="0">
              <a:spcBef>
                <a:spcPts val="0"/>
              </a:spcBef>
              <a:buNone/>
            </a:pPr>
            <a:r>
              <a:rPr lang="en-US" sz="1800" b="0">
                <a:solidFill>
                  <a:srgbClr val="008000"/>
                </a:solidFill>
                <a:latin typeface="Consolas" panose="020B0609020204030204" pitchFamily="49" charset="0"/>
              </a:rPr>
              <a:t># Add (and organize) widgets in Frame 2</a:t>
            </a:r>
          </a:p>
          <a:p>
            <a:pPr marL="0" indent="0">
              <a:spcBef>
                <a:spcPts val="0"/>
              </a:spcBef>
              <a:buNone/>
            </a:pPr>
            <a:r>
              <a:rPr lang="en-US" sz="1800" b="0">
                <a:solidFill>
                  <a:schemeClr val="tx1"/>
                </a:solidFill>
                <a:latin typeface="Consolas" panose="020B0609020204030204" pitchFamily="49" charset="0"/>
              </a:rPr>
              <a:t>lblWeight = Label(</a:t>
            </a:r>
            <a:r>
              <a:rPr lang="en-US" sz="1800" b="0">
                <a:solidFill>
                  <a:srgbClr val="0000FF"/>
                </a:solidFill>
                <a:latin typeface="Consolas" panose="020B0609020204030204" pitchFamily="49" charset="0"/>
              </a:rPr>
              <a:t>f2</a:t>
            </a:r>
            <a:r>
              <a:rPr lang="en-US" sz="1800" b="0">
                <a:solidFill>
                  <a:schemeClr val="tx1"/>
                </a:solidFill>
                <a:latin typeface="Consolas" panose="020B0609020204030204" pitchFamily="49" charset="0"/>
              </a:rPr>
              <a:t>, text="Weight (kg)", width=12)</a:t>
            </a:r>
          </a:p>
          <a:p>
            <a:pPr marL="0" indent="0">
              <a:spcBef>
                <a:spcPts val="0"/>
              </a:spcBef>
              <a:buNone/>
            </a:pPr>
            <a:r>
              <a:rPr lang="en-SG" sz="1800" b="0">
                <a:solidFill>
                  <a:schemeClr val="tx1"/>
                </a:solidFill>
                <a:latin typeface="Consolas" panose="020B0609020204030204" pitchFamily="49" charset="0"/>
              </a:rPr>
              <a:t>. . .</a:t>
            </a:r>
          </a:p>
          <a:p>
            <a:pPr marL="0" indent="0">
              <a:spcBef>
                <a:spcPts val="0"/>
              </a:spcBef>
              <a:buNone/>
            </a:pPr>
            <a:r>
              <a:rPr lang="en-SG" sz="1800" b="0">
                <a:solidFill>
                  <a:schemeClr val="tx1"/>
                </a:solidFill>
                <a:latin typeface="Consolas" panose="020B0609020204030204" pitchFamily="49" charset="0"/>
              </a:rPr>
              <a:t>. . .</a:t>
            </a:r>
            <a:endParaRPr lang="en-US" sz="1800" b="0">
              <a:solidFill>
                <a:srgbClr val="008000"/>
              </a:solidFill>
              <a:latin typeface="Consolas" panose="020B0609020204030204" pitchFamily="49" charset="0"/>
            </a:endParaRPr>
          </a:p>
          <a:p>
            <a:pPr marL="0" indent="0">
              <a:spcBef>
                <a:spcPts val="0"/>
              </a:spcBef>
              <a:buNone/>
            </a:pPr>
            <a:r>
              <a:rPr lang="en-US" sz="1800" b="0">
                <a:solidFill>
                  <a:srgbClr val="008000"/>
                </a:solidFill>
                <a:latin typeface="Consolas" panose="020B0609020204030204" pitchFamily="49" charset="0"/>
              </a:rPr>
              <a:t># Organize the frames in the main window</a:t>
            </a:r>
          </a:p>
          <a:p>
            <a:pPr marL="0" indent="0">
              <a:spcBef>
                <a:spcPts val="0"/>
              </a:spcBef>
              <a:buNone/>
            </a:pPr>
            <a:r>
              <a:rPr lang="fr-FR" sz="1800" b="0">
                <a:solidFill>
                  <a:srgbClr val="FF0000"/>
                </a:solidFill>
                <a:latin typeface="Consolas" panose="020B0609020204030204" pitchFamily="49" charset="0"/>
              </a:rPr>
              <a:t>f1.place(x=20, y=20)</a:t>
            </a:r>
          </a:p>
          <a:p>
            <a:pPr marL="0" indent="0">
              <a:spcBef>
                <a:spcPts val="0"/>
              </a:spcBef>
              <a:buNone/>
            </a:pPr>
            <a:r>
              <a:rPr lang="fr-FR" sz="1800" b="0">
                <a:solidFill>
                  <a:srgbClr val="0000FF"/>
                </a:solidFill>
                <a:latin typeface="Consolas" panose="020B0609020204030204" pitchFamily="49" charset="0"/>
              </a:rPr>
              <a:t>f2.place(x=420, y=20)</a:t>
            </a:r>
          </a:p>
          <a:p>
            <a:pPr marL="0" indent="0">
              <a:spcBef>
                <a:spcPts val="0"/>
              </a:spcBef>
              <a:buNone/>
            </a:pPr>
            <a:endParaRPr lang="fr-FR" sz="1800" b="0">
              <a:solidFill>
                <a:schemeClr val="tx1"/>
              </a:solidFill>
              <a:latin typeface="Consolas" panose="020B0609020204030204" pitchFamily="49" charset="0"/>
            </a:endParaRPr>
          </a:p>
          <a:p>
            <a:pPr marL="0" indent="0">
              <a:spcBef>
                <a:spcPts val="0"/>
              </a:spcBef>
              <a:buNone/>
            </a:pPr>
            <a:r>
              <a:rPr lang="en-US" sz="1800" b="0">
                <a:solidFill>
                  <a:srgbClr val="008000"/>
                </a:solidFill>
                <a:latin typeface="Consolas" panose="020B0609020204030204" pitchFamily="49" charset="0"/>
              </a:rPr>
              <a:t># 4. Add main event loop (to handle user events)</a:t>
            </a:r>
          </a:p>
          <a:p>
            <a:pPr marL="0" indent="0">
              <a:spcBef>
                <a:spcPts val="0"/>
              </a:spcBef>
              <a:buNone/>
            </a:pPr>
            <a:r>
              <a:rPr lang="en-US" sz="1800" b="0">
                <a:solidFill>
                  <a:schemeClr val="tx1"/>
                </a:solidFill>
                <a:latin typeface="Consolas" panose="020B0609020204030204" pitchFamily="49" charset="0"/>
              </a:rPr>
              <a:t>window.mainloop()</a:t>
            </a:r>
          </a:p>
          <a:p>
            <a:pPr marL="0" indent="0">
              <a:spcBef>
                <a:spcPts val="0"/>
              </a:spcBef>
              <a:buNone/>
            </a:pPr>
            <a:endParaRPr lang="en-SG" sz="1800" b="0">
              <a:solidFill>
                <a:schemeClr val="tx1"/>
              </a:solidFill>
              <a:latin typeface="Consolas" panose="020B0609020204030204" pitchFamily="49" charset="0"/>
            </a:endParaRPr>
          </a:p>
        </p:txBody>
      </p:sp>
    </p:spTree>
    <p:extLst>
      <p:ext uri="{BB962C8B-B14F-4D97-AF65-F5344CB8AC3E}">
        <p14:creationId xmlns:p14="http://schemas.microsoft.com/office/powerpoint/2010/main" val="1856291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304799" y="1143000"/>
            <a:ext cx="8804753" cy="4419600"/>
          </a:xfrm>
        </p:spPr>
        <p:txBody>
          <a:bodyPr/>
          <a:lstStyle/>
          <a:p>
            <a:pPr marL="0" indent="0">
              <a:buNone/>
            </a:pPr>
            <a:r>
              <a:rPr lang="en-US" sz="2400">
                <a:solidFill>
                  <a:srgbClr val="0000FF"/>
                </a:solidFill>
                <a:latin typeface="Segoe UI" panose="020B0502040204020203" pitchFamily="34" charset="0"/>
                <a:cs typeface="Segoe UI" panose="020B0502040204020203" pitchFamily="34" charset="0"/>
              </a:rPr>
              <a:t>Writing Python GUI Applications using Tkinter </a:t>
            </a:r>
            <a:r>
              <a:rPr lang="en-US" sz="2400" b="0" i="1">
                <a:solidFill>
                  <a:srgbClr val="0000FF"/>
                </a:solidFill>
                <a:latin typeface="Segoe UI" panose="020B0502040204020203" pitchFamily="34" charset="0"/>
                <a:cs typeface="Segoe UI" panose="020B0502040204020203" pitchFamily="34" charset="0"/>
              </a:rPr>
              <a:t>– Steps </a:t>
            </a:r>
          </a:p>
          <a:p>
            <a:pPr marL="0" indent="0">
              <a:lnSpc>
                <a:spcPct val="150000"/>
              </a:lnSpc>
              <a:spcBef>
                <a:spcPts val="300"/>
              </a:spcBef>
              <a:buNone/>
            </a:pPr>
            <a:r>
              <a:rPr lang="en-SG" sz="2400" b="0">
                <a:solidFill>
                  <a:srgbClr val="0000FF"/>
                </a:solidFill>
                <a:latin typeface="Segoe UI" panose="020B0502040204020203" pitchFamily="34" charset="0"/>
                <a:cs typeface="Segoe UI" panose="020B0502040204020203" pitchFamily="34" charset="0"/>
              </a:rPr>
              <a:t>1.  Import Tkinter</a:t>
            </a:r>
          </a:p>
          <a:p>
            <a:pPr marL="0" indent="0">
              <a:lnSpc>
                <a:spcPct val="150000"/>
              </a:lnSpc>
              <a:spcBef>
                <a:spcPts val="300"/>
              </a:spcBef>
              <a:buNone/>
            </a:pPr>
            <a:r>
              <a:rPr lang="en-SG" sz="2400" b="0">
                <a:solidFill>
                  <a:srgbClr val="0000FF"/>
                </a:solidFill>
                <a:latin typeface="Segoe UI" panose="020B0502040204020203" pitchFamily="34" charset="0"/>
                <a:cs typeface="Segoe UI" panose="020B0502040204020203" pitchFamily="34" charset="0"/>
              </a:rPr>
              <a:t>2.  Create the main window</a:t>
            </a:r>
          </a:p>
          <a:p>
            <a:pPr marL="0" indent="0">
              <a:lnSpc>
                <a:spcPct val="150000"/>
              </a:lnSpc>
              <a:spcBef>
                <a:spcPts val="300"/>
              </a:spcBef>
              <a:buNone/>
            </a:pPr>
            <a:r>
              <a:rPr lang="en-SG" sz="2400" b="0">
                <a:solidFill>
                  <a:srgbClr val="0000FF"/>
                </a:solidFill>
                <a:latin typeface="Segoe UI" panose="020B0502040204020203" pitchFamily="34" charset="0"/>
                <a:cs typeface="Segoe UI" panose="020B0502040204020203" pitchFamily="34" charset="0"/>
              </a:rPr>
              <a:t>3.  Add the widgets (for the application)</a:t>
            </a:r>
          </a:p>
          <a:p>
            <a:pPr marL="0" indent="0">
              <a:spcBef>
                <a:spcPts val="0"/>
              </a:spcBef>
              <a:buNone/>
            </a:pPr>
            <a:r>
              <a:rPr lang="en-SG" sz="2400" b="0">
                <a:solidFill>
                  <a:srgbClr val="008000"/>
                </a:solidFill>
                <a:latin typeface="Segoe UI" panose="020B0502040204020203" pitchFamily="34" charset="0"/>
                <a:cs typeface="Segoe UI" panose="020B0502040204020203" pitchFamily="34" charset="0"/>
              </a:rPr>
              <a:t>     (need to organize the widgets using a layout manager)</a:t>
            </a:r>
          </a:p>
          <a:p>
            <a:pPr marL="0" indent="0">
              <a:lnSpc>
                <a:spcPct val="150000"/>
              </a:lnSpc>
              <a:spcBef>
                <a:spcPts val="300"/>
              </a:spcBef>
              <a:buNone/>
            </a:pPr>
            <a:r>
              <a:rPr lang="en-SG" sz="2400" b="0">
                <a:solidFill>
                  <a:srgbClr val="0000FF"/>
                </a:solidFill>
                <a:latin typeface="Segoe UI" panose="020B0502040204020203" pitchFamily="34" charset="0"/>
                <a:cs typeface="Segoe UI" panose="020B0502040204020203" pitchFamily="34" charset="0"/>
              </a:rPr>
              <a:t>4.  Add the main event loop (for handling user events)</a:t>
            </a:r>
          </a:p>
          <a:p>
            <a:pPr marL="0" indent="0">
              <a:buNone/>
            </a:pPr>
            <a:endParaRPr lang="en-US" sz="28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5783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a:defRPr/>
            </a:pPr>
            <a:r>
              <a:rPr lang="en-US"/>
              <a:t>Reading Reference</a:t>
            </a:r>
          </a:p>
        </p:txBody>
      </p:sp>
      <p:sp>
        <p:nvSpPr>
          <p:cNvPr id="6148" name="Rectangle 6"/>
          <p:cNvSpPr>
            <a:spLocks noGrp="1" noChangeArrowheads="1"/>
          </p:cNvSpPr>
          <p:nvPr>
            <p:ph type="body" idx="1"/>
          </p:nvPr>
        </p:nvSpPr>
        <p:spPr/>
        <p:txBody>
          <a:bodyPr/>
          <a:lstStyle/>
          <a:p>
            <a:pPr marL="0" indent="0">
              <a:buNone/>
            </a:pPr>
            <a:endParaRPr lang="en-SG" sz="2000" b="0">
              <a:latin typeface="Avenir Next LT Pro" panose="020B0504020202020204" pitchFamily="34" charset="0"/>
            </a:endParaRPr>
          </a:p>
          <a:p>
            <a:pPr marL="363538" indent="-363538"/>
            <a:r>
              <a:rPr lang="en-SG" sz="2200" b="0">
                <a:latin typeface="Segoe UI" panose="020B0502040204020203" pitchFamily="34" charset="0"/>
                <a:cs typeface="Segoe UI" panose="020B0502040204020203" pitchFamily="34" charset="0"/>
              </a:rPr>
              <a:t>Python GUI Programming (w3schools)</a:t>
            </a:r>
          </a:p>
          <a:p>
            <a:pPr marL="363538" indent="0">
              <a:buNone/>
            </a:pPr>
            <a:r>
              <a:rPr lang="en-SG" sz="2000" b="0">
                <a:latin typeface="Segoe UI" panose="020B0502040204020203" pitchFamily="34" charset="0"/>
                <a:cs typeface="Segoe UI" panose="020B0502040204020203" pitchFamily="34" charset="0"/>
              </a:rPr>
              <a:t>-&gt; </a:t>
            </a:r>
            <a:r>
              <a:rPr lang="en-SG" sz="2000" b="0">
                <a:solidFill>
                  <a:srgbClr val="0000FF"/>
                </a:solidFill>
                <a:latin typeface="Avenir Next LT Pro" panose="020B0504020202020204" pitchFamily="34" charset="0"/>
                <a:hlinkClick r:id="rId3"/>
              </a:rPr>
              <a:t>https://www.w3schools.in/python-tutorial/gui-programming/</a:t>
            </a:r>
            <a:endParaRPr lang="en-SG" sz="2000" b="0">
              <a:solidFill>
                <a:srgbClr val="0000FF"/>
              </a:solidFill>
              <a:latin typeface="Avenir Next LT Pro" panose="020B0504020202020204" pitchFamily="34" charset="0"/>
            </a:endParaRPr>
          </a:p>
          <a:p>
            <a:pPr marL="363538" indent="-363538">
              <a:buNone/>
            </a:pPr>
            <a:endParaRPr lang="en-US" altLang="en-US" sz="2200" dirty="0">
              <a:latin typeface="Arial" panose="020B0604020202020204" pitchFamily="34" charset="0"/>
              <a:cs typeface="Arial" panose="020B0604020202020204" pitchFamily="34" charset="0"/>
            </a:endParaRPr>
          </a:p>
          <a:p>
            <a:pPr marL="363538" indent="-363538"/>
            <a:r>
              <a:rPr lang="en-SG" sz="2200" b="0">
                <a:latin typeface="Segoe UI" panose="020B0502040204020203" pitchFamily="34" charset="0"/>
                <a:cs typeface="Segoe UI" panose="020B0502040204020203" pitchFamily="34" charset="0"/>
              </a:rPr>
              <a:t>Python GUI Programming (tutorialspoint)</a:t>
            </a:r>
          </a:p>
          <a:p>
            <a:pPr marL="363538" indent="0">
              <a:buNone/>
            </a:pPr>
            <a:r>
              <a:rPr lang="en-SG" sz="2000" b="0">
                <a:latin typeface="Segoe UI" panose="020B0502040204020203" pitchFamily="34" charset="0"/>
                <a:cs typeface="Segoe UI" panose="020B0502040204020203" pitchFamily="34" charset="0"/>
              </a:rPr>
              <a:t>-&gt; </a:t>
            </a:r>
            <a:r>
              <a:rPr lang="en-SG" sz="2000" b="0">
                <a:solidFill>
                  <a:srgbClr val="0000FF"/>
                </a:solidFill>
                <a:latin typeface="Segoe UI" panose="020B0502040204020203" pitchFamily="34" charset="0"/>
                <a:cs typeface="Segoe UI" panose="020B0502040204020203" pitchFamily="34" charset="0"/>
                <a:hlinkClick r:id="rId4"/>
              </a:rPr>
              <a:t>https://www.tutorialspoint.com/python/python_gui_programming.htm</a:t>
            </a:r>
            <a:endParaRPr lang="en-SG" sz="2000" b="0">
              <a:solidFill>
                <a:srgbClr val="0000FF"/>
              </a:solidFill>
              <a:latin typeface="Segoe UI" panose="020B0502040204020203" pitchFamily="34" charset="0"/>
              <a:cs typeface="Segoe UI" panose="020B0502040204020203" pitchFamily="34" charset="0"/>
            </a:endParaRPr>
          </a:p>
          <a:p>
            <a:pPr marL="263525" indent="0">
              <a:buNone/>
            </a:pPr>
            <a:endParaRPr lang="en-SG" sz="2000" b="0">
              <a:solidFill>
                <a:srgbClr val="0000FF"/>
              </a:solidFill>
              <a:latin typeface="Segoe UI" panose="020B0502040204020203" pitchFamily="34" charset="0"/>
              <a:cs typeface="Segoe UI" panose="020B0502040204020203" pitchFamily="34" charset="0"/>
            </a:endParaRPr>
          </a:p>
          <a:p>
            <a:pPr marL="457200" lvl="1" indent="0">
              <a:buNone/>
            </a:pPr>
            <a:endParaRPr lang="en-US" altLang="en-US" sz="2200" dirty="0">
              <a:latin typeface="Segoe UI" panose="020B0502040204020203" pitchFamily="34" charset="0"/>
              <a:cs typeface="Segoe UI" panose="020B0502040204020203" pitchFamily="34" charset="0"/>
            </a:endParaRPr>
          </a:p>
          <a:p>
            <a:pPr marL="457200" lvl="1" indent="0">
              <a:buNone/>
            </a:pPr>
            <a:endParaRPr lang="en-US" altLang="en-US" sz="1800" dirty="0"/>
          </a:p>
        </p:txBody>
      </p:sp>
    </p:spTree>
    <p:extLst>
      <p:ext uri="{BB962C8B-B14F-4D97-AF65-F5344CB8AC3E}">
        <p14:creationId xmlns:p14="http://schemas.microsoft.com/office/powerpoint/2010/main" val="936700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22238"/>
            <a:ext cx="8991600" cy="563562"/>
          </a:xfrm>
        </p:spPr>
        <p:txBody>
          <a:bodyPr/>
          <a:lstStyle/>
          <a:p>
            <a:r>
              <a:rPr lang="en-SG"/>
              <a:t>Writing GUI Applications in Python</a:t>
            </a:r>
            <a:endParaRPr lang="en-US" dirty="0"/>
          </a:p>
        </p:txBody>
      </p:sp>
      <p:sp>
        <p:nvSpPr>
          <p:cNvPr id="3" name="Content Placeholder 2"/>
          <p:cNvSpPr>
            <a:spLocks noGrp="1"/>
          </p:cNvSpPr>
          <p:nvPr>
            <p:ph idx="1"/>
          </p:nvPr>
        </p:nvSpPr>
        <p:spPr/>
        <p:txBody>
          <a:bodyPr/>
          <a:lstStyle/>
          <a:p>
            <a:pPr marL="0" indent="0">
              <a:buNone/>
            </a:pPr>
            <a:r>
              <a:rPr lang="en-US">
                <a:solidFill>
                  <a:srgbClr val="0000FF"/>
                </a:solidFill>
                <a:latin typeface="Arial" panose="020B0604020202020204" pitchFamily="34" charset="0"/>
                <a:cs typeface="Arial" panose="020B0604020202020204" pitchFamily="34" charset="0"/>
              </a:rPr>
              <a:t>Toolkits for writing GUI Applications in Python</a:t>
            </a:r>
          </a:p>
          <a:p>
            <a:pPr marL="0" indent="0">
              <a:lnSpc>
                <a:spcPct val="150000"/>
              </a:lnSpc>
              <a:buNone/>
            </a:pPr>
            <a:r>
              <a:rPr lang="en-US" sz="2400">
                <a:solidFill>
                  <a:srgbClr val="0000FF"/>
                </a:solidFill>
                <a:latin typeface="Arial" panose="020B0604020202020204" pitchFamily="34" charset="0"/>
                <a:cs typeface="Arial" panose="020B0604020202020204" pitchFamily="34" charset="0"/>
              </a:rPr>
              <a:t>Tkinter</a:t>
            </a:r>
          </a:p>
          <a:p>
            <a:pPr marL="363538" indent="-363538">
              <a:spcBef>
                <a:spcPts val="0"/>
              </a:spcBef>
              <a:buSzPct val="100000"/>
              <a:buFont typeface="Wingdings" panose="05000000000000000000" pitchFamily="2" charset="2"/>
              <a:buChar char="§"/>
            </a:pPr>
            <a:r>
              <a:rPr lang="en-US" sz="2400" b="0">
                <a:latin typeface="Arial" panose="020B0604020202020204" pitchFamily="34" charset="0"/>
                <a:cs typeface="Arial" panose="020B0604020202020204" pitchFamily="34" charset="0"/>
              </a:rPr>
              <a:t>easiest to start with</a:t>
            </a:r>
          </a:p>
          <a:p>
            <a:pPr marL="363538" indent="-363538">
              <a:buSzPct val="100000"/>
              <a:buFont typeface="Wingdings" panose="05000000000000000000" pitchFamily="2" charset="2"/>
              <a:buChar char="§"/>
            </a:pPr>
            <a:r>
              <a:rPr lang="en-US" sz="2400" b="0">
                <a:latin typeface="Arial" panose="020B0604020202020204" pitchFamily="34" charset="0"/>
                <a:cs typeface="Arial" panose="020B0604020202020204" pitchFamily="34" charset="0"/>
              </a:rPr>
              <a:t>standard Python GUI package </a:t>
            </a:r>
          </a:p>
          <a:p>
            <a:pPr marL="0" indent="0">
              <a:lnSpc>
                <a:spcPct val="150000"/>
              </a:lnSpc>
              <a:buNone/>
            </a:pPr>
            <a:r>
              <a:rPr lang="en-US" sz="2400">
                <a:solidFill>
                  <a:srgbClr val="0000FF"/>
                </a:solidFill>
                <a:latin typeface="Arial" panose="020B0604020202020204" pitchFamily="34" charset="0"/>
                <a:cs typeface="Arial" panose="020B0604020202020204" pitchFamily="34" charset="0"/>
              </a:rPr>
              <a:t>Jpython</a:t>
            </a:r>
          </a:p>
          <a:p>
            <a:pPr marL="363538" indent="-363538">
              <a:spcBef>
                <a:spcPts val="0"/>
              </a:spcBef>
              <a:buSzPct val="100000"/>
              <a:buFont typeface="Wingdings" panose="05000000000000000000" pitchFamily="2" charset="2"/>
              <a:buChar char="§"/>
            </a:pPr>
            <a:r>
              <a:rPr lang="en-US" sz="2400" b="0">
                <a:latin typeface="Arial" panose="020B0604020202020204" pitchFamily="34" charset="0"/>
                <a:cs typeface="Arial" panose="020B0604020202020204" pitchFamily="34" charset="0"/>
              </a:rPr>
              <a:t>Python platform for Java that is providing Python scripts seamless access o Java class Libraries for the local machine</a:t>
            </a:r>
          </a:p>
          <a:p>
            <a:pPr marL="0" indent="0">
              <a:lnSpc>
                <a:spcPct val="150000"/>
              </a:lnSpc>
              <a:buNone/>
            </a:pPr>
            <a:r>
              <a:rPr lang="en-US" sz="2400">
                <a:solidFill>
                  <a:srgbClr val="0000FF"/>
                </a:solidFill>
                <a:latin typeface="Arial" panose="020B0604020202020204" pitchFamily="34" charset="0"/>
                <a:cs typeface="Arial" panose="020B0604020202020204" pitchFamily="34" charset="0"/>
              </a:rPr>
              <a:t>wxPython</a:t>
            </a:r>
          </a:p>
          <a:p>
            <a:pPr marL="363538" indent="-363538">
              <a:spcBef>
                <a:spcPts val="0"/>
              </a:spcBef>
              <a:buSzPct val="100000"/>
              <a:buFont typeface="Wingdings" panose="05000000000000000000" pitchFamily="2" charset="2"/>
              <a:buChar char="§"/>
            </a:pPr>
            <a:r>
              <a:rPr lang="en-US" sz="2400" b="0">
                <a:latin typeface="Arial" panose="020B0604020202020204" pitchFamily="34" charset="0"/>
                <a:cs typeface="Arial" panose="020B0604020202020204" pitchFamily="34" charset="0"/>
              </a:rPr>
              <a:t>an open-source, cross-platform GUI toolkit written in C++</a:t>
            </a:r>
          </a:p>
          <a:p>
            <a:pPr marL="363538" indent="-363538">
              <a:buSzPct val="100000"/>
              <a:buFont typeface="Wingdings" panose="05000000000000000000" pitchFamily="2" charset="2"/>
              <a:buChar char="§"/>
            </a:pPr>
            <a:r>
              <a:rPr lang="en-US" sz="2400" b="0">
                <a:latin typeface="Arial" panose="020B0604020202020204" pitchFamily="34" charset="0"/>
                <a:cs typeface="Arial" panose="020B0604020202020204" pitchFamily="34" charset="0"/>
              </a:rPr>
              <a:t>an alternative to Tkinter, bundled with Python</a:t>
            </a:r>
          </a:p>
          <a:p>
            <a:endParaRPr lang="en-US"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9160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2238"/>
            <a:ext cx="8839200" cy="563562"/>
          </a:xfrm>
        </p:spPr>
        <p:txBody>
          <a:bodyPr/>
          <a:lstStyle/>
          <a:p>
            <a:pPr>
              <a:spcBef>
                <a:spcPts val="300"/>
              </a:spcBef>
            </a:pPr>
            <a:r>
              <a:rPr lang="en-SG" sz="2800" dirty="0">
                <a:latin typeface="Arial" panose="020B0604020202020204" pitchFamily="34" charset="0"/>
                <a:cs typeface="Arial" panose="020B0604020202020204" pitchFamily="34" charset="0"/>
              </a:rPr>
              <a:t>Writing </a:t>
            </a:r>
            <a:r>
              <a:rPr lang="en-US" sz="2800" dirty="0">
                <a:latin typeface="Arial" panose="020B0604020202020204" pitchFamily="34" charset="0"/>
                <a:cs typeface="Arial" panose="020B0604020202020204" pitchFamily="34" charset="0"/>
              </a:rPr>
              <a:t>GUI Applications </a:t>
            </a:r>
            <a:r>
              <a:rPr lang="en-SG" sz="2800" dirty="0">
                <a:latin typeface="Arial" panose="020B0604020202020204" pitchFamily="34" charset="0"/>
                <a:cs typeface="Arial" panose="020B0604020202020204" pitchFamily="34" charset="0"/>
              </a:rPr>
              <a:t>in Python </a:t>
            </a:r>
            <a:r>
              <a:rPr lang="en-US" sz="2800" dirty="0">
                <a:latin typeface="Arial" panose="020B0604020202020204" pitchFamily="34" charset="0"/>
                <a:cs typeface="Arial" panose="020B0604020202020204" pitchFamily="34" charset="0"/>
              </a:rPr>
              <a:t>using </a:t>
            </a:r>
            <a:r>
              <a:rPr lang="en-US" sz="2800" dirty="0" err="1">
                <a:solidFill>
                  <a:srgbClr val="FFFF00"/>
                </a:solidFill>
                <a:latin typeface="Arial" panose="020B0604020202020204" pitchFamily="34" charset="0"/>
                <a:cs typeface="Arial" panose="020B0604020202020204" pitchFamily="34" charset="0"/>
              </a:rPr>
              <a:t>Tkinter</a:t>
            </a:r>
            <a:endParaRPr lang="en-SG" sz="2800" u="sng" dirty="0">
              <a:solidFill>
                <a:srgbClr val="FFFF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28600" y="990600"/>
            <a:ext cx="8839200" cy="4068762"/>
          </a:xfrm>
        </p:spPr>
        <p:txBody>
          <a:bodyPr/>
          <a:lstStyle/>
          <a:p>
            <a:pPr marL="0" indent="0">
              <a:buNone/>
            </a:pPr>
            <a:r>
              <a:rPr lang="en-US" u="sng" dirty="0">
                <a:solidFill>
                  <a:srgbClr val="0000FF"/>
                </a:solidFill>
                <a:latin typeface="Arial" panose="020B0604020202020204" pitchFamily="34" charset="0"/>
                <a:cs typeface="Arial" panose="020B0604020202020204" pitchFamily="34" charset="0"/>
              </a:rPr>
              <a:t>Steps</a:t>
            </a:r>
          </a:p>
          <a:p>
            <a:pPr marL="0" indent="0">
              <a:lnSpc>
                <a:spcPct val="150000"/>
              </a:lnSpc>
              <a:spcBef>
                <a:spcPts val="300"/>
              </a:spcBef>
              <a:buNone/>
            </a:pPr>
            <a:r>
              <a:rPr lang="en-SG" sz="2400" b="0" dirty="0">
                <a:solidFill>
                  <a:srgbClr val="0000FF"/>
                </a:solidFill>
                <a:latin typeface="Arial" panose="020B0604020202020204" pitchFamily="34" charset="0"/>
                <a:cs typeface="Arial" panose="020B0604020202020204" pitchFamily="34" charset="0"/>
              </a:rPr>
              <a:t>1.  Import </a:t>
            </a:r>
            <a:r>
              <a:rPr lang="en-SG" sz="2400" b="0" dirty="0" err="1">
                <a:solidFill>
                  <a:srgbClr val="0000FF"/>
                </a:solidFill>
                <a:latin typeface="Arial" panose="020B0604020202020204" pitchFamily="34" charset="0"/>
                <a:cs typeface="Arial" panose="020B0604020202020204" pitchFamily="34" charset="0"/>
              </a:rPr>
              <a:t>Tkinter</a:t>
            </a:r>
            <a:endParaRPr lang="en-SG" sz="2400" b="0" dirty="0">
              <a:solidFill>
                <a:srgbClr val="0000FF"/>
              </a:solidFill>
              <a:latin typeface="Arial" panose="020B0604020202020204" pitchFamily="34" charset="0"/>
              <a:cs typeface="Arial" panose="020B0604020202020204" pitchFamily="34" charset="0"/>
            </a:endParaRPr>
          </a:p>
          <a:p>
            <a:pPr marL="0" indent="0">
              <a:lnSpc>
                <a:spcPct val="150000"/>
              </a:lnSpc>
              <a:spcBef>
                <a:spcPts val="300"/>
              </a:spcBef>
              <a:buNone/>
            </a:pPr>
            <a:r>
              <a:rPr lang="en-SG" sz="2400" b="0" dirty="0">
                <a:solidFill>
                  <a:srgbClr val="0000FF"/>
                </a:solidFill>
                <a:latin typeface="Arial" panose="020B0604020202020204" pitchFamily="34" charset="0"/>
                <a:cs typeface="Arial" panose="020B0604020202020204" pitchFamily="34" charset="0"/>
              </a:rPr>
              <a:t>2.  Create the main window</a:t>
            </a:r>
          </a:p>
          <a:p>
            <a:pPr marL="0" indent="0">
              <a:lnSpc>
                <a:spcPct val="150000"/>
              </a:lnSpc>
              <a:spcBef>
                <a:spcPts val="300"/>
              </a:spcBef>
              <a:buNone/>
            </a:pPr>
            <a:r>
              <a:rPr lang="en-SG" sz="2400" b="0" dirty="0">
                <a:solidFill>
                  <a:srgbClr val="0000FF"/>
                </a:solidFill>
                <a:latin typeface="Arial" panose="020B0604020202020204" pitchFamily="34" charset="0"/>
                <a:cs typeface="Arial" panose="020B0604020202020204" pitchFamily="34" charset="0"/>
              </a:rPr>
              <a:t>3.  Add the widgets (needed for the application)</a:t>
            </a:r>
          </a:p>
          <a:p>
            <a:pPr marL="0" indent="0">
              <a:spcBef>
                <a:spcPts val="0"/>
              </a:spcBef>
              <a:buNone/>
            </a:pPr>
            <a:r>
              <a:rPr lang="en-SG" sz="2400" b="0" dirty="0">
                <a:solidFill>
                  <a:srgbClr val="008000"/>
                </a:solidFill>
                <a:latin typeface="Arial" panose="020B0604020202020204" pitchFamily="34" charset="0"/>
                <a:cs typeface="Arial" panose="020B0604020202020204" pitchFamily="34" charset="0"/>
              </a:rPr>
              <a:t>     (need to organize the widgets using a layout manager)</a:t>
            </a:r>
          </a:p>
          <a:p>
            <a:pPr marL="0" indent="0">
              <a:lnSpc>
                <a:spcPct val="150000"/>
              </a:lnSpc>
              <a:spcBef>
                <a:spcPts val="300"/>
              </a:spcBef>
              <a:buNone/>
            </a:pPr>
            <a:r>
              <a:rPr lang="en-SG" sz="2400" b="0" dirty="0">
                <a:solidFill>
                  <a:srgbClr val="0000FF"/>
                </a:solidFill>
                <a:latin typeface="Arial" panose="020B0604020202020204" pitchFamily="34" charset="0"/>
                <a:cs typeface="Arial" panose="020B0604020202020204" pitchFamily="34" charset="0"/>
              </a:rPr>
              <a:t>4.  Add the main event loop (for handling user events)</a:t>
            </a:r>
          </a:p>
        </p:txBody>
      </p:sp>
    </p:spTree>
    <p:extLst>
      <p:ext uri="{BB962C8B-B14F-4D97-AF65-F5344CB8AC3E}">
        <p14:creationId xmlns:p14="http://schemas.microsoft.com/office/powerpoint/2010/main" val="2404096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2238"/>
            <a:ext cx="8839200" cy="563562"/>
          </a:xfrm>
        </p:spPr>
        <p:txBody>
          <a:bodyPr/>
          <a:lstStyle/>
          <a:p>
            <a:pPr>
              <a:spcBef>
                <a:spcPts val="300"/>
              </a:spcBef>
            </a:pPr>
            <a:r>
              <a:rPr lang="en-SG">
                <a:latin typeface="Arial" panose="020B0604020202020204" pitchFamily="34" charset="0"/>
                <a:cs typeface="Arial" panose="020B0604020202020204" pitchFamily="34" charset="0"/>
              </a:rPr>
              <a:t>Sample </a:t>
            </a:r>
            <a:r>
              <a:rPr lang="en-US">
                <a:latin typeface="Arial" panose="020B0604020202020204" pitchFamily="34" charset="0"/>
                <a:cs typeface="Arial" panose="020B0604020202020204" pitchFamily="34" charset="0"/>
              </a:rPr>
              <a:t>GUI Application </a:t>
            </a:r>
            <a:r>
              <a:rPr lang="en-US" b="0" i="1">
                <a:latin typeface="Arial" panose="020B0604020202020204" pitchFamily="34" charset="0"/>
                <a:cs typeface="Arial" panose="020B0604020202020204" pitchFamily="34" charset="0"/>
              </a:rPr>
              <a:t>– Multiplication Table</a:t>
            </a:r>
            <a:endParaRPr lang="en-SG" b="0" i="1" u="sng">
              <a:solidFill>
                <a:srgbClr val="FFFF00"/>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D0033A9-1F15-4CFD-8EE3-526D0C0FE0AF}"/>
              </a:ext>
            </a:extLst>
          </p:cNvPr>
          <p:cNvPicPr>
            <a:picLocks noChangeAspect="1"/>
          </p:cNvPicPr>
          <p:nvPr/>
        </p:nvPicPr>
        <p:blipFill>
          <a:blip r:embed="rId3"/>
          <a:stretch>
            <a:fillRect/>
          </a:stretch>
        </p:blipFill>
        <p:spPr>
          <a:xfrm>
            <a:off x="1704975" y="914400"/>
            <a:ext cx="5610225" cy="4920596"/>
          </a:xfrm>
          <a:prstGeom prst="rect">
            <a:avLst/>
          </a:prstGeom>
        </p:spPr>
      </p:pic>
    </p:spTree>
    <p:extLst>
      <p:ext uri="{BB962C8B-B14F-4D97-AF65-F5344CB8AC3E}">
        <p14:creationId xmlns:p14="http://schemas.microsoft.com/office/powerpoint/2010/main" val="153196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2238"/>
            <a:ext cx="8839200" cy="563562"/>
          </a:xfrm>
        </p:spPr>
        <p:txBody>
          <a:bodyPr/>
          <a:lstStyle/>
          <a:p>
            <a:pPr>
              <a:spcBef>
                <a:spcPts val="300"/>
              </a:spcBef>
            </a:pPr>
            <a:r>
              <a:rPr lang="en-SG">
                <a:latin typeface="Arial" panose="020B0604020202020204" pitchFamily="34" charset="0"/>
                <a:cs typeface="Arial" panose="020B0604020202020204" pitchFamily="34" charset="0"/>
              </a:rPr>
              <a:t>Sample </a:t>
            </a:r>
            <a:r>
              <a:rPr lang="en-US">
                <a:latin typeface="Arial" panose="020B0604020202020204" pitchFamily="34" charset="0"/>
                <a:cs typeface="Arial" panose="020B0604020202020204" pitchFamily="34" charset="0"/>
              </a:rPr>
              <a:t>GUI Application </a:t>
            </a:r>
            <a:r>
              <a:rPr lang="en-US" b="0" i="1">
                <a:latin typeface="Arial" panose="020B0604020202020204" pitchFamily="34" charset="0"/>
                <a:cs typeface="Arial" panose="020B0604020202020204" pitchFamily="34" charset="0"/>
              </a:rPr>
              <a:t>– Multiplication Table</a:t>
            </a:r>
            <a:endParaRPr lang="en-SG" b="0" u="sng">
              <a:solidFill>
                <a:srgbClr val="FFFF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19100" y="838200"/>
            <a:ext cx="8305800" cy="5029200"/>
          </a:xfrm>
          <a:solidFill>
            <a:schemeClr val="bg1"/>
          </a:solidFill>
          <a:ln>
            <a:solidFill>
              <a:schemeClr val="tx1"/>
            </a:solidFill>
          </a:ln>
        </p:spPr>
        <p:txBody>
          <a:bodyPr/>
          <a:lstStyle/>
          <a:p>
            <a:pPr marL="0" indent="0">
              <a:spcBef>
                <a:spcPts val="300"/>
              </a:spcBef>
              <a:spcAft>
                <a:spcPts val="300"/>
              </a:spcAft>
              <a:buNone/>
            </a:pPr>
            <a:r>
              <a:rPr lang="en-SG" sz="1600" b="0" dirty="0">
                <a:solidFill>
                  <a:srgbClr val="008000"/>
                </a:solidFill>
                <a:latin typeface="Consolas" panose="020B0609020204030204" pitchFamily="49" charset="0"/>
              </a:rPr>
              <a:t># 1. Import </a:t>
            </a:r>
            <a:r>
              <a:rPr lang="en-SG" sz="1600" b="0" dirty="0" err="1">
                <a:solidFill>
                  <a:srgbClr val="008000"/>
                </a:solidFill>
                <a:latin typeface="Consolas" panose="020B0609020204030204" pitchFamily="49" charset="0"/>
              </a:rPr>
              <a:t>tkinter</a:t>
            </a:r>
            <a:r>
              <a:rPr lang="en-SG" sz="1600" b="0" dirty="0">
                <a:solidFill>
                  <a:srgbClr val="008000"/>
                </a:solidFill>
                <a:latin typeface="Consolas" panose="020B0609020204030204" pitchFamily="49" charset="0"/>
              </a:rPr>
              <a:t> </a:t>
            </a:r>
          </a:p>
          <a:p>
            <a:pPr marL="0" indent="0">
              <a:spcBef>
                <a:spcPts val="0"/>
              </a:spcBef>
              <a:buNone/>
            </a:pPr>
            <a:r>
              <a:rPr lang="en-SG" sz="1600" b="0" dirty="0">
                <a:solidFill>
                  <a:srgbClr val="0000FF"/>
                </a:solidFill>
                <a:latin typeface="Consolas" panose="020B0609020204030204" pitchFamily="49" charset="0"/>
              </a:rPr>
              <a:t>from </a:t>
            </a:r>
            <a:r>
              <a:rPr lang="en-SG" sz="1600" b="0" dirty="0" err="1">
                <a:solidFill>
                  <a:srgbClr val="0000FF"/>
                </a:solidFill>
                <a:latin typeface="Consolas" panose="020B0609020204030204" pitchFamily="49" charset="0"/>
              </a:rPr>
              <a:t>tkinter</a:t>
            </a:r>
            <a:r>
              <a:rPr lang="en-SG" sz="1600" b="0" dirty="0">
                <a:solidFill>
                  <a:srgbClr val="0000FF"/>
                </a:solidFill>
                <a:latin typeface="Consolas" panose="020B0609020204030204" pitchFamily="49" charset="0"/>
              </a:rPr>
              <a:t> import *        </a:t>
            </a:r>
            <a:r>
              <a:rPr lang="en-SG" sz="1600" b="0" dirty="0">
                <a:solidFill>
                  <a:srgbClr val="002060"/>
                </a:solidFill>
                <a:latin typeface="Consolas" panose="020B0609020204030204" pitchFamily="49" charset="0"/>
              </a:rPr>
              <a:t>		</a:t>
            </a:r>
          </a:p>
          <a:p>
            <a:pPr marL="0" indent="0">
              <a:lnSpc>
                <a:spcPct val="150000"/>
              </a:lnSpc>
              <a:spcBef>
                <a:spcPts val="0"/>
              </a:spcBef>
              <a:buNone/>
            </a:pPr>
            <a:r>
              <a:rPr lang="en-SG" sz="1600" b="0" dirty="0">
                <a:solidFill>
                  <a:srgbClr val="008000"/>
                </a:solidFill>
                <a:latin typeface="Consolas" panose="020B0609020204030204" pitchFamily="49" charset="0"/>
              </a:rPr>
              <a:t># 2. Create main window </a:t>
            </a:r>
          </a:p>
          <a:p>
            <a:pPr marL="0" indent="0">
              <a:spcBef>
                <a:spcPts val="0"/>
              </a:spcBef>
              <a:buNone/>
            </a:pPr>
            <a:r>
              <a:rPr lang="en-SG" sz="1600" b="0" dirty="0">
                <a:solidFill>
                  <a:srgbClr val="0000FF"/>
                </a:solidFill>
                <a:latin typeface="Consolas" panose="020B0609020204030204" pitchFamily="49" charset="0"/>
              </a:rPr>
              <a:t>window = Tk()			 		</a:t>
            </a:r>
          </a:p>
          <a:p>
            <a:pPr marL="0" indent="0">
              <a:spcBef>
                <a:spcPts val="0"/>
              </a:spcBef>
              <a:buNone/>
            </a:pPr>
            <a:r>
              <a:rPr lang="en-SG" sz="1600" b="0" dirty="0" err="1">
                <a:solidFill>
                  <a:srgbClr val="0000FF"/>
                </a:solidFill>
                <a:latin typeface="Consolas" panose="020B0609020204030204" pitchFamily="49" charset="0"/>
              </a:rPr>
              <a:t>window.title</a:t>
            </a:r>
            <a:r>
              <a:rPr lang="en-SG" sz="1600" b="0" dirty="0">
                <a:solidFill>
                  <a:srgbClr val="0000FF"/>
                </a:solidFill>
                <a:latin typeface="Consolas" panose="020B0609020204030204" pitchFamily="49" charset="0"/>
              </a:rPr>
              <a:t>("Multiplication Table")</a:t>
            </a:r>
          </a:p>
          <a:p>
            <a:pPr marL="0" indent="0">
              <a:spcBef>
                <a:spcPts val="0"/>
              </a:spcBef>
              <a:buNone/>
            </a:pPr>
            <a:r>
              <a:rPr lang="en-SG" sz="1600" b="0" dirty="0" err="1">
                <a:solidFill>
                  <a:srgbClr val="0000FF"/>
                </a:solidFill>
                <a:latin typeface="Consolas" panose="020B0609020204030204" pitchFamily="49" charset="0"/>
              </a:rPr>
              <a:t>window.geometry</a:t>
            </a:r>
            <a:r>
              <a:rPr lang="en-SG" sz="1600" b="0" dirty="0">
                <a:solidFill>
                  <a:srgbClr val="0000FF"/>
                </a:solidFill>
                <a:latin typeface="Consolas" panose="020B0609020204030204" pitchFamily="49" charset="0"/>
              </a:rPr>
              <a:t>('400x300')</a:t>
            </a:r>
          </a:p>
          <a:p>
            <a:pPr marL="0" indent="0">
              <a:lnSpc>
                <a:spcPct val="150000"/>
              </a:lnSpc>
              <a:spcBef>
                <a:spcPts val="0"/>
              </a:spcBef>
              <a:buNone/>
            </a:pPr>
            <a:r>
              <a:rPr lang="en-SG" sz="1600" b="0" dirty="0">
                <a:solidFill>
                  <a:srgbClr val="008000"/>
                </a:solidFill>
                <a:latin typeface="Consolas" panose="020B0609020204030204" pitchFamily="49" charset="0"/>
              </a:rPr>
              <a:t># 3. Add widgets e.g. Label, Entry, Button, Text</a:t>
            </a:r>
          </a:p>
          <a:p>
            <a:pPr marL="0" indent="0">
              <a:spcBef>
                <a:spcPts val="0"/>
              </a:spcBef>
              <a:buNone/>
            </a:pPr>
            <a:r>
              <a:rPr lang="en-SG" sz="1600" b="0" dirty="0" err="1">
                <a:solidFill>
                  <a:srgbClr val="0000FF"/>
                </a:solidFill>
                <a:latin typeface="Consolas" panose="020B0609020204030204" pitchFamily="49" charset="0"/>
              </a:rPr>
              <a:t>lblNumber</a:t>
            </a:r>
            <a:r>
              <a:rPr lang="en-SG" sz="1600" b="0" dirty="0">
                <a:solidFill>
                  <a:srgbClr val="0000FF"/>
                </a:solidFill>
                <a:latin typeface="Consolas" panose="020B0609020204030204" pitchFamily="49" charset="0"/>
              </a:rPr>
              <a:t> = Label(window, text="Enter number", width=12)</a:t>
            </a:r>
          </a:p>
          <a:p>
            <a:pPr marL="0" indent="0">
              <a:spcBef>
                <a:spcPts val="0"/>
              </a:spcBef>
              <a:buNone/>
            </a:pPr>
            <a:r>
              <a:rPr lang="en-SG" sz="1600" b="0" dirty="0" err="1">
                <a:solidFill>
                  <a:srgbClr val="0000FF"/>
                </a:solidFill>
                <a:latin typeface="Consolas" panose="020B0609020204030204" pitchFamily="49" charset="0"/>
              </a:rPr>
              <a:t>entNumber</a:t>
            </a:r>
            <a:r>
              <a:rPr lang="en-SG" sz="1600" b="0" dirty="0">
                <a:solidFill>
                  <a:srgbClr val="0000FF"/>
                </a:solidFill>
                <a:latin typeface="Consolas" panose="020B0609020204030204" pitchFamily="49" charset="0"/>
              </a:rPr>
              <a:t> = Entry(window, </a:t>
            </a:r>
            <a:r>
              <a:rPr lang="en-SG" sz="1600" b="0" dirty="0" err="1">
                <a:solidFill>
                  <a:srgbClr val="0000FF"/>
                </a:solidFill>
                <a:latin typeface="Consolas" panose="020B0609020204030204" pitchFamily="49" charset="0"/>
              </a:rPr>
              <a:t>fg</a:t>
            </a:r>
            <a:r>
              <a:rPr lang="en-SG" sz="1600" b="0" dirty="0">
                <a:solidFill>
                  <a:srgbClr val="0000FF"/>
                </a:solidFill>
                <a:latin typeface="Consolas" panose="020B0609020204030204" pitchFamily="49" charset="0"/>
              </a:rPr>
              <a:t>='red', width=24)</a:t>
            </a:r>
          </a:p>
          <a:p>
            <a:pPr marL="0" indent="0">
              <a:spcBef>
                <a:spcPts val="0"/>
              </a:spcBef>
              <a:buNone/>
            </a:pPr>
            <a:r>
              <a:rPr lang="en-SG" sz="1600" b="0" dirty="0" err="1">
                <a:solidFill>
                  <a:srgbClr val="0000FF"/>
                </a:solidFill>
                <a:latin typeface="Consolas" panose="020B0609020204030204" pitchFamily="49" charset="0"/>
              </a:rPr>
              <a:t>btnDisplay</a:t>
            </a:r>
            <a:r>
              <a:rPr lang="en-SG" sz="1600" b="0" dirty="0">
                <a:solidFill>
                  <a:srgbClr val="0000FF"/>
                </a:solidFill>
                <a:latin typeface="Consolas" panose="020B0609020204030204" pitchFamily="49" charset="0"/>
              </a:rPr>
              <a:t> = Button(window, text="Display table", width=12)</a:t>
            </a:r>
          </a:p>
          <a:p>
            <a:pPr marL="0" indent="0">
              <a:spcBef>
                <a:spcPts val="0"/>
              </a:spcBef>
              <a:buNone/>
            </a:pPr>
            <a:r>
              <a:rPr lang="en-SG" sz="1600" b="0" dirty="0" err="1">
                <a:solidFill>
                  <a:srgbClr val="0000FF"/>
                </a:solidFill>
                <a:latin typeface="Consolas" panose="020B0609020204030204" pitchFamily="49" charset="0"/>
              </a:rPr>
              <a:t>txtTable</a:t>
            </a:r>
            <a:r>
              <a:rPr lang="en-SG" sz="1600" b="0" dirty="0">
                <a:solidFill>
                  <a:srgbClr val="0000FF"/>
                </a:solidFill>
                <a:latin typeface="Consolas" panose="020B0609020204030204" pitchFamily="49" charset="0"/>
              </a:rPr>
              <a:t> = Text(window, </a:t>
            </a:r>
            <a:r>
              <a:rPr lang="en-SG" sz="1600" b="0" dirty="0" err="1">
                <a:solidFill>
                  <a:srgbClr val="0000FF"/>
                </a:solidFill>
                <a:latin typeface="Consolas" panose="020B0609020204030204" pitchFamily="49" charset="0"/>
              </a:rPr>
              <a:t>fg</a:t>
            </a:r>
            <a:r>
              <a:rPr lang="en-SG" sz="1600" b="0" dirty="0">
                <a:solidFill>
                  <a:srgbClr val="0000FF"/>
                </a:solidFill>
                <a:latin typeface="Consolas" panose="020B0609020204030204" pitchFamily="49" charset="0"/>
              </a:rPr>
              <a:t>='blue', width=18, height=12)</a:t>
            </a:r>
          </a:p>
          <a:p>
            <a:pPr marL="0" indent="0">
              <a:lnSpc>
                <a:spcPct val="150000"/>
              </a:lnSpc>
              <a:spcBef>
                <a:spcPts val="0"/>
              </a:spcBef>
              <a:buNone/>
            </a:pPr>
            <a:r>
              <a:rPr lang="en-SG" sz="1600" b="0" dirty="0">
                <a:solidFill>
                  <a:srgbClr val="008000"/>
                </a:solidFill>
                <a:latin typeface="Consolas" panose="020B0609020204030204" pitchFamily="49" charset="0"/>
              </a:rPr>
              <a:t># Organize (lay out) the widgets using place() manager</a:t>
            </a:r>
          </a:p>
          <a:p>
            <a:pPr marL="0" indent="0">
              <a:spcBef>
                <a:spcPts val="0"/>
              </a:spcBef>
              <a:buNone/>
            </a:pPr>
            <a:r>
              <a:rPr lang="en-SG" sz="1600" b="0" dirty="0" err="1">
                <a:solidFill>
                  <a:srgbClr val="0000FF"/>
                </a:solidFill>
                <a:latin typeface="Consolas" panose="020B0609020204030204" pitchFamily="49" charset="0"/>
              </a:rPr>
              <a:t>lblNumber.place</a:t>
            </a:r>
            <a:r>
              <a:rPr lang="en-SG" sz="1600" b="0" dirty="0">
                <a:solidFill>
                  <a:srgbClr val="0000FF"/>
                </a:solidFill>
                <a:latin typeface="Consolas" panose="020B0609020204030204" pitchFamily="49" charset="0"/>
              </a:rPr>
              <a:t>(x=20, y=20)     </a:t>
            </a:r>
            <a:r>
              <a:rPr lang="en-SG" sz="1600" b="0" dirty="0">
                <a:solidFill>
                  <a:srgbClr val="008000"/>
                </a:solidFill>
                <a:latin typeface="Consolas" panose="020B0609020204030204" pitchFamily="49" charset="0"/>
              </a:rPr>
              <a:t># column 1, row 1</a:t>
            </a:r>
          </a:p>
          <a:p>
            <a:pPr marL="0" indent="0">
              <a:spcBef>
                <a:spcPts val="0"/>
              </a:spcBef>
              <a:buNone/>
            </a:pPr>
            <a:r>
              <a:rPr lang="en-SG" sz="1600" b="0" dirty="0" err="1">
                <a:solidFill>
                  <a:srgbClr val="0000FF"/>
                </a:solidFill>
                <a:latin typeface="Consolas" panose="020B0609020204030204" pitchFamily="49" charset="0"/>
              </a:rPr>
              <a:t>btnDisplay.place</a:t>
            </a:r>
            <a:r>
              <a:rPr lang="en-SG" sz="1600" b="0" dirty="0">
                <a:solidFill>
                  <a:srgbClr val="0000FF"/>
                </a:solidFill>
                <a:latin typeface="Consolas" panose="020B0609020204030204" pitchFamily="49" charset="0"/>
              </a:rPr>
              <a:t>(x=20, y=60)    </a:t>
            </a:r>
            <a:r>
              <a:rPr lang="en-SG" sz="1600" b="0" dirty="0">
                <a:solidFill>
                  <a:srgbClr val="008000"/>
                </a:solidFill>
                <a:latin typeface="Consolas" panose="020B0609020204030204" pitchFamily="49" charset="0"/>
              </a:rPr>
              <a:t># column 1, row 2</a:t>
            </a:r>
          </a:p>
          <a:p>
            <a:pPr marL="0" indent="0">
              <a:spcBef>
                <a:spcPts val="0"/>
              </a:spcBef>
              <a:buNone/>
            </a:pPr>
            <a:r>
              <a:rPr lang="en-SG" sz="1600" b="0" dirty="0" err="1">
                <a:solidFill>
                  <a:srgbClr val="0000FF"/>
                </a:solidFill>
                <a:latin typeface="Consolas" panose="020B0609020204030204" pitchFamily="49" charset="0"/>
              </a:rPr>
              <a:t>entNumber.place</a:t>
            </a:r>
            <a:r>
              <a:rPr lang="en-SG" sz="1600" b="0" dirty="0">
                <a:solidFill>
                  <a:srgbClr val="0000FF"/>
                </a:solidFill>
                <a:latin typeface="Consolas" panose="020B0609020204030204" pitchFamily="49" charset="0"/>
              </a:rPr>
              <a:t>(x=120, y=20)    </a:t>
            </a:r>
            <a:r>
              <a:rPr lang="en-SG" sz="1600" b="0" dirty="0">
                <a:solidFill>
                  <a:srgbClr val="008000"/>
                </a:solidFill>
                <a:latin typeface="Consolas" panose="020B0609020204030204" pitchFamily="49" charset="0"/>
              </a:rPr>
              <a:t># column 2, row 1</a:t>
            </a:r>
          </a:p>
          <a:p>
            <a:pPr marL="0" indent="0">
              <a:spcBef>
                <a:spcPts val="0"/>
              </a:spcBef>
              <a:buNone/>
            </a:pPr>
            <a:r>
              <a:rPr lang="en-SG" sz="1600" b="0" dirty="0" err="1">
                <a:solidFill>
                  <a:srgbClr val="0000FF"/>
                </a:solidFill>
                <a:latin typeface="Consolas" panose="020B0609020204030204" pitchFamily="49" charset="0"/>
              </a:rPr>
              <a:t>txtTable.place</a:t>
            </a:r>
            <a:r>
              <a:rPr lang="en-SG" sz="1600" b="0" dirty="0">
                <a:solidFill>
                  <a:srgbClr val="0000FF"/>
                </a:solidFill>
                <a:latin typeface="Consolas" panose="020B0609020204030204" pitchFamily="49" charset="0"/>
              </a:rPr>
              <a:t>(x=120, y=60)     </a:t>
            </a:r>
            <a:r>
              <a:rPr lang="en-SG" sz="1600" b="0" dirty="0">
                <a:solidFill>
                  <a:srgbClr val="008000"/>
                </a:solidFill>
                <a:latin typeface="Consolas" panose="020B0609020204030204" pitchFamily="49" charset="0"/>
              </a:rPr>
              <a:t># column 2, row 2</a:t>
            </a:r>
          </a:p>
          <a:p>
            <a:pPr marL="0" indent="0">
              <a:lnSpc>
                <a:spcPct val="150000"/>
              </a:lnSpc>
              <a:spcBef>
                <a:spcPts val="0"/>
              </a:spcBef>
              <a:buNone/>
            </a:pPr>
            <a:r>
              <a:rPr lang="en-SG" sz="1600" b="0" dirty="0">
                <a:solidFill>
                  <a:srgbClr val="008000"/>
                </a:solidFill>
                <a:latin typeface="Consolas" panose="020B0609020204030204" pitchFamily="49" charset="0"/>
              </a:rPr>
              <a:t># 4. Add main event loop (to handle user events)</a:t>
            </a:r>
          </a:p>
          <a:p>
            <a:pPr marL="0" indent="0">
              <a:spcBef>
                <a:spcPts val="0"/>
              </a:spcBef>
              <a:buNone/>
            </a:pPr>
            <a:r>
              <a:rPr lang="en-SG" sz="1600" b="0" dirty="0" err="1">
                <a:solidFill>
                  <a:srgbClr val="0000FF"/>
                </a:solidFill>
                <a:latin typeface="Consolas" panose="020B0609020204030204" pitchFamily="49" charset="0"/>
              </a:rPr>
              <a:t>window.mainloop</a:t>
            </a:r>
            <a:r>
              <a:rPr lang="en-SG" sz="1600" b="0" dirty="0">
                <a:solidFill>
                  <a:srgbClr val="0000FF"/>
                </a:solidFill>
                <a:latin typeface="Consolas" panose="020B0609020204030204" pitchFamily="49" charset="0"/>
              </a:rPr>
              <a:t>()</a:t>
            </a:r>
          </a:p>
          <a:p>
            <a:pPr marL="363538" indent="-363538">
              <a:lnSpc>
                <a:spcPct val="150000"/>
              </a:lnSpc>
              <a:spcBef>
                <a:spcPts val="300"/>
              </a:spcBef>
            </a:pPr>
            <a:endParaRPr lang="en-SG" sz="2400" b="0"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3919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2238"/>
            <a:ext cx="8839200" cy="563562"/>
          </a:xfrm>
        </p:spPr>
        <p:txBody>
          <a:bodyPr/>
          <a:lstStyle/>
          <a:p>
            <a:pPr>
              <a:spcBef>
                <a:spcPts val="300"/>
              </a:spcBef>
            </a:pPr>
            <a:r>
              <a:rPr lang="en-SG">
                <a:latin typeface="Arial" panose="020B0604020202020204" pitchFamily="34" charset="0"/>
                <a:cs typeface="Arial" panose="020B0604020202020204" pitchFamily="34" charset="0"/>
              </a:rPr>
              <a:t>Sample </a:t>
            </a:r>
            <a:r>
              <a:rPr lang="en-US">
                <a:latin typeface="Arial" panose="020B0604020202020204" pitchFamily="34" charset="0"/>
                <a:cs typeface="Arial" panose="020B0604020202020204" pitchFamily="34" charset="0"/>
              </a:rPr>
              <a:t>GUI Application </a:t>
            </a:r>
            <a:r>
              <a:rPr lang="en-US" b="0" i="1">
                <a:latin typeface="Arial" panose="020B0604020202020204" pitchFamily="34" charset="0"/>
                <a:cs typeface="Arial" panose="020B0604020202020204" pitchFamily="34" charset="0"/>
              </a:rPr>
              <a:t>– Multiplication Table</a:t>
            </a:r>
            <a:endParaRPr lang="en-SG" b="0" u="sng">
              <a:solidFill>
                <a:srgbClr val="FFFF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76250" y="1905000"/>
            <a:ext cx="8191500" cy="3840162"/>
          </a:xfrm>
          <a:solidFill>
            <a:schemeClr val="bg1"/>
          </a:solidFill>
          <a:ln>
            <a:solidFill>
              <a:schemeClr val="tx1"/>
            </a:solidFill>
          </a:ln>
        </p:spPr>
        <p:txBody>
          <a:bodyPr/>
          <a:lstStyle/>
          <a:p>
            <a:pPr marL="0" indent="0">
              <a:spcBef>
                <a:spcPts val="0"/>
              </a:spcBef>
              <a:buNone/>
            </a:pPr>
            <a:r>
              <a:rPr lang="en-SG" sz="1800" b="0">
                <a:solidFill>
                  <a:srgbClr val="008000"/>
                </a:solidFill>
                <a:latin typeface="Consolas" panose="020B0609020204030204" pitchFamily="49" charset="0"/>
              </a:rPr>
              <a:t># Define the function(s) to be used in the application</a:t>
            </a:r>
            <a:endParaRPr lang="en-SG" sz="1800" b="0">
              <a:solidFill>
                <a:srgbClr val="002060"/>
              </a:solidFill>
              <a:latin typeface="Consolas" panose="020B0609020204030204" pitchFamily="49" charset="0"/>
            </a:endParaRPr>
          </a:p>
          <a:p>
            <a:pPr marL="0" indent="0">
              <a:spcBef>
                <a:spcPts val="0"/>
              </a:spcBef>
              <a:buNone/>
            </a:pPr>
            <a:r>
              <a:rPr lang="en-SG" sz="1800" b="0">
                <a:solidFill>
                  <a:srgbClr val="0000FF"/>
                </a:solidFill>
                <a:latin typeface="Consolas" panose="020B0609020204030204" pitchFamily="49" charset="0"/>
              </a:rPr>
              <a:t>def </a:t>
            </a:r>
            <a:r>
              <a:rPr lang="en-SG" sz="1800">
                <a:solidFill>
                  <a:srgbClr val="0000FF"/>
                </a:solidFill>
                <a:latin typeface="Consolas" panose="020B0609020204030204" pitchFamily="49" charset="0"/>
              </a:rPr>
              <a:t>display_table</a:t>
            </a:r>
            <a:r>
              <a:rPr lang="en-SG" sz="1800" b="0">
                <a:solidFill>
                  <a:srgbClr val="0000FF"/>
                </a:solidFill>
                <a:latin typeface="Consolas" panose="020B0609020204030204" pitchFamily="49" charset="0"/>
              </a:rPr>
              <a:t>():</a:t>
            </a:r>
          </a:p>
          <a:p>
            <a:pPr marL="0" indent="0">
              <a:spcBef>
                <a:spcPts val="0"/>
              </a:spcBef>
              <a:buNone/>
            </a:pPr>
            <a:r>
              <a:rPr lang="en-SG" sz="1800" b="0">
                <a:solidFill>
                  <a:srgbClr val="0000FF"/>
                </a:solidFill>
                <a:latin typeface="Consolas" panose="020B0609020204030204" pitchFamily="49" charset="0"/>
              </a:rPr>
              <a:t>    n = int(entNumber.get())</a:t>
            </a:r>
          </a:p>
          <a:p>
            <a:pPr marL="0" indent="0">
              <a:spcBef>
                <a:spcPts val="0"/>
              </a:spcBef>
              <a:buNone/>
            </a:pPr>
            <a:r>
              <a:rPr lang="en-SG" sz="1800" b="0">
                <a:solidFill>
                  <a:srgbClr val="0000FF"/>
                </a:solidFill>
                <a:latin typeface="Consolas" panose="020B0609020204030204" pitchFamily="49" charset="0"/>
              </a:rPr>
              <a:t>    txtTable.delete("1.0", END)    </a:t>
            </a:r>
            <a:r>
              <a:rPr lang="en-SG" sz="1800" b="0">
                <a:solidFill>
                  <a:srgbClr val="008000"/>
                </a:solidFill>
                <a:latin typeface="Consolas" panose="020B0609020204030204" pitchFamily="49" charset="0"/>
              </a:rPr>
              <a:t># clear the content</a:t>
            </a:r>
          </a:p>
          <a:p>
            <a:pPr marL="0" indent="0">
              <a:spcBef>
                <a:spcPts val="0"/>
              </a:spcBef>
              <a:buNone/>
            </a:pPr>
            <a:r>
              <a:rPr lang="en-SG" sz="1800" b="0">
                <a:solidFill>
                  <a:srgbClr val="0000FF"/>
                </a:solidFill>
                <a:latin typeface="Consolas" panose="020B0609020204030204" pitchFamily="49" charset="0"/>
              </a:rPr>
              <a:t>    for i in range(1,13):</a:t>
            </a:r>
          </a:p>
          <a:p>
            <a:pPr marL="0" indent="0">
              <a:spcBef>
                <a:spcPts val="0"/>
              </a:spcBef>
              <a:buNone/>
            </a:pPr>
            <a:r>
              <a:rPr lang="en-SG" sz="1800" b="0">
                <a:solidFill>
                  <a:srgbClr val="0000FF"/>
                </a:solidFill>
                <a:latin typeface="Consolas" panose="020B0609020204030204" pitchFamily="49" charset="0"/>
              </a:rPr>
              <a:t>        row = "{:3} x {:2} = {:3}\n".format(i, n, i * n)</a:t>
            </a:r>
          </a:p>
          <a:p>
            <a:pPr marL="0" indent="0">
              <a:spcBef>
                <a:spcPts val="0"/>
              </a:spcBef>
              <a:buNone/>
            </a:pPr>
            <a:r>
              <a:rPr lang="en-SG" sz="1800" b="0">
                <a:solidFill>
                  <a:srgbClr val="0000FF"/>
                </a:solidFill>
                <a:latin typeface="Consolas" panose="020B0609020204030204" pitchFamily="49" charset="0"/>
              </a:rPr>
              <a:t>        txtTable.insert(END, row)  </a:t>
            </a:r>
            <a:r>
              <a:rPr lang="en-SG" sz="1800" b="0">
                <a:solidFill>
                  <a:srgbClr val="008000"/>
                </a:solidFill>
                <a:latin typeface="Consolas" panose="020B0609020204030204" pitchFamily="49" charset="0"/>
              </a:rPr>
              <a:t># insert new content</a:t>
            </a:r>
            <a:endParaRPr lang="en-SG" sz="1800" b="0">
              <a:solidFill>
                <a:srgbClr val="0000FF"/>
              </a:solidFill>
              <a:latin typeface="Consolas" panose="020B0609020204030204" pitchFamily="49" charset="0"/>
            </a:endParaRPr>
          </a:p>
          <a:p>
            <a:pPr marL="0" indent="0">
              <a:spcBef>
                <a:spcPts val="0"/>
              </a:spcBef>
              <a:buNone/>
            </a:pPr>
            <a:r>
              <a:rPr lang="en-SG" sz="1000" b="0">
                <a:solidFill>
                  <a:srgbClr val="008000"/>
                </a:solidFill>
                <a:latin typeface="Consolas" panose="020B0609020204030204" pitchFamily="49" charset="0"/>
              </a:rPr>
              <a:t>  </a:t>
            </a:r>
          </a:p>
          <a:p>
            <a:pPr marL="0" indent="0">
              <a:spcBef>
                <a:spcPts val="0"/>
              </a:spcBef>
              <a:buNone/>
            </a:pPr>
            <a:r>
              <a:rPr lang="en-SG" sz="1800" b="0">
                <a:solidFill>
                  <a:srgbClr val="002060"/>
                </a:solidFill>
                <a:latin typeface="Consolas" panose="020B0609020204030204" pitchFamily="49" charset="0"/>
              </a:rPr>
              <a:t>from tkinter import *        		</a:t>
            </a:r>
          </a:p>
          <a:p>
            <a:pPr marL="0" indent="0">
              <a:spcBef>
                <a:spcPts val="0"/>
              </a:spcBef>
              <a:buNone/>
            </a:pPr>
            <a:r>
              <a:rPr lang="en-SG" sz="1800" b="0">
                <a:solidFill>
                  <a:srgbClr val="002060"/>
                </a:solidFill>
                <a:latin typeface="Consolas" panose="020B0609020204030204" pitchFamily="49" charset="0"/>
              </a:rPr>
              <a:t>. . .</a:t>
            </a:r>
          </a:p>
          <a:p>
            <a:pPr marL="0" indent="0">
              <a:spcBef>
                <a:spcPts val="0"/>
              </a:spcBef>
              <a:buNone/>
            </a:pPr>
            <a:r>
              <a:rPr lang="en-SG" sz="1800" b="0">
                <a:solidFill>
                  <a:srgbClr val="002060"/>
                </a:solidFill>
                <a:latin typeface="Consolas" panose="020B0609020204030204" pitchFamily="49" charset="0"/>
              </a:rPr>
              <a:t>. . .</a:t>
            </a:r>
          </a:p>
          <a:p>
            <a:pPr marL="0" indent="0">
              <a:spcBef>
                <a:spcPts val="0"/>
              </a:spcBef>
              <a:buNone/>
            </a:pPr>
            <a:r>
              <a:rPr lang="en-SG" sz="1800" b="0">
                <a:solidFill>
                  <a:srgbClr val="002060"/>
                </a:solidFill>
                <a:latin typeface="Consolas" panose="020B0609020204030204" pitchFamily="49" charset="0"/>
              </a:rPr>
              <a:t>btnDisplay = Button(. . . , </a:t>
            </a:r>
            <a:r>
              <a:rPr lang="en-SG" sz="1800" b="0">
                <a:solidFill>
                  <a:srgbClr val="0000FF"/>
                </a:solidFill>
                <a:latin typeface="Consolas" panose="020B0609020204030204" pitchFamily="49" charset="0"/>
              </a:rPr>
              <a:t>command=</a:t>
            </a:r>
            <a:r>
              <a:rPr lang="en-SG" sz="1800">
                <a:solidFill>
                  <a:srgbClr val="0000FF"/>
                </a:solidFill>
                <a:latin typeface="Consolas" panose="020B0609020204030204" pitchFamily="49" charset="0"/>
              </a:rPr>
              <a:t>display_table</a:t>
            </a:r>
            <a:r>
              <a:rPr lang="en-SG" sz="1800" b="0">
                <a:solidFill>
                  <a:srgbClr val="002060"/>
                </a:solidFill>
                <a:latin typeface="Consolas" panose="020B0609020204030204" pitchFamily="49" charset="0"/>
              </a:rPr>
              <a:t>)</a:t>
            </a:r>
          </a:p>
          <a:p>
            <a:pPr marL="0" indent="0">
              <a:spcBef>
                <a:spcPts val="0"/>
              </a:spcBef>
              <a:buNone/>
            </a:pPr>
            <a:r>
              <a:rPr lang="en-SG" sz="1800" b="0">
                <a:solidFill>
                  <a:srgbClr val="002060"/>
                </a:solidFill>
                <a:latin typeface="Consolas" panose="020B0609020204030204" pitchFamily="49" charset="0"/>
              </a:rPr>
              <a:t>. . .</a:t>
            </a:r>
          </a:p>
          <a:p>
            <a:pPr marL="0" indent="0">
              <a:spcBef>
                <a:spcPts val="0"/>
              </a:spcBef>
              <a:buNone/>
            </a:pPr>
            <a:r>
              <a:rPr lang="en-SG" sz="1800" b="0">
                <a:solidFill>
                  <a:srgbClr val="002060"/>
                </a:solidFill>
                <a:latin typeface="Consolas" panose="020B0609020204030204" pitchFamily="49" charset="0"/>
              </a:rPr>
              <a:t>. . .</a:t>
            </a:r>
          </a:p>
        </p:txBody>
      </p:sp>
      <p:sp>
        <p:nvSpPr>
          <p:cNvPr id="4" name="Rectangle 3">
            <a:extLst>
              <a:ext uri="{FF2B5EF4-FFF2-40B4-BE49-F238E27FC236}">
                <a16:creationId xmlns:a16="http://schemas.microsoft.com/office/drawing/2014/main" id="{66F61F7C-384A-4A59-9875-C8E62712B6C2}"/>
              </a:ext>
            </a:extLst>
          </p:cNvPr>
          <p:cNvSpPr txBox="1">
            <a:spLocks noChangeArrowheads="1"/>
          </p:cNvSpPr>
          <p:nvPr/>
        </p:nvSpPr>
        <p:spPr bwMode="auto">
          <a:xfrm>
            <a:off x="76200" y="884238"/>
            <a:ext cx="8991600" cy="1249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SzPct val="70000"/>
              <a:buFont typeface="Wingdings" panose="05000000000000000000" pitchFamily="2" charset="2"/>
              <a:buChar char="q"/>
              <a:defRPr sz="2800" b="1">
                <a:solidFill>
                  <a:srgbClr val="660033"/>
                </a:solidFill>
                <a:latin typeface="Arial Narrow" panose="020B0606020202030204" pitchFamily="34" charset="0"/>
                <a:ea typeface="+mn-ea"/>
                <a:cs typeface="+mn-cs"/>
              </a:defRPr>
            </a:lvl1pPr>
            <a:lvl2pPr marL="800100" indent="-342900" algn="l" rtl="0" eaLnBrk="0" fontAlgn="base" hangingPunct="0">
              <a:spcBef>
                <a:spcPct val="20000"/>
              </a:spcBef>
              <a:spcAft>
                <a:spcPct val="0"/>
              </a:spcAft>
              <a:buFont typeface="Wingdings" panose="05000000000000000000" pitchFamily="2" charset="2"/>
              <a:buChar char="ü"/>
              <a:defRPr sz="2400">
                <a:solidFill>
                  <a:schemeClr val="tx1"/>
                </a:solidFill>
                <a:latin typeface="Arial Narrow" panose="020B0606020202030204" pitchFamily="34" charset="0"/>
                <a:cs typeface="+mn-cs"/>
              </a:defRPr>
            </a:lvl2pPr>
            <a:lvl3pPr marL="1143000" indent="-228600" algn="l" rtl="0" eaLnBrk="0" fontAlgn="base" hangingPunct="0">
              <a:spcBef>
                <a:spcPct val="20000"/>
              </a:spcBef>
              <a:spcAft>
                <a:spcPct val="0"/>
              </a:spcAft>
              <a:buChar char="•"/>
              <a:defRPr sz="2000">
                <a:solidFill>
                  <a:srgbClr val="660033"/>
                </a:solidFill>
                <a:latin typeface="Arial Narrow" panose="020B0606020202030204" pitchFamily="34" charset="0"/>
                <a:cs typeface="+mn-cs"/>
              </a:defRPr>
            </a:lvl3pPr>
            <a:lvl4pPr marL="16002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4pPr>
            <a:lvl5pPr marL="20574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342900" lvl="1">
              <a:spcBef>
                <a:spcPts val="0"/>
              </a:spcBef>
              <a:buSzPct val="100000"/>
              <a:buFont typeface="Wingdings" panose="05000000000000000000" pitchFamily="2" charset="2"/>
              <a:buChar char="§"/>
            </a:pPr>
            <a:r>
              <a:rPr lang="en-US" altLang="en-US" sz="2000" kern="0">
                <a:solidFill>
                  <a:srgbClr val="640064"/>
                </a:solidFill>
                <a:latin typeface="Arial" panose="020B0604020202020204" pitchFamily="34" charset="0"/>
                <a:cs typeface="Arial" panose="020B0604020202020204" pitchFamily="34" charset="0"/>
              </a:rPr>
              <a:t>Need to define the </a:t>
            </a:r>
            <a:r>
              <a:rPr lang="en-US" altLang="en-US" sz="2000" kern="0">
                <a:solidFill>
                  <a:srgbClr val="0000FF"/>
                </a:solidFill>
                <a:latin typeface="Arial" panose="020B0604020202020204" pitchFamily="34" charset="0"/>
                <a:cs typeface="Arial" panose="020B0604020202020204" pitchFamily="34" charset="0"/>
              </a:rPr>
              <a:t>function(s)</a:t>
            </a:r>
            <a:r>
              <a:rPr lang="en-US" altLang="en-US" sz="2000" kern="0">
                <a:solidFill>
                  <a:srgbClr val="640064"/>
                </a:solidFill>
                <a:latin typeface="Arial" panose="020B0604020202020204" pitchFamily="34" charset="0"/>
                <a:cs typeface="Arial" panose="020B0604020202020204" pitchFamily="34" charset="0"/>
              </a:rPr>
              <a:t> to be used in the application</a:t>
            </a:r>
          </a:p>
          <a:p>
            <a:pPr marL="342900" lvl="1">
              <a:spcBef>
                <a:spcPts val="0"/>
              </a:spcBef>
              <a:buSzPct val="100000"/>
              <a:buFont typeface="Wingdings" panose="05000000000000000000" pitchFamily="2" charset="2"/>
              <a:buChar char="§"/>
            </a:pPr>
            <a:r>
              <a:rPr lang="en-US" altLang="en-US" sz="2000" kern="0">
                <a:solidFill>
                  <a:srgbClr val="640064"/>
                </a:solidFill>
                <a:latin typeface="Arial" panose="020B0604020202020204" pitchFamily="34" charset="0"/>
                <a:cs typeface="Arial" panose="020B0604020202020204" pitchFamily="34" charset="0"/>
              </a:rPr>
              <a:t>Need to add the </a:t>
            </a:r>
            <a:r>
              <a:rPr lang="en-US" altLang="en-US" sz="2000" kern="0">
                <a:solidFill>
                  <a:srgbClr val="0000FF"/>
                </a:solidFill>
                <a:latin typeface="Arial" panose="020B0604020202020204" pitchFamily="34" charset="0"/>
                <a:cs typeface="Arial" panose="020B0604020202020204" pitchFamily="34" charset="0"/>
              </a:rPr>
              <a:t>command</a:t>
            </a:r>
            <a:r>
              <a:rPr lang="en-US" altLang="en-US" sz="2000" kern="0">
                <a:solidFill>
                  <a:srgbClr val="640064"/>
                </a:solidFill>
                <a:latin typeface="Arial" panose="020B0604020202020204" pitchFamily="34" charset="0"/>
                <a:cs typeface="Arial" panose="020B0604020202020204" pitchFamily="34" charset="0"/>
              </a:rPr>
              <a:t> option for the button to call the function when the button is clicked as shown below:</a:t>
            </a:r>
          </a:p>
        </p:txBody>
      </p:sp>
    </p:spTree>
    <p:extLst>
      <p:ext uri="{BB962C8B-B14F-4D97-AF65-F5344CB8AC3E}">
        <p14:creationId xmlns:p14="http://schemas.microsoft.com/office/powerpoint/2010/main" val="908463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a:t>Creating the main window</a:t>
            </a:r>
            <a:endParaRPr lang="en-US" altLang="en-US" dirty="0"/>
          </a:p>
        </p:txBody>
      </p:sp>
      <p:sp>
        <p:nvSpPr>
          <p:cNvPr id="130051" name="Rectangle 3"/>
          <p:cNvSpPr>
            <a:spLocks noGrp="1" noChangeArrowheads="1"/>
          </p:cNvSpPr>
          <p:nvPr>
            <p:ph type="body" idx="1"/>
          </p:nvPr>
        </p:nvSpPr>
        <p:spPr>
          <a:xfrm>
            <a:off x="304800" y="884238"/>
            <a:ext cx="8839200" cy="3459162"/>
          </a:xfrm>
        </p:spPr>
        <p:txBody>
          <a:bodyPr/>
          <a:lstStyle/>
          <a:p>
            <a:pPr marL="0" lvl="1" indent="0">
              <a:spcBef>
                <a:spcPts val="0"/>
              </a:spcBef>
              <a:buClrTx/>
              <a:buSzPct val="100000"/>
              <a:buNone/>
            </a:pPr>
            <a:r>
              <a:rPr lang="en-US" altLang="en-US">
                <a:latin typeface="Arial" panose="020B0604020202020204" pitchFamily="34" charset="0"/>
                <a:cs typeface="Arial" panose="020B0604020202020204" pitchFamily="34" charset="0"/>
              </a:rPr>
              <a:t>To create the main window,</a:t>
            </a:r>
          </a:p>
          <a:p>
            <a:pPr marL="0" lvl="1" indent="0">
              <a:spcBef>
                <a:spcPts val="0"/>
              </a:spcBef>
              <a:buClrTx/>
              <a:buSzPct val="100000"/>
              <a:buNone/>
            </a:pPr>
            <a:r>
              <a:rPr lang="en-SG" sz="2000">
                <a:solidFill>
                  <a:srgbClr val="0000FF"/>
                </a:solidFill>
                <a:latin typeface="Avenir Next LT Pro" panose="020B0504020202020204" pitchFamily="34" charset="0"/>
                <a:cs typeface="Arial" panose="020B0604020202020204" pitchFamily="34" charset="0"/>
              </a:rPr>
              <a:t>window = </a:t>
            </a:r>
            <a:r>
              <a:rPr lang="en-SG" sz="2000" b="1">
                <a:solidFill>
                  <a:srgbClr val="0000FF"/>
                </a:solidFill>
                <a:latin typeface="Avenir Next LT Pro" panose="020B0504020202020204" pitchFamily="34" charset="0"/>
                <a:cs typeface="Arial" panose="020B0604020202020204" pitchFamily="34" charset="0"/>
              </a:rPr>
              <a:t>Tk()</a:t>
            </a:r>
          </a:p>
          <a:p>
            <a:pPr marL="0" lvl="1" indent="0">
              <a:spcBef>
                <a:spcPts val="0"/>
              </a:spcBef>
              <a:buClrTx/>
              <a:buSzPct val="100000"/>
              <a:buNone/>
            </a:pPr>
            <a:endParaRPr lang="en-SG">
              <a:latin typeface="Arial" panose="020B0604020202020204" pitchFamily="34" charset="0"/>
              <a:cs typeface="Arial" panose="020B0604020202020204" pitchFamily="34" charset="0"/>
            </a:endParaRPr>
          </a:p>
          <a:p>
            <a:pPr marL="0" lvl="1" indent="0">
              <a:spcBef>
                <a:spcPts val="0"/>
              </a:spcBef>
              <a:buClrTx/>
              <a:buSzPct val="100000"/>
              <a:buNone/>
            </a:pPr>
            <a:r>
              <a:rPr lang="en-SG" altLang="en-US">
                <a:latin typeface="Arial" panose="020B0604020202020204" pitchFamily="34" charset="0"/>
                <a:cs typeface="Arial" panose="020B0604020202020204" pitchFamily="34" charset="0"/>
              </a:rPr>
              <a:t>To set the title of the window,</a:t>
            </a:r>
            <a:r>
              <a:rPr lang="en-SG" sz="2400" b="0">
                <a:latin typeface="Arial" panose="020B0604020202020204" pitchFamily="34" charset="0"/>
                <a:cs typeface="Arial" panose="020B0604020202020204" pitchFamily="34" charset="0"/>
              </a:rPr>
              <a:t>		 		</a:t>
            </a:r>
          </a:p>
          <a:p>
            <a:pPr marL="0" indent="0">
              <a:spcBef>
                <a:spcPts val="0"/>
              </a:spcBef>
              <a:buNone/>
            </a:pPr>
            <a:r>
              <a:rPr lang="en-SG" sz="2000" b="0">
                <a:solidFill>
                  <a:srgbClr val="0000FF"/>
                </a:solidFill>
                <a:latin typeface="Avenir Next LT Pro" panose="020B0504020202020204" pitchFamily="34" charset="0"/>
                <a:cs typeface="Arial" panose="020B0604020202020204" pitchFamily="34" charset="0"/>
              </a:rPr>
              <a:t>window</a:t>
            </a:r>
            <a:r>
              <a:rPr lang="en-SG" sz="2000">
                <a:solidFill>
                  <a:srgbClr val="0000FF"/>
                </a:solidFill>
                <a:latin typeface="Avenir Next LT Pro" panose="020B0504020202020204" pitchFamily="34" charset="0"/>
                <a:cs typeface="Arial" panose="020B0604020202020204" pitchFamily="34" charset="0"/>
              </a:rPr>
              <a:t>.title</a:t>
            </a:r>
            <a:r>
              <a:rPr lang="en-SG" sz="2000" b="0">
                <a:solidFill>
                  <a:srgbClr val="0000FF"/>
                </a:solidFill>
                <a:latin typeface="Avenir Next LT Pro" panose="020B0504020202020204" pitchFamily="34" charset="0"/>
                <a:cs typeface="Arial" panose="020B0604020202020204" pitchFamily="34" charset="0"/>
              </a:rPr>
              <a:t>("Multiplication Table")</a:t>
            </a:r>
          </a:p>
          <a:p>
            <a:pPr marL="0" indent="0">
              <a:spcBef>
                <a:spcPts val="0"/>
              </a:spcBef>
              <a:buNone/>
            </a:pPr>
            <a:endParaRPr lang="en-SG" sz="2400" b="0">
              <a:solidFill>
                <a:schemeClr val="tx1"/>
              </a:solidFill>
              <a:latin typeface="Arial" panose="020B0604020202020204" pitchFamily="34" charset="0"/>
              <a:cs typeface="Arial" panose="020B0604020202020204" pitchFamily="34" charset="0"/>
            </a:endParaRPr>
          </a:p>
          <a:p>
            <a:pPr marL="0" indent="0">
              <a:spcBef>
                <a:spcPts val="0"/>
              </a:spcBef>
              <a:buNone/>
            </a:pPr>
            <a:r>
              <a:rPr lang="en-SG" altLang="en-US" sz="2400" b="0">
                <a:solidFill>
                  <a:schemeClr val="tx1"/>
                </a:solidFill>
                <a:latin typeface="Arial" panose="020B0604020202020204" pitchFamily="34" charset="0"/>
                <a:cs typeface="Arial" panose="020B0604020202020204" pitchFamily="34" charset="0"/>
              </a:rPr>
              <a:t>To set the size of the window,</a:t>
            </a:r>
            <a:endParaRPr lang="en-SG" sz="2400" b="0">
              <a:solidFill>
                <a:schemeClr val="tx1"/>
              </a:solidFill>
              <a:latin typeface="Arial" panose="020B0604020202020204" pitchFamily="34" charset="0"/>
              <a:cs typeface="Arial" panose="020B0604020202020204" pitchFamily="34" charset="0"/>
            </a:endParaRPr>
          </a:p>
          <a:p>
            <a:pPr marL="0" indent="0">
              <a:spcBef>
                <a:spcPts val="0"/>
              </a:spcBef>
              <a:buNone/>
            </a:pPr>
            <a:r>
              <a:rPr lang="en-SG" sz="2000" b="0">
                <a:solidFill>
                  <a:srgbClr val="0000FF"/>
                </a:solidFill>
                <a:latin typeface="Avenir Next LT Pro" panose="020B0504020202020204" pitchFamily="34" charset="0"/>
                <a:cs typeface="Arial" panose="020B0604020202020204" pitchFamily="34" charset="0"/>
              </a:rPr>
              <a:t>window</a:t>
            </a:r>
            <a:r>
              <a:rPr lang="en-SG" sz="2000">
                <a:solidFill>
                  <a:srgbClr val="0000FF"/>
                </a:solidFill>
                <a:latin typeface="Avenir Next LT Pro" panose="020B0504020202020204" pitchFamily="34" charset="0"/>
                <a:cs typeface="Arial" panose="020B0604020202020204" pitchFamily="34" charset="0"/>
              </a:rPr>
              <a:t>.geometry</a:t>
            </a:r>
            <a:r>
              <a:rPr lang="en-SG" sz="2000" b="0">
                <a:solidFill>
                  <a:srgbClr val="0000FF"/>
                </a:solidFill>
                <a:latin typeface="Avenir Next LT Pro" panose="020B0504020202020204" pitchFamily="34" charset="0"/>
                <a:cs typeface="Arial" panose="020B0604020202020204" pitchFamily="34" charset="0"/>
              </a:rPr>
              <a:t>('400x300’)  </a:t>
            </a:r>
            <a:r>
              <a:rPr lang="en-SG" sz="2000" b="0">
                <a:solidFill>
                  <a:srgbClr val="008000"/>
                </a:solidFill>
                <a:latin typeface="Avenir Next LT Pro" panose="020B0504020202020204" pitchFamily="34" charset="0"/>
                <a:cs typeface="Arial" panose="020B0604020202020204" pitchFamily="34" charset="0"/>
              </a:rPr>
              <a:t># in pixels</a:t>
            </a:r>
            <a:endParaRPr lang="en-US" altLang="en-US" sz="2000">
              <a:solidFill>
                <a:srgbClr val="008000"/>
              </a:solidFill>
              <a:latin typeface="Avenir Next LT Pro" panose="020B0504020202020204" pitchFamily="34" charset="0"/>
              <a:cs typeface="Arial" panose="020B0604020202020204" pitchFamily="34" charset="0"/>
            </a:endParaRPr>
          </a:p>
        </p:txBody>
      </p:sp>
      <p:sp>
        <p:nvSpPr>
          <p:cNvPr id="3" name="Rectangle 1">
            <a:extLst>
              <a:ext uri="{FF2B5EF4-FFF2-40B4-BE49-F238E27FC236}">
                <a16:creationId xmlns:a16="http://schemas.microsoft.com/office/drawing/2014/main" id="{82891041-0A88-48BC-BB6F-FAE0305FB10E}"/>
              </a:ext>
            </a:extLst>
          </p:cNvPr>
          <p:cNvSpPr>
            <a:spLocks noChangeArrowheads="1"/>
          </p:cNvSpPr>
          <p:nvPr/>
        </p:nvSpPr>
        <p:spPr bwMode="auto">
          <a:xfrm>
            <a:off x="1709738" y="28273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pic>
        <p:nvPicPr>
          <p:cNvPr id="5" name="Picture 4">
            <a:extLst>
              <a:ext uri="{FF2B5EF4-FFF2-40B4-BE49-F238E27FC236}">
                <a16:creationId xmlns:a16="http://schemas.microsoft.com/office/drawing/2014/main" id="{D5DFDD61-DEE9-4F9E-9A4F-5502004AE1F6}"/>
              </a:ext>
            </a:extLst>
          </p:cNvPr>
          <p:cNvPicPr>
            <a:picLocks noChangeAspect="1"/>
          </p:cNvPicPr>
          <p:nvPr/>
        </p:nvPicPr>
        <p:blipFill>
          <a:blip r:embed="rId3"/>
          <a:stretch>
            <a:fillRect/>
          </a:stretch>
        </p:blipFill>
        <p:spPr>
          <a:xfrm>
            <a:off x="5405492" y="1066800"/>
            <a:ext cx="3450409" cy="2854325"/>
          </a:xfrm>
          <a:prstGeom prst="rect">
            <a:avLst/>
          </a:prstGeom>
        </p:spPr>
      </p:pic>
    </p:spTree>
    <p:extLst>
      <p:ext uri="{BB962C8B-B14F-4D97-AF65-F5344CB8AC3E}">
        <p14:creationId xmlns:p14="http://schemas.microsoft.com/office/powerpoint/2010/main" val="1487045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a:t>Adding widgets for the application</a:t>
            </a:r>
            <a:endParaRPr lang="en-US" altLang="en-US" dirty="0"/>
          </a:p>
        </p:txBody>
      </p:sp>
      <p:sp>
        <p:nvSpPr>
          <p:cNvPr id="130051" name="Rectangle 3"/>
          <p:cNvSpPr>
            <a:spLocks noGrp="1" noChangeArrowheads="1"/>
          </p:cNvSpPr>
          <p:nvPr>
            <p:ph type="body" idx="1"/>
          </p:nvPr>
        </p:nvSpPr>
        <p:spPr>
          <a:xfrm>
            <a:off x="228600" y="884238"/>
            <a:ext cx="8839200" cy="563562"/>
          </a:xfrm>
        </p:spPr>
        <p:txBody>
          <a:bodyPr/>
          <a:lstStyle/>
          <a:p>
            <a:pPr marL="0" lvl="1" indent="0">
              <a:buClrTx/>
              <a:buSzPct val="100000"/>
              <a:buNone/>
            </a:pPr>
            <a:r>
              <a:rPr lang="en-US" altLang="en-US" sz="2800">
                <a:solidFill>
                  <a:srgbClr val="0000FF"/>
                </a:solidFill>
                <a:latin typeface="Arial" panose="020B0604020202020204" pitchFamily="34" charset="0"/>
                <a:cs typeface="Arial" panose="020B0604020202020204" pitchFamily="34" charset="0"/>
              </a:rPr>
              <a:t>5 Basic Widgets</a:t>
            </a:r>
            <a:endParaRPr lang="en-US" altLang="en-US" sz="2800" dirty="0">
              <a:solidFill>
                <a:srgbClr val="0000FF"/>
              </a:solidFill>
              <a:latin typeface="Arial" panose="020B0604020202020204" pitchFamily="34" charset="0"/>
              <a:cs typeface="Arial" panose="020B0604020202020204" pitchFamily="34" charset="0"/>
            </a:endParaRPr>
          </a:p>
        </p:txBody>
      </p:sp>
      <p:graphicFrame>
        <p:nvGraphicFramePr>
          <p:cNvPr id="2" name="Table 1">
            <a:extLst>
              <a:ext uri="{FF2B5EF4-FFF2-40B4-BE49-F238E27FC236}">
                <a16:creationId xmlns:a16="http://schemas.microsoft.com/office/drawing/2014/main" id="{84F3750E-E2BB-4193-A913-99AC311C1DFA}"/>
              </a:ext>
            </a:extLst>
          </p:cNvPr>
          <p:cNvGraphicFramePr>
            <a:graphicFrameLocks noGrp="1"/>
          </p:cNvGraphicFramePr>
          <p:nvPr>
            <p:extLst>
              <p:ext uri="{D42A27DB-BD31-4B8C-83A1-F6EECF244321}">
                <p14:modId xmlns:p14="http://schemas.microsoft.com/office/powerpoint/2010/main" val="36972874"/>
              </p:ext>
            </p:extLst>
          </p:nvPr>
        </p:nvGraphicFramePr>
        <p:xfrm>
          <a:off x="304800" y="1447800"/>
          <a:ext cx="8458200" cy="3459161"/>
        </p:xfrm>
        <a:graphic>
          <a:graphicData uri="http://schemas.openxmlformats.org/drawingml/2006/table">
            <a:tbl>
              <a:tblPr firstRow="1" firstCol="1" bandRow="1">
                <a:tableStyleId>{5C22544A-7EE6-4342-B048-85BDC9FD1C3A}</a:tableStyleId>
              </a:tblPr>
              <a:tblGrid>
                <a:gridCol w="1501923">
                  <a:extLst>
                    <a:ext uri="{9D8B030D-6E8A-4147-A177-3AD203B41FA5}">
                      <a16:colId xmlns:a16="http://schemas.microsoft.com/office/drawing/2014/main" val="3676231023"/>
                    </a:ext>
                  </a:extLst>
                </a:gridCol>
                <a:gridCol w="6956277">
                  <a:extLst>
                    <a:ext uri="{9D8B030D-6E8A-4147-A177-3AD203B41FA5}">
                      <a16:colId xmlns:a16="http://schemas.microsoft.com/office/drawing/2014/main" val="1416295712"/>
                    </a:ext>
                  </a:extLst>
                </a:gridCol>
              </a:tblGrid>
              <a:tr h="567415">
                <a:tc>
                  <a:txBody>
                    <a:bodyPr/>
                    <a:lstStyle/>
                    <a:p>
                      <a:pPr algn="ctr">
                        <a:lnSpc>
                          <a:spcPct val="150000"/>
                        </a:lnSpc>
                        <a:spcBef>
                          <a:spcPts val="0"/>
                        </a:spcBef>
                        <a:spcAft>
                          <a:spcPts val="0"/>
                        </a:spcAft>
                      </a:pPr>
                      <a:r>
                        <a:rPr lang="en-SG" sz="2400" b="1">
                          <a:solidFill>
                            <a:srgbClr val="0000FF"/>
                          </a:solidFill>
                          <a:effectLst/>
                        </a:rPr>
                        <a:t>Widget</a:t>
                      </a:r>
                      <a:endParaRPr lang="en-SG" sz="2400" b="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0"/>
                        </a:spcBef>
                        <a:spcAft>
                          <a:spcPts val="0"/>
                        </a:spcAft>
                      </a:pPr>
                      <a:r>
                        <a:rPr lang="en-SG" sz="2400">
                          <a:solidFill>
                            <a:schemeClr val="tx1"/>
                          </a:solidFill>
                          <a:effectLst/>
                        </a:rPr>
                        <a:t>Description</a:t>
                      </a:r>
                      <a:endParaRPr lang="en-SG"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68974824"/>
                  </a:ext>
                </a:extLst>
              </a:tr>
              <a:tr h="567415">
                <a:tc>
                  <a:txBody>
                    <a:bodyPr/>
                    <a:lstStyle/>
                    <a:p>
                      <a:pPr algn="ctr">
                        <a:lnSpc>
                          <a:spcPct val="150000"/>
                        </a:lnSpc>
                        <a:spcBef>
                          <a:spcPts val="0"/>
                        </a:spcBef>
                        <a:spcAft>
                          <a:spcPts val="0"/>
                        </a:spcAft>
                      </a:pPr>
                      <a:r>
                        <a:rPr lang="en-SG" sz="2400" b="0">
                          <a:solidFill>
                            <a:srgbClr val="0000FF"/>
                          </a:solidFill>
                          <a:effectLst/>
                        </a:rPr>
                        <a:t>Label</a:t>
                      </a:r>
                      <a:endParaRPr lang="en-SG" sz="2400" b="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0"/>
                        </a:spcBef>
                        <a:spcAft>
                          <a:spcPts val="0"/>
                        </a:spcAft>
                      </a:pPr>
                      <a:r>
                        <a:rPr lang="en-SG" sz="2400">
                          <a:effectLst/>
                        </a:rPr>
                        <a:t> for displaying text on the screen</a:t>
                      </a:r>
                      <a:endParaRPr lang="en-SG"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02078654"/>
                  </a:ext>
                </a:extLst>
              </a:tr>
              <a:tr h="622086">
                <a:tc>
                  <a:txBody>
                    <a:bodyPr/>
                    <a:lstStyle/>
                    <a:p>
                      <a:pPr algn="ctr">
                        <a:lnSpc>
                          <a:spcPct val="150000"/>
                        </a:lnSpc>
                        <a:spcBef>
                          <a:spcPts val="0"/>
                        </a:spcBef>
                        <a:spcAft>
                          <a:spcPts val="0"/>
                        </a:spcAft>
                      </a:pPr>
                      <a:r>
                        <a:rPr lang="en-SG" sz="2400" b="0">
                          <a:solidFill>
                            <a:srgbClr val="0000FF"/>
                          </a:solidFill>
                          <a:effectLst/>
                        </a:rPr>
                        <a:t>Button</a:t>
                      </a:r>
                      <a:endParaRPr lang="en-SG" sz="2400" b="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0"/>
                        </a:spcBef>
                        <a:spcAft>
                          <a:spcPts val="0"/>
                        </a:spcAft>
                      </a:pPr>
                      <a:r>
                        <a:rPr lang="en-SG" sz="2400">
                          <a:effectLst/>
                        </a:rPr>
                        <a:t> for  perform an action when clicked</a:t>
                      </a:r>
                      <a:endParaRPr lang="en-SG"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72758733"/>
                  </a:ext>
                </a:extLst>
              </a:tr>
              <a:tr h="567415">
                <a:tc>
                  <a:txBody>
                    <a:bodyPr/>
                    <a:lstStyle/>
                    <a:p>
                      <a:pPr algn="ctr">
                        <a:lnSpc>
                          <a:spcPct val="150000"/>
                        </a:lnSpc>
                        <a:spcBef>
                          <a:spcPts val="0"/>
                        </a:spcBef>
                        <a:spcAft>
                          <a:spcPts val="0"/>
                        </a:spcAft>
                      </a:pPr>
                      <a:r>
                        <a:rPr lang="en-SG" sz="2400" b="0">
                          <a:solidFill>
                            <a:srgbClr val="0000FF"/>
                          </a:solidFill>
                          <a:effectLst/>
                        </a:rPr>
                        <a:t>Entry</a:t>
                      </a:r>
                      <a:endParaRPr lang="en-SG" sz="2400" b="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0"/>
                        </a:spcBef>
                        <a:spcAft>
                          <a:spcPts val="0"/>
                        </a:spcAft>
                      </a:pPr>
                      <a:r>
                        <a:rPr lang="en-SG" sz="2400">
                          <a:effectLst/>
                        </a:rPr>
                        <a:t> for entering or displaying a line of text</a:t>
                      </a:r>
                      <a:endParaRPr lang="en-SG"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36939617"/>
                  </a:ext>
                </a:extLst>
              </a:tr>
              <a:tr h="567415">
                <a:tc>
                  <a:txBody>
                    <a:bodyPr/>
                    <a:lstStyle/>
                    <a:p>
                      <a:pPr algn="ctr">
                        <a:lnSpc>
                          <a:spcPct val="150000"/>
                        </a:lnSpc>
                        <a:spcBef>
                          <a:spcPts val="0"/>
                        </a:spcBef>
                        <a:spcAft>
                          <a:spcPts val="0"/>
                        </a:spcAft>
                      </a:pPr>
                      <a:r>
                        <a:rPr lang="en-SG" sz="2400" b="0">
                          <a:solidFill>
                            <a:srgbClr val="0000FF"/>
                          </a:solidFill>
                          <a:effectLst/>
                        </a:rPr>
                        <a:t>Text</a:t>
                      </a:r>
                      <a:endParaRPr lang="en-SG" sz="2400" b="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0"/>
                        </a:spcBef>
                        <a:spcAft>
                          <a:spcPts val="0"/>
                        </a:spcAft>
                      </a:pPr>
                      <a:r>
                        <a:rPr lang="en-SG" sz="2400">
                          <a:effectLst/>
                        </a:rPr>
                        <a:t> for entering or displaying multiple lines of text</a:t>
                      </a:r>
                      <a:endParaRPr lang="en-SG"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6778146"/>
                  </a:ext>
                </a:extLst>
              </a:tr>
              <a:tr h="567415">
                <a:tc>
                  <a:txBody>
                    <a:bodyPr/>
                    <a:lstStyle/>
                    <a:p>
                      <a:pPr algn="ctr">
                        <a:lnSpc>
                          <a:spcPct val="150000"/>
                        </a:lnSpc>
                        <a:spcBef>
                          <a:spcPts val="0"/>
                        </a:spcBef>
                        <a:spcAft>
                          <a:spcPts val="0"/>
                        </a:spcAft>
                      </a:pPr>
                      <a:r>
                        <a:rPr lang="en-SG" sz="2400" b="0">
                          <a:solidFill>
                            <a:srgbClr val="0000FF"/>
                          </a:solidFill>
                          <a:effectLst/>
                        </a:rPr>
                        <a:t>Frame</a:t>
                      </a:r>
                      <a:endParaRPr lang="en-SG" sz="2400" b="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0"/>
                        </a:spcBef>
                        <a:spcAft>
                          <a:spcPts val="0"/>
                        </a:spcAft>
                      </a:pPr>
                      <a:r>
                        <a:rPr lang="en-SG" sz="2400">
                          <a:effectLst/>
                        </a:rPr>
                        <a:t> for grouping related widgets </a:t>
                      </a:r>
                      <a:endParaRPr lang="en-SG"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30503418"/>
                  </a:ext>
                </a:extLst>
              </a:tr>
            </a:tbl>
          </a:graphicData>
        </a:graphic>
      </p:graphicFrame>
      <p:sp>
        <p:nvSpPr>
          <p:cNvPr id="3" name="Rectangle 1">
            <a:extLst>
              <a:ext uri="{FF2B5EF4-FFF2-40B4-BE49-F238E27FC236}">
                <a16:creationId xmlns:a16="http://schemas.microsoft.com/office/drawing/2014/main" id="{82891041-0A88-48BC-BB6F-FAE0305FB10E}"/>
              </a:ext>
            </a:extLst>
          </p:cNvPr>
          <p:cNvSpPr>
            <a:spLocks noChangeArrowheads="1"/>
          </p:cNvSpPr>
          <p:nvPr/>
        </p:nvSpPr>
        <p:spPr bwMode="auto">
          <a:xfrm>
            <a:off x="1709738" y="28273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6" name="Rectangle 3">
            <a:extLst>
              <a:ext uri="{FF2B5EF4-FFF2-40B4-BE49-F238E27FC236}">
                <a16:creationId xmlns:a16="http://schemas.microsoft.com/office/drawing/2014/main" id="{D9286B1B-9756-4229-BAB5-FC89297017D4}"/>
              </a:ext>
            </a:extLst>
          </p:cNvPr>
          <p:cNvSpPr txBox="1">
            <a:spLocks noChangeArrowheads="1"/>
          </p:cNvSpPr>
          <p:nvPr/>
        </p:nvSpPr>
        <p:spPr bwMode="auto">
          <a:xfrm>
            <a:off x="266700" y="5029200"/>
            <a:ext cx="87630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SzPct val="70000"/>
              <a:buFont typeface="Wingdings" panose="05000000000000000000" pitchFamily="2" charset="2"/>
              <a:buChar char="q"/>
              <a:defRPr sz="2800" b="1">
                <a:solidFill>
                  <a:srgbClr val="660033"/>
                </a:solidFill>
                <a:latin typeface="Arial Narrow" panose="020B0606020202030204" pitchFamily="34" charset="0"/>
                <a:ea typeface="+mn-ea"/>
                <a:cs typeface="+mn-cs"/>
              </a:defRPr>
            </a:lvl1pPr>
            <a:lvl2pPr marL="800100" indent="-342900" algn="l" rtl="0" eaLnBrk="0" fontAlgn="base" hangingPunct="0">
              <a:spcBef>
                <a:spcPct val="20000"/>
              </a:spcBef>
              <a:spcAft>
                <a:spcPct val="0"/>
              </a:spcAft>
              <a:buFont typeface="Wingdings" panose="05000000000000000000" pitchFamily="2" charset="2"/>
              <a:buChar char="ü"/>
              <a:defRPr sz="2400">
                <a:solidFill>
                  <a:schemeClr val="tx1"/>
                </a:solidFill>
                <a:latin typeface="Arial Narrow" panose="020B0606020202030204" pitchFamily="34" charset="0"/>
                <a:cs typeface="+mn-cs"/>
              </a:defRPr>
            </a:lvl2pPr>
            <a:lvl3pPr marL="1143000" indent="-228600" algn="l" rtl="0" eaLnBrk="0" fontAlgn="base" hangingPunct="0">
              <a:spcBef>
                <a:spcPct val="20000"/>
              </a:spcBef>
              <a:spcAft>
                <a:spcPct val="0"/>
              </a:spcAft>
              <a:buChar char="•"/>
              <a:defRPr sz="2000">
                <a:solidFill>
                  <a:srgbClr val="660033"/>
                </a:solidFill>
                <a:latin typeface="Arial Narrow" panose="020B0606020202030204" pitchFamily="34" charset="0"/>
                <a:cs typeface="+mn-cs"/>
              </a:defRPr>
            </a:lvl3pPr>
            <a:lvl4pPr marL="16002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4pPr>
            <a:lvl5pPr marL="20574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0" lvl="1" indent="0">
              <a:buSzPct val="100000"/>
              <a:buFont typeface="Wingdings" panose="05000000000000000000" pitchFamily="2" charset="2"/>
              <a:buNone/>
            </a:pPr>
            <a:r>
              <a:rPr lang="en-US" altLang="en-US" sz="2200" kern="0">
                <a:solidFill>
                  <a:srgbClr val="0000FF"/>
                </a:solidFill>
                <a:latin typeface="Calibri" panose="020F0502020204030204" pitchFamily="34" charset="0"/>
                <a:cs typeface="Calibri" panose="020F0502020204030204" pitchFamily="34" charset="0"/>
              </a:rPr>
              <a:t>For more widgets (e.g. Radionbutton, Checkbuton, Listbox), go to:</a:t>
            </a:r>
          </a:p>
          <a:p>
            <a:pPr marL="263525" indent="-263525">
              <a:buClr>
                <a:srgbClr val="008000"/>
              </a:buClr>
              <a:buSzPct val="100000"/>
              <a:buFont typeface="Wingdings" panose="05000000000000000000" pitchFamily="2" charset="2"/>
              <a:buChar char="§"/>
            </a:pPr>
            <a:r>
              <a:rPr lang="en-SG" sz="2200" b="0">
                <a:solidFill>
                  <a:srgbClr val="008000"/>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https://www.tutorialspoint.com/python/python_gui_programming.htm</a:t>
            </a:r>
            <a:endParaRPr lang="en-SG" sz="2200" b="0">
              <a:solidFill>
                <a:srgbClr val="008000"/>
              </a:solidFill>
              <a:latin typeface="Calibri" panose="020F0502020204030204" pitchFamily="34" charset="0"/>
              <a:cs typeface="Calibri" panose="020F0502020204030204" pitchFamily="34" charset="0"/>
            </a:endParaRPr>
          </a:p>
          <a:p>
            <a:pPr marL="0" lvl="1" indent="0">
              <a:buSzPct val="100000"/>
              <a:buFont typeface="Wingdings" panose="05000000000000000000" pitchFamily="2" charset="2"/>
              <a:buNone/>
            </a:pPr>
            <a:endParaRPr lang="en-US" altLang="en-US" sz="2800" kern="0"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320113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9552dbef-7a6a-4b43-9b20-c56e2880b8c9" xsi:nil="true"/>
    <lcf76f155ced4ddcb4097134ff3c332f xmlns="ca7cff02-f992-47a1-a703-ade4bd02634a">
      <Terms xmlns="http://schemas.microsoft.com/office/infopath/2007/PartnerControls"/>
    </lcf76f155ced4ddcb4097134ff3c332f>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A5B4D96DB587E42989A6DA86F8D438D" ma:contentTypeVersion="15" ma:contentTypeDescription="Create a new document." ma:contentTypeScope="" ma:versionID="b50e62bb8af338cfa1e56ab6f704d944">
  <xsd:schema xmlns:xsd="http://www.w3.org/2001/XMLSchema" xmlns:xs="http://www.w3.org/2001/XMLSchema" xmlns:p="http://schemas.microsoft.com/office/2006/metadata/properties" xmlns:ns1="http://schemas.microsoft.com/sharepoint/v3" xmlns:ns2="ca7cff02-f992-47a1-a703-ade4bd02634a" xmlns:ns3="9552dbef-7a6a-4b43-9b20-c56e2880b8c9" targetNamespace="http://schemas.microsoft.com/office/2006/metadata/properties" ma:root="true" ma:fieldsID="b7fd74865d684d29b5d05a540b961d35" ns1:_="" ns2:_="" ns3:_="">
    <xsd:import namespace="http://schemas.microsoft.com/sharepoint/v3"/>
    <xsd:import namespace="ca7cff02-f992-47a1-a703-ade4bd02634a"/>
    <xsd:import namespace="9552dbef-7a6a-4b43-9b20-c56e2880b8c9"/>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LengthInSeconds" minOccurs="0"/>
                <xsd:element ref="ns3:SharedWithUsers" minOccurs="0"/>
                <xsd:element ref="ns3:SharedWithDetail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a7cff02-f992-47a1-a703-ade4bd02634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LengthInSeconds" ma:index="12" nillable="true" ma:displayName="MediaLengthInSeconds" ma:hidden="true" ma:internalName="MediaLengthInSeconds" ma:readOnly="true">
      <xsd:simpleType>
        <xsd:restriction base="dms:Unknown"/>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19677b16-c5f4-496b-b09b-a25880eeb70d"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552dbef-7a6a-4b43-9b20-c56e2880b8c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7374b399-ab63-44db-9bdf-2ccad3a5de9b}" ma:internalName="TaxCatchAll" ma:showField="CatchAllData" ma:web="9552dbef-7a6a-4b43-9b20-c56e2880b8c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22EA52-E611-4976-A88E-67FCB3C9E530}">
  <ds:schemaRefs>
    <ds:schemaRef ds:uri="http://schemas.microsoft.com/office/2006/documentManagement/types"/>
    <ds:schemaRef ds:uri="http://schemas.openxmlformats.org/package/2006/metadata/core-properties"/>
    <ds:schemaRef ds:uri="http://purl.org/dc/terms/"/>
    <ds:schemaRef ds:uri="9552dbef-7a6a-4b43-9b20-c56e2880b8c9"/>
    <ds:schemaRef ds:uri="http://purl.org/dc/elements/1.1/"/>
    <ds:schemaRef ds:uri="http://schemas.microsoft.com/office/infopath/2007/PartnerControls"/>
    <ds:schemaRef ds:uri="http://purl.org/dc/dcmitype/"/>
    <ds:schemaRef ds:uri="http://schemas.microsoft.com/sharepoint/v3"/>
    <ds:schemaRef ds:uri="ca7cff02-f992-47a1-a703-ade4bd02634a"/>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D1574A2C-4B35-4CC8-9116-5157A232AA07}">
  <ds:schemaRefs>
    <ds:schemaRef ds:uri="http://schemas.microsoft.com/sharepoint/v3/contenttype/forms"/>
  </ds:schemaRefs>
</ds:datastoreItem>
</file>

<file path=customXml/itemProps3.xml><?xml version="1.0" encoding="utf-8"?>
<ds:datastoreItem xmlns:ds="http://schemas.openxmlformats.org/officeDocument/2006/customXml" ds:itemID="{FB03423C-BA91-42A5-B202-C673045C9C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a7cff02-f992-47a1-a703-ade4bd02634a"/>
    <ds:schemaRef ds:uri="9552dbef-7a6a-4b43-9b20-c56e2880b8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6542</TotalTime>
  <Words>1755</Words>
  <Application>Microsoft Office PowerPoint</Application>
  <PresentationFormat>On-screen Show (4:3)</PresentationFormat>
  <Paragraphs>270</Paragraphs>
  <Slides>24</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 Narrow</vt:lpstr>
      <vt:lpstr>Avenir Next LT Pro</vt:lpstr>
      <vt:lpstr>Calibri</vt:lpstr>
      <vt:lpstr>Consolas</vt:lpstr>
      <vt:lpstr>Courier New</vt:lpstr>
      <vt:lpstr>Segoe UI</vt:lpstr>
      <vt:lpstr>Times New Roman</vt:lpstr>
      <vt:lpstr>Wingdings</vt:lpstr>
      <vt:lpstr>Default Design</vt:lpstr>
      <vt:lpstr>PowerPoint Presentation</vt:lpstr>
      <vt:lpstr>Objectives</vt:lpstr>
      <vt:lpstr>Writing GUI Applications in Python</vt:lpstr>
      <vt:lpstr>Writing GUI Applications in Python using Tkinter</vt:lpstr>
      <vt:lpstr>Sample GUI Application – Multiplication Table</vt:lpstr>
      <vt:lpstr>Sample GUI Application – Multiplication Table</vt:lpstr>
      <vt:lpstr>Sample GUI Application – Multiplication Table</vt:lpstr>
      <vt:lpstr>Creating the main window</vt:lpstr>
      <vt:lpstr>Adding widgets for the application</vt:lpstr>
      <vt:lpstr>Creating the widgets – Format </vt:lpstr>
      <vt:lpstr>Setting the attributes</vt:lpstr>
      <vt:lpstr>Adding widgets – Example </vt:lpstr>
      <vt:lpstr>Functions in Entry widget</vt:lpstr>
      <vt:lpstr>Functions in Text widget</vt:lpstr>
      <vt:lpstr>Layout Managers</vt:lpstr>
      <vt:lpstr>Organizing the widgets using pack manager</vt:lpstr>
      <vt:lpstr>Organizing the widgets using grid manager</vt:lpstr>
      <vt:lpstr>Organizing the widgets using place manager</vt:lpstr>
      <vt:lpstr>Creating multiple windows using Frame widget</vt:lpstr>
      <vt:lpstr>Creating multiple windows using Frame widget</vt:lpstr>
      <vt:lpstr>Creating multiple windows – Example </vt:lpstr>
      <vt:lpstr>Creating multiple windows – Example </vt:lpstr>
      <vt:lpstr>Summary</vt:lpstr>
      <vt:lpstr>Reading Reference</vt:lpstr>
    </vt:vector>
  </TitlesOfParts>
  <Company>Ngee Ann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Joel YANG (NP)</dc:creator>
  <cp:lastModifiedBy>Victor LUM (NP)</cp:lastModifiedBy>
  <cp:revision>821</cp:revision>
  <dcterms:created xsi:type="dcterms:W3CDTF">2010-03-15T07:19:17Z</dcterms:created>
  <dcterms:modified xsi:type="dcterms:W3CDTF">2023-07-04T04:31:33Z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4f81056-721b-4b22-8334-0449c6cc893e_Enabled">
    <vt:lpwstr>True</vt:lpwstr>
  </property>
  <property fmtid="{D5CDD505-2E9C-101B-9397-08002B2CF9AE}" pid="3" name="MSIP_Label_84f81056-721b-4b22-8334-0449c6cc893e_SiteId">
    <vt:lpwstr>cba9e115-3016-4462-a1ab-a565cba0cdf1</vt:lpwstr>
  </property>
  <property fmtid="{D5CDD505-2E9C-101B-9397-08002B2CF9AE}" pid="4" name="MSIP_Label_84f81056-721b-4b22-8334-0449c6cc893e_Owner">
    <vt:lpwstr>lcf@np.edu.sg</vt:lpwstr>
  </property>
  <property fmtid="{D5CDD505-2E9C-101B-9397-08002B2CF9AE}" pid="5" name="MSIP_Label_84f81056-721b-4b22-8334-0449c6cc893e_SetDate">
    <vt:lpwstr>2020-04-01T08:28:37.7182068Z</vt:lpwstr>
  </property>
  <property fmtid="{D5CDD505-2E9C-101B-9397-08002B2CF9AE}" pid="6" name="MSIP_Label_84f81056-721b-4b22-8334-0449c6cc893e_Name">
    <vt:lpwstr>Official (Closed)</vt:lpwstr>
  </property>
  <property fmtid="{D5CDD505-2E9C-101B-9397-08002B2CF9AE}" pid="7" name="MSIP_Label_84f81056-721b-4b22-8334-0449c6cc893e_Application">
    <vt:lpwstr>Microsoft Azure Information Protection</vt:lpwstr>
  </property>
  <property fmtid="{D5CDD505-2E9C-101B-9397-08002B2CF9AE}" pid="8" name="MSIP_Label_84f81056-721b-4b22-8334-0449c6cc893e_ActionId">
    <vt:lpwstr>8f2539fc-0df0-4a1a-84cd-7432b6dc0aba</vt:lpwstr>
  </property>
  <property fmtid="{D5CDD505-2E9C-101B-9397-08002B2CF9AE}" pid="9" name="MSIP_Label_84f81056-721b-4b22-8334-0449c6cc893e_Extended_MSFT_Method">
    <vt:lpwstr>Automatic</vt:lpwstr>
  </property>
  <property fmtid="{D5CDD505-2E9C-101B-9397-08002B2CF9AE}" pid="10" name="ContentTypeId">
    <vt:lpwstr>0x010100DA5B4D96DB587E42989A6DA86F8D438D</vt:lpwstr>
  </property>
  <property fmtid="{D5CDD505-2E9C-101B-9397-08002B2CF9AE}" pid="11" name="MSIP_Label_30286cb9-b49f-4646-87a5-340028348160_Enabled">
    <vt:lpwstr>true</vt:lpwstr>
  </property>
  <property fmtid="{D5CDD505-2E9C-101B-9397-08002B2CF9AE}" pid="12" name="MSIP_Label_30286cb9-b49f-4646-87a5-340028348160_SetDate">
    <vt:lpwstr>2023-07-04T04:31:33Z</vt:lpwstr>
  </property>
  <property fmtid="{D5CDD505-2E9C-101B-9397-08002B2CF9AE}" pid="13" name="MSIP_Label_30286cb9-b49f-4646-87a5-340028348160_Method">
    <vt:lpwstr>Standard</vt:lpwstr>
  </property>
  <property fmtid="{D5CDD505-2E9C-101B-9397-08002B2CF9AE}" pid="14" name="MSIP_Label_30286cb9-b49f-4646-87a5-340028348160_Name">
    <vt:lpwstr>30286cb9-b49f-4646-87a5-340028348160</vt:lpwstr>
  </property>
  <property fmtid="{D5CDD505-2E9C-101B-9397-08002B2CF9AE}" pid="15" name="MSIP_Label_30286cb9-b49f-4646-87a5-340028348160_SiteId">
    <vt:lpwstr>cba9e115-3016-4462-a1ab-a565cba0cdf1</vt:lpwstr>
  </property>
  <property fmtid="{D5CDD505-2E9C-101B-9397-08002B2CF9AE}" pid="16" name="MSIP_Label_30286cb9-b49f-4646-87a5-340028348160_ActionId">
    <vt:lpwstr>bda45699-9c66-4991-90f2-47652cc224e0</vt:lpwstr>
  </property>
  <property fmtid="{D5CDD505-2E9C-101B-9397-08002B2CF9AE}" pid="17" name="MSIP_Label_30286cb9-b49f-4646-87a5-340028348160_ContentBits">
    <vt:lpwstr>1</vt:lpwstr>
  </property>
</Properties>
</file>