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5" r:id="rId6"/>
    <p:sldId id="298" r:id="rId7"/>
    <p:sldId id="310" r:id="rId8"/>
    <p:sldId id="312" r:id="rId9"/>
    <p:sldId id="311" r:id="rId10"/>
    <p:sldId id="299" r:id="rId11"/>
    <p:sldId id="268" r:id="rId12"/>
    <p:sldId id="292" r:id="rId13"/>
    <p:sldId id="258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64"/>
    <a:srgbClr val="660033"/>
    <a:srgbClr val="0606BA"/>
    <a:srgbClr val="660066"/>
    <a:srgbClr val="CC0000"/>
    <a:srgbClr val="36003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D2E47-4F96-1E55-679E-0F99E24F61A7}" v="3" dt="2023-07-20T03:16:30.279"/>
    <p1510:client id="{CA3B422A-B1B5-857D-2609-163B7C778067}" v="1" dt="2023-07-20T03:17:37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2148" autoAdjust="0"/>
  </p:normalViewPr>
  <p:slideViewPr>
    <p:cSldViewPr>
      <p:cViewPr varScale="1">
        <p:scale>
          <a:sx n="90" d="100"/>
          <a:sy n="90" d="100"/>
        </p:scale>
        <p:origin x="21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notesViewPr>
    <p:cSldViewPr>
      <p:cViewPr varScale="1">
        <p:scale>
          <a:sx n="48" d="100"/>
          <a:sy n="48" d="100"/>
        </p:scale>
        <p:origin x="219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UM (NP)" userId="S::lcf@np.edu.sg::86c16bf8-f351-4713-a008-2b906427f623" providerId="AD" clId="Web-{C0CD2E47-4F96-1E55-679E-0F99E24F61A7}"/>
    <pc:docChg chg="delSld modSld">
      <pc:chgData name="Victor LUM (NP)" userId="S::lcf@np.edu.sg::86c16bf8-f351-4713-a008-2b906427f623" providerId="AD" clId="Web-{C0CD2E47-4F96-1E55-679E-0F99E24F61A7}" dt="2023-07-20T03:16:30.279" v="1"/>
      <pc:docMkLst>
        <pc:docMk/>
      </pc:docMkLst>
      <pc:sldChg chg="modSp">
        <pc:chgData name="Victor LUM (NP)" userId="S::lcf@np.edu.sg::86c16bf8-f351-4713-a008-2b906427f623" providerId="AD" clId="Web-{C0CD2E47-4F96-1E55-679E-0F99E24F61A7}" dt="2023-07-20T03:16:01.465" v="0" actId="20577"/>
        <pc:sldMkLst>
          <pc:docMk/>
          <pc:sldMk cId="1487045690" sldId="294"/>
        </pc:sldMkLst>
        <pc:spChg chg="mod">
          <ac:chgData name="Victor LUM (NP)" userId="S::lcf@np.edu.sg::86c16bf8-f351-4713-a008-2b906427f623" providerId="AD" clId="Web-{C0CD2E47-4F96-1E55-679E-0F99E24F61A7}" dt="2023-07-20T03:16:01.465" v="0" actId="20577"/>
          <ac:spMkLst>
            <pc:docMk/>
            <pc:sldMk cId="1487045690" sldId="294"/>
            <ac:spMk id="34820" creationId="{00000000-0000-0000-0000-000000000000}"/>
          </ac:spMkLst>
        </pc:spChg>
      </pc:sldChg>
      <pc:sldChg chg="del">
        <pc:chgData name="Victor LUM (NP)" userId="S::lcf@np.edu.sg::86c16bf8-f351-4713-a008-2b906427f623" providerId="AD" clId="Web-{C0CD2E47-4F96-1E55-679E-0F99E24F61A7}" dt="2023-07-20T03:16:30.279" v="1"/>
        <pc:sldMkLst>
          <pc:docMk/>
          <pc:sldMk cId="3957287373" sldId="314"/>
        </pc:sldMkLst>
      </pc:sldChg>
    </pc:docChg>
  </pc:docChgLst>
  <pc:docChgLst>
    <pc:chgData name="Victor LUM (NP)" userId="S::lcf@np.edu.sg::86c16bf8-f351-4713-a008-2b906427f623" providerId="AD" clId="Web-{CA3B422A-B1B5-857D-2609-163B7C778067}"/>
    <pc:docChg chg="delSld">
      <pc:chgData name="Victor LUM (NP)" userId="S::lcf@np.edu.sg::86c16bf8-f351-4713-a008-2b906427f623" providerId="AD" clId="Web-{CA3B422A-B1B5-857D-2609-163B7C778067}" dt="2023-07-20T03:17:37.669" v="0"/>
      <pc:docMkLst>
        <pc:docMk/>
      </pc:docMkLst>
      <pc:sldChg chg="del">
        <pc:chgData name="Victor LUM (NP)" userId="S::lcf@np.edu.sg::86c16bf8-f351-4713-a008-2b906427f623" providerId="AD" clId="Web-{CA3B422A-B1B5-857D-2609-163B7C778067}" dt="2023-07-20T03:17:37.669" v="0"/>
        <pc:sldMkLst>
          <pc:docMk/>
          <pc:sldMk cId="1487045690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"If you're a programmer, a UX (user experience) designer or an expert in Python, artificial intelligence and machine learning... or better still, you create robots, you have no shortage of jobs.“</a:t>
            </a:r>
          </a:p>
          <a:p>
            <a:r>
              <a:rPr lang="en-US" dirty="0"/>
              <a:t>Vivian </a:t>
            </a:r>
            <a:r>
              <a:rPr lang="en-US" dirty="0" err="1"/>
              <a:t>Balakrishnan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week we will cover the topics: strings, operators, getting user input and mathematical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35288" indent="-281965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3097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582739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3606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484713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3336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38201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30665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5354F6-FFBF-4D48-81C3-3834D9E17BED}" type="slidenum">
              <a:rPr lang="en-GB" altLang="en-US" sz="1000">
                <a:latin typeface="Arial" charset="0"/>
              </a:rPr>
              <a:pPr/>
              <a:t>3</a:t>
            </a:fld>
            <a:endParaRPr lang="en-GB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5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35288" indent="-281965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3097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582739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3606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484713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3336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38201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30665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5354F6-FFBF-4D48-81C3-3834D9E17BED}" type="slidenum">
              <a:rPr lang="en-GB" altLang="en-US" sz="1000">
                <a:latin typeface="Arial" charset="0"/>
              </a:rPr>
              <a:pPr/>
              <a:t>7</a:t>
            </a:fld>
            <a:endParaRPr lang="en-GB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references</a:t>
            </a:r>
            <a:r>
              <a:rPr lang="en-US" baseline="0" dirty="0"/>
              <a:t> you can use to find out more about regular expressions and web scraping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</a:t>
            </a:r>
            <a:r>
              <a:rPr lang="en-US" baseline="0" dirty="0"/>
              <a:t> lecture, we have looked at applications of Programming and web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PRG1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15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/>
              <a:t>&lt;&lt;Title&gt;&gt;</a:t>
            </a:r>
            <a:endParaRPr lang="en-US" dirty="0"/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657600"/>
            <a:ext cx="480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 (PRG1)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Data</a:t>
            </a:r>
            <a:r>
              <a:rPr kumimoji="1" lang="en-GB" sz="1800" baseline="0" dirty="0">
                <a:latin typeface="Arial Narrow" pitchFamily="34" charset="0"/>
              </a:rPr>
              <a:t> Science</a:t>
            </a:r>
            <a:endParaRPr kumimoji="1" lang="en-GB" sz="1800" dirty="0">
              <a:latin typeface="Arial Narrow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Immersive Media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Common ICT Programme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1 (2023/24), Semester 1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SzPct val="70000"/>
              <a:buFont typeface="Wingdings" panose="05000000000000000000" pitchFamily="2" charset="2"/>
              <a:buChar char="q"/>
              <a:defRPr b="1">
                <a:solidFill>
                  <a:srgbClr val="660033"/>
                </a:solidFill>
                <a:latin typeface="Arial Narrow" panose="020B0606020202030204" pitchFamily="34" charset="0"/>
              </a:defRPr>
            </a:lvl1pPr>
            <a:lvl2pPr marL="800100" indent="-34290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660033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660033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660033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3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IT/DS/CSF/IM/CICTP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PRG1 AY23/24, Sem 1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04/07/2023</a:t>
            </a:r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13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800" b="1">
          <a:solidFill>
            <a:srgbClr val="640064"/>
          </a:solidFill>
          <a:latin typeface="Arial Narrow" panose="020B0606020202030204" pitchFamily="34" charset="0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Arial Narrow" panose="020B0606020202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Arial Narrow" panose="020B0606020202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Arial Narrow" panose="020B0606020202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Arial Narrow" panose="020B0606020202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regex-python/" TargetMode="External"/><Relationship Id="rId7" Type="http://schemas.openxmlformats.org/officeDocument/2006/relationships/hyperlink" Target="https://realpython.com/python-reques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realpython.com/tutorials/web-scraping/" TargetMode="External"/><Relationship Id="rId4" Type="http://schemas.openxmlformats.org/officeDocument/2006/relationships/hyperlink" Target="https://www.w3schools.com/python/python_regex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python/python_regex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524000"/>
            <a:ext cx="7162800" cy="1920526"/>
          </a:xfrm>
        </p:spPr>
        <p:txBody>
          <a:bodyPr/>
          <a:lstStyle/>
          <a:p>
            <a:r>
              <a:rPr lang="en-GB" dirty="0"/>
              <a:t>Applications of Programming II - Regular Expressions, Web Scraping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Reading Reference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Regular Expressions: Regexes in Python (Part 1)</a:t>
            </a:r>
          </a:p>
          <a:p>
            <a:pPr indent="0">
              <a:buNone/>
            </a:pPr>
            <a:r>
              <a:rPr lang="en-US" altLang="en-US" dirty="0">
                <a:hlinkClick r:id="rId3"/>
              </a:rPr>
              <a:t>https://realpython.com/regex-python/</a:t>
            </a:r>
            <a:endParaRPr lang="en-US" altLang="en-US" dirty="0"/>
          </a:p>
          <a:p>
            <a:pPr indent="0">
              <a:buNone/>
            </a:pPr>
            <a:r>
              <a:rPr lang="en-US" altLang="en-US" dirty="0">
                <a:hlinkClick r:id="rId4"/>
              </a:rPr>
              <a:t>https://www.w3schools.com/python/python_regex.asp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dirty="0"/>
              <a:t>Python Web Scraping Tutorials</a:t>
            </a:r>
          </a:p>
          <a:p>
            <a:pPr marL="509588" indent="0">
              <a:buNone/>
            </a:pPr>
            <a:r>
              <a:rPr lang="en-US" altLang="en-US" dirty="0">
                <a:hlinkClick r:id="rId5"/>
              </a:rPr>
              <a:t>https://realpython.com/tutorials/web-scraping/</a:t>
            </a:r>
            <a:endParaRPr lang="en-US" altLang="en-US" dirty="0"/>
          </a:p>
          <a:p>
            <a:pPr marL="509588" indent="0">
              <a:buNone/>
            </a:pPr>
            <a:endParaRPr lang="en-US" altLang="en-US" dirty="0"/>
          </a:p>
          <a:p>
            <a:r>
              <a:rPr lang="en-US" dirty="0"/>
              <a:t>Requests Library</a:t>
            </a:r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pPr marL="509588" indent="0">
              <a:buNone/>
            </a:pPr>
            <a:r>
              <a:rPr lang="en-US" altLang="en-US" dirty="0">
                <a:hlinkClick r:id="rId7"/>
              </a:rPr>
              <a:t>https://realpython.com/python-requests/</a:t>
            </a:r>
            <a:endParaRPr lang="en-US" altLang="en-US" dirty="0"/>
          </a:p>
          <a:p>
            <a:pPr marL="509588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" indent="-365125"/>
            <a:r>
              <a:rPr lang="en-US">
                <a:solidFill>
                  <a:srgbClr val="640064"/>
                </a:solidFill>
              </a:rPr>
              <a:t>Regular Expressions</a:t>
            </a:r>
            <a:endParaRPr lang="en-US" dirty="0">
              <a:solidFill>
                <a:srgbClr val="640064"/>
              </a:solidFill>
            </a:endParaRPr>
          </a:p>
          <a:p>
            <a:pPr marL="79375" indent="-365125"/>
            <a:r>
              <a:rPr lang="en-US" dirty="0">
                <a:solidFill>
                  <a:srgbClr val="640064"/>
                </a:solidFill>
              </a:rPr>
              <a:t>Web Scraping</a:t>
            </a:r>
          </a:p>
          <a:p>
            <a:pPr marL="79375" indent="-365125"/>
            <a:endParaRPr lang="en-US" dirty="0">
              <a:solidFill>
                <a:srgbClr val="640064"/>
              </a:solidFill>
            </a:endParaRPr>
          </a:p>
          <a:p>
            <a:pPr marL="365125" lvl="1" indent="-365125">
              <a:buClrTx/>
              <a:buSzPct val="100000"/>
            </a:pPr>
            <a:endParaRPr lang="en-US" dirty="0">
              <a:solidFill>
                <a:schemeClr val="tx1"/>
              </a:solidFill>
            </a:endParaRPr>
          </a:p>
          <a:p>
            <a:pPr marL="365125" lvl="1" indent="-365125">
              <a:buClrTx/>
              <a:buSzPct val="1000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8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 learn about more applications of programming as follow: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 Expressions</a:t>
            </a:r>
          </a:p>
          <a:p>
            <a:r>
              <a:rPr lang="en-US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186941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362200"/>
            <a:ext cx="5486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5858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6913-7606-185D-1B78-8AEB7D1A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What is a regular expression?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C893-2486-AE08-0AE9-09D79D13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("regex"): a description of a pattern of text</a:t>
            </a:r>
          </a:p>
          <a:p>
            <a:pPr lvl="1"/>
            <a:r>
              <a:rPr lang="en-US" dirty="0"/>
              <a:t>can test whether a string matches the expression's pattern</a:t>
            </a:r>
          </a:p>
          <a:p>
            <a:pPr lvl="1"/>
            <a:r>
              <a:rPr lang="en-US" dirty="0"/>
              <a:t>can use a regex to search/replace characters in a string</a:t>
            </a:r>
          </a:p>
          <a:p>
            <a:pPr lvl="1"/>
            <a:r>
              <a:rPr lang="en-US" dirty="0"/>
              <a:t>regular expressions are extremely powerful but tough to read</a:t>
            </a:r>
          </a:p>
          <a:p>
            <a:pPr lvl="2"/>
            <a:r>
              <a:rPr lang="en-US" dirty="0"/>
              <a:t>the regular expression below matches basic email addresses</a:t>
            </a:r>
          </a:p>
          <a:p>
            <a:pPr lvl="3"/>
            <a:r>
              <a:rPr lang="en-US" dirty="0"/>
              <a:t>E.g. "([A-Za-z0-9]+[.-_])*[A-Za-z0-9]+@[A-Za-z0-9-]+(\.[</a:t>
            </a:r>
            <a:r>
              <a:rPr lang="en-US" dirty="0" err="1"/>
              <a:t>A-Z|a-z</a:t>
            </a:r>
            <a:r>
              <a:rPr lang="en-US" dirty="0"/>
              <a:t>]{2,})+”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006D-3E1D-DFBB-BA66-F6F52AB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F59D-D34F-647A-1507-0345B991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learn more about how </a:t>
            </a:r>
            <a:r>
              <a:rPr lang="en-US" b="0" dirty="0">
                <a:solidFill>
                  <a:srgbClr val="000000"/>
                </a:solidFill>
                <a:latin typeface="Segoe UI" panose="020B0502040204020203" pitchFamily="34" charset="0"/>
              </a:rPr>
              <a:t>Regular Expressions work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Visit </a:t>
            </a:r>
            <a:r>
              <a:rPr lang="en-US" dirty="0">
                <a:hlinkClick r:id="rId2"/>
              </a:rPr>
              <a:t>https://www.w3schools.com/python/python_regex.asp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to f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ind out how Metacharacters or Special Sequences works by using the “Try it” functions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98916-D958-8B43-2202-1AC0C1A1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44" y="2920675"/>
            <a:ext cx="4483097" cy="2337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0A557-9BA0-ED07-F03D-17CE5B5D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920675"/>
            <a:ext cx="4257489" cy="23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854C-4956-AFE1-7714-44BB155F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Example – Use Regular Expressions to validate an email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D56E-EAAA-EE98-78B3-E802E29C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(r'([A-Za-z0-9]+[.-_])*[A-Za-z0-9]+@[A-Za-z0-9-]+(\.[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A-Z|a-z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]{2,})+')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(email):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re.fullmatch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(regex, email):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print("Valid email")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print("Invalid email")</a:t>
            </a:r>
          </a:p>
        </p:txBody>
      </p:sp>
    </p:spTree>
    <p:extLst>
      <p:ext uri="{BB962C8B-B14F-4D97-AF65-F5344CB8AC3E}">
        <p14:creationId xmlns:p14="http://schemas.microsoft.com/office/powerpoint/2010/main" val="20909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0574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41557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cs typeface="Arial" panose="020B0604020202020204" pitchFamily="34" charset="0"/>
              </a:rP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Web Scraping is the process of extracting information and data from a website, transforming the information on a webpage into structured data for further analysis.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660033"/>
                </a:solidFill>
              </a:rPr>
              <a:t>urllib</a:t>
            </a:r>
            <a:r>
              <a:rPr lang="en-US" sz="2800" b="1" dirty="0">
                <a:solidFill>
                  <a:srgbClr val="660033"/>
                </a:solidFill>
              </a:rPr>
              <a:t> is a standard Python library and contains functions for requesting data across the web, handling cookies, and even changing metadata such as headers and your user agent.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The requests library is the de facto standard for making HTTP requests in Python.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7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– Find email addresses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89057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import</a:t>
            </a:r>
            <a:r>
              <a:rPr lang="en-US" sz="2000" dirty="0"/>
              <a:t> </a:t>
            </a:r>
            <a:r>
              <a:rPr lang="en-US" sz="2000" dirty="0" err="1"/>
              <a:t>urllib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/>
              <a:t>,</a:t>
            </a:r>
            <a:r>
              <a:rPr lang="en-US" sz="2000" dirty="0"/>
              <a:t> re       # re is regular expression</a:t>
            </a:r>
          </a:p>
          <a:p>
            <a:endParaRPr lang="en-US" sz="2000" dirty="0"/>
          </a:p>
          <a:p>
            <a:r>
              <a:rPr lang="en-US" sz="2000" dirty="0"/>
              <a:t>req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urllib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/>
              <a:t>(</a:t>
            </a:r>
            <a:r>
              <a:rPr lang="en-US" sz="2000" dirty="0"/>
              <a:t>"https://www.np.edu</a:t>
            </a:r>
            <a:r>
              <a:rPr lang="en-US" sz="2000"/>
              <a:t>.sg"</a:t>
            </a:r>
            <a:r>
              <a:rPr lang="en-US" sz="2000" b="1"/>
              <a:t>,</a:t>
            </a:r>
            <a:r>
              <a:rPr lang="en-US" sz="2000"/>
              <a:t> </a:t>
            </a:r>
            <a:endParaRPr lang="en-US" sz="2000" dirty="0"/>
          </a:p>
          <a:p>
            <a:r>
              <a:rPr lang="en-US" sz="2000" dirty="0"/>
              <a:t>headers</a:t>
            </a:r>
            <a:r>
              <a:rPr lang="en-US" sz="2000" b="1" dirty="0"/>
              <a:t>={</a:t>
            </a:r>
            <a:r>
              <a:rPr lang="en-US" sz="2000" dirty="0"/>
              <a:t>'User-Agent'</a:t>
            </a:r>
            <a:r>
              <a:rPr lang="en-US" sz="2000" b="1" dirty="0"/>
              <a:t>:</a:t>
            </a:r>
            <a:r>
              <a:rPr lang="en-US" sz="2000" dirty="0"/>
              <a:t> 'Mozilla/5.0'</a:t>
            </a:r>
            <a:r>
              <a:rPr lang="en-US" sz="2000" b="1" dirty="0"/>
              <a:t>})</a:t>
            </a:r>
            <a:endParaRPr lang="en-US" sz="2000" dirty="0"/>
          </a:p>
          <a:p>
            <a:r>
              <a:rPr lang="en-US" sz="2000" dirty="0"/>
              <a:t>s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urllib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 err="1"/>
              <a:t>.</a:t>
            </a:r>
            <a:r>
              <a:rPr lang="en-US" sz="2000" dirty="0" err="1"/>
              <a:t>urlopen</a:t>
            </a:r>
            <a:r>
              <a:rPr lang="en-US" sz="2000" b="1" dirty="0"/>
              <a:t>(</a:t>
            </a:r>
            <a:r>
              <a:rPr lang="en-US" sz="2000" dirty="0" err="1"/>
              <a:t>req</a:t>
            </a:r>
            <a:r>
              <a:rPr lang="en-US" sz="2000" b="1" dirty="0"/>
              <a:t>).</a:t>
            </a:r>
            <a:r>
              <a:rPr lang="en-US" sz="2000" dirty="0"/>
              <a:t>read</a:t>
            </a:r>
            <a:r>
              <a:rPr lang="en-US" sz="2000" b="1" dirty="0"/>
              <a:t>().</a:t>
            </a:r>
            <a:r>
              <a:rPr lang="en-US" sz="2000" dirty="0"/>
              <a:t>decode</a:t>
            </a:r>
            <a:r>
              <a:rPr lang="en-US" sz="2000" b="1" dirty="0"/>
              <a:t>(</a:t>
            </a:r>
            <a:r>
              <a:rPr lang="en-US" sz="2000" dirty="0"/>
              <a:t>'utf-8'</a:t>
            </a:r>
            <a:r>
              <a:rPr lang="en-US" sz="2000" b="1" dirty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 specify the regex for finding emails and return as a set</a:t>
            </a:r>
          </a:p>
          <a:p>
            <a:r>
              <a:rPr lang="en-US" sz="2000" dirty="0"/>
              <a:t>emails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b="1" dirty="0"/>
              <a:t>set(</a:t>
            </a:r>
            <a:r>
              <a:rPr lang="en-US" sz="2000" dirty="0" err="1"/>
              <a:t>re</a:t>
            </a:r>
            <a:r>
              <a:rPr lang="en-US" sz="2000" b="1" dirty="0" err="1"/>
              <a:t>.</a:t>
            </a:r>
            <a:r>
              <a:rPr lang="en-US" sz="2000" dirty="0" err="1"/>
              <a:t>findall</a:t>
            </a:r>
            <a:r>
              <a:rPr lang="en-US" sz="2000" b="1" dirty="0"/>
              <a:t>(</a:t>
            </a:r>
            <a:r>
              <a:rPr lang="en-US" sz="2000" dirty="0"/>
              <a:t>r"[A-Za-z0-9._%+-]+@[A-Za-z0-9.-]+\.[A-</a:t>
            </a:r>
            <a:r>
              <a:rPr lang="en-US" sz="2000" dirty="0" err="1"/>
              <a:t>Za</a:t>
            </a:r>
            <a:r>
              <a:rPr lang="en-US" sz="2000" dirty="0"/>
              <a:t>-z]{2,4}"</a:t>
            </a:r>
            <a:r>
              <a:rPr lang="en-US" sz="2000" b="1" dirty="0"/>
              <a:t>,</a:t>
            </a:r>
            <a:r>
              <a:rPr lang="en-US" sz="2000" dirty="0"/>
              <a:t>s</a:t>
            </a:r>
            <a:r>
              <a:rPr lang="en-US" sz="2000" b="1" dirty="0"/>
              <a:t>))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#phone_numbers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b="1" dirty="0"/>
              <a:t>set(</a:t>
            </a:r>
            <a:r>
              <a:rPr lang="en-US" sz="2000" dirty="0" err="1"/>
              <a:t>re</a:t>
            </a:r>
            <a:r>
              <a:rPr lang="en-US" sz="2000" b="1" dirty="0" err="1"/>
              <a:t>.</a:t>
            </a:r>
            <a:r>
              <a:rPr lang="en-US" sz="2000" dirty="0" err="1"/>
              <a:t>findall</a:t>
            </a:r>
            <a:r>
              <a:rPr lang="en-US" sz="2000" b="1" dirty="0"/>
              <a:t>(</a:t>
            </a:r>
            <a:r>
              <a:rPr lang="en-US" sz="2000" dirty="0"/>
              <a:t>r"\d{4}\s\d{4}"</a:t>
            </a:r>
            <a:r>
              <a:rPr lang="en-US" sz="2000" b="1" dirty="0"/>
              <a:t>,</a:t>
            </a:r>
            <a:r>
              <a:rPr lang="en-US" sz="2000" dirty="0"/>
              <a:t> s</a:t>
            </a:r>
            <a:r>
              <a:rPr lang="en-US" sz="2000" b="1" dirty="0"/>
              <a:t>))</a:t>
            </a:r>
            <a:endParaRPr lang="en-US" sz="2000" dirty="0"/>
          </a:p>
          <a:p>
            <a:r>
              <a:rPr lang="en-US" sz="2000" dirty="0"/>
              <a:t># print all the emails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e </a:t>
            </a:r>
            <a:r>
              <a:rPr lang="en-US" sz="2000" b="1" dirty="0"/>
              <a:t>in</a:t>
            </a:r>
            <a:r>
              <a:rPr lang="en-US" sz="2000" dirty="0"/>
              <a:t> emails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/>
              <a:t>print(</a:t>
            </a:r>
            <a:r>
              <a:rPr lang="en-US" sz="2000" dirty="0"/>
              <a:t>e</a:t>
            </a:r>
            <a:r>
              <a:rPr lang="en-US" sz="2000" b="1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9458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6" ma:contentTypeDescription="Create a new document." ma:contentTypeScope="" ma:versionID="4926eff2c6ba91fbd04e6c8971884453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683bad9d13dc4e6b9d6454219f9da1a2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308E964-6AA9-4B9B-89EF-4B2016C4A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2D5AD9-94B7-4775-B6DF-1D996D07E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96823-3A37-4F2A-8406-C998280B86A2}">
  <ds:schemaRefs>
    <ds:schemaRef ds:uri="http://schemas.microsoft.com/office/2006/metadata/properties"/>
    <ds:schemaRef ds:uri="http://schemas.microsoft.com/sharepoint/v3"/>
    <ds:schemaRef ds:uri="ca7cff02-f992-47a1-a703-ade4bd02634a"/>
    <ds:schemaRef ds:uri="http://purl.org/dc/elements/1.1/"/>
    <ds:schemaRef ds:uri="http://www.w3.org/XML/1998/namespace"/>
    <ds:schemaRef ds:uri="http://schemas.microsoft.com/office/2006/documentManagement/types"/>
    <ds:schemaRef ds:uri="9552dbef-7a6a-4b43-9b20-c56e2880b8c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595</Words>
  <Application>Microsoft Office PowerPoint</Application>
  <PresentationFormat>On-screen Show (4:3)</PresentationFormat>
  <Paragraphs>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Courier New</vt:lpstr>
      <vt:lpstr>Segoe UI</vt:lpstr>
      <vt:lpstr>Tahoma</vt:lpstr>
      <vt:lpstr>Wingdings</vt:lpstr>
      <vt:lpstr>Default Design</vt:lpstr>
      <vt:lpstr>PowerPoint Presentation</vt:lpstr>
      <vt:lpstr>Objectives</vt:lpstr>
      <vt:lpstr>PowerPoint Presentation</vt:lpstr>
      <vt:lpstr>What is a regular expression?</vt:lpstr>
      <vt:lpstr>Regular Expressions</vt:lpstr>
      <vt:lpstr>Example – Use Regular Expressions to validate an email address</vt:lpstr>
      <vt:lpstr>PowerPoint Presentation</vt:lpstr>
      <vt:lpstr>Web Scraping</vt:lpstr>
      <vt:lpstr>Example – Find email addresses</vt:lpstr>
      <vt:lpstr>Reading Reference</vt:lpstr>
      <vt:lpstr>Summary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Mui Hoon ONG-QUEK (NP)</cp:lastModifiedBy>
  <cp:revision>531</cp:revision>
  <dcterms:created xsi:type="dcterms:W3CDTF">2010-03-15T07:19:17Z</dcterms:created>
  <dcterms:modified xsi:type="dcterms:W3CDTF">2023-07-20T15:54:30Z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lcf@np.edu.sg</vt:lpwstr>
  </property>
  <property fmtid="{D5CDD505-2E9C-101B-9397-08002B2CF9AE}" pid="5" name="MSIP_Label_84f81056-721b-4b22-8334-0449c6cc893e_SetDate">
    <vt:lpwstr>2020-04-01T08:28:37.7182068Z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8f2539fc-0df0-4a1a-84cd-7432b6dc0aba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ContentTypeId">
    <vt:lpwstr>0x010100DA5B4D96DB587E42989A6DA86F8D438D</vt:lpwstr>
  </property>
  <property fmtid="{D5CDD505-2E9C-101B-9397-08002B2CF9AE}" pid="11" name="MediaServiceImageTags">
    <vt:lpwstr/>
  </property>
  <property fmtid="{D5CDD505-2E9C-101B-9397-08002B2CF9AE}" pid="12" name="MSIP_Label_30286cb9-b49f-4646-87a5-340028348160_Enabled">
    <vt:lpwstr>true</vt:lpwstr>
  </property>
  <property fmtid="{D5CDD505-2E9C-101B-9397-08002B2CF9AE}" pid="13" name="MSIP_Label_30286cb9-b49f-4646-87a5-340028348160_SetDate">
    <vt:lpwstr>2023-07-20T15:54:30Z</vt:lpwstr>
  </property>
  <property fmtid="{D5CDD505-2E9C-101B-9397-08002B2CF9AE}" pid="14" name="MSIP_Label_30286cb9-b49f-4646-87a5-340028348160_Method">
    <vt:lpwstr>Standard</vt:lpwstr>
  </property>
  <property fmtid="{D5CDD505-2E9C-101B-9397-08002B2CF9AE}" pid="15" name="MSIP_Label_30286cb9-b49f-4646-87a5-340028348160_Name">
    <vt:lpwstr>30286cb9-b49f-4646-87a5-340028348160</vt:lpwstr>
  </property>
  <property fmtid="{D5CDD505-2E9C-101B-9397-08002B2CF9AE}" pid="16" name="MSIP_Label_30286cb9-b49f-4646-87a5-340028348160_SiteId">
    <vt:lpwstr>cba9e115-3016-4462-a1ab-a565cba0cdf1</vt:lpwstr>
  </property>
  <property fmtid="{D5CDD505-2E9C-101B-9397-08002B2CF9AE}" pid="17" name="MSIP_Label_30286cb9-b49f-4646-87a5-340028348160_ActionId">
    <vt:lpwstr>34d0bc7d-7e74-4313-81ee-9e089d488ccb</vt:lpwstr>
  </property>
  <property fmtid="{D5CDD505-2E9C-101B-9397-08002B2CF9AE}" pid="18" name="MSIP_Label_30286cb9-b49f-4646-87a5-340028348160_ContentBits">
    <vt:lpwstr>1</vt:lpwstr>
  </property>
</Properties>
</file>