
<file path=[Content_Types].xml><?xml version="1.0" encoding="utf-8"?>
<Types xmlns="http://schemas.openxmlformats.org/package/2006/content-types">
  <Default Extension="mp3" ContentType="audio/mpe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4" r:id="rId6"/>
    <p:sldId id="266" r:id="rId7"/>
    <p:sldId id="267" r:id="rId8"/>
    <p:sldId id="278" r:id="rId9"/>
    <p:sldId id="268" r:id="rId10"/>
    <p:sldId id="269" r:id="rId11"/>
    <p:sldId id="270" r:id="rId12"/>
    <p:sldId id="276" r:id="rId13"/>
    <p:sldId id="271" r:id="rId14"/>
    <p:sldId id="272" r:id="rId15"/>
    <p:sldId id="273" r:id="rId16"/>
    <p:sldId id="274" r:id="rId17"/>
    <p:sldId id="27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40064"/>
    <a:srgbClr val="660066"/>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3922" autoAdjust="0"/>
  </p:normalViewPr>
  <p:slideViewPr>
    <p:cSldViewPr>
      <p:cViewPr varScale="1">
        <p:scale>
          <a:sx n="74" d="100"/>
          <a:sy n="74" d="100"/>
        </p:scale>
        <p:origin x="1064"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9F136-3D68-4EE5-8D8D-2CABB1227D1F}"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43DF01D4-A8AC-4B32-AA30-9A44B77FE7A7}">
      <dgm:prSet phldrT="[Text]"/>
      <dgm:spPr/>
      <dgm:t>
        <a:bodyPr/>
        <a:lstStyle/>
        <a:p>
          <a:r>
            <a:rPr lang="en-US" dirty="0"/>
            <a:t>Module Synopsis</a:t>
          </a:r>
        </a:p>
      </dgm:t>
    </dgm:pt>
    <dgm:pt modelId="{9A45478B-D06F-4CE8-AE4C-854B28E0A607}" type="parTrans" cxnId="{C6232486-D29D-4232-9630-8A400E4520AF}">
      <dgm:prSet/>
      <dgm:spPr/>
      <dgm:t>
        <a:bodyPr/>
        <a:lstStyle/>
        <a:p>
          <a:endParaRPr lang="en-US"/>
        </a:p>
      </dgm:t>
    </dgm:pt>
    <dgm:pt modelId="{477AA489-F6CA-4706-BDE4-358B70C3EEB2}" type="sibTrans" cxnId="{C6232486-D29D-4232-9630-8A400E4520AF}">
      <dgm:prSet/>
      <dgm:spPr/>
      <dgm:t>
        <a:bodyPr/>
        <a:lstStyle/>
        <a:p>
          <a:endParaRPr lang="en-US"/>
        </a:p>
      </dgm:t>
    </dgm:pt>
    <dgm:pt modelId="{363E6A80-2F11-4CE1-8BEF-41BFFC2B6EF9}">
      <dgm:prSet phldrT="[Text]"/>
      <dgm:spPr/>
      <dgm:t>
        <a:bodyPr/>
        <a:lstStyle/>
        <a:p>
          <a:r>
            <a:rPr lang="en-US" dirty="0"/>
            <a:t>Indicative Topics</a:t>
          </a:r>
        </a:p>
      </dgm:t>
    </dgm:pt>
    <dgm:pt modelId="{F1970B4A-7626-43D8-B4DC-0DE339419FE5}" type="parTrans" cxnId="{A319C895-0E1D-4785-A42A-56E5B9D6B627}">
      <dgm:prSet/>
      <dgm:spPr/>
      <dgm:t>
        <a:bodyPr/>
        <a:lstStyle/>
        <a:p>
          <a:endParaRPr lang="en-US"/>
        </a:p>
      </dgm:t>
    </dgm:pt>
    <dgm:pt modelId="{4A31652B-0624-43DF-844D-98689C9547E3}" type="sibTrans" cxnId="{A319C895-0E1D-4785-A42A-56E5B9D6B627}">
      <dgm:prSet/>
      <dgm:spPr/>
      <dgm:t>
        <a:bodyPr/>
        <a:lstStyle/>
        <a:p>
          <a:endParaRPr lang="en-US"/>
        </a:p>
      </dgm:t>
    </dgm:pt>
    <dgm:pt modelId="{2F20209E-6B19-47FE-94FF-4DABC57EEA3B}">
      <dgm:prSet phldrT="[Text]"/>
      <dgm:spPr/>
      <dgm:t>
        <a:bodyPr/>
        <a:lstStyle/>
        <a:p>
          <a:r>
            <a:rPr lang="en-US" dirty="0"/>
            <a:t>Assessment</a:t>
          </a:r>
        </a:p>
      </dgm:t>
    </dgm:pt>
    <dgm:pt modelId="{384A3275-DDF7-4CB7-ACF3-8030164A67DF}" type="parTrans" cxnId="{B7361CDE-090D-4C43-BFD7-BF478B76D36F}">
      <dgm:prSet/>
      <dgm:spPr/>
      <dgm:t>
        <a:bodyPr/>
        <a:lstStyle/>
        <a:p>
          <a:endParaRPr lang="en-US"/>
        </a:p>
      </dgm:t>
    </dgm:pt>
    <dgm:pt modelId="{AF416A09-61BD-49CB-99D8-37DDDAAC97E8}" type="sibTrans" cxnId="{B7361CDE-090D-4C43-BFD7-BF478B76D36F}">
      <dgm:prSet/>
      <dgm:spPr/>
      <dgm:t>
        <a:bodyPr/>
        <a:lstStyle/>
        <a:p>
          <a:endParaRPr lang="en-US"/>
        </a:p>
      </dgm:t>
    </dgm:pt>
    <dgm:pt modelId="{8F2D0D9D-7EB5-4F3D-B791-56CF486EF86A}">
      <dgm:prSet phldrT="[Text]"/>
      <dgm:spPr/>
      <dgm:t>
        <a:bodyPr/>
        <a:lstStyle/>
        <a:p>
          <a:r>
            <a:rPr lang="en-US" dirty="0"/>
            <a:t>Administrative Matters</a:t>
          </a:r>
        </a:p>
      </dgm:t>
    </dgm:pt>
    <dgm:pt modelId="{10616415-76FC-4A89-A959-2775AFE5488E}" type="parTrans" cxnId="{B46E0ECB-CC98-49D9-9F9F-BA3AACAD038C}">
      <dgm:prSet/>
      <dgm:spPr/>
      <dgm:t>
        <a:bodyPr/>
        <a:lstStyle/>
        <a:p>
          <a:endParaRPr lang="en-US"/>
        </a:p>
      </dgm:t>
    </dgm:pt>
    <dgm:pt modelId="{36F37220-B6D6-4532-8A3D-67D570A8C6EC}" type="sibTrans" cxnId="{B46E0ECB-CC98-49D9-9F9F-BA3AACAD038C}">
      <dgm:prSet/>
      <dgm:spPr/>
      <dgm:t>
        <a:bodyPr/>
        <a:lstStyle/>
        <a:p>
          <a:endParaRPr lang="en-US"/>
        </a:p>
      </dgm:t>
    </dgm:pt>
    <dgm:pt modelId="{F02D983A-5D06-4059-99F3-C3587DEF38BE}" type="pres">
      <dgm:prSet presAssocID="{5E49F136-3D68-4EE5-8D8D-2CABB1227D1F}" presName="outerComposite" presStyleCnt="0">
        <dgm:presLayoutVars>
          <dgm:chMax val="5"/>
          <dgm:dir/>
          <dgm:resizeHandles val="exact"/>
        </dgm:presLayoutVars>
      </dgm:prSet>
      <dgm:spPr/>
    </dgm:pt>
    <dgm:pt modelId="{07E5B2C9-D338-4E5D-814B-CCA87CDBA9DB}" type="pres">
      <dgm:prSet presAssocID="{5E49F136-3D68-4EE5-8D8D-2CABB1227D1F}" presName="dummyMaxCanvas" presStyleCnt="0">
        <dgm:presLayoutVars/>
      </dgm:prSet>
      <dgm:spPr/>
    </dgm:pt>
    <dgm:pt modelId="{CBF70D08-5574-4BEF-AE90-EB04943852CE}" type="pres">
      <dgm:prSet presAssocID="{5E49F136-3D68-4EE5-8D8D-2CABB1227D1F}" presName="FourNodes_1" presStyleLbl="node1" presStyleIdx="0" presStyleCnt="4" custLinFactNeighborX="-16854" custLinFactNeighborY="-77369">
        <dgm:presLayoutVars>
          <dgm:bulletEnabled val="1"/>
        </dgm:presLayoutVars>
      </dgm:prSet>
      <dgm:spPr/>
    </dgm:pt>
    <dgm:pt modelId="{8F2D44E1-0CDA-48E0-A068-3D21310E8C84}" type="pres">
      <dgm:prSet presAssocID="{5E49F136-3D68-4EE5-8D8D-2CABB1227D1F}" presName="FourNodes_2" presStyleLbl="node1" presStyleIdx="1" presStyleCnt="4">
        <dgm:presLayoutVars>
          <dgm:bulletEnabled val="1"/>
        </dgm:presLayoutVars>
      </dgm:prSet>
      <dgm:spPr/>
    </dgm:pt>
    <dgm:pt modelId="{F2B4050D-0514-45F1-89F9-FCC7E7622303}" type="pres">
      <dgm:prSet presAssocID="{5E49F136-3D68-4EE5-8D8D-2CABB1227D1F}" presName="FourNodes_3" presStyleLbl="node1" presStyleIdx="2" presStyleCnt="4">
        <dgm:presLayoutVars>
          <dgm:bulletEnabled val="1"/>
        </dgm:presLayoutVars>
      </dgm:prSet>
      <dgm:spPr/>
    </dgm:pt>
    <dgm:pt modelId="{19AA9E90-5E02-4CE6-A071-D041F7FBFDAC}" type="pres">
      <dgm:prSet presAssocID="{5E49F136-3D68-4EE5-8D8D-2CABB1227D1F}" presName="FourNodes_4" presStyleLbl="node1" presStyleIdx="3" presStyleCnt="4">
        <dgm:presLayoutVars>
          <dgm:bulletEnabled val="1"/>
        </dgm:presLayoutVars>
      </dgm:prSet>
      <dgm:spPr/>
    </dgm:pt>
    <dgm:pt modelId="{DFD1E285-DAAF-4290-9DF3-3BC3E7EE118A}" type="pres">
      <dgm:prSet presAssocID="{5E49F136-3D68-4EE5-8D8D-2CABB1227D1F}" presName="FourConn_1-2" presStyleLbl="fgAccFollowNode1" presStyleIdx="0" presStyleCnt="3">
        <dgm:presLayoutVars>
          <dgm:bulletEnabled val="1"/>
        </dgm:presLayoutVars>
      </dgm:prSet>
      <dgm:spPr/>
    </dgm:pt>
    <dgm:pt modelId="{83CC3293-E09B-40CA-8EB2-8A06A57E055C}" type="pres">
      <dgm:prSet presAssocID="{5E49F136-3D68-4EE5-8D8D-2CABB1227D1F}" presName="FourConn_2-3" presStyleLbl="fgAccFollowNode1" presStyleIdx="1" presStyleCnt="3">
        <dgm:presLayoutVars>
          <dgm:bulletEnabled val="1"/>
        </dgm:presLayoutVars>
      </dgm:prSet>
      <dgm:spPr/>
    </dgm:pt>
    <dgm:pt modelId="{D672A2EA-BE6C-4BC2-9841-28A7253252D2}" type="pres">
      <dgm:prSet presAssocID="{5E49F136-3D68-4EE5-8D8D-2CABB1227D1F}" presName="FourConn_3-4" presStyleLbl="fgAccFollowNode1" presStyleIdx="2" presStyleCnt="3">
        <dgm:presLayoutVars>
          <dgm:bulletEnabled val="1"/>
        </dgm:presLayoutVars>
      </dgm:prSet>
      <dgm:spPr/>
    </dgm:pt>
    <dgm:pt modelId="{81179F78-E539-4F33-B68B-CC5759A914A3}" type="pres">
      <dgm:prSet presAssocID="{5E49F136-3D68-4EE5-8D8D-2CABB1227D1F}" presName="FourNodes_1_text" presStyleLbl="node1" presStyleIdx="3" presStyleCnt="4">
        <dgm:presLayoutVars>
          <dgm:bulletEnabled val="1"/>
        </dgm:presLayoutVars>
      </dgm:prSet>
      <dgm:spPr/>
    </dgm:pt>
    <dgm:pt modelId="{2CE3CAB3-7860-445F-8FEC-633B4A4DBCB6}" type="pres">
      <dgm:prSet presAssocID="{5E49F136-3D68-4EE5-8D8D-2CABB1227D1F}" presName="FourNodes_2_text" presStyleLbl="node1" presStyleIdx="3" presStyleCnt="4">
        <dgm:presLayoutVars>
          <dgm:bulletEnabled val="1"/>
        </dgm:presLayoutVars>
      </dgm:prSet>
      <dgm:spPr/>
    </dgm:pt>
    <dgm:pt modelId="{36F40AEE-4D75-4F34-8F49-4214EF142AAD}" type="pres">
      <dgm:prSet presAssocID="{5E49F136-3D68-4EE5-8D8D-2CABB1227D1F}" presName="FourNodes_3_text" presStyleLbl="node1" presStyleIdx="3" presStyleCnt="4">
        <dgm:presLayoutVars>
          <dgm:bulletEnabled val="1"/>
        </dgm:presLayoutVars>
      </dgm:prSet>
      <dgm:spPr/>
    </dgm:pt>
    <dgm:pt modelId="{D7C673EA-D87A-4A50-BE41-15C55C1B10F4}" type="pres">
      <dgm:prSet presAssocID="{5E49F136-3D68-4EE5-8D8D-2CABB1227D1F}" presName="FourNodes_4_text" presStyleLbl="node1" presStyleIdx="3" presStyleCnt="4">
        <dgm:presLayoutVars>
          <dgm:bulletEnabled val="1"/>
        </dgm:presLayoutVars>
      </dgm:prSet>
      <dgm:spPr/>
    </dgm:pt>
  </dgm:ptLst>
  <dgm:cxnLst>
    <dgm:cxn modelId="{324ABB18-C89A-4035-B84A-C3E67D926C0A}" type="presOf" srcId="{2F20209E-6B19-47FE-94FF-4DABC57EEA3B}" destId="{F2B4050D-0514-45F1-89F9-FCC7E7622303}" srcOrd="0" destOrd="0" presId="urn:microsoft.com/office/officeart/2005/8/layout/vProcess5"/>
    <dgm:cxn modelId="{F600FF25-6915-4F59-8C1E-AF79EB8CDF3C}" type="presOf" srcId="{5E49F136-3D68-4EE5-8D8D-2CABB1227D1F}" destId="{F02D983A-5D06-4059-99F3-C3587DEF38BE}" srcOrd="0" destOrd="0" presId="urn:microsoft.com/office/officeart/2005/8/layout/vProcess5"/>
    <dgm:cxn modelId="{978B5B5C-8FC3-4FC9-9795-47938B22685B}" type="presOf" srcId="{AF416A09-61BD-49CB-99D8-37DDDAAC97E8}" destId="{D672A2EA-BE6C-4BC2-9841-28A7253252D2}" srcOrd="0" destOrd="0" presId="urn:microsoft.com/office/officeart/2005/8/layout/vProcess5"/>
    <dgm:cxn modelId="{EBD4C165-91F1-4818-9D0C-C86B1B4E7D7D}" type="presOf" srcId="{477AA489-F6CA-4706-BDE4-358B70C3EEB2}" destId="{DFD1E285-DAAF-4290-9DF3-3BC3E7EE118A}" srcOrd="0" destOrd="0" presId="urn:microsoft.com/office/officeart/2005/8/layout/vProcess5"/>
    <dgm:cxn modelId="{0EEFB279-3B68-4FB0-90FB-5C899C643345}" type="presOf" srcId="{8F2D0D9D-7EB5-4F3D-B791-56CF486EF86A}" destId="{19AA9E90-5E02-4CE6-A071-D041F7FBFDAC}" srcOrd="0" destOrd="0" presId="urn:microsoft.com/office/officeart/2005/8/layout/vProcess5"/>
    <dgm:cxn modelId="{CFFF1780-2063-4428-8F55-8F384D111FEB}" type="presOf" srcId="{8F2D0D9D-7EB5-4F3D-B791-56CF486EF86A}" destId="{D7C673EA-D87A-4A50-BE41-15C55C1B10F4}" srcOrd="1" destOrd="0" presId="urn:microsoft.com/office/officeart/2005/8/layout/vProcess5"/>
    <dgm:cxn modelId="{C6232486-D29D-4232-9630-8A400E4520AF}" srcId="{5E49F136-3D68-4EE5-8D8D-2CABB1227D1F}" destId="{43DF01D4-A8AC-4B32-AA30-9A44B77FE7A7}" srcOrd="0" destOrd="0" parTransId="{9A45478B-D06F-4CE8-AE4C-854B28E0A607}" sibTransId="{477AA489-F6CA-4706-BDE4-358B70C3EEB2}"/>
    <dgm:cxn modelId="{A5F07593-25E2-4178-B065-BB2D0C3A2A1C}" type="presOf" srcId="{363E6A80-2F11-4CE1-8BEF-41BFFC2B6EF9}" destId="{8F2D44E1-0CDA-48E0-A068-3D21310E8C84}" srcOrd="0" destOrd="0" presId="urn:microsoft.com/office/officeart/2005/8/layout/vProcess5"/>
    <dgm:cxn modelId="{A319C895-0E1D-4785-A42A-56E5B9D6B627}" srcId="{5E49F136-3D68-4EE5-8D8D-2CABB1227D1F}" destId="{363E6A80-2F11-4CE1-8BEF-41BFFC2B6EF9}" srcOrd="1" destOrd="0" parTransId="{F1970B4A-7626-43D8-B4DC-0DE339419FE5}" sibTransId="{4A31652B-0624-43DF-844D-98689C9547E3}"/>
    <dgm:cxn modelId="{D7FB879F-CEAF-4C81-AE69-75623DA06E5F}" type="presOf" srcId="{43DF01D4-A8AC-4B32-AA30-9A44B77FE7A7}" destId="{CBF70D08-5574-4BEF-AE90-EB04943852CE}" srcOrd="0" destOrd="0" presId="urn:microsoft.com/office/officeart/2005/8/layout/vProcess5"/>
    <dgm:cxn modelId="{4AE0EDAA-955C-4CD9-8B2D-522203979F42}" type="presOf" srcId="{2F20209E-6B19-47FE-94FF-4DABC57EEA3B}" destId="{36F40AEE-4D75-4F34-8F49-4214EF142AAD}" srcOrd="1" destOrd="0" presId="urn:microsoft.com/office/officeart/2005/8/layout/vProcess5"/>
    <dgm:cxn modelId="{5ED80DAC-EB26-46DA-8A79-5D2087B18234}" type="presOf" srcId="{363E6A80-2F11-4CE1-8BEF-41BFFC2B6EF9}" destId="{2CE3CAB3-7860-445F-8FEC-633B4A4DBCB6}" srcOrd="1" destOrd="0" presId="urn:microsoft.com/office/officeart/2005/8/layout/vProcess5"/>
    <dgm:cxn modelId="{B46E0ECB-CC98-49D9-9F9F-BA3AACAD038C}" srcId="{5E49F136-3D68-4EE5-8D8D-2CABB1227D1F}" destId="{8F2D0D9D-7EB5-4F3D-B791-56CF486EF86A}" srcOrd="3" destOrd="0" parTransId="{10616415-76FC-4A89-A959-2775AFE5488E}" sibTransId="{36F37220-B6D6-4532-8A3D-67D570A8C6EC}"/>
    <dgm:cxn modelId="{B7361CDE-090D-4C43-BFD7-BF478B76D36F}" srcId="{5E49F136-3D68-4EE5-8D8D-2CABB1227D1F}" destId="{2F20209E-6B19-47FE-94FF-4DABC57EEA3B}" srcOrd="2" destOrd="0" parTransId="{384A3275-DDF7-4CB7-ACF3-8030164A67DF}" sibTransId="{AF416A09-61BD-49CB-99D8-37DDDAAC97E8}"/>
    <dgm:cxn modelId="{5C15FBF2-C18F-48E6-9266-0FB2818C6B88}" type="presOf" srcId="{43DF01D4-A8AC-4B32-AA30-9A44B77FE7A7}" destId="{81179F78-E539-4F33-B68B-CC5759A914A3}" srcOrd="1" destOrd="0" presId="urn:microsoft.com/office/officeart/2005/8/layout/vProcess5"/>
    <dgm:cxn modelId="{DD3846FB-D356-4277-AEE7-532323F5B377}" type="presOf" srcId="{4A31652B-0624-43DF-844D-98689C9547E3}" destId="{83CC3293-E09B-40CA-8EB2-8A06A57E055C}" srcOrd="0" destOrd="0" presId="urn:microsoft.com/office/officeart/2005/8/layout/vProcess5"/>
    <dgm:cxn modelId="{C774EA0E-797C-4C93-9D92-297340616E34}" type="presParOf" srcId="{F02D983A-5D06-4059-99F3-C3587DEF38BE}" destId="{07E5B2C9-D338-4E5D-814B-CCA87CDBA9DB}" srcOrd="0" destOrd="0" presId="urn:microsoft.com/office/officeart/2005/8/layout/vProcess5"/>
    <dgm:cxn modelId="{974E00F6-F148-404A-979A-78AFC9530A57}" type="presParOf" srcId="{F02D983A-5D06-4059-99F3-C3587DEF38BE}" destId="{CBF70D08-5574-4BEF-AE90-EB04943852CE}" srcOrd="1" destOrd="0" presId="urn:microsoft.com/office/officeart/2005/8/layout/vProcess5"/>
    <dgm:cxn modelId="{0C5305A3-4678-4D0F-A6D5-CB3390406890}" type="presParOf" srcId="{F02D983A-5D06-4059-99F3-C3587DEF38BE}" destId="{8F2D44E1-0CDA-48E0-A068-3D21310E8C84}" srcOrd="2" destOrd="0" presId="urn:microsoft.com/office/officeart/2005/8/layout/vProcess5"/>
    <dgm:cxn modelId="{81426E0A-A1F9-4AD2-98BF-49F70AFE264F}" type="presParOf" srcId="{F02D983A-5D06-4059-99F3-C3587DEF38BE}" destId="{F2B4050D-0514-45F1-89F9-FCC7E7622303}" srcOrd="3" destOrd="0" presId="urn:microsoft.com/office/officeart/2005/8/layout/vProcess5"/>
    <dgm:cxn modelId="{DA2C590A-86D1-477E-8581-3AF4422A1E01}" type="presParOf" srcId="{F02D983A-5D06-4059-99F3-C3587DEF38BE}" destId="{19AA9E90-5E02-4CE6-A071-D041F7FBFDAC}" srcOrd="4" destOrd="0" presId="urn:microsoft.com/office/officeart/2005/8/layout/vProcess5"/>
    <dgm:cxn modelId="{0E0207DC-783D-4BDA-8CC4-B4A9F009A397}" type="presParOf" srcId="{F02D983A-5D06-4059-99F3-C3587DEF38BE}" destId="{DFD1E285-DAAF-4290-9DF3-3BC3E7EE118A}" srcOrd="5" destOrd="0" presId="urn:microsoft.com/office/officeart/2005/8/layout/vProcess5"/>
    <dgm:cxn modelId="{C3100DED-3F1E-4376-8423-107B0385CAE6}" type="presParOf" srcId="{F02D983A-5D06-4059-99F3-C3587DEF38BE}" destId="{83CC3293-E09B-40CA-8EB2-8A06A57E055C}" srcOrd="6" destOrd="0" presId="urn:microsoft.com/office/officeart/2005/8/layout/vProcess5"/>
    <dgm:cxn modelId="{11D2EC7B-8D80-4C0B-BDBE-0B697DED15BE}" type="presParOf" srcId="{F02D983A-5D06-4059-99F3-C3587DEF38BE}" destId="{D672A2EA-BE6C-4BC2-9841-28A7253252D2}" srcOrd="7" destOrd="0" presId="urn:microsoft.com/office/officeart/2005/8/layout/vProcess5"/>
    <dgm:cxn modelId="{BFEC52AA-C377-40D1-A6A3-3CF092CD440B}" type="presParOf" srcId="{F02D983A-5D06-4059-99F3-C3587DEF38BE}" destId="{81179F78-E539-4F33-B68B-CC5759A914A3}" srcOrd="8" destOrd="0" presId="urn:microsoft.com/office/officeart/2005/8/layout/vProcess5"/>
    <dgm:cxn modelId="{FB7FEFBB-6CF7-4F0F-BF03-0ACA36FA6572}" type="presParOf" srcId="{F02D983A-5D06-4059-99F3-C3587DEF38BE}" destId="{2CE3CAB3-7860-445F-8FEC-633B4A4DBCB6}" srcOrd="9" destOrd="0" presId="urn:microsoft.com/office/officeart/2005/8/layout/vProcess5"/>
    <dgm:cxn modelId="{9E58E7F5-1F4C-4ADD-9F49-67B763CEBE64}" type="presParOf" srcId="{F02D983A-5D06-4059-99F3-C3587DEF38BE}" destId="{36F40AEE-4D75-4F34-8F49-4214EF142AAD}" srcOrd="10" destOrd="0" presId="urn:microsoft.com/office/officeart/2005/8/layout/vProcess5"/>
    <dgm:cxn modelId="{AE470AAC-83B6-4375-92A4-7EFA27A23F41}" type="presParOf" srcId="{F02D983A-5D06-4059-99F3-C3587DEF38BE}" destId="{D7C673EA-D87A-4A50-BE41-15C55C1B10F4}"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70D08-5574-4BEF-AE90-EB04943852CE}">
      <dsp:nvSpPr>
        <dsp:cNvPr id="0" name=""/>
        <dsp:cNvSpPr/>
      </dsp:nvSpPr>
      <dsp:spPr>
        <a:xfrm>
          <a:off x="0" y="0"/>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Module Synopsis</a:t>
          </a:r>
        </a:p>
      </dsp:txBody>
      <dsp:txXfrm>
        <a:off x="23077" y="23077"/>
        <a:ext cx="4508647" cy="741754"/>
      </dsp:txXfrm>
    </dsp:sp>
    <dsp:sp modelId="{8F2D44E1-0CDA-48E0-A068-3D21310E8C84}">
      <dsp:nvSpPr>
        <dsp:cNvPr id="0" name=""/>
        <dsp:cNvSpPr/>
      </dsp:nvSpPr>
      <dsp:spPr>
        <a:xfrm>
          <a:off x="454380" y="931164"/>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Indicative Topics</a:t>
          </a:r>
        </a:p>
      </dsp:txBody>
      <dsp:txXfrm>
        <a:off x="477457" y="954241"/>
        <a:ext cx="4412765" cy="741754"/>
      </dsp:txXfrm>
    </dsp:sp>
    <dsp:sp modelId="{F2B4050D-0514-45F1-89F9-FCC7E7622303}">
      <dsp:nvSpPr>
        <dsp:cNvPr id="0" name=""/>
        <dsp:cNvSpPr/>
      </dsp:nvSpPr>
      <dsp:spPr>
        <a:xfrm>
          <a:off x="901979" y="1862328"/>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Assessment</a:t>
          </a:r>
        </a:p>
      </dsp:txBody>
      <dsp:txXfrm>
        <a:off x="925056" y="1885405"/>
        <a:ext cx="4419547" cy="741754"/>
      </dsp:txXfrm>
    </dsp:sp>
    <dsp:sp modelId="{19AA9E90-5E02-4CE6-A071-D041F7FBFDAC}">
      <dsp:nvSpPr>
        <dsp:cNvPr id="0" name=""/>
        <dsp:cNvSpPr/>
      </dsp:nvSpPr>
      <dsp:spPr>
        <a:xfrm>
          <a:off x="1356359" y="2793491"/>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Administrative Matters</a:t>
          </a:r>
        </a:p>
      </dsp:txBody>
      <dsp:txXfrm>
        <a:off x="1379436" y="2816568"/>
        <a:ext cx="4412765" cy="741754"/>
      </dsp:txXfrm>
    </dsp:sp>
    <dsp:sp modelId="{DFD1E285-DAAF-4290-9DF3-3BC3E7EE118A}">
      <dsp:nvSpPr>
        <dsp:cNvPr id="0" name=""/>
        <dsp:cNvSpPr/>
      </dsp:nvSpPr>
      <dsp:spPr>
        <a:xfrm>
          <a:off x="4913299" y="603465"/>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028531" y="603465"/>
        <a:ext cx="281677" cy="385385"/>
      </dsp:txXfrm>
    </dsp:sp>
    <dsp:sp modelId="{83CC3293-E09B-40CA-8EB2-8A06A57E055C}">
      <dsp:nvSpPr>
        <dsp:cNvPr id="0" name=""/>
        <dsp:cNvSpPr/>
      </dsp:nvSpPr>
      <dsp:spPr>
        <a:xfrm>
          <a:off x="5367680" y="1534629"/>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82912" y="1534629"/>
        <a:ext cx="281677" cy="385385"/>
      </dsp:txXfrm>
    </dsp:sp>
    <dsp:sp modelId="{D672A2EA-BE6C-4BC2-9841-28A7253252D2}">
      <dsp:nvSpPr>
        <dsp:cNvPr id="0" name=""/>
        <dsp:cNvSpPr/>
      </dsp:nvSpPr>
      <dsp:spPr>
        <a:xfrm>
          <a:off x="5815279" y="2465793"/>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930511" y="2465793"/>
        <a:ext cx="281677" cy="3853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welcome to PRG2! In this module briefing, we will take a look at the module synopsis, topics that you will learn, the assessments and some administrative matters.</a:t>
            </a:r>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45178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set your handphone to silent mode while in class and pay full attention in class. Hope you enjoy the module!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27674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module builds upon the knowledge and skills acquired in PRG1. It provides opportunities for you to develop medium-scale applications based on the Object-Oriented approach. </a:t>
            </a:r>
          </a:p>
          <a:p>
            <a:r>
              <a:rPr lang="en-US" sz="1200" dirty="0"/>
              <a:t>You will learn the main concepts of OO and the implementation of applications using the OO approach as well as the concepts of Abstract Data Types and the implementation of some selected Abstract Data Types  using the OO approach. </a:t>
            </a:r>
          </a:p>
          <a:p>
            <a:r>
              <a:rPr lang="en-US" sz="1200" dirty="0"/>
              <a:t>The module emphasize software robustness, correctness and good programming practices. You are encouraged to do a lot of self-directed learning.</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15056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410975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143383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9598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required to work on an assignment towards the end of the semester which assesses you ability in applying the OO programming concepts learned. You will be developing a simple application based on a given scenario. The deadline for submission is 31 Jan 2024. You are required to present your work to your tutor after your submission.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39923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3861248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a:t>ATTENDANCE is</a:t>
            </a:r>
            <a:r>
              <a:rPr lang="en-US" altLang="en-US" sz="2400" dirty="0">
                <a:solidFill>
                  <a:srgbClr val="FF0000"/>
                </a:solidFill>
              </a:rPr>
              <a:t> </a:t>
            </a:r>
            <a:r>
              <a:rPr lang="en-US" altLang="en-US" sz="2400" u="sng" dirty="0">
                <a:solidFill>
                  <a:srgbClr val="FF0000"/>
                </a:solidFill>
              </a:rPr>
              <a:t>COMPULSORY</a:t>
            </a:r>
            <a:r>
              <a:rPr lang="en-US" altLang="en-US" sz="2400" dirty="0"/>
              <a:t>. You </a:t>
            </a:r>
            <a:r>
              <a:rPr lang="en-US" dirty="0"/>
              <a:t>must submit a leave of absence request </a:t>
            </a:r>
            <a:r>
              <a:rPr lang="en-US" dirty="0">
                <a:solidFill>
                  <a:srgbClr val="FF0000"/>
                </a:solidFill>
              </a:rPr>
              <a:t>online</a:t>
            </a:r>
            <a:r>
              <a:rPr lang="en-US" dirty="0"/>
              <a:t> in NPal2 </a:t>
            </a:r>
            <a:r>
              <a:rPr lang="en-US" dirty="0">
                <a:solidFill>
                  <a:srgbClr val="FF0000"/>
                </a:solidFill>
              </a:rPr>
              <a:t>within 48 hours, including public holidays and weekends. </a:t>
            </a:r>
          </a:p>
          <a:p>
            <a:r>
              <a:rPr lang="en-US" dirty="0"/>
              <a:t>If the absence is for Class Test, Common Test, other assessment, the original supporting document must be submitted to ICT General Office at Block 31 Level 8 within 48 hours from the end date of MC or leave request. If the submission deadline for original document falls on a public holiday or weekend, the deadline will be the next working day. </a:t>
            </a:r>
          </a:p>
          <a:p>
            <a:r>
              <a:rPr lang="en-US" dirty="0"/>
              <a:t>For all the other leave of absence request, you are to retain the original supporting document for 6 months, and produce on demand for verification. </a:t>
            </a:r>
          </a:p>
          <a:p>
            <a:pPr eaLnBrk="1" hangingPunct="1"/>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60027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required to fulfill a minimum of 70% attendance for the module, otherwise you will be debarred for the module, and deemed to have failed the module.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674518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a:t>
            </a:r>
            <a:r>
              <a:rPr kumimoji="1" lang="en-US" sz="1800" dirty="0">
                <a:latin typeface="Arial Narrow" pitchFamily="34" charset="0"/>
              </a:rPr>
              <a:t>1</a:t>
            </a:r>
            <a:r>
              <a:rPr kumimoji="1" lang="en-GB" sz="1800" dirty="0">
                <a:latin typeface="Arial Narrow" pitchFamily="34" charset="0"/>
              </a:rPr>
              <a:t> (20</a:t>
            </a:r>
            <a:r>
              <a:rPr kumimoji="1" lang="en-US" altLang="zh-CN" sz="1800" dirty="0">
                <a:latin typeface="Arial Narrow" pitchFamily="34" charset="0"/>
              </a:rPr>
              <a:t>23/24</a:t>
            </a:r>
            <a:r>
              <a:rPr kumimoji="1" lang="en-GB" sz="1800" dirty="0">
                <a:latin typeface="Arial Narrow" pitchFamily="34" charset="0"/>
              </a:rPr>
              <a:t>), Semester </a:t>
            </a:r>
            <a:r>
              <a:rPr kumimoji="1" lang="en-US" altLang="zh-CN" sz="1800" dirty="0">
                <a:latin typeface="Arial Narrow" pitchFamily="34" charset="0"/>
              </a:rPr>
              <a:t>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IT/CSF/DS</a:t>
            </a:r>
            <a:br>
              <a:rPr lang="en-US" altLang="en-US" sz="1200" dirty="0">
                <a:latin typeface="Arial Narrow" pitchFamily="34" charset="0"/>
              </a:rPr>
            </a:br>
            <a:r>
              <a:rPr lang="en-US" altLang="en-US" sz="1200" dirty="0">
                <a:latin typeface="Arial Narrow" pitchFamily="34" charset="0"/>
              </a:rPr>
              <a:t>PRG2 AY</a:t>
            </a:r>
            <a:r>
              <a:rPr lang="en-US" altLang="zh-CN" sz="1200" dirty="0">
                <a:latin typeface="Arial Narrow" pitchFamily="34" charset="0"/>
              </a:rPr>
              <a:t>23/24</a:t>
            </a:r>
            <a:r>
              <a:rPr lang="en-US" altLang="en-US" sz="1200" dirty="0">
                <a:latin typeface="Arial Narrow" pitchFamily="34" charset="0"/>
              </a:rPr>
              <a:t>,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27/09/2023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0</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62F149B5-744F-4D6C-A460-35E4C39A46FE}"/>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a72418y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sualstudio.microsoft.com/vs/" TargetMode="External"/><Relationship Id="rId4" Type="http://schemas.openxmlformats.org/officeDocument/2006/relationships/hyperlink" Target="https://msdn.microsoft.com/en-us/library/67ef8sb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p:txBody>
          <a:bodyPr/>
          <a:lstStyle/>
          <a:p>
            <a:r>
              <a:rPr lang="en-GB" dirty="0"/>
              <a:t>Module Briefing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76200" y="990600"/>
            <a:ext cx="8991600" cy="4678362"/>
          </a:xfrm>
        </p:spPr>
        <p:txBody>
          <a:bodyPr/>
          <a:lstStyle/>
          <a:p>
            <a:r>
              <a:rPr lang="en-US" altLang="en-US" sz="2400" dirty="0"/>
              <a:t>Microsoft Teams</a:t>
            </a:r>
            <a:endParaRPr lang="en-US" altLang="en-US" sz="2000" dirty="0"/>
          </a:p>
          <a:p>
            <a:pPr>
              <a:spcBef>
                <a:spcPts val="1200"/>
              </a:spcBef>
            </a:pPr>
            <a:r>
              <a:rPr lang="en-US" altLang="en-US" sz="2400" dirty="0"/>
              <a:t>PRG2 Teaching Materials (Lectures/Practical Exercises)</a:t>
            </a:r>
          </a:p>
          <a:p>
            <a:pPr lvl="1"/>
            <a:r>
              <a:rPr lang="en-US" altLang="en-US" sz="2000" dirty="0"/>
              <a:t>Available </a:t>
            </a:r>
            <a:r>
              <a:rPr lang="en-US" altLang="en-US" sz="2000"/>
              <a:t>in Brightspace</a:t>
            </a:r>
            <a:endParaRPr lang="en-US" altLang="en-US" sz="2400" dirty="0"/>
          </a:p>
          <a:p>
            <a:pPr>
              <a:spcBef>
                <a:spcPts val="1200"/>
              </a:spcBef>
            </a:pPr>
            <a:r>
              <a:rPr lang="en-US" altLang="en-US" sz="2400" dirty="0"/>
              <a:t>Getting Started with C# </a:t>
            </a:r>
            <a:br>
              <a:rPr lang="en-US" altLang="en-US" sz="2400" dirty="0"/>
            </a:br>
            <a:r>
              <a:rPr lang="en-US" altLang="en-US" sz="2400" dirty="0">
                <a:hlinkClick r:id="rId3"/>
              </a:rPr>
              <a:t>https://msdn.microsoft.com/en-us/library/a72418yk</a:t>
            </a:r>
            <a:endParaRPr lang="en-US" altLang="en-US" sz="2400" dirty="0"/>
          </a:p>
          <a:p>
            <a:pPr>
              <a:spcBef>
                <a:spcPts val="1200"/>
              </a:spcBef>
            </a:pPr>
            <a:r>
              <a:rPr lang="en-US" altLang="en-US" sz="2400" dirty="0"/>
              <a:t>C# Programming Guide</a:t>
            </a:r>
            <a:br>
              <a:rPr lang="en-US" altLang="en-US" sz="2400" dirty="0"/>
            </a:br>
            <a:r>
              <a:rPr lang="en-US" altLang="en-US" sz="2400" dirty="0">
                <a:hlinkClick r:id="rId4"/>
              </a:rPr>
              <a:t>https://msdn.microsoft.com/en-us/library/67ef8sbd</a:t>
            </a:r>
            <a:endParaRPr lang="en-US" altLang="en-US" sz="2400" dirty="0"/>
          </a:p>
          <a:p>
            <a:pPr>
              <a:spcBef>
                <a:spcPts val="1200"/>
              </a:spcBef>
            </a:pPr>
            <a:r>
              <a:rPr lang="en-US" altLang="en-US" sz="2400" dirty="0"/>
              <a:t>Visual Studio </a:t>
            </a:r>
            <a:r>
              <a:rPr lang="en-US" altLang="en-US" sz="2400"/>
              <a:t>Community 2022</a:t>
            </a:r>
            <a:endParaRPr lang="en-US" altLang="en-US" sz="2400" dirty="0"/>
          </a:p>
          <a:p>
            <a:pPr marL="344488" indent="-344488">
              <a:buNone/>
            </a:pPr>
            <a:r>
              <a:rPr lang="en-SG" sz="2400"/>
              <a:t>	</a:t>
            </a:r>
            <a:r>
              <a:rPr lang="en-SG" sz="2400">
                <a:hlinkClick r:id="rId5"/>
              </a:rPr>
              <a:t>https://visualstudio.microsoft.com/vs/</a:t>
            </a:r>
            <a:endParaRPr lang="en-SG" sz="2400"/>
          </a:p>
          <a:p>
            <a:pPr marL="0" indent="0">
              <a:buNone/>
            </a:pPr>
            <a:endParaRPr lang="en-US" sz="2000" dirty="0">
              <a:solidFill>
                <a:srgbClr val="009999"/>
              </a:solidFill>
              <a:latin typeface="Arial" charset="0"/>
            </a:endParaRPr>
          </a:p>
        </p:txBody>
      </p:sp>
    </p:spTree>
    <p:extLst>
      <p:ext uri="{BB962C8B-B14F-4D97-AF65-F5344CB8AC3E}">
        <p14:creationId xmlns:p14="http://schemas.microsoft.com/office/powerpoint/2010/main" val="141599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838200"/>
            <a:ext cx="8991600" cy="5334000"/>
          </a:xfrm>
        </p:spPr>
        <p:txBody>
          <a:bodyPr/>
          <a:lstStyle/>
          <a:p>
            <a:pPr eaLnBrk="1" hangingPunct="1"/>
            <a:r>
              <a:rPr lang="en-US" altLang="en-US" sz="2400" dirty="0"/>
              <a:t>ATTENDANCE is</a:t>
            </a:r>
            <a:r>
              <a:rPr lang="en-US" altLang="en-US" sz="2400" dirty="0">
                <a:solidFill>
                  <a:srgbClr val="FF0000"/>
                </a:solidFill>
              </a:rPr>
              <a:t> </a:t>
            </a:r>
            <a:r>
              <a:rPr lang="en-US" altLang="en-US" sz="2400" u="sng" dirty="0">
                <a:solidFill>
                  <a:srgbClr val="FF0000"/>
                </a:solidFill>
              </a:rPr>
              <a:t>COMPULSORY</a:t>
            </a:r>
            <a:r>
              <a:rPr lang="en-US" altLang="en-US" sz="2400" dirty="0"/>
              <a:t> for ALL CLASSES.  </a:t>
            </a:r>
          </a:p>
          <a:p>
            <a:pPr lvl="1"/>
            <a:r>
              <a:rPr lang="en-US" dirty="0"/>
              <a:t>Student must submit a leave of absence request </a:t>
            </a:r>
            <a:r>
              <a:rPr lang="en-US" dirty="0">
                <a:solidFill>
                  <a:srgbClr val="FF0000"/>
                </a:solidFill>
              </a:rPr>
              <a:t>online</a:t>
            </a:r>
            <a:r>
              <a:rPr lang="en-US" dirty="0"/>
              <a:t> in NPal2 </a:t>
            </a:r>
            <a:r>
              <a:rPr lang="en-US" dirty="0">
                <a:solidFill>
                  <a:srgbClr val="FF0000"/>
                </a:solidFill>
              </a:rPr>
              <a:t>within 48 hours, includes public holidays and weekends</a:t>
            </a:r>
            <a:endParaRPr lang="en-US" dirty="0"/>
          </a:p>
          <a:p>
            <a:pPr marL="744538" lvl="1" indent="-344488" eaLnBrk="1" hangingPunct="1">
              <a:spcBef>
                <a:spcPts val="6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	48-hour period starts from:</a:t>
            </a:r>
          </a:p>
          <a:p>
            <a:pPr marL="1158875" lvl="2" indent="-358775" eaLnBrk="1" hangingPunct="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the</a:t>
            </a:r>
            <a:r>
              <a:rPr lang="en-US" dirty="0">
                <a:solidFill>
                  <a:srgbClr val="FF0000"/>
                </a:solidFill>
              </a:rPr>
              <a:t> commencement of the class lesson</a:t>
            </a:r>
            <a:r>
              <a:rPr lang="en-US" dirty="0">
                <a:solidFill>
                  <a:srgbClr val="663300"/>
                </a:solidFill>
              </a:rPr>
              <a:t>, or</a:t>
            </a:r>
          </a:p>
          <a:p>
            <a:pPr marL="1158875" lvl="2" indent="-358775" eaLnBrk="1" hangingPunct="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the</a:t>
            </a:r>
            <a:r>
              <a:rPr lang="en-US" dirty="0">
                <a:solidFill>
                  <a:srgbClr val="FF0000"/>
                </a:solidFill>
              </a:rPr>
              <a:t> commencement of the exam/test.</a:t>
            </a:r>
          </a:p>
          <a:p>
            <a:r>
              <a:rPr lang="en-US" sz="2400" dirty="0"/>
              <a:t>If the absence is for Test, the original supporting document must be submitted to ICT General Office at Block 31 Level 8 within 48 hours from the end date of leave request. If this deadline falls on a public holiday or weekend, the deadline will be the next working day.</a:t>
            </a:r>
            <a:endParaRPr lang="en-SG" dirty="0">
              <a:solidFill>
                <a:srgbClr val="FF0000"/>
              </a:solidFill>
            </a:endParaRPr>
          </a:p>
        </p:txBody>
      </p:sp>
    </p:spTree>
    <p:extLst>
      <p:ext uri="{BB962C8B-B14F-4D97-AF65-F5344CB8AC3E}">
        <p14:creationId xmlns:p14="http://schemas.microsoft.com/office/powerpoint/2010/main" val="37809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A student may be </a:t>
            </a:r>
            <a:r>
              <a:rPr lang="en-US" altLang="en-US" u="sng" dirty="0">
                <a:solidFill>
                  <a:srgbClr val="FF0000"/>
                </a:solidFill>
              </a:rPr>
              <a:t>Grade-Capped at D grade</a:t>
            </a:r>
            <a:r>
              <a:rPr lang="en-US" altLang="en-US" dirty="0"/>
              <a:t> for a module if he fails to register a minimum of </a:t>
            </a:r>
            <a:r>
              <a:rPr lang="en-US" altLang="en-US" dirty="0">
                <a:solidFill>
                  <a:srgbClr val="FF3300"/>
                </a:solidFill>
              </a:rPr>
              <a:t>70% attendance</a:t>
            </a:r>
            <a:r>
              <a:rPr lang="en-US" altLang="en-US" dirty="0"/>
              <a:t> for a module.</a:t>
            </a:r>
          </a:p>
        </p:txBody>
      </p:sp>
    </p:spTree>
    <p:extLst>
      <p:ext uri="{BB962C8B-B14F-4D97-AF65-F5344CB8AC3E}">
        <p14:creationId xmlns:p14="http://schemas.microsoft.com/office/powerpoint/2010/main" val="12082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Rules for </a:t>
            </a:r>
            <a:r>
              <a:rPr lang="en-US"/>
              <a:t>F2F lessons</a:t>
            </a:r>
            <a:endParaRPr lang="en-US" dirty="0"/>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Handphone set to </a:t>
            </a:r>
            <a:r>
              <a:rPr lang="en-US" altLang="en-US" u="sng" dirty="0"/>
              <a:t>SILENT</a:t>
            </a:r>
            <a:r>
              <a:rPr lang="en-US" altLang="en-US" dirty="0"/>
              <a:t> mode in class.</a:t>
            </a:r>
          </a:p>
          <a:p>
            <a:pPr lvl="1" eaLnBrk="1" hangingPunct="1"/>
            <a:r>
              <a:rPr lang="en-US" altLang="en-US" dirty="0"/>
              <a:t>You may ask for tutor’s permission to answer </a:t>
            </a:r>
            <a:r>
              <a:rPr lang="en-US" altLang="en-US" u="sng" dirty="0"/>
              <a:t>VERY URGENT CALL</a:t>
            </a:r>
            <a:r>
              <a:rPr lang="en-US" altLang="en-US" dirty="0"/>
              <a:t> outside the classroom.</a:t>
            </a:r>
          </a:p>
          <a:p>
            <a:pPr eaLnBrk="1" hangingPunct="1"/>
            <a:r>
              <a:rPr lang="en-US" altLang="en-US" dirty="0"/>
              <a:t>No </a:t>
            </a:r>
            <a:r>
              <a:rPr lang="en-US" altLang="en-US" u="sng" dirty="0"/>
              <a:t>drinking &amp; eating</a:t>
            </a:r>
            <a:r>
              <a:rPr lang="en-US" altLang="en-US" dirty="0"/>
              <a:t> in classroom.</a:t>
            </a:r>
          </a:p>
          <a:p>
            <a:pPr eaLnBrk="1" hangingPunct="1"/>
            <a:r>
              <a:rPr lang="en-US" altLang="en-US" dirty="0"/>
              <a:t>No </a:t>
            </a:r>
            <a:r>
              <a:rPr lang="en-US" altLang="en-US" u="sng" dirty="0"/>
              <a:t>playing of computer games</a:t>
            </a:r>
            <a:r>
              <a:rPr lang="en-US" altLang="en-US" dirty="0"/>
              <a:t> during class.</a:t>
            </a:r>
          </a:p>
          <a:p>
            <a:pPr eaLnBrk="1" hangingPunct="1"/>
            <a:r>
              <a:rPr lang="en-US" altLang="en-US" dirty="0"/>
              <a:t>No </a:t>
            </a:r>
            <a:r>
              <a:rPr lang="en-US" altLang="en-US" u="sng" dirty="0"/>
              <a:t>vulgar language</a:t>
            </a:r>
            <a:r>
              <a:rPr lang="en-US" altLang="en-US" dirty="0"/>
              <a:t>.</a:t>
            </a:r>
          </a:p>
        </p:txBody>
      </p:sp>
      <p:pic>
        <p:nvPicPr>
          <p:cNvPr id="4" name="s13">
            <a:hlinkClick r:id="" action="ppaction://media"/>
            <a:extLst>
              <a:ext uri="{FF2B5EF4-FFF2-40B4-BE49-F238E27FC236}">
                <a16:creationId xmlns:a16="http://schemas.microsoft.com/office/drawing/2014/main" id="{7A8FC302-11D7-4F61-BA2F-C55261F1BD6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3908" y="200819"/>
            <a:ext cx="406400" cy="406400"/>
          </a:xfrm>
          <a:prstGeom prst="rect">
            <a:avLst/>
          </a:prstGeom>
        </p:spPr>
      </p:pic>
    </p:spTree>
    <p:extLst>
      <p:ext uri="{BB962C8B-B14F-4D97-AF65-F5344CB8AC3E}">
        <p14:creationId xmlns:p14="http://schemas.microsoft.com/office/powerpoint/2010/main" val="275554418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67000"/>
            <a:ext cx="3124200" cy="762000"/>
          </a:xfrm>
        </p:spPr>
        <p:txBody>
          <a:bodyPr/>
          <a:lstStyle/>
          <a:p>
            <a:pPr marL="0" indent="0">
              <a:buNone/>
            </a:pPr>
            <a:r>
              <a:rPr lang="en-US" dirty="0"/>
              <a:t>Have Fun!</a:t>
            </a:r>
          </a:p>
        </p:txBody>
      </p:sp>
    </p:spTree>
    <p:extLst>
      <p:ext uri="{BB962C8B-B14F-4D97-AF65-F5344CB8AC3E}">
        <p14:creationId xmlns:p14="http://schemas.microsoft.com/office/powerpoint/2010/main" val="204667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1181100" y="1447800"/>
          <a:ext cx="6781800" cy="3581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itle 1"/>
          <p:cNvSpPr>
            <a:spLocks noGrp="1"/>
          </p:cNvSpPr>
          <p:nvPr>
            <p:ph type="title"/>
          </p:nvPr>
        </p:nvSpPr>
        <p:spPr>
          <a:xfrm>
            <a:off x="76200" y="122238"/>
            <a:ext cx="8991600" cy="563562"/>
          </a:xfrm>
        </p:spPr>
        <p:txBody>
          <a:bodyPr/>
          <a:lstStyle/>
          <a:p>
            <a:r>
              <a:rPr lang="en-US" dirty="0"/>
              <a:t>Module Briefing</a:t>
            </a:r>
          </a:p>
        </p:txBody>
      </p:sp>
      <p:pic>
        <p:nvPicPr>
          <p:cNvPr id="2" name="s02">
            <a:hlinkClick r:id="" action="ppaction://media"/>
            <a:extLst>
              <a:ext uri="{FF2B5EF4-FFF2-40B4-BE49-F238E27FC236}">
                <a16:creationId xmlns:a16="http://schemas.microsoft.com/office/drawing/2014/main" id="{B358F1D2-BFD8-4D2D-A7C1-3222B3EE951B}"/>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8638540" y="200819"/>
            <a:ext cx="406400" cy="406400"/>
          </a:xfrm>
          <a:prstGeom prst="rect">
            <a:avLst/>
          </a:prstGeom>
        </p:spPr>
      </p:pic>
    </p:spTree>
    <p:extLst>
      <p:ext uri="{BB962C8B-B14F-4D97-AF65-F5344CB8AC3E}">
        <p14:creationId xmlns:p14="http://schemas.microsoft.com/office/powerpoint/2010/main" val="165825622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Synopsis</a:t>
            </a:r>
          </a:p>
        </p:txBody>
      </p:sp>
      <p:sp>
        <p:nvSpPr>
          <p:cNvPr id="3" name="Content Placeholder 2"/>
          <p:cNvSpPr>
            <a:spLocks noGrp="1"/>
          </p:cNvSpPr>
          <p:nvPr>
            <p:ph idx="1"/>
          </p:nvPr>
        </p:nvSpPr>
        <p:spPr>
          <a:xfrm>
            <a:off x="76200" y="960438"/>
            <a:ext cx="8991600" cy="4983162"/>
          </a:xfrm>
        </p:spPr>
        <p:txBody>
          <a:bodyPr/>
          <a:lstStyle/>
          <a:p>
            <a:r>
              <a:rPr lang="en-US" sz="2400" dirty="0"/>
              <a:t>This module builds upon the knowledge and skills acquired in Programming 1 (PRG1). It aims to provide opportunities for the students to develop medium-scale applications based on the Object-Oriented (OO) approach. </a:t>
            </a:r>
          </a:p>
          <a:p>
            <a:r>
              <a:rPr lang="en-US" sz="2400" dirty="0"/>
              <a:t>The main concepts of OO and the implementation of applications using the OO approach will be taught in this module. The module also cover the concepts of Abstract Data Types (ADTs) and the implementation of some selected ADTs using the OO approach. </a:t>
            </a:r>
          </a:p>
          <a:p>
            <a:r>
              <a:rPr lang="en-US" sz="2400" dirty="0"/>
              <a:t>Software robustness and correctness, and good programming practices will be emphasized throughout the module. Independent and self-directed learning will also be encouraged.</a:t>
            </a:r>
          </a:p>
        </p:txBody>
      </p:sp>
      <p:pic>
        <p:nvPicPr>
          <p:cNvPr id="4" name="s03">
            <a:hlinkClick r:id="" action="ppaction://media"/>
            <a:extLst>
              <a:ext uri="{FF2B5EF4-FFF2-40B4-BE49-F238E27FC236}">
                <a16:creationId xmlns:a16="http://schemas.microsoft.com/office/drawing/2014/main" id="{51C250C4-4534-47C1-BDDD-292019BE9E1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34400" y="200819"/>
            <a:ext cx="406400" cy="406400"/>
          </a:xfrm>
          <a:prstGeom prst="rect">
            <a:avLst/>
          </a:prstGeom>
        </p:spPr>
      </p:pic>
    </p:spTree>
    <p:extLst>
      <p:ext uri="{BB962C8B-B14F-4D97-AF65-F5344CB8AC3E}">
        <p14:creationId xmlns:p14="http://schemas.microsoft.com/office/powerpoint/2010/main" val="21290812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Indicative Topics</a:t>
            </a:r>
          </a:p>
        </p:txBody>
      </p:sp>
      <p:graphicFrame>
        <p:nvGraphicFramePr>
          <p:cNvPr id="4" name="Table 3"/>
          <p:cNvGraphicFramePr>
            <a:graphicFrameLocks noGrp="1"/>
          </p:cNvGraphicFramePr>
          <p:nvPr>
            <p:extLst>
              <p:ext uri="{D42A27DB-BD31-4B8C-83A1-F6EECF244321}">
                <p14:modId xmlns:p14="http://schemas.microsoft.com/office/powerpoint/2010/main" val="82295200"/>
              </p:ext>
            </p:extLst>
          </p:nvPr>
        </p:nvGraphicFramePr>
        <p:xfrm>
          <a:off x="342900" y="773430"/>
          <a:ext cx="8458200" cy="4998720"/>
        </p:xfrm>
        <a:graphic>
          <a:graphicData uri="http://schemas.openxmlformats.org/drawingml/2006/table">
            <a:tbl>
              <a:tblPr firstRow="1" bandRow="1">
                <a:tableStyleId>{5940675A-B579-460E-94D1-54222C63F5DA}</a:tableStyleId>
              </a:tblPr>
              <a:tblGrid>
                <a:gridCol w="921190">
                  <a:extLst>
                    <a:ext uri="{9D8B030D-6E8A-4147-A177-3AD203B41FA5}">
                      <a16:colId xmlns:a16="http://schemas.microsoft.com/office/drawing/2014/main" val="773669115"/>
                    </a:ext>
                  </a:extLst>
                </a:gridCol>
                <a:gridCol w="3993710">
                  <a:extLst>
                    <a:ext uri="{9D8B030D-6E8A-4147-A177-3AD203B41FA5}">
                      <a16:colId xmlns:a16="http://schemas.microsoft.com/office/drawing/2014/main" val="13312302"/>
                    </a:ext>
                  </a:extLst>
                </a:gridCol>
                <a:gridCol w="3543300">
                  <a:extLst>
                    <a:ext uri="{9D8B030D-6E8A-4147-A177-3AD203B41FA5}">
                      <a16:colId xmlns:a16="http://schemas.microsoft.com/office/drawing/2014/main" val="20002"/>
                    </a:ext>
                  </a:extLst>
                </a:gridCol>
              </a:tblGrid>
              <a:tr h="288781">
                <a:tc>
                  <a:txBody>
                    <a:bodyPr/>
                    <a:lstStyle/>
                    <a:p>
                      <a:pPr algn="ctr"/>
                      <a:r>
                        <a:rPr lang="en-US" sz="1400" b="1" dirty="0"/>
                        <a:t>Week</a:t>
                      </a:r>
                    </a:p>
                  </a:txBody>
                  <a:tcPr/>
                </a:tc>
                <a:tc>
                  <a:txBody>
                    <a:bodyPr/>
                    <a:lstStyle/>
                    <a:p>
                      <a:r>
                        <a:rPr lang="en-US" sz="1400" b="1" dirty="0"/>
                        <a:t>Topic</a:t>
                      </a:r>
                    </a:p>
                  </a:txBody>
                  <a:tcPr/>
                </a:tc>
                <a:tc>
                  <a:txBody>
                    <a:bodyPr/>
                    <a:lstStyle/>
                    <a:p>
                      <a:r>
                        <a:rPr lang="en-US" sz="1400" b="1" dirty="0"/>
                        <a:t>Assessment</a:t>
                      </a:r>
                    </a:p>
                  </a:txBody>
                  <a:tcPr/>
                </a:tc>
                <a:extLst>
                  <a:ext uri="{0D108BD9-81ED-4DB2-BD59-A6C34878D82A}">
                    <a16:rowId xmlns:a16="http://schemas.microsoft.com/office/drawing/2014/main" val="2859132766"/>
                  </a:ext>
                </a:extLst>
              </a:tr>
              <a:tr h="320819">
                <a:tc>
                  <a:txBody>
                    <a:bodyPr/>
                    <a:lstStyle/>
                    <a:p>
                      <a:pPr algn="ctr"/>
                      <a:r>
                        <a:rPr lang="en-US" sz="1400" dirty="0"/>
                        <a:t>1</a:t>
                      </a:r>
                    </a:p>
                  </a:txBody>
                  <a:tcPr/>
                </a:tc>
                <a:tc>
                  <a:txBody>
                    <a:bodyPr/>
                    <a:lstStyle/>
                    <a:p>
                      <a:pPr marL="0" indent="0">
                        <a:buFont typeface="Arial" panose="020B0604020202020204" pitchFamily="34" charset="0"/>
                        <a:buNone/>
                      </a:pPr>
                      <a:r>
                        <a:rPr lang="en-US" sz="1400" dirty="0"/>
                        <a:t>Introduction to C#</a:t>
                      </a:r>
                    </a:p>
                  </a:txBody>
                  <a:tcPr/>
                </a:tc>
                <a:tc>
                  <a:txBody>
                    <a:bodyPr/>
                    <a:lstStyle/>
                    <a:p>
                      <a:pPr marL="0" indent="0">
                        <a:buFont typeface="Arial" panose="020B0604020202020204" pitchFamily="34" charset="0"/>
                        <a:buNone/>
                      </a:pPr>
                      <a:r>
                        <a:rPr lang="en-US" sz="1400" dirty="0"/>
                        <a:t>Continuous Assessment: Submission of All OAL, Practical Exercises &amp; Reflections</a:t>
                      </a:r>
                    </a:p>
                  </a:txBody>
                  <a:tcPr/>
                </a:tc>
                <a:extLst>
                  <a:ext uri="{0D108BD9-81ED-4DB2-BD59-A6C34878D82A}">
                    <a16:rowId xmlns:a16="http://schemas.microsoft.com/office/drawing/2014/main" val="2084769177"/>
                  </a:ext>
                </a:extLst>
              </a:tr>
              <a:tr h="304800">
                <a:tc>
                  <a:txBody>
                    <a:bodyPr/>
                    <a:lstStyle/>
                    <a:p>
                      <a:pPr algn="ctr"/>
                      <a:r>
                        <a:rPr lang="en-US" sz="1400" dirty="0"/>
                        <a:t>2</a:t>
                      </a:r>
                    </a:p>
                  </a:txBody>
                  <a:tcPr/>
                </a:tc>
                <a:tc>
                  <a:txBody>
                    <a:bodyPr/>
                    <a:lstStyle/>
                    <a:p>
                      <a:pPr marL="0" indent="0">
                        <a:buFont typeface="Arial" panose="020B0604020202020204" pitchFamily="34" charset="0"/>
                        <a:buNone/>
                      </a:pPr>
                      <a:r>
                        <a:rPr lang="en-US" sz="1400" dirty="0"/>
                        <a:t>Introduction</a:t>
                      </a:r>
                      <a:r>
                        <a:rPr lang="en-US" sz="1400" baseline="0" dirty="0"/>
                        <a:t> </a:t>
                      </a:r>
                      <a:r>
                        <a:rPr lang="en-US" sz="1400" baseline="0"/>
                        <a:t>to C# (Part 2)</a:t>
                      </a:r>
                      <a:endParaRPr lang="en-US" sz="1400" dirty="0"/>
                    </a:p>
                  </a:txBody>
                  <a:tcPr/>
                </a:tc>
                <a:tc>
                  <a:txBody>
                    <a:bodyPr/>
                    <a:lstStyle/>
                    <a:p>
                      <a:pPr marL="0" indent="0">
                        <a:buFont typeface="Arial" panose="020B0604020202020204" pitchFamily="34" charset="0"/>
                        <a:buNone/>
                      </a:pPr>
                      <a:endParaRPr lang="en-US" sz="1400" b="1" dirty="0">
                        <a:solidFill>
                          <a:srgbClr val="FF0000"/>
                        </a:solidFill>
                        <a:highlight>
                          <a:srgbClr val="FFFF00"/>
                        </a:highlight>
                      </a:endParaRPr>
                    </a:p>
                  </a:txBody>
                  <a:tcPr/>
                </a:tc>
                <a:extLst>
                  <a:ext uri="{0D108BD9-81ED-4DB2-BD59-A6C34878D82A}">
                    <a16:rowId xmlns:a16="http://schemas.microsoft.com/office/drawing/2014/main" val="3330746562"/>
                  </a:ext>
                </a:extLst>
              </a:tr>
              <a:tr h="304800">
                <a:tc>
                  <a:txBody>
                    <a:bodyPr/>
                    <a:lstStyle/>
                    <a:p>
                      <a:pPr algn="ctr"/>
                      <a:r>
                        <a:rPr lang="en-US" sz="1400"/>
                        <a:t>3</a:t>
                      </a:r>
                      <a:endParaRPr lang="en-US" sz="1400" dirty="0"/>
                    </a:p>
                  </a:txBody>
                  <a:tcPr/>
                </a:tc>
                <a:tc>
                  <a:txBody>
                    <a:bodyPr/>
                    <a:lstStyle/>
                    <a:p>
                      <a:pPr marL="0" indent="0">
                        <a:buFont typeface="Arial" panose="020B0604020202020204" pitchFamily="34" charset="0"/>
                        <a:buNone/>
                      </a:pPr>
                      <a:r>
                        <a:rPr lang="en-US" sz="1400" dirty="0"/>
                        <a:t>Introduction</a:t>
                      </a:r>
                      <a:r>
                        <a:rPr lang="en-US" sz="1400" baseline="0" dirty="0"/>
                        <a:t> to Object Oriented Programming</a:t>
                      </a:r>
                    </a:p>
                  </a:txBody>
                  <a:tcPr/>
                </a:tc>
                <a:tc>
                  <a:txBody>
                    <a:bodyPr/>
                    <a:lstStyle/>
                    <a:p>
                      <a:pPr marL="0" indent="0">
                        <a:buFont typeface="Arial" panose="020B0604020202020204" pitchFamily="34" charset="0"/>
                        <a:buNone/>
                      </a:pPr>
                      <a:endParaRPr lang="en-US" sz="1400" b="1" dirty="0">
                        <a:solidFill>
                          <a:srgbClr val="FF0000"/>
                        </a:solidFill>
                        <a:highlight>
                          <a:srgbClr val="FFFF00"/>
                        </a:highlight>
                      </a:endParaRPr>
                    </a:p>
                  </a:txBody>
                  <a:tcPr/>
                </a:tc>
                <a:extLst>
                  <a:ext uri="{0D108BD9-81ED-4DB2-BD59-A6C34878D82A}">
                    <a16:rowId xmlns:a16="http://schemas.microsoft.com/office/drawing/2014/main" val="598628820"/>
                  </a:ext>
                </a:extLst>
              </a:tr>
              <a:tr h="288781">
                <a:tc>
                  <a:txBody>
                    <a:bodyPr/>
                    <a:lstStyle/>
                    <a:p>
                      <a:pPr algn="ctr"/>
                      <a:r>
                        <a:rPr lang="en-US" sz="1400"/>
                        <a:t>4</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Creating your own classes (Encapsulation)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2306071878"/>
                  </a:ext>
                </a:extLst>
              </a:tr>
              <a:tr h="288781">
                <a:tc>
                  <a:txBody>
                    <a:bodyPr/>
                    <a:lstStyle/>
                    <a:p>
                      <a:pPr algn="ctr"/>
                      <a:r>
                        <a:rPr lang="en-US" sz="1400" dirty="0"/>
                        <a:t>5</a:t>
                      </a:r>
                    </a:p>
                  </a:txBody>
                  <a:tcPr>
                    <a:noFill/>
                  </a:tcPr>
                </a:tc>
                <a:tc>
                  <a:txBody>
                    <a:bodyPr/>
                    <a:lstStyle/>
                    <a:p>
                      <a:pPr marL="0" indent="0">
                        <a:buFont typeface="Arial" panose="020B0604020202020204" pitchFamily="34" charset="0"/>
                        <a:buNone/>
                      </a:pPr>
                      <a:r>
                        <a:rPr lang="en-US" sz="1400" b="1">
                          <a:solidFill>
                            <a:srgbClr val="FF0000"/>
                          </a:solidFill>
                          <a:highlight>
                            <a:srgbClr val="FFFF00"/>
                          </a:highlight>
                        </a:rPr>
                        <a:t>[Whitespace Week]</a:t>
                      </a:r>
                      <a:r>
                        <a:rPr lang="en-US" sz="1400"/>
                        <a:t> </a:t>
                      </a:r>
                    </a:p>
                    <a:p>
                      <a:pPr marL="0" indent="0">
                        <a:buFont typeface="Arial" panose="020B0604020202020204" pitchFamily="34" charset="0"/>
                        <a:buNone/>
                      </a:pPr>
                      <a:r>
                        <a:rPr lang="en-US" sz="1400"/>
                        <a:t>Source </a:t>
                      </a:r>
                      <a:r>
                        <a:rPr lang="en-US" sz="1400" dirty="0"/>
                        <a:t>Code Version Control</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Practical Test [To be confirmed]</a:t>
                      </a:r>
                    </a:p>
                  </a:txBody>
                  <a:tcPr>
                    <a:noFill/>
                  </a:tcPr>
                </a:tc>
                <a:extLst>
                  <a:ext uri="{0D108BD9-81ED-4DB2-BD59-A6C34878D82A}">
                    <a16:rowId xmlns:a16="http://schemas.microsoft.com/office/drawing/2014/main" val="2378811188"/>
                  </a:ext>
                </a:extLst>
              </a:tr>
              <a:tr h="276657">
                <a:tc>
                  <a:txBody>
                    <a:bodyPr/>
                    <a:lstStyle/>
                    <a:p>
                      <a:pPr algn="ctr"/>
                      <a:r>
                        <a:rPr lang="en-US" sz="1400"/>
                        <a:t>6</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t>Inheritance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tc>
                <a:extLst>
                  <a:ext uri="{0D108BD9-81ED-4DB2-BD59-A6C34878D82A}">
                    <a16:rowId xmlns:a16="http://schemas.microsoft.com/office/drawing/2014/main" val="1151953097"/>
                  </a:ext>
                </a:extLst>
              </a:tr>
              <a:tr h="276657">
                <a:tc>
                  <a:txBody>
                    <a:bodyPr/>
                    <a:lstStyle/>
                    <a:p>
                      <a:pPr algn="ctr"/>
                      <a:r>
                        <a:rPr lang="en-US"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Abstract classes and Interfaces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tc>
                <a:extLst>
                  <a:ext uri="{0D108BD9-81ED-4DB2-BD59-A6C34878D82A}">
                    <a16:rowId xmlns:a16="http://schemas.microsoft.com/office/drawing/2014/main" val="3072814731"/>
                  </a:ext>
                </a:extLst>
              </a:tr>
              <a:tr h="288781">
                <a:tc>
                  <a:txBody>
                    <a:bodyPr/>
                    <a:lstStyle/>
                    <a:p>
                      <a:pPr algn="ctr"/>
                      <a:r>
                        <a:rPr lang="en-US"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Polymorphism</a:t>
                      </a:r>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3641319943"/>
                  </a:ext>
                </a:extLst>
              </a:tr>
              <a:tr h="288781">
                <a:tc>
                  <a:txBody>
                    <a:bodyPr/>
                    <a:lstStyle/>
                    <a:p>
                      <a:pPr algn="ctr"/>
                      <a:r>
                        <a:rPr lang="en-US" sz="14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tc>
                <a:tc>
                  <a:txBody>
                    <a:bodyPr/>
                    <a:lstStyle/>
                    <a:p>
                      <a:pPr marL="0" indent="0">
                        <a:buFont typeface="Arial" panose="020B0604020202020204" pitchFamily="34" charset="0"/>
                        <a:buNone/>
                      </a:pPr>
                      <a:r>
                        <a:rPr lang="en-US" sz="1400" dirty="0"/>
                        <a:t>Common Test</a:t>
                      </a:r>
                    </a:p>
                  </a:txBody>
                  <a:tcPr/>
                </a:tc>
                <a:extLst>
                  <a:ext uri="{0D108BD9-81ED-4DB2-BD59-A6C34878D82A}">
                    <a16:rowId xmlns:a16="http://schemas.microsoft.com/office/drawing/2014/main" val="3202140753"/>
                  </a:ext>
                </a:extLst>
              </a:tr>
              <a:tr h="288781">
                <a:tc>
                  <a:txBody>
                    <a:bodyPr/>
                    <a:lstStyle/>
                    <a:p>
                      <a:pPr algn="ctr"/>
                      <a:r>
                        <a:rPr lang="en-US" sz="1400" dirty="0"/>
                        <a:t>10, 11</a:t>
                      </a:r>
                    </a:p>
                  </a:txBody>
                  <a:tcPr>
                    <a:solidFill>
                      <a:srgbClr val="FFC000"/>
                    </a:solidFill>
                  </a:tcPr>
                </a:tc>
                <a:tc>
                  <a:txBody>
                    <a:bodyPr/>
                    <a:lstStyle/>
                    <a:p>
                      <a:pPr algn="ctr"/>
                      <a:r>
                        <a:rPr lang="en-US" sz="1400" dirty="0"/>
                        <a:t>Break</a:t>
                      </a:r>
                    </a:p>
                  </a:txBody>
                  <a:tcPr>
                    <a:solidFill>
                      <a:srgbClr val="FFC000"/>
                    </a:solidFill>
                  </a:tcPr>
                </a:tc>
                <a:tc>
                  <a:txBody>
                    <a:bodyPr/>
                    <a:lstStyle/>
                    <a:p>
                      <a:pPr algn="ctr"/>
                      <a:endParaRPr lang="en-US" sz="1400" dirty="0"/>
                    </a:p>
                  </a:txBody>
                  <a:tcPr>
                    <a:solidFill>
                      <a:srgbClr val="FFC000"/>
                    </a:solidFill>
                  </a:tcPr>
                </a:tc>
                <a:extLst>
                  <a:ext uri="{0D108BD9-81ED-4DB2-BD59-A6C34878D82A}">
                    <a16:rowId xmlns:a16="http://schemas.microsoft.com/office/drawing/2014/main" val="3416922342"/>
                  </a:ext>
                </a:extLst>
              </a:tr>
              <a:tr h="288781">
                <a:tc>
                  <a:txBody>
                    <a:bodyPr/>
                    <a:lstStyle/>
                    <a:p>
                      <a:pPr algn="ctr"/>
                      <a:r>
                        <a:rPr lang="en-US" sz="1400"/>
                        <a:t>12</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t>Relationship between classes</a:t>
                      </a:r>
                      <a:endParaRPr lang="en-US" sz="1400" dirty="0"/>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3446928335"/>
                  </a:ext>
                </a:extLst>
              </a:tr>
              <a:tr h="288781">
                <a:tc>
                  <a:txBody>
                    <a:bodyPr/>
                    <a:lstStyle/>
                    <a:p>
                      <a:pPr algn="ctr"/>
                      <a:r>
                        <a:rPr lang="en-US" sz="1400"/>
                        <a:t>13</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t>Exception Handling and Data Validation</a:t>
                      </a:r>
                      <a:endParaRPr lang="en-US" sz="1400" dirty="0"/>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2312280478"/>
                  </a:ext>
                </a:extLst>
              </a:tr>
              <a:tr h="288781">
                <a:tc>
                  <a:txBody>
                    <a:bodyPr/>
                    <a:lstStyle/>
                    <a:p>
                      <a:pPr algn="ctr"/>
                      <a:r>
                        <a:rPr lang="en-US" sz="1400"/>
                        <a:t>14</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a:solidFill>
                            <a:srgbClr val="FF0000"/>
                          </a:solidFill>
                          <a:highlight>
                            <a:srgbClr val="FFFF00"/>
                          </a:highlight>
                        </a:rPr>
                        <a:t>[Whitespace Week]</a:t>
                      </a:r>
                      <a:r>
                        <a:rPr lang="en-US" sz="1400" b="1">
                          <a:solidFill>
                            <a:srgbClr val="FF0000"/>
                          </a:solidFill>
                        </a:rPr>
                        <a:t> </a:t>
                      </a:r>
                      <a:r>
                        <a:rPr lang="en-US" sz="1400"/>
                        <a:t>   Web API</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t>Quiz </a:t>
                      </a:r>
                      <a:endParaRPr lang="en-US" sz="1400" dirty="0"/>
                    </a:p>
                  </a:txBody>
                  <a:tcPr/>
                </a:tc>
                <a:extLst>
                  <a:ext uri="{0D108BD9-81ED-4DB2-BD59-A6C34878D82A}">
                    <a16:rowId xmlns:a16="http://schemas.microsoft.com/office/drawing/2014/main" val="1632342577"/>
                  </a:ext>
                </a:extLst>
              </a:tr>
              <a:tr h="288781">
                <a:tc>
                  <a:txBody>
                    <a:bodyPr/>
                    <a:lstStyle/>
                    <a:p>
                      <a:pPr algn="ctr"/>
                      <a:r>
                        <a:rPr lang="en-US" sz="1400" dirty="0"/>
                        <a:t>14</a:t>
                      </a:r>
                      <a:r>
                        <a:rPr lang="en-US" sz="1400" baseline="0" dirty="0"/>
                        <a:t> to 17</a:t>
                      </a:r>
                      <a:endParaRPr lang="en-US" sz="1400" dirty="0"/>
                    </a:p>
                  </a:txBody>
                  <a:tcPr/>
                </a:tc>
                <a:tc>
                  <a:txBody>
                    <a:bodyPr/>
                    <a:lstStyle/>
                    <a:p>
                      <a:pPr marL="0" indent="0">
                        <a:buFont typeface="Arial" panose="020B0604020202020204" pitchFamily="34" charset="0"/>
                        <a:buNone/>
                      </a:pPr>
                      <a:r>
                        <a:rPr lang="en-US" sz="1400" dirty="0"/>
                        <a:t>Assignment &amp; Assignment Presentation</a:t>
                      </a:r>
                    </a:p>
                  </a:txBody>
                  <a:tcPr/>
                </a:tc>
                <a:tc>
                  <a:txBody>
                    <a:bodyPr/>
                    <a:lstStyle/>
                    <a:p>
                      <a:pPr marL="0" indent="0">
                        <a:buFont typeface="Arial" panose="020B0604020202020204" pitchFamily="34" charset="0"/>
                        <a:buNone/>
                      </a:pPr>
                      <a:r>
                        <a:rPr lang="en-US" sz="1400" dirty="0"/>
                        <a:t>Assignment</a:t>
                      </a:r>
                    </a:p>
                  </a:txBody>
                  <a:tcPr/>
                </a:tc>
                <a:extLst>
                  <a:ext uri="{0D108BD9-81ED-4DB2-BD59-A6C34878D82A}">
                    <a16:rowId xmlns:a16="http://schemas.microsoft.com/office/drawing/2014/main" val="2850983938"/>
                  </a:ext>
                </a:extLst>
              </a:tr>
            </a:tbl>
          </a:graphicData>
        </a:graphic>
      </p:graphicFrame>
    </p:spTree>
    <p:extLst>
      <p:ext uri="{BB962C8B-B14F-4D97-AF65-F5344CB8AC3E}">
        <p14:creationId xmlns:p14="http://schemas.microsoft.com/office/powerpoint/2010/main" val="413011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519C-C6AB-4DA4-9A1C-1A4CB58EA0D9}"/>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334A3C10-69CA-481F-9F9E-F50C815D0F0A}"/>
              </a:ext>
            </a:extLst>
          </p:cNvPr>
          <p:cNvSpPr>
            <a:spLocks noGrp="1"/>
          </p:cNvSpPr>
          <p:nvPr>
            <p:ph idx="1"/>
          </p:nvPr>
        </p:nvSpPr>
        <p:spPr/>
        <p:txBody>
          <a:bodyPr/>
          <a:lstStyle/>
          <a:p>
            <a:pPr marL="0" indent="0">
              <a:buNone/>
            </a:pPr>
            <a:r>
              <a:rPr lang="en-US" b="1" u="sng" dirty="0"/>
              <a:t>Teaching Activities</a:t>
            </a:r>
          </a:p>
          <a:p>
            <a:r>
              <a:rPr lang="en-US" sz="2400" dirty="0"/>
              <a:t>Session 1: OAL (Online Asynchronous Learning)</a:t>
            </a:r>
          </a:p>
          <a:p>
            <a:r>
              <a:rPr lang="en-US" sz="2400" dirty="0"/>
              <a:t>Session 2: Tutorial and Practical</a:t>
            </a:r>
          </a:p>
          <a:p>
            <a:endParaRPr lang="en-US" sz="2400" dirty="0"/>
          </a:p>
          <a:p>
            <a:pPr marL="0" indent="0">
              <a:buNone/>
            </a:pPr>
            <a:r>
              <a:rPr lang="en-US" b="1" u="sng" dirty="0"/>
              <a:t>Teaching Mode:</a:t>
            </a:r>
          </a:p>
          <a:p>
            <a:r>
              <a:rPr lang="en-US" sz="2400" dirty="0"/>
              <a:t>ALL lessons are F2F in school</a:t>
            </a:r>
          </a:p>
          <a:p>
            <a:r>
              <a:rPr lang="en-US" sz="2400" dirty="0"/>
              <a:t>[OAL] &amp; [Whitespace Week]* : NO F2F lesson</a:t>
            </a:r>
          </a:p>
          <a:p>
            <a:pPr marL="0" indent="0">
              <a:buNone/>
            </a:pPr>
            <a:endParaRPr lang="en-US" dirty="0"/>
          </a:p>
          <a:p>
            <a:pPr marL="0" indent="0">
              <a:buNone/>
            </a:pPr>
            <a:r>
              <a:rPr lang="en-US" b="1" dirty="0">
                <a:solidFill>
                  <a:srgbClr val="FF0000"/>
                </a:solidFill>
              </a:rPr>
              <a:t>* You are required to complete the tasks.</a:t>
            </a:r>
          </a:p>
        </p:txBody>
      </p:sp>
    </p:spTree>
    <p:extLst>
      <p:ext uri="{BB962C8B-B14F-4D97-AF65-F5344CB8AC3E}">
        <p14:creationId xmlns:p14="http://schemas.microsoft.com/office/powerpoint/2010/main" val="368184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dirty="0"/>
              <a:t>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8099587"/>
              </p:ext>
            </p:extLst>
          </p:nvPr>
        </p:nvGraphicFramePr>
        <p:xfrm>
          <a:off x="361950" y="986135"/>
          <a:ext cx="8420100" cy="4196283"/>
        </p:xfrm>
        <a:graphic>
          <a:graphicData uri="http://schemas.openxmlformats.org/drawingml/2006/table">
            <a:tbl>
              <a:tblPr firstRow="1" bandRow="1">
                <a:tableStyleId>{5940675A-B579-460E-94D1-54222C63F5DA}</a:tableStyleId>
              </a:tblPr>
              <a:tblGrid>
                <a:gridCol w="786925">
                  <a:extLst>
                    <a:ext uri="{9D8B030D-6E8A-4147-A177-3AD203B41FA5}">
                      <a16:colId xmlns:a16="http://schemas.microsoft.com/office/drawing/2014/main" val="4134709679"/>
                    </a:ext>
                  </a:extLst>
                </a:gridCol>
                <a:gridCol w="4318475">
                  <a:extLst>
                    <a:ext uri="{9D8B030D-6E8A-4147-A177-3AD203B41FA5}">
                      <a16:colId xmlns:a16="http://schemas.microsoft.com/office/drawing/2014/main" val="1092020744"/>
                    </a:ext>
                  </a:extLst>
                </a:gridCol>
                <a:gridCol w="1695450">
                  <a:extLst>
                    <a:ext uri="{9D8B030D-6E8A-4147-A177-3AD203B41FA5}">
                      <a16:colId xmlns:a16="http://schemas.microsoft.com/office/drawing/2014/main" val="3769893071"/>
                    </a:ext>
                  </a:extLst>
                </a:gridCol>
                <a:gridCol w="1619250">
                  <a:extLst>
                    <a:ext uri="{9D8B030D-6E8A-4147-A177-3AD203B41FA5}">
                      <a16:colId xmlns:a16="http://schemas.microsoft.com/office/drawing/2014/main" val="3251657818"/>
                    </a:ext>
                  </a:extLst>
                </a:gridCol>
              </a:tblGrid>
              <a:tr h="462582">
                <a:tc gridSpan="2">
                  <a:txBody>
                    <a:bodyPr/>
                    <a:lstStyle/>
                    <a:p>
                      <a:pPr algn="ctr"/>
                      <a:r>
                        <a:rPr lang="en-US" sz="1800" b="1" dirty="0"/>
                        <a:t>Assessment Type</a:t>
                      </a:r>
                    </a:p>
                  </a:txBody>
                  <a:tcPr anchor="ctr"/>
                </a:tc>
                <a:tc hMerge="1">
                  <a:txBody>
                    <a:bodyPr/>
                    <a:lstStyle/>
                    <a:p>
                      <a:endParaRPr lang="en-US" sz="1800" b="1" dirty="0"/>
                    </a:p>
                  </a:txBody>
                  <a:tcPr anchor="ctr"/>
                </a:tc>
                <a:tc>
                  <a:txBody>
                    <a:bodyPr/>
                    <a:lstStyle/>
                    <a:p>
                      <a:pPr algn="ctr"/>
                      <a:r>
                        <a:rPr lang="en-US" sz="1800" b="1" dirty="0"/>
                        <a:t>Week</a:t>
                      </a:r>
                    </a:p>
                  </a:txBody>
                  <a:tcPr anchor="ctr"/>
                </a:tc>
                <a:tc>
                  <a:txBody>
                    <a:bodyPr/>
                    <a:lstStyle/>
                    <a:p>
                      <a:pPr algn="ctr"/>
                      <a:r>
                        <a:rPr lang="en-US" sz="1800" b="1" dirty="0"/>
                        <a:t>Weightage</a:t>
                      </a:r>
                    </a:p>
                  </a:txBody>
                  <a:tcPr anchor="ctr"/>
                </a:tc>
                <a:extLst>
                  <a:ext uri="{0D108BD9-81ED-4DB2-BD59-A6C34878D82A}">
                    <a16:rowId xmlns:a16="http://schemas.microsoft.com/office/drawing/2014/main" val="2731887847"/>
                  </a:ext>
                </a:extLst>
              </a:tr>
              <a:tr h="314383">
                <a:tc rowSpan="3">
                  <a:txBody>
                    <a:bodyPr/>
                    <a:lstStyle/>
                    <a:p>
                      <a:r>
                        <a:rPr lang="en-US" sz="1800" b="0" dirty="0"/>
                        <a:t>CA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Practical Exercises (5%)</a:t>
                      </a:r>
                    </a:p>
                  </a:txBody>
                  <a:tcPr anchor="ctr"/>
                </a:tc>
                <a:tc>
                  <a:txBody>
                    <a:bodyPr/>
                    <a:lstStyle/>
                    <a:p>
                      <a:pPr algn="ctr"/>
                      <a:r>
                        <a:rPr lang="en-US" sz="1800" b="0" dirty="0"/>
                        <a:t>1 to 5</a:t>
                      </a:r>
                    </a:p>
                  </a:txBody>
                  <a:tcPr anchor="ctr"/>
                </a:tc>
                <a:tc rowSpan="3">
                  <a:txBody>
                    <a:bodyPr/>
                    <a:lstStyle/>
                    <a:p>
                      <a:pPr algn="ctr"/>
                      <a:r>
                        <a:rPr lang="en-US" sz="1800" dirty="0"/>
                        <a:t>20%</a:t>
                      </a:r>
                    </a:p>
                  </a:txBody>
                  <a:tcPr anchor="ctr"/>
                </a:tc>
                <a:extLst>
                  <a:ext uri="{0D108BD9-81ED-4DB2-BD59-A6C34878D82A}">
                    <a16:rowId xmlns:a16="http://schemas.microsoft.com/office/drawing/2014/main" val="383260835"/>
                  </a:ext>
                </a:extLst>
              </a:tr>
              <a:tr h="441861">
                <a:tc vMerge="1">
                  <a:txBody>
                    <a:bodyPr/>
                    <a:lstStyle/>
                    <a:p>
                      <a:endParaRPr lang="en-US" sz="1800" dirty="0"/>
                    </a:p>
                  </a:txBody>
                  <a:tcPr anchor="ctr"/>
                </a:tc>
                <a:tc>
                  <a:txBody>
                    <a:bodyPr/>
                    <a:lstStyle/>
                    <a:p>
                      <a:r>
                        <a:rPr lang="en-US" sz="1800" dirty="0"/>
                        <a:t>OAL &amp; Whitespace Week Activities (5%)</a:t>
                      </a:r>
                    </a:p>
                  </a:txBody>
                  <a:tcPr anchor="ctr"/>
                </a:tc>
                <a:tc>
                  <a:txBody>
                    <a:bodyPr/>
                    <a:lstStyle/>
                    <a:p>
                      <a:pPr algn="ctr"/>
                      <a:r>
                        <a:rPr lang="en-US" sz="1800" dirty="0"/>
                        <a:t>1 to 5</a:t>
                      </a:r>
                    </a:p>
                  </a:txBody>
                  <a:tcPr anchor="ctr"/>
                </a:tc>
                <a:tc vMerge="1">
                  <a:txBody>
                    <a:bodyPr/>
                    <a:lstStyle/>
                    <a:p>
                      <a:pPr algn="ctr"/>
                      <a:endParaRPr lang="en-US" sz="1800" dirty="0"/>
                    </a:p>
                  </a:txBody>
                  <a:tcPr anchor="ctr"/>
                </a:tc>
                <a:extLst>
                  <a:ext uri="{0D108BD9-81ED-4DB2-BD59-A6C34878D82A}">
                    <a16:rowId xmlns:a16="http://schemas.microsoft.com/office/drawing/2014/main" val="1719734807"/>
                  </a:ext>
                </a:extLst>
              </a:tr>
              <a:tr h="167739">
                <a:tc vMerge="1">
                  <a:txBody>
                    <a:bodyPr/>
                    <a:lstStyle/>
                    <a:p>
                      <a:endParaRPr lang="en-US" sz="18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Practical Test 1 (10%)</a:t>
                      </a:r>
                    </a:p>
                  </a:txBody>
                  <a:tcPr anchor="ctr"/>
                </a:tc>
                <a:tc>
                  <a:txBody>
                    <a:bodyPr/>
                    <a:lstStyle/>
                    <a:p>
                      <a:pPr algn="ctr"/>
                      <a:r>
                        <a:rPr lang="en-US" sz="1800" dirty="0"/>
                        <a:t>5 or 6</a:t>
                      </a:r>
                    </a:p>
                  </a:txBody>
                  <a:tcPr anchor="ctr"/>
                </a:tc>
                <a:tc vMerge="1">
                  <a:txBody>
                    <a:bodyPr/>
                    <a:lstStyle/>
                    <a:p>
                      <a:pPr algn="ctr"/>
                      <a:endParaRPr lang="en-US" sz="1800" dirty="0"/>
                    </a:p>
                  </a:txBody>
                  <a:tcPr anchor="ctr"/>
                </a:tc>
                <a:extLst>
                  <a:ext uri="{0D108BD9-81ED-4DB2-BD59-A6C34878D82A}">
                    <a16:rowId xmlns:a16="http://schemas.microsoft.com/office/drawing/2014/main" val="3888712225"/>
                  </a:ext>
                </a:extLst>
              </a:tr>
              <a:tr h="320139">
                <a:tc rowSpan="4">
                  <a:txBody>
                    <a:bodyPr/>
                    <a:lstStyle/>
                    <a:p>
                      <a:r>
                        <a:rPr lang="en-US" sz="1800" dirty="0"/>
                        <a:t>CA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Practical Exercises (5%)</a:t>
                      </a:r>
                    </a:p>
                  </a:txBody>
                  <a:tcPr anchor="ctr"/>
                </a:tc>
                <a:tc>
                  <a:txBody>
                    <a:bodyPr/>
                    <a:lstStyle/>
                    <a:p>
                      <a:pPr algn="ctr"/>
                      <a:r>
                        <a:rPr lang="en-US" sz="1800" dirty="0"/>
                        <a:t>6 to 8, 12, 13</a:t>
                      </a:r>
                    </a:p>
                  </a:txBody>
                  <a:tcPr anchor="ctr"/>
                </a:tc>
                <a:tc rowSpan="4">
                  <a:txBody>
                    <a:bodyPr/>
                    <a:lstStyle/>
                    <a:p>
                      <a:pPr algn="ctr"/>
                      <a:r>
                        <a:rPr lang="en-US" sz="1800" dirty="0"/>
                        <a:t>20%</a:t>
                      </a:r>
                    </a:p>
                  </a:txBody>
                  <a:tcPr anchor="ctr"/>
                </a:tc>
                <a:extLst>
                  <a:ext uri="{0D108BD9-81ED-4DB2-BD59-A6C34878D82A}">
                    <a16:rowId xmlns:a16="http://schemas.microsoft.com/office/drawing/2014/main" val="3482663018"/>
                  </a:ext>
                </a:extLst>
              </a:tr>
              <a:tr h="304800">
                <a:tc vMerge="1">
                  <a:txBody>
                    <a:bodyPr/>
                    <a:lstStyle/>
                    <a:p>
                      <a:endParaRPr lang="en-US"/>
                    </a:p>
                  </a:txBody>
                  <a:tcPr/>
                </a:tc>
                <a:tc>
                  <a:txBody>
                    <a:bodyPr/>
                    <a:lstStyle/>
                    <a:p>
                      <a:r>
                        <a:rPr lang="en-US" sz="1800" dirty="0"/>
                        <a:t>OAL &amp; Whitespace Week Activities (5%)</a:t>
                      </a:r>
                    </a:p>
                  </a:txBody>
                  <a:tcPr anchor="ctr"/>
                </a:tc>
                <a:tc>
                  <a:txBody>
                    <a:bodyPr/>
                    <a:lstStyle/>
                    <a:p>
                      <a:pPr algn="ctr"/>
                      <a:r>
                        <a:rPr lang="en-US" sz="1800" dirty="0"/>
                        <a:t>7, 8, 12 to 14</a:t>
                      </a:r>
                    </a:p>
                  </a:txBody>
                  <a:tcPr anchor="ctr"/>
                </a:tc>
                <a:tc vMerge="1">
                  <a:txBody>
                    <a:bodyPr/>
                    <a:lstStyle/>
                    <a:p>
                      <a:endParaRPr lang="en-US"/>
                    </a:p>
                  </a:txBody>
                  <a:tcPr/>
                </a:tc>
                <a:extLst>
                  <a:ext uri="{0D108BD9-81ED-4DB2-BD59-A6C34878D82A}">
                    <a16:rowId xmlns:a16="http://schemas.microsoft.com/office/drawing/2014/main" val="2172477400"/>
                  </a:ext>
                </a:extLst>
              </a:tr>
              <a:tr h="304800">
                <a:tc vMerge="1">
                  <a:txBody>
                    <a:bodyPr/>
                    <a:lstStyle/>
                    <a:p>
                      <a:endParaRPr lang="en-GB"/>
                    </a:p>
                  </a:txBody>
                  <a:tcPr/>
                </a:tc>
                <a:tc>
                  <a:txBody>
                    <a:bodyPr/>
                    <a:lstStyle/>
                    <a:p>
                      <a:r>
                        <a:rPr lang="en-US" sz="1800" dirty="0"/>
                        <a:t>Reflections (5%)</a:t>
                      </a:r>
                    </a:p>
                  </a:txBody>
                  <a:tcPr anchor="ctr"/>
                </a:tc>
                <a:tc>
                  <a:txBody>
                    <a:bodyPr/>
                    <a:lstStyle/>
                    <a:p>
                      <a:pPr algn="ctr"/>
                      <a:r>
                        <a:rPr lang="en-US" sz="1800" dirty="0"/>
                        <a:t>1 to 8, 12, 13</a:t>
                      </a:r>
                    </a:p>
                  </a:txBody>
                  <a:tcPr anchor="ctr"/>
                </a:tc>
                <a:tc vMerge="1">
                  <a:txBody>
                    <a:bodyPr/>
                    <a:lstStyle/>
                    <a:p>
                      <a:endParaRPr lang="en-GB"/>
                    </a:p>
                  </a:txBody>
                  <a:tcPr/>
                </a:tc>
                <a:extLst>
                  <a:ext uri="{0D108BD9-81ED-4DB2-BD59-A6C34878D82A}">
                    <a16:rowId xmlns:a16="http://schemas.microsoft.com/office/drawing/2014/main" val="3020574507"/>
                  </a:ext>
                </a:extLst>
              </a:tr>
              <a:tr h="304800">
                <a:tc vMerge="1">
                  <a:txBody>
                    <a:bodyPr/>
                    <a:lstStyle/>
                    <a:p>
                      <a:endParaRPr lang="en-US" sz="1800" dirty="0"/>
                    </a:p>
                  </a:txBody>
                  <a:tcPr anchor="ctr"/>
                </a:tc>
                <a:tc>
                  <a:txBody>
                    <a:bodyPr/>
                    <a:lstStyle/>
                    <a:p>
                      <a:r>
                        <a:rPr lang="en-US" sz="1800"/>
                        <a:t>Quiz (5%)</a:t>
                      </a:r>
                      <a:endParaRPr lang="en-US" sz="1800" dirty="0"/>
                    </a:p>
                  </a:txBody>
                  <a:tcPr anchor="ctr"/>
                </a:tc>
                <a:tc>
                  <a:txBody>
                    <a:bodyPr/>
                    <a:lstStyle/>
                    <a:p>
                      <a:pPr algn="ctr"/>
                      <a:r>
                        <a:rPr lang="en-US" sz="1800" dirty="0"/>
                        <a:t>14 (tentative)</a:t>
                      </a:r>
                    </a:p>
                  </a:txBody>
                  <a:tcPr anchor="ctr"/>
                </a:tc>
                <a:tc vMerge="1">
                  <a:txBody>
                    <a:bodyPr/>
                    <a:lstStyle/>
                    <a:p>
                      <a:pPr algn="ctr"/>
                      <a:endParaRPr lang="en-US" sz="1800" dirty="0"/>
                    </a:p>
                  </a:txBody>
                  <a:tcPr anchor="ctr"/>
                </a:tc>
                <a:extLst>
                  <a:ext uri="{0D108BD9-81ED-4DB2-BD59-A6C34878D82A}">
                    <a16:rowId xmlns:a16="http://schemas.microsoft.com/office/drawing/2014/main" val="2952063723"/>
                  </a:ext>
                </a:extLst>
              </a:tr>
              <a:tr h="228600">
                <a:tc gridSpan="2">
                  <a:txBody>
                    <a:bodyPr/>
                    <a:lstStyle/>
                    <a:p>
                      <a:r>
                        <a:rPr lang="en-US" sz="1800" dirty="0"/>
                        <a:t>Common Test</a:t>
                      </a:r>
                    </a:p>
                  </a:txBody>
                  <a:tcPr anchor="ctr"/>
                </a:tc>
                <a:tc hMerge="1">
                  <a:txBody>
                    <a:bodyPr/>
                    <a:lstStyle/>
                    <a:p>
                      <a:endParaRPr lang="en-US"/>
                    </a:p>
                  </a:txBody>
                  <a:tcPr/>
                </a:tc>
                <a:tc>
                  <a:txBody>
                    <a:bodyPr/>
                    <a:lstStyle/>
                    <a:p>
                      <a:pPr algn="ctr"/>
                      <a:r>
                        <a:rPr lang="en-US" sz="1800" dirty="0"/>
                        <a:t>9</a:t>
                      </a:r>
                    </a:p>
                  </a:txBody>
                  <a:tcPr anchor="ctr"/>
                </a:tc>
                <a:tc>
                  <a:txBody>
                    <a:bodyPr/>
                    <a:lstStyle/>
                    <a:p>
                      <a:pPr algn="ctr"/>
                      <a:r>
                        <a:rPr lang="en-US" sz="1800" dirty="0"/>
                        <a:t>30%</a:t>
                      </a:r>
                    </a:p>
                  </a:txBody>
                  <a:tcPr anchor="ctr"/>
                </a:tc>
                <a:extLst>
                  <a:ext uri="{0D108BD9-81ED-4DB2-BD59-A6C34878D82A}">
                    <a16:rowId xmlns:a16="http://schemas.microsoft.com/office/drawing/2014/main" val="1962185099"/>
                  </a:ext>
                </a:extLst>
              </a:tr>
              <a:tr h="304800">
                <a:tc gridSpan="2">
                  <a:txBody>
                    <a:bodyPr/>
                    <a:lstStyle/>
                    <a:p>
                      <a:r>
                        <a:rPr lang="en-US" sz="1800" dirty="0"/>
                        <a:t>Assignment &amp; Assignment Demo</a:t>
                      </a:r>
                    </a:p>
                  </a:txBody>
                  <a:tcPr anchor="ctr"/>
                </a:tc>
                <a:tc hMerge="1">
                  <a:txBody>
                    <a:bodyPr/>
                    <a:lstStyle/>
                    <a:p>
                      <a:endParaRPr lang="en-US" sz="1800" dirty="0"/>
                    </a:p>
                  </a:txBody>
                  <a:tcPr anchor="ctr"/>
                </a:tc>
                <a:tc>
                  <a:txBody>
                    <a:bodyPr/>
                    <a:lstStyle/>
                    <a:p>
                      <a:pPr algn="ctr"/>
                      <a:r>
                        <a:rPr lang="en-US" sz="1800" dirty="0"/>
                        <a:t>14 to 17</a:t>
                      </a:r>
                    </a:p>
                  </a:txBody>
                  <a:tcPr anchor="ctr"/>
                </a:tc>
                <a:tc>
                  <a:txBody>
                    <a:bodyPr/>
                    <a:lstStyle/>
                    <a:p>
                      <a:pPr algn="ctr"/>
                      <a:r>
                        <a:rPr lang="en-US" sz="1800" dirty="0"/>
                        <a:t>30%</a:t>
                      </a:r>
                    </a:p>
                  </a:txBody>
                  <a:tcPr anchor="ctr"/>
                </a:tc>
                <a:extLst>
                  <a:ext uri="{0D108BD9-81ED-4DB2-BD59-A6C34878D82A}">
                    <a16:rowId xmlns:a16="http://schemas.microsoft.com/office/drawing/2014/main" val="3722839785"/>
                  </a:ext>
                </a:extLst>
              </a:tr>
              <a:tr h="289835">
                <a:tc gridSpan="3">
                  <a:txBody>
                    <a:bodyPr/>
                    <a:lstStyle/>
                    <a:p>
                      <a:pPr algn="ctr"/>
                      <a:r>
                        <a:rPr lang="en-US" sz="1800" b="1" dirty="0"/>
                        <a:t>TOTAL</a:t>
                      </a:r>
                    </a:p>
                  </a:txBody>
                  <a:tcPr anchor="ctr"/>
                </a:tc>
                <a:tc hMerge="1">
                  <a:txBody>
                    <a:bodyPr/>
                    <a:lstStyle/>
                    <a:p>
                      <a:endParaRPr lang="en-US"/>
                    </a:p>
                  </a:txBody>
                  <a:tcPr/>
                </a:tc>
                <a:tc hMerge="1">
                  <a:txBody>
                    <a:bodyPr/>
                    <a:lstStyle/>
                    <a:p>
                      <a:endParaRPr lang="en-US" sz="1800" dirty="0"/>
                    </a:p>
                  </a:txBody>
                  <a:tcPr/>
                </a:tc>
                <a:tc>
                  <a:txBody>
                    <a:bodyPr/>
                    <a:lstStyle/>
                    <a:p>
                      <a:pPr algn="ctr"/>
                      <a:r>
                        <a:rPr lang="en-US" sz="1800" b="1" dirty="0"/>
                        <a:t>100%</a:t>
                      </a:r>
                    </a:p>
                  </a:txBody>
                  <a:tcPr anchor="ctr"/>
                </a:tc>
                <a:extLst>
                  <a:ext uri="{0D108BD9-81ED-4DB2-BD59-A6C34878D82A}">
                    <a16:rowId xmlns:a16="http://schemas.microsoft.com/office/drawing/2014/main" val="2165740852"/>
                  </a:ext>
                </a:extLst>
              </a:tr>
            </a:tbl>
          </a:graphicData>
        </a:graphic>
      </p:graphicFrame>
      <p:sp>
        <p:nvSpPr>
          <p:cNvPr id="5" name="TextBox 4"/>
          <p:cNvSpPr txBox="1"/>
          <p:nvPr/>
        </p:nvSpPr>
        <p:spPr>
          <a:xfrm>
            <a:off x="1295400" y="5334000"/>
            <a:ext cx="6968574" cy="461665"/>
          </a:xfrm>
          <a:prstGeom prst="rect">
            <a:avLst/>
          </a:prstGeom>
          <a:solidFill>
            <a:schemeClr val="bg1"/>
          </a:solidFill>
          <a:ln w="19050">
            <a:solidFill>
              <a:srgbClr val="FF0000"/>
            </a:solidFill>
          </a:ln>
        </p:spPr>
        <p:txBody>
          <a:bodyPr wrap="none" rtlCol="0">
            <a:spAutoFit/>
          </a:bodyPr>
          <a:lstStyle/>
          <a:p>
            <a:r>
              <a:rPr lang="en-US" sz="2400" b="1" dirty="0"/>
              <a:t>Note: There is NO examination for this module</a:t>
            </a:r>
          </a:p>
        </p:txBody>
      </p:sp>
    </p:spTree>
    <p:extLst>
      <p:ext uri="{BB962C8B-B14F-4D97-AF65-F5344CB8AC3E}">
        <p14:creationId xmlns:p14="http://schemas.microsoft.com/office/powerpoint/2010/main" val="100299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Assessment (40%)</a:t>
            </a:r>
          </a:p>
        </p:txBody>
      </p:sp>
      <p:sp>
        <p:nvSpPr>
          <p:cNvPr id="3" name="Content Placeholder 2"/>
          <p:cNvSpPr>
            <a:spLocks noGrp="1"/>
          </p:cNvSpPr>
          <p:nvPr>
            <p:ph idx="1"/>
          </p:nvPr>
        </p:nvSpPr>
        <p:spPr>
          <a:xfrm>
            <a:off x="228600" y="838200"/>
            <a:ext cx="8686800" cy="5105400"/>
          </a:xfrm>
        </p:spPr>
        <p:txBody>
          <a:bodyPr/>
          <a:lstStyle/>
          <a:p>
            <a:r>
              <a:rPr lang="en-US" dirty="0"/>
              <a:t>Continuous Assessment 1 (20%)</a:t>
            </a:r>
          </a:p>
          <a:p>
            <a:pPr lvl="1"/>
            <a:r>
              <a:rPr lang="en-US" sz="2000" dirty="0"/>
              <a:t>Submission of Practical Exercises for week 1 to 5 (5%).</a:t>
            </a:r>
          </a:p>
          <a:p>
            <a:pPr lvl="1"/>
            <a:r>
              <a:rPr lang="en-US" sz="2000" dirty="0"/>
              <a:t>Activities during [OAL] &amp; [Whitespace Week] for week 1 to 5 (5%)</a:t>
            </a:r>
          </a:p>
          <a:p>
            <a:pPr lvl="1"/>
            <a:r>
              <a:rPr lang="en-US" sz="2000" dirty="0"/>
              <a:t>Test 1 is a Practical Test to be done in week 5 or 6 (10%). More details will be given at a later date.</a:t>
            </a:r>
          </a:p>
          <a:p>
            <a:pPr marL="457200" lvl="1" indent="0">
              <a:buNone/>
            </a:pPr>
            <a:endParaRPr lang="en-US" sz="2000" dirty="0"/>
          </a:p>
          <a:p>
            <a:r>
              <a:rPr lang="en-US" dirty="0"/>
              <a:t>Continuous Assessment 2 (20%)</a:t>
            </a:r>
          </a:p>
          <a:p>
            <a:pPr lvl="1"/>
            <a:r>
              <a:rPr lang="en-US" sz="2000" dirty="0"/>
              <a:t>Submission of Practical Exercises for week 8 to 13 (5%)</a:t>
            </a:r>
          </a:p>
          <a:p>
            <a:pPr lvl="1"/>
            <a:r>
              <a:rPr lang="en-US" sz="2000" dirty="0"/>
              <a:t>Activities during [OAL] &amp; [Whitespace Week] for week 7 to 14 (5%)</a:t>
            </a:r>
          </a:p>
          <a:p>
            <a:pPr lvl="1"/>
            <a:r>
              <a:rPr lang="en-US" sz="2000" dirty="0"/>
              <a:t>Reflections for week 1 to 13(5%)</a:t>
            </a:r>
          </a:p>
          <a:p>
            <a:pPr lvl="1"/>
            <a:r>
              <a:rPr lang="en-US" sz="2000" dirty="0"/>
              <a:t>Quiz to be done in week 14 (5%). This is tentative schedule and subject to change. More details will be given at a later date.</a:t>
            </a:r>
          </a:p>
          <a:p>
            <a:pPr marL="57150" indent="0" algn="ctr">
              <a:buNone/>
            </a:pPr>
            <a:r>
              <a:rPr lang="en-US" dirty="0">
                <a:solidFill>
                  <a:srgbClr val="FF0000"/>
                </a:solidFill>
              </a:rPr>
              <a:t>All submissions are to be in Brightspace.</a:t>
            </a:r>
          </a:p>
        </p:txBody>
      </p:sp>
    </p:spTree>
    <p:extLst>
      <p:ext uri="{BB962C8B-B14F-4D97-AF65-F5344CB8AC3E}">
        <p14:creationId xmlns:p14="http://schemas.microsoft.com/office/powerpoint/2010/main" val="92299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Test (30%)</a:t>
            </a:r>
          </a:p>
        </p:txBody>
      </p:sp>
      <p:sp>
        <p:nvSpPr>
          <p:cNvPr id="3" name="Content Placeholder 2"/>
          <p:cNvSpPr>
            <a:spLocks noGrp="1"/>
          </p:cNvSpPr>
          <p:nvPr>
            <p:ph idx="1"/>
          </p:nvPr>
        </p:nvSpPr>
        <p:spPr>
          <a:xfrm>
            <a:off x="76200" y="990600"/>
            <a:ext cx="8991600" cy="4678362"/>
          </a:xfrm>
        </p:spPr>
        <p:txBody>
          <a:bodyPr/>
          <a:lstStyle/>
          <a:p>
            <a:r>
              <a:rPr lang="en-US" sz="2400" dirty="0"/>
              <a:t>Practical-based test</a:t>
            </a:r>
          </a:p>
          <a:p>
            <a:r>
              <a:rPr lang="en-US" sz="2400" dirty="0"/>
              <a:t>During common test week on Week 9</a:t>
            </a:r>
          </a:p>
          <a:p>
            <a:r>
              <a:rPr lang="en-US" sz="2400" dirty="0"/>
              <a:t>1.5 hour duration</a:t>
            </a:r>
          </a:p>
          <a:p>
            <a:r>
              <a:rPr lang="en-US" sz="2400" dirty="0"/>
              <a:t>Scope</a:t>
            </a:r>
          </a:p>
          <a:p>
            <a:pPr lvl="1"/>
            <a:r>
              <a:rPr lang="en-US" sz="2000" dirty="0"/>
              <a:t>All topics taught from Week 1 to 7</a:t>
            </a:r>
          </a:p>
        </p:txBody>
      </p:sp>
    </p:spTree>
    <p:extLst>
      <p:ext uri="{BB962C8B-B14F-4D97-AF65-F5344CB8AC3E}">
        <p14:creationId xmlns:p14="http://schemas.microsoft.com/office/powerpoint/2010/main" val="126524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(30%)</a:t>
            </a:r>
          </a:p>
        </p:txBody>
      </p:sp>
      <p:sp>
        <p:nvSpPr>
          <p:cNvPr id="3" name="Content Placeholder 2"/>
          <p:cNvSpPr>
            <a:spLocks noGrp="1"/>
          </p:cNvSpPr>
          <p:nvPr>
            <p:ph idx="1"/>
          </p:nvPr>
        </p:nvSpPr>
        <p:spPr>
          <a:xfrm>
            <a:off x="228600" y="990600"/>
            <a:ext cx="8534400" cy="3810000"/>
          </a:xfrm>
        </p:spPr>
        <p:txBody>
          <a:bodyPr/>
          <a:lstStyle/>
          <a:p>
            <a:pPr>
              <a:spcBef>
                <a:spcPts val="600"/>
              </a:spcBef>
            </a:pPr>
            <a:r>
              <a:rPr lang="en-US" sz="2400" dirty="0"/>
              <a:t>Application Development + Demo</a:t>
            </a:r>
          </a:p>
          <a:p>
            <a:pPr>
              <a:spcBef>
                <a:spcPts val="600"/>
              </a:spcBef>
            </a:pPr>
            <a:r>
              <a:rPr lang="en-US" sz="2400" dirty="0"/>
              <a:t>Weeks 14 to 17</a:t>
            </a:r>
          </a:p>
          <a:p>
            <a:pPr>
              <a:spcBef>
                <a:spcPts val="600"/>
              </a:spcBef>
            </a:pPr>
            <a:r>
              <a:rPr lang="en-US" sz="2400" dirty="0"/>
              <a:t>Pair Work</a:t>
            </a:r>
          </a:p>
          <a:p>
            <a:pPr>
              <a:spcBef>
                <a:spcPts val="600"/>
              </a:spcBef>
            </a:pPr>
            <a:r>
              <a:rPr lang="en-US" sz="2400" dirty="0"/>
              <a:t>Due date: Wednesday of week 16 (31Jan 2024)</a:t>
            </a:r>
          </a:p>
          <a:p>
            <a:pPr>
              <a:spcBef>
                <a:spcPts val="600"/>
              </a:spcBef>
            </a:pPr>
            <a:r>
              <a:rPr lang="en-US" sz="2400" dirty="0"/>
              <a:t>Assignment demo will be done after submission</a:t>
            </a:r>
          </a:p>
        </p:txBody>
      </p:sp>
    </p:spTree>
    <p:extLst>
      <p:ext uri="{BB962C8B-B14F-4D97-AF65-F5344CB8AC3E}">
        <p14:creationId xmlns:p14="http://schemas.microsoft.com/office/powerpoint/2010/main" val="35731109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52dbef-7a6a-4b43-9b20-c56e2880b8c9" xsi:nil="true"/>
    <lcf76f155ced4ddcb4097134ff3c332f xmlns="ca7cff02-f992-47a1-a703-ade4bd02634a">
      <Terms xmlns="http://schemas.microsoft.com/office/infopath/2007/PartnerControls"/>
    </lcf76f155ced4ddcb4097134ff3c332f>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6" ma:contentTypeDescription="Create a new document." ma:contentTypeScope="" ma:versionID="4926eff2c6ba91fbd04e6c8971884453">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683bad9d13dc4e6b9d6454219f9da1a2"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D604F9-BD1C-49D0-AE76-0F2F23DA5DE9}">
  <ds:schemaRefs>
    <ds:schemaRef ds:uri="http://schemas.openxmlformats.org/package/2006/metadata/core-properties"/>
    <ds:schemaRef ds:uri="http://purl.org/dc/terms/"/>
    <ds:schemaRef ds:uri="http://schemas.microsoft.com/sharepoint/v3"/>
    <ds:schemaRef ds:uri="http://purl.org/dc/dcmitype/"/>
    <ds:schemaRef ds:uri="http://purl.org/dc/elements/1.1/"/>
    <ds:schemaRef ds:uri="http://schemas.microsoft.com/office/2006/documentManagement/types"/>
    <ds:schemaRef ds:uri="http://schemas.microsoft.com/office/infopath/2007/PartnerControls"/>
    <ds:schemaRef ds:uri="9552dbef-7a6a-4b43-9b20-c56e2880b8c9"/>
    <ds:schemaRef ds:uri="ca7cff02-f992-47a1-a703-ade4bd02634a"/>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CEDC77D-AA34-4D0A-BE0E-4AF83C56EE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7cff02-f992-47a1-a703-ade4bd02634a"/>
    <ds:schemaRef ds:uri="9552dbef-7a6a-4b43-9b20-c56e2880b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DF054F-B786-4ACA-86EC-8BC846C026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8742</TotalTime>
  <Words>1212</Words>
  <Application>Microsoft Office PowerPoint</Application>
  <PresentationFormat>On-screen Show (4:3)</PresentationFormat>
  <Paragraphs>156</Paragraphs>
  <Slides>14</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Wingdings</vt:lpstr>
      <vt:lpstr>Default Design</vt:lpstr>
      <vt:lpstr>PowerPoint Presentation</vt:lpstr>
      <vt:lpstr>Module Briefing</vt:lpstr>
      <vt:lpstr>Module Synopsis</vt:lpstr>
      <vt:lpstr>Indicative Topics</vt:lpstr>
      <vt:lpstr>Weekly Schedule</vt:lpstr>
      <vt:lpstr>Assessment</vt:lpstr>
      <vt:lpstr>Continuous Assessment (40%)</vt:lpstr>
      <vt:lpstr>Common Test (30%)</vt:lpstr>
      <vt:lpstr>Assignment (30%)</vt:lpstr>
      <vt:lpstr>Resources</vt:lpstr>
      <vt:lpstr>Class Attendance</vt:lpstr>
      <vt:lpstr>Class Attendance</vt:lpstr>
      <vt:lpstr>Classroom Rules for F2F lessons</vt:lpstr>
      <vt:lpstr>Have Fun!</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Pamela LOY-SIOW (NP)</cp:lastModifiedBy>
  <cp:revision>491</cp:revision>
  <dcterms:created xsi:type="dcterms:W3CDTF">2010-03-15T07:19:17Z</dcterms:created>
  <dcterms:modified xsi:type="dcterms:W3CDTF">2023-10-06T02:44:19Z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0x010100DA5B4D96DB587E42989A6DA86F8D438D</vt:lpwstr>
  </property>
  <property fmtid="{D5CDD505-2E9C-101B-9397-08002B2CF9AE}" pid="3" name="MSIP_Label_30286cb9-b49f-4646-87a5-340028348160_Enabled">
    <vt:lpwstr>true</vt:lpwstr>
  </property>
  <property fmtid="{D5CDD505-2E9C-101B-9397-08002B2CF9AE}" pid="4" name="MSIP_Label_30286cb9-b49f-4646-87a5-340028348160_SetDate">
    <vt:lpwstr>2023-10-06T02:44:19Z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4de89325-6385-468d-9f67-c38afdf8005a</vt:lpwstr>
  </property>
  <property fmtid="{D5CDD505-2E9C-101B-9397-08002B2CF9AE}" pid="9" name="MSIP_Label_30286cb9-b49f-4646-87a5-340028348160_ContentBits">
    <vt:lpwstr>1</vt:lpwstr>
  </property>
</Properties>
</file>