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40064"/>
    <a:srgbClr val="660066"/>
    <a:srgbClr val="360036"/>
    <a:srgbClr val="660033"/>
    <a:srgbClr val="42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5462" autoAdjust="0"/>
  </p:normalViewPr>
  <p:slideViewPr>
    <p:cSldViewPr>
      <p:cViewPr varScale="1">
        <p:scale>
          <a:sx n="74" d="100"/>
          <a:sy n="74" d="100"/>
        </p:scale>
        <p:origin x="10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0E3E-C64B-41A4-A508-8CE0ED81C3D3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26A7D-2792-4F03-9F91-B961D07F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B286DB-C50B-484C-A5B6-2AE944CA4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CFFF7FF-B8A3-4DC7-9C23-C047B53D0C30}" type="slidenum">
              <a:rPr lang="en-GB" altLang="en-US" sz="1000" smtClean="0">
                <a:latin typeface="Arial" panose="020B0604020202020204" pitchFamily="34" charset="0"/>
              </a:rPr>
              <a:pPr/>
              <a:t>2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1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2F1C19E-6EB5-4B40-B7D9-1781CB0D25B2}" type="slidenum">
              <a:rPr lang="en-GB" altLang="en-US" sz="1000" smtClean="0">
                <a:latin typeface="Arial" panose="020B0604020202020204" pitchFamily="34" charset="0"/>
              </a:rPr>
              <a:pPr/>
              <a:t>3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4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CCD8813-EB01-4DDB-9962-D26550A24D76}" type="slidenum">
              <a:rPr lang="en-GB" altLang="en-US" sz="1000" smtClean="0">
                <a:latin typeface="Arial" panose="020B0604020202020204" pitchFamily="34" charset="0"/>
              </a:rPr>
              <a:pPr/>
              <a:t>4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4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CA25436-4492-4125-ADD9-D6CE0FD21DDA}" type="slidenum">
              <a:rPr lang="en-GB" altLang="en-US" sz="1000" smtClean="0">
                <a:latin typeface="Arial" panose="020B0604020202020204" pitchFamily="34" charset="0"/>
              </a:rPr>
              <a:pPr/>
              <a:t>12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1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447800" cy="5940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PRG2 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K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 dirty="0"/>
              <a:t>&lt;&lt;Title&gt;&gt;</a:t>
            </a:r>
          </a:p>
        </p:txBody>
      </p:sp>
      <p:pic>
        <p:nvPicPr>
          <p:cNvPr id="8" name="Picture 16" descr="School of IC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15" y="53009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2895600" y="3810000"/>
            <a:ext cx="480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b="1" dirty="0">
                <a:latin typeface="Arial Narrow" pitchFamily="34" charset="0"/>
              </a:rPr>
              <a:t>Programming II (PRG2)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Diploma in Information Technology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baseline="0" dirty="0">
                <a:latin typeface="Arial Narrow" pitchFamily="34" charset="0"/>
              </a:rPr>
              <a:t>Diploma in Cybersecurity &amp; Digital Forensics</a:t>
            </a:r>
            <a:endParaRPr kumimoji="1" lang="en-GB" sz="1800" dirty="0">
              <a:latin typeface="Arial Narrow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dirty="0">
                <a:latin typeface="Arial Narrow" pitchFamily="34" charset="0"/>
              </a:rPr>
              <a:t>Diploma in Data Science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 </a:t>
            </a:r>
            <a:r>
              <a:rPr kumimoji="1" lang="en-GB" sz="1800" dirty="0">
                <a:latin typeface="Arial Narrow" pitchFamily="34" charset="0"/>
              </a:rPr>
              <a:t>Year </a:t>
            </a:r>
            <a:r>
              <a:rPr kumimoji="1" lang="en-US" sz="1800" dirty="0">
                <a:latin typeface="Arial Narrow" pitchFamily="34" charset="0"/>
              </a:rPr>
              <a:t>1</a:t>
            </a:r>
            <a:r>
              <a:rPr kumimoji="1" lang="en-GB" sz="1800" dirty="0">
                <a:latin typeface="Arial Narrow" pitchFamily="34" charset="0"/>
              </a:rPr>
              <a:t> (2023/24), Semester </a:t>
            </a:r>
            <a:r>
              <a:rPr kumimoji="1" lang="en-US" sz="1800" dirty="0">
                <a:latin typeface="Arial Narrow" pitchFamily="34" charset="0"/>
              </a:rPr>
              <a:t>2</a:t>
            </a:r>
            <a:endParaRPr kumimoji="1" lang="en-GB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22238"/>
            <a:ext cx="21907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22238"/>
            <a:ext cx="64198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60033"/>
                </a:solidFill>
              </a:defRPr>
            </a:lvl1pPr>
            <a:lvl2pPr>
              <a:defRPr>
                <a:solidFill>
                  <a:srgbClr val="660033"/>
                </a:solidFill>
              </a:defRPr>
            </a:lvl2pPr>
            <a:lvl3pPr>
              <a:defRPr>
                <a:solidFill>
                  <a:srgbClr val="660033"/>
                </a:solidFill>
              </a:defRPr>
            </a:lvl3pPr>
            <a:lvl4pPr>
              <a:defRPr>
                <a:solidFill>
                  <a:srgbClr val="660033"/>
                </a:solidFill>
              </a:defRPr>
            </a:lvl4pPr>
            <a:lvl5pPr>
              <a:defRPr>
                <a:solidFill>
                  <a:srgbClr val="6600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5587"/>
            <a:ext cx="7772400" cy="1362075"/>
          </a:xfrm>
        </p:spPr>
        <p:txBody>
          <a:bodyPr anchor="t"/>
          <a:lstStyle>
            <a:lvl1pPr algn="ctr">
              <a:defRPr sz="4000" b="1" cap="none" baseline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5400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j022938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68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0" y="1905000"/>
            <a:ext cx="3124200" cy="2590799"/>
          </a:xfr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SG" sz="4000" b="0" kern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764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4419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3815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CIS2-low.jpg"/>
          <p:cNvPicPr>
            <a:picLocks noChangeAspect="1"/>
          </p:cNvPicPr>
          <p:nvPr userDrawn="1"/>
        </p:nvPicPr>
        <p:blipFill>
          <a:blip r:embed="rId14" cstate="print"/>
          <a:srcRect t="2107"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84238"/>
            <a:ext cx="8991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22238"/>
            <a:ext cx="8991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1371600" y="6302375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Diploma in IT/CSF/DS</a:t>
            </a:r>
            <a:br>
              <a:rPr lang="en-US" altLang="en-US" sz="1200" dirty="0">
                <a:latin typeface="Arial Narrow" pitchFamily="34" charset="0"/>
              </a:rPr>
            </a:br>
            <a:r>
              <a:rPr lang="en-US" altLang="en-US" sz="1200" dirty="0">
                <a:latin typeface="Arial Narrow" pitchFamily="34" charset="0"/>
              </a:rPr>
              <a:t>PRG2 AY23/24, Sem 2</a:t>
            </a:r>
          </a:p>
        </p:txBody>
      </p:sp>
      <p:pic>
        <p:nvPicPr>
          <p:cNvPr id="13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2200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4457700" y="63023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  Last update: </a:t>
            </a:r>
            <a:r>
              <a:rPr lang="en-US" altLang="zh-CN" dirty="0"/>
              <a:t>6/10/2023</a:t>
            </a:r>
            <a:endParaRPr lang="en-US" dirty="0"/>
          </a:p>
        </p:txBody>
      </p:sp>
      <p:sp>
        <p:nvSpPr>
          <p:cNvPr id="15" name="Rectangle 15"/>
          <p:cNvSpPr txBox="1">
            <a:spLocks noChangeArrowheads="1"/>
          </p:cNvSpPr>
          <p:nvPr userDrawn="1"/>
        </p:nvSpPr>
        <p:spPr bwMode="auto">
          <a:xfrm>
            <a:off x="7086600" y="627538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Self-study</a:t>
            </a:r>
          </a:p>
          <a:p>
            <a:pPr>
              <a:spcBef>
                <a:spcPts val="0"/>
              </a:spcBef>
              <a:defRPr/>
            </a:pPr>
            <a:r>
              <a:rPr lang="en-US" baseline="0" dirty="0"/>
              <a:t>Slide </a:t>
            </a:r>
            <a:fld id="{D684DC87-7C2B-4413-A3B2-900CE8D7D012}" type="slidenum">
              <a:rPr lang="en-US" baseline="0" smtClean="0"/>
              <a:pPr>
                <a:spcBef>
                  <a:spcPts val="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4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DC29C607-C35B-45B2-A94D-9E6D6C271A26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6400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40064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40064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40064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40064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771673"/>
            <a:ext cx="6629400" cy="1809727"/>
          </a:xfrm>
        </p:spPr>
        <p:txBody>
          <a:bodyPr/>
          <a:lstStyle/>
          <a:p>
            <a:r>
              <a:rPr lang="en-GB" sz="4000" dirty="0"/>
              <a:t>Comparison between Python and C#</a:t>
            </a:r>
          </a:p>
          <a:p>
            <a:r>
              <a:rPr lang="en-GB" sz="3600" i="1" dirty="0"/>
              <a:t>(for own reading)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Selections</a:t>
            </a: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304800" y="1173163"/>
            <a:ext cx="150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4198938" y="1092200"/>
            <a:ext cx="89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C# :</a:t>
            </a:r>
          </a:p>
        </p:txBody>
      </p:sp>
      <p:pic>
        <p:nvPicPr>
          <p:cNvPr id="174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7550"/>
            <a:ext cx="3124200" cy="2487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8200"/>
            <a:ext cx="3178175" cy="521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6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Repetitions – while 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457200" y="169545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1047750" y="3886200"/>
            <a:ext cx="89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C# :</a:t>
            </a:r>
          </a:p>
        </p:txBody>
      </p:sp>
      <p:pic>
        <p:nvPicPr>
          <p:cNvPr id="1843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3502025"/>
            <a:ext cx="4151312" cy="2074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1371600"/>
            <a:ext cx="4760912" cy="178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0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Repetitions – for 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457200" y="169545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1047750" y="3886200"/>
            <a:ext cx="89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C# :</a:t>
            </a:r>
          </a:p>
        </p:txBody>
      </p:sp>
      <p:pic>
        <p:nvPicPr>
          <p:cNvPr id="1946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81125"/>
            <a:ext cx="5224463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5105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4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315913" y="1065213"/>
            <a:ext cx="150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6148" name="TextBox 8"/>
          <p:cNvSpPr txBox="1">
            <a:spLocks noChangeArrowheads="1"/>
          </p:cNvSpPr>
          <p:nvPr/>
        </p:nvSpPr>
        <p:spPr bwMode="auto">
          <a:xfrm>
            <a:off x="617538" y="3733800"/>
            <a:ext cx="89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C# :</a:t>
            </a:r>
          </a:p>
        </p:txBody>
      </p:sp>
      <p:pic>
        <p:nvPicPr>
          <p:cNvPr id="614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5213"/>
            <a:ext cx="43338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5842000" cy="1598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9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315913" y="1065213"/>
            <a:ext cx="150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913" y="3657600"/>
            <a:ext cx="867568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C# 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+mn-cs"/>
              </a:rPr>
              <a:t>Data type must be declared and end with semicolon.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+mn-cs"/>
              </a:rPr>
              <a:t>Semicolon is a statement terminator in C#.</a:t>
            </a:r>
          </a:p>
        </p:txBody>
      </p:sp>
      <p:pic>
        <p:nvPicPr>
          <p:cNvPr id="819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5213"/>
            <a:ext cx="59563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654550"/>
            <a:ext cx="47244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58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Variables</a:t>
            </a:r>
          </a:p>
        </p:txBody>
      </p:sp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315913" y="1065213"/>
            <a:ext cx="150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913" y="3411538"/>
            <a:ext cx="8075612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C# 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+mn-cs"/>
              </a:rPr>
              <a:t>Data type declared only once for each variable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+mn-cs"/>
              </a:rPr>
              <a:t>Can only assign value to the variable’s data type</a:t>
            </a:r>
          </a:p>
        </p:txBody>
      </p:sp>
      <p:pic>
        <p:nvPicPr>
          <p:cNvPr id="1024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5213"/>
            <a:ext cx="46482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6" name="Group 11"/>
          <p:cNvGrpSpPr>
            <a:grpSpLocks/>
          </p:cNvGrpSpPr>
          <p:nvPr/>
        </p:nvGrpSpPr>
        <p:grpSpPr bwMode="auto">
          <a:xfrm>
            <a:off x="1981200" y="4489450"/>
            <a:ext cx="5375275" cy="1225550"/>
            <a:chOff x="1981200" y="4611166"/>
            <a:chExt cx="5374577" cy="1224193"/>
          </a:xfrm>
        </p:grpSpPr>
        <p:pic>
          <p:nvPicPr>
            <p:cNvPr id="1024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4611166"/>
              <a:ext cx="5192017" cy="1214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8" name="Rectangle 4"/>
            <p:cNvSpPr>
              <a:spLocks noChangeArrowheads="1"/>
            </p:cNvSpPr>
            <p:nvPr/>
          </p:nvSpPr>
          <p:spPr bwMode="auto">
            <a:xfrm>
              <a:off x="2111026" y="5301959"/>
              <a:ext cx="2905125" cy="533400"/>
            </a:xfrm>
            <a:prstGeom prst="rect">
              <a:avLst/>
            </a:prstGeom>
            <a:noFill/>
            <a:ln w="571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249" name="TextBox 10"/>
            <p:cNvSpPr txBox="1">
              <a:spLocks noChangeArrowheads="1"/>
            </p:cNvSpPr>
            <p:nvPr/>
          </p:nvSpPr>
          <p:spPr bwMode="auto">
            <a:xfrm>
              <a:off x="5145977" y="5209975"/>
              <a:ext cx="2209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64006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3200" b="1">
                  <a:solidFill>
                    <a:srgbClr val="FF0000"/>
                  </a:solidFill>
                  <a:latin typeface="Verdana" panose="020B0604030504040204" pitchFamily="34" charset="0"/>
                </a:rPr>
                <a:t>Error!!!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93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Operators</a:t>
            </a: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152400" y="1370013"/>
            <a:ext cx="150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4572000" y="912813"/>
            <a:ext cx="900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C# :</a:t>
            </a:r>
          </a:p>
        </p:txBody>
      </p:sp>
      <p:pic>
        <p:nvPicPr>
          <p:cNvPr id="1229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3905250" cy="3198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35188"/>
            <a:ext cx="4044950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Operators</a:t>
            </a: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5125" indent="-365125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kumimoji="1" lang="en-US" altLang="en-US" sz="2800" b="1">
                <a:solidFill>
                  <a:schemeClr val="tx1"/>
                </a:solidFill>
              </a:rPr>
              <a:t>Both Python and C# are the same.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41972"/>
              </p:ext>
            </p:extLst>
          </p:nvPr>
        </p:nvGraphicFramePr>
        <p:xfrm>
          <a:off x="1828800" y="1981200"/>
          <a:ext cx="5334000" cy="32002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82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1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==</a:t>
                      </a:r>
                      <a:endParaRPr lang="en-SG" sz="2400" b="0" dirty="0"/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equal</a:t>
                      </a: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!=</a:t>
                      </a:r>
                      <a:endParaRPr lang="en-SG" sz="2400" b="0" dirty="0"/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not</a:t>
                      </a:r>
                      <a:r>
                        <a:rPr lang="en-US" sz="2400" b="0" baseline="0" dirty="0">
                          <a:solidFill>
                            <a:srgbClr val="000000"/>
                          </a:solidFill>
                          <a:effectLst/>
                        </a:rPr>
                        <a:t> equal</a:t>
                      </a:r>
                      <a:endParaRPr lang="en-US" sz="24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&gt;</a:t>
                      </a:r>
                      <a:endParaRPr lang="en-SG" sz="2400" b="0" dirty="0"/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3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&gt;=</a:t>
                      </a:r>
                      <a:endParaRPr lang="en-SG" sz="2400" b="0" dirty="0"/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greater than or equal</a:t>
                      </a: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&lt;</a:t>
                      </a:r>
                      <a:endParaRPr lang="en-SG" sz="2400" b="0" dirty="0"/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less than</a:t>
                      </a: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1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&lt;=</a:t>
                      </a:r>
                      <a:endParaRPr lang="en-SG" sz="2400" b="0" dirty="0"/>
                    </a:p>
                  </a:txBody>
                  <a:tcPr marT="45691" marB="4569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less than or equal</a:t>
                      </a:r>
                    </a:p>
                  </a:txBody>
                  <a:tcPr marT="45691" marB="45691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0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1600200"/>
          <a:ext cx="5410200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and</a:t>
                      </a:r>
                      <a:endParaRPr lang="en-SG" sz="24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&amp;&amp;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or</a:t>
                      </a:r>
                      <a:endParaRPr lang="en-SG" sz="24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||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not</a:t>
                      </a:r>
                      <a:endParaRPr lang="en-SG" sz="24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6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Chained Relational Operators</a:t>
            </a:r>
          </a:p>
        </p:txBody>
      </p:sp>
      <p:sp>
        <p:nvSpPr>
          <p:cNvPr id="15363" name="Rectangle 4"/>
          <p:cNvSpPr txBox="1">
            <a:spLocks noChangeArrowheads="1"/>
          </p:cNvSpPr>
          <p:nvPr/>
        </p:nvSpPr>
        <p:spPr bwMode="auto">
          <a:xfrm>
            <a:off x="381000" y="1143000"/>
            <a:ext cx="853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5125" indent="-365125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kumimoji="1" lang="en-US" altLang="en-US" sz="2800" b="1">
                <a:solidFill>
                  <a:schemeClr val="tx1"/>
                </a:solidFill>
              </a:rPr>
              <a:t>to test whether value in a is between 1 and 10 inclusively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en-US" sz="2800" b="1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209800"/>
          <a:ext cx="6019800" cy="167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 &lt;= a &lt;= 10</a:t>
                      </a:r>
                      <a:endParaRPr lang="en-SG" sz="24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Not available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/>
                        <a:t>a &gt;=1 and a &lt;= 10</a:t>
                      </a:r>
                      <a:endParaRPr lang="en-SG" sz="24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</a:rPr>
                        <a:t>a&gt;=1 &amp;&amp; a &lt;= 10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60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Selections</a:t>
            </a: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12988"/>
            <a:ext cx="314642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55800"/>
            <a:ext cx="3124200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304800" y="1374775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Python :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4648200" y="1152525"/>
            <a:ext cx="900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Verdana" panose="020B0604030504040204" pitchFamily="34" charset="0"/>
              </a:rPr>
              <a:t>C# :</a:t>
            </a:r>
          </a:p>
        </p:txBody>
      </p:sp>
    </p:spTree>
    <p:extLst>
      <p:ext uri="{BB962C8B-B14F-4D97-AF65-F5344CB8AC3E}">
        <p14:creationId xmlns:p14="http://schemas.microsoft.com/office/powerpoint/2010/main" val="40972589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B4D96DB587E42989A6DA86F8D438D" ma:contentTypeVersion="16" ma:contentTypeDescription="Create a new document." ma:contentTypeScope="" ma:versionID="4926eff2c6ba91fbd04e6c8971884453">
  <xsd:schema xmlns:xsd="http://www.w3.org/2001/XMLSchema" xmlns:xs="http://www.w3.org/2001/XMLSchema" xmlns:p="http://schemas.microsoft.com/office/2006/metadata/properties" xmlns:ns1="http://schemas.microsoft.com/sharepoint/v3" xmlns:ns2="ca7cff02-f992-47a1-a703-ade4bd02634a" xmlns:ns3="9552dbef-7a6a-4b43-9b20-c56e2880b8c9" targetNamespace="http://schemas.microsoft.com/office/2006/metadata/properties" ma:root="true" ma:fieldsID="683bad9d13dc4e6b9d6454219f9da1a2" ns1:_="" ns2:_="" ns3:_="">
    <xsd:import namespace="http://schemas.microsoft.com/sharepoint/v3"/>
    <xsd:import namespace="ca7cff02-f992-47a1-a703-ade4bd02634a"/>
    <xsd:import namespace="9552dbef-7a6a-4b43-9b20-c56e2880b8c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cff02-f992-47a1-a703-ade4bd02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374b399-ab63-44db-9bdf-2ccad3a5de9b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552dbef-7a6a-4b43-9b20-c56e2880b8c9" xsi:nil="true"/>
    <lcf76f155ced4ddcb4097134ff3c332f xmlns="ca7cff02-f992-47a1-a703-ade4bd02634a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CCE2F1A-D18F-4064-BB44-B50412049E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9C37E6-0640-47F0-980D-5FC9BC58EA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7cff02-f992-47a1-a703-ade4bd02634a"/>
    <ds:schemaRef ds:uri="9552dbef-7a6a-4b43-9b20-c56e2880b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12A902-A4F9-4671-9793-7CC90076B7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552dbef-7a6a-4b43-9b20-c56e2880b8c9"/>
    <ds:schemaRef ds:uri="ca7cff02-f992-47a1-a703-ade4bd02634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194</Words>
  <Application>Microsoft Office PowerPoint</Application>
  <PresentationFormat>On-screen Show (4:3)</PresentationFormat>
  <Paragraphs>69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Verdana</vt:lpstr>
      <vt:lpstr>Wingdings</vt:lpstr>
      <vt:lpstr>Default Design</vt:lpstr>
      <vt:lpstr>PowerPoint Presentation</vt:lpstr>
      <vt:lpstr>Comments</vt:lpstr>
      <vt:lpstr>Variables</vt:lpstr>
      <vt:lpstr>More on Variables</vt:lpstr>
      <vt:lpstr>Arithmetic Operators</vt:lpstr>
      <vt:lpstr>Relational Operators</vt:lpstr>
      <vt:lpstr>Logical Operators</vt:lpstr>
      <vt:lpstr>Chained Relational Operators</vt:lpstr>
      <vt:lpstr>Selections</vt:lpstr>
      <vt:lpstr>More on Selections</vt:lpstr>
      <vt:lpstr>Repetitions – while </vt:lpstr>
      <vt:lpstr>Repetitions – for </vt:lpstr>
    </vt:vector>
  </TitlesOfParts>
  <Company>Ngee Ann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YANG (NP)</dc:creator>
  <cp:lastModifiedBy>Pamela LOY-SIOW (NP)</cp:lastModifiedBy>
  <cp:revision>421</cp:revision>
  <dcterms:created xsi:type="dcterms:W3CDTF">2010-03-15T07:19:17Z</dcterms:created>
  <dcterms:modified xsi:type="dcterms:W3CDTF">2023-10-06T01:52:05Z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0x010100DA5B4D96DB587E42989A6DA86F8D438D</vt:lpwstr>
  </property>
  <property fmtid="{D5CDD505-2E9C-101B-9397-08002B2CF9AE}" pid="3" name="MSIP_Label_30286cb9-b49f-4646-87a5-340028348160_Enabled">
    <vt:lpwstr>true</vt:lpwstr>
  </property>
  <property fmtid="{D5CDD505-2E9C-101B-9397-08002B2CF9AE}" pid="4" name="MSIP_Label_30286cb9-b49f-4646-87a5-340028348160_SetDate">
    <vt:lpwstr>2023-10-06T01:52:05Z</vt:lpwstr>
  </property>
  <property fmtid="{D5CDD505-2E9C-101B-9397-08002B2CF9AE}" pid="5" name="MSIP_Label_30286cb9-b49f-4646-87a5-340028348160_Method">
    <vt:lpwstr>Standard</vt:lpwstr>
  </property>
  <property fmtid="{D5CDD505-2E9C-101B-9397-08002B2CF9AE}" pid="6" name="MSIP_Label_30286cb9-b49f-4646-87a5-340028348160_Name">
    <vt:lpwstr>30286cb9-b49f-4646-87a5-340028348160</vt:lpwstr>
  </property>
  <property fmtid="{D5CDD505-2E9C-101B-9397-08002B2CF9AE}" pid="7" name="MSIP_Label_30286cb9-b49f-4646-87a5-340028348160_SiteId">
    <vt:lpwstr>cba9e115-3016-4462-a1ab-a565cba0cdf1</vt:lpwstr>
  </property>
  <property fmtid="{D5CDD505-2E9C-101B-9397-08002B2CF9AE}" pid="8" name="MSIP_Label_30286cb9-b49f-4646-87a5-340028348160_ActionId">
    <vt:lpwstr>2df9e378-eceb-4022-a0de-5190ae480d9c</vt:lpwstr>
  </property>
  <property fmtid="{D5CDD505-2E9C-101B-9397-08002B2CF9AE}" pid="9" name="MSIP_Label_30286cb9-b49f-4646-87a5-340028348160_ContentBits">
    <vt:lpwstr>1</vt:lpwstr>
  </property>
</Properties>
</file>