
<file path=[Content_Types].xml><?xml version="1.0" encoding="utf-8"?>
<Types xmlns="http://schemas.openxmlformats.org/package/2006/content-types">
  <Default Extension="mp3" ContentType="audio/mpeg"/>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6" r:id="rId5"/>
    <p:sldId id="261" r:id="rId6"/>
    <p:sldId id="533" r:id="rId7"/>
    <p:sldId id="694" r:id="rId8"/>
    <p:sldId id="696" r:id="rId9"/>
    <p:sldId id="534" r:id="rId10"/>
    <p:sldId id="697" r:id="rId11"/>
    <p:sldId id="699" r:id="rId12"/>
    <p:sldId id="580" r:id="rId13"/>
    <p:sldId id="569" r:id="rId14"/>
    <p:sldId id="519" r:id="rId15"/>
    <p:sldId id="559" r:id="rId16"/>
    <p:sldId id="526" r:id="rId17"/>
    <p:sldId id="527" r:id="rId18"/>
    <p:sldId id="530" r:id="rId19"/>
    <p:sldId id="563" r:id="rId20"/>
    <p:sldId id="568" r:id="rId21"/>
    <p:sldId id="531" r:id="rId22"/>
    <p:sldId id="501" r:id="rId23"/>
    <p:sldId id="560" r:id="rId24"/>
    <p:sldId id="561" r:id="rId25"/>
    <p:sldId id="539" r:id="rId26"/>
    <p:sldId id="564" r:id="rId27"/>
    <p:sldId id="565" r:id="rId28"/>
    <p:sldId id="693" r:id="rId29"/>
    <p:sldId id="570" r:id="rId30"/>
    <p:sldId id="540" r:id="rId31"/>
    <p:sldId id="541" r:id="rId32"/>
    <p:sldId id="544" r:id="rId33"/>
    <p:sldId id="545" r:id="rId34"/>
    <p:sldId id="547" r:id="rId35"/>
    <p:sldId id="668" r:id="rId36"/>
    <p:sldId id="666" r:id="rId37"/>
    <p:sldId id="670" r:id="rId38"/>
    <p:sldId id="671" r:id="rId39"/>
    <p:sldId id="672" r:id="rId40"/>
    <p:sldId id="673" r:id="rId41"/>
    <p:sldId id="674" r:id="rId42"/>
    <p:sldId id="675" r:id="rId43"/>
    <p:sldId id="676" r:id="rId44"/>
    <p:sldId id="679" r:id="rId45"/>
    <p:sldId id="680" r:id="rId46"/>
    <p:sldId id="681" r:id="rId47"/>
    <p:sldId id="683" r:id="rId48"/>
    <p:sldId id="684" r:id="rId49"/>
    <p:sldId id="669" r:id="rId50"/>
    <p:sldId id="629"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33"/>
    <a:srgbClr val="0033CC"/>
    <a:srgbClr val="FFFFCC"/>
    <a:srgbClr val="CC0000"/>
    <a:srgbClr val="640064"/>
    <a:srgbClr val="660066"/>
    <a:srgbClr val="36003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79618" autoAdjust="0"/>
  </p:normalViewPr>
  <p:slideViewPr>
    <p:cSldViewPr>
      <p:cViewPr varScale="1">
        <p:scale>
          <a:sx n="62" d="100"/>
          <a:sy n="62" d="100"/>
        </p:scale>
        <p:origin x="1300" y="5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48" d="100"/>
          <a:sy n="48" d="100"/>
        </p:scale>
        <p:origin x="2752"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10/6/2023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Interpreter_(computing)" TargetMode="External"/><Relationship Id="rId4" Type="http://schemas.openxmlformats.org/officeDocument/2006/relationships/hyperlink" Target="https://en.wikipedia.org/wiki/Compil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B286DB-C50B-484C-A5B6-2AE944CA4CB5}" type="slidenum">
              <a:rPr lang="en-US" smtClean="0"/>
              <a:pPr/>
              <a:t>1</a:t>
            </a:fld>
            <a:endParaRPr lang="en-US"/>
          </a:p>
        </p:txBody>
      </p:sp>
    </p:spTree>
    <p:extLst>
      <p:ext uri="{BB962C8B-B14F-4D97-AF65-F5344CB8AC3E}">
        <p14:creationId xmlns:p14="http://schemas.microsoft.com/office/powerpoint/2010/main" val="1358704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5397A0F-5A71-4435-8027-BA12F0B9A4A0}"/>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D10E2687-7549-42E6-837E-A580CCB637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1423BE9C-2D0B-489E-BC18-08A462CB0A06}"/>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80192ED9-627A-42DB-8C34-910A9F7D0244}" type="slidenum">
              <a:rPr lang="en-GB" altLang="en-US" sz="1000" i="1">
                <a:solidFill>
                  <a:srgbClr val="000000"/>
                </a:solidFill>
                <a:latin typeface="Arial" panose="020B0604020202020204" pitchFamily="34" charset="0"/>
              </a:rPr>
              <a:pPr algn="r"/>
              <a:t>10</a:t>
            </a:fld>
            <a:endParaRPr lang="en-GB" altLang="en-US" sz="1000" i="1">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610C444-3F04-408B-8D13-A65E7754092B}"/>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001818AB-ACA0-46A2-8321-F677B8DABF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a:t>
            </a:r>
            <a:r>
              <a:rPr lang="en-US" b="1" dirty="0"/>
              <a:t>data type</a:t>
            </a:r>
            <a:r>
              <a:rPr lang="en-US" dirty="0"/>
              <a:t> is an attribute of </a:t>
            </a:r>
            <a:r>
              <a:rPr lang="en-US" dirty="0">
                <a:hlinkClick r:id="rId3" tooltip="Data"/>
              </a:rPr>
              <a:t>data</a:t>
            </a:r>
            <a:r>
              <a:rPr lang="en-US" dirty="0"/>
              <a:t> which tells the </a:t>
            </a:r>
            <a:r>
              <a:rPr lang="en-US" dirty="0">
                <a:hlinkClick r:id="rId4" tooltip="Compiler"/>
              </a:rPr>
              <a:t>compiler</a:t>
            </a:r>
            <a:r>
              <a:rPr lang="en-US" dirty="0"/>
              <a:t> or </a:t>
            </a:r>
            <a:r>
              <a:rPr lang="en-US" dirty="0">
                <a:hlinkClick r:id="rId5" tooltip="Interpreter (computing)"/>
              </a:rPr>
              <a:t>interpreter</a:t>
            </a:r>
            <a:r>
              <a:rPr lang="en-US" dirty="0"/>
              <a:t> how the programmer intends to use the data. These are 5 commonly used data types.</a:t>
            </a:r>
            <a:endParaRPr lang="en-US" altLang="en-US" dirty="0">
              <a:latin typeface="Arial" panose="020B0604020202020204" pitchFamily="34" charset="0"/>
            </a:endParaRPr>
          </a:p>
        </p:txBody>
      </p:sp>
      <p:sp>
        <p:nvSpPr>
          <p:cNvPr id="21508" name="Slide Number Placeholder 3">
            <a:extLst>
              <a:ext uri="{FF2B5EF4-FFF2-40B4-BE49-F238E27FC236}">
                <a16:creationId xmlns:a16="http://schemas.microsoft.com/office/drawing/2014/main" id="{F6078F46-C313-4FD7-A8FA-262A85D468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10CEE589-30D9-42DB-8C9E-210A543E58D7}" type="slidenum">
              <a:rPr lang="en-GB" altLang="en-US" sz="1000" smtClean="0">
                <a:latin typeface="Arial" panose="020B0604020202020204" pitchFamily="34" charset="0"/>
              </a:rPr>
              <a:pPr/>
              <a:t>11</a:t>
            </a:fld>
            <a:endParaRPr lang="en-GB" altLang="en-US" sz="100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F67D0D5-FB8F-4D60-BB04-11935A7F3DF1}"/>
              </a:ext>
            </a:extLst>
          </p:cNvPr>
          <p:cNvSpPr>
            <a:spLocks noGrp="1" noRot="1" noChangeAspect="1" noTextEdit="1"/>
          </p:cNvSpPr>
          <p:nvPr>
            <p:ph type="sldImg"/>
          </p:nvPr>
        </p:nvSpPr>
        <p:spPr>
          <a:ln/>
        </p:spPr>
      </p:sp>
      <p:sp>
        <p:nvSpPr>
          <p:cNvPr id="23555" name="Notes Placeholder 2">
            <a:extLst>
              <a:ext uri="{FF2B5EF4-FFF2-40B4-BE49-F238E27FC236}">
                <a16:creationId xmlns:a16="http://schemas.microsoft.com/office/drawing/2014/main" id="{154A0BAE-FB73-483F-8476-1B48B1F5A1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It is important to use the correct data type for the corresponding variable. This table shows the range of value for each data type. Don’t be put off by so many data type, we normally use int for whole number, double for fractional number, bool for true / false value, char for single character, and string for a sequence of characters.</a:t>
            </a:r>
          </a:p>
        </p:txBody>
      </p:sp>
      <p:sp>
        <p:nvSpPr>
          <p:cNvPr id="4" name="Slide Number Placeholder 3">
            <a:extLst>
              <a:ext uri="{FF2B5EF4-FFF2-40B4-BE49-F238E27FC236}">
                <a16:creationId xmlns:a16="http://schemas.microsoft.com/office/drawing/2014/main" id="{606006A5-7DEF-4E76-B0B5-65BFF611138A}"/>
              </a:ext>
            </a:extLst>
          </p:cNvPr>
          <p:cNvSpPr>
            <a:spLocks noGrp="1"/>
          </p:cNvSpPr>
          <p:nvPr>
            <p:ph type="sldNum" sz="quarter" idx="5"/>
          </p:nvPr>
        </p:nvSpPr>
        <p:spPr/>
        <p:txBody>
          <a:bodyPr/>
          <a:lstStyle/>
          <a:p>
            <a:pPr>
              <a:defRPr/>
            </a:pPr>
            <a:fld id="{BDE1833B-D0A5-43E5-AB54-B826A4968ABD}" type="slidenum">
              <a:rPr lang="en-GB" altLang="en-US" smtClean="0"/>
              <a:pPr>
                <a:defRPr/>
              </a:pPr>
              <a:t>12</a:t>
            </a:fld>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D9B590A2-396D-4D72-9C58-A3504142EF85}"/>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18C9393B-B6B9-4508-BA15-EDD22DAB9B8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Variables are containers for storing data values. Every variable must have a name that conforms to the naming rule. We will learn about naming rule in the next slide. </a:t>
            </a:r>
            <a:r>
              <a:rPr lang="en-US" altLang="zh-CN" dirty="0"/>
              <a:t>Unlike Python, t</a:t>
            </a:r>
            <a:r>
              <a:rPr lang="en-US" dirty="0"/>
              <a:t>o create a variable, you must specify the data type instead of just use it. For example, if you want to use the variable x to store int data, you need the statement int x; </a:t>
            </a:r>
          </a:p>
          <a:p>
            <a:r>
              <a:rPr lang="en-US" altLang="en-US" dirty="0">
                <a:latin typeface="Arial" panose="020B0604020202020204" pitchFamily="34" charset="0"/>
              </a:rPr>
              <a:t>You may assign a value to the variable while you declare it. For example, int y = x * 2; multiplies x by 2 and assign it to the variable y that is declared as int data type.</a:t>
            </a:r>
          </a:p>
        </p:txBody>
      </p:sp>
      <p:sp>
        <p:nvSpPr>
          <p:cNvPr id="25604" name="Slide Number Placeholder 3">
            <a:extLst>
              <a:ext uri="{FF2B5EF4-FFF2-40B4-BE49-F238E27FC236}">
                <a16:creationId xmlns:a16="http://schemas.microsoft.com/office/drawing/2014/main" id="{71643A47-15BC-4F69-817C-B40F633CCA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179B46ED-7195-4A10-83DB-E5B167A1F61B}" type="slidenum">
              <a:rPr lang="en-GB" altLang="en-US" sz="1000" smtClean="0">
                <a:latin typeface="Arial" panose="020B0604020202020204" pitchFamily="34" charset="0"/>
              </a:rPr>
              <a:pPr/>
              <a:t>13</a:t>
            </a:fld>
            <a:endParaRPr lang="en-GB" altLang="en-US" sz="10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2C1F661-6E63-4386-BE4F-7A03E2F51055}"/>
              </a:ext>
            </a:extLst>
          </p:cNvPr>
          <p:cNvSpPr>
            <a:spLocks noGrp="1" noRot="1" noChangeAspect="1" noTextEdit="1"/>
          </p:cNvSpPr>
          <p:nvPr>
            <p:ph type="sldImg"/>
          </p:nvPr>
        </p:nvSpPr>
        <p:spPr>
          <a:ln/>
        </p:spPr>
      </p:sp>
      <p:sp>
        <p:nvSpPr>
          <p:cNvPr id="27651" name="Notes Placeholder 2">
            <a:extLst>
              <a:ext uri="{FF2B5EF4-FFF2-40B4-BE49-F238E27FC236}">
                <a16:creationId xmlns:a16="http://schemas.microsoft.com/office/drawing/2014/main" id="{56E83F8A-7ECE-4463-AA6E-4FD8F75163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a:latin typeface="Arial" panose="020B0604020202020204" pitchFamily="34" charset="0"/>
              </a:rPr>
              <a:t>This slide shows the rules for variables. </a:t>
            </a:r>
          </a:p>
          <a:p>
            <a:r>
              <a:rPr lang="en-US" altLang="en-US" sz="3200" dirty="0">
                <a:latin typeface="Arial" panose="020B0604020202020204" pitchFamily="34" charset="0"/>
              </a:rPr>
              <a:t>For a list of keywords, refer to https://docs.microsoft.com/en-us/dotnet/csharp/language-reference/keywords/ </a:t>
            </a:r>
          </a:p>
        </p:txBody>
      </p:sp>
      <p:sp>
        <p:nvSpPr>
          <p:cNvPr id="27652" name="Slide Number Placeholder 3">
            <a:extLst>
              <a:ext uri="{FF2B5EF4-FFF2-40B4-BE49-F238E27FC236}">
                <a16:creationId xmlns:a16="http://schemas.microsoft.com/office/drawing/2014/main" id="{DE7218CA-2A2F-4F30-9D1E-7A3D29825E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AF97B5D4-BC1B-4D2C-A7A1-808A2863C8F9}" type="slidenum">
              <a:rPr lang="en-GB" altLang="en-US" sz="1000" smtClean="0">
                <a:latin typeface="Arial" panose="020B0604020202020204" pitchFamily="34" charset="0"/>
              </a:rPr>
              <a:pPr/>
              <a:t>14</a:t>
            </a:fld>
            <a:endParaRPr lang="en-GB" altLang="en-US" sz="100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9B03630-E133-4C3A-A29A-1372EFE4A803}"/>
              </a:ext>
            </a:extLst>
          </p:cNvPr>
          <p:cNvSpPr>
            <a:spLocks noGrp="1" noRot="1" noChangeAspect="1" noTextEdit="1"/>
          </p:cNvSpPr>
          <p:nvPr>
            <p:ph type="sldImg"/>
          </p:nvPr>
        </p:nvSpPr>
        <p:spPr>
          <a:ln/>
        </p:spPr>
      </p:sp>
      <p:sp>
        <p:nvSpPr>
          <p:cNvPr id="29699" name="Notes Placeholder 2">
            <a:extLst>
              <a:ext uri="{FF2B5EF4-FFF2-40B4-BE49-F238E27FC236}">
                <a16:creationId xmlns:a16="http://schemas.microsoft.com/office/drawing/2014/main" id="{0BB445A8-366C-471E-A6A7-93C1F863DB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Constants are values that will never change during the program execution. A constant can be declared using the const keyword.</a:t>
            </a:r>
          </a:p>
        </p:txBody>
      </p:sp>
      <p:sp>
        <p:nvSpPr>
          <p:cNvPr id="29700" name="Slide Number Placeholder 3">
            <a:extLst>
              <a:ext uri="{FF2B5EF4-FFF2-40B4-BE49-F238E27FC236}">
                <a16:creationId xmlns:a16="http://schemas.microsoft.com/office/drawing/2014/main" id="{5BE2B75E-2651-4FAA-991F-B879BE89C3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45E9BE04-7A4B-4C28-8108-D7AF40BC4685}" type="slidenum">
              <a:rPr lang="en-GB" altLang="en-US" sz="1000" smtClean="0">
                <a:latin typeface="Arial" panose="020B0604020202020204" pitchFamily="34" charset="0"/>
              </a:rPr>
              <a:pPr/>
              <a:t>15</a:t>
            </a:fld>
            <a:endParaRPr lang="en-GB" altLang="en-US" sz="100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7D34296-A92C-4D18-9134-286A7169EAFC}"/>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34727313-7482-44BD-A4D9-79B81A05CF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Very often you need to convert a string to numeric type or vice versa. For example you have used </a:t>
            </a:r>
            <a:r>
              <a:rPr lang="en-US" altLang="en-US" dirty="0" err="1">
                <a:latin typeface="Arial" panose="020B0604020202020204" pitchFamily="34" charset="0"/>
              </a:rPr>
              <a:t>Console.ReadLine</a:t>
            </a:r>
            <a:r>
              <a:rPr lang="en-US" altLang="en-US" dirty="0">
                <a:latin typeface="Arial" panose="020B0604020202020204" pitchFamily="34" charset="0"/>
              </a:rPr>
              <a:t>() to obtain a user input, which is a string type but you want to store it in a variable of int data type. You will have to use The method ToInt32 in Convert class to do the conversion, as shown in the first example. To convert from a string value to a double value, use method </a:t>
            </a:r>
            <a:r>
              <a:rPr lang="en-US" altLang="en-US" dirty="0" err="1">
                <a:latin typeface="Arial" panose="020B0604020202020204" pitchFamily="34" charset="0"/>
              </a:rPr>
              <a:t>ToDouble</a:t>
            </a:r>
            <a:r>
              <a:rPr lang="en-US" altLang="en-US" dirty="0">
                <a:latin typeface="Arial" panose="020B0604020202020204" pitchFamily="34" charset="0"/>
              </a:rPr>
              <a:t> in Convert class as shown in the second example.</a:t>
            </a:r>
          </a:p>
          <a:p>
            <a:r>
              <a:rPr lang="en-US" altLang="en-US" dirty="0">
                <a:latin typeface="Arial" panose="020B0604020202020204" pitchFamily="34" charset="0"/>
              </a:rPr>
              <a:t>On the other hand, if you want to convert a numeric value to a string, use the </a:t>
            </a:r>
            <a:r>
              <a:rPr lang="en-US" altLang="en-US" dirty="0" err="1">
                <a:latin typeface="Arial" panose="020B0604020202020204" pitchFamily="34" charset="0"/>
              </a:rPr>
              <a:t>ToString</a:t>
            </a:r>
            <a:r>
              <a:rPr lang="en-US" altLang="en-US" dirty="0">
                <a:latin typeface="Arial" panose="020B0604020202020204" pitchFamily="34" charset="0"/>
              </a:rPr>
              <a:t> method. The third example shows that you can even format the string to the specific pattern shown in the parameter.</a:t>
            </a:r>
          </a:p>
        </p:txBody>
      </p:sp>
      <p:sp>
        <p:nvSpPr>
          <p:cNvPr id="31748" name="Slide Number Placeholder 3">
            <a:extLst>
              <a:ext uri="{FF2B5EF4-FFF2-40B4-BE49-F238E27FC236}">
                <a16:creationId xmlns:a16="http://schemas.microsoft.com/office/drawing/2014/main" id="{C4C2CD3A-7AFE-4861-9B59-E55C0D5C12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75CC129D-70DB-41FB-B3B1-33473755305B}" type="slidenum">
              <a:rPr lang="en-GB" altLang="en-US" sz="1000" smtClean="0">
                <a:latin typeface="Arial" panose="020B0604020202020204" pitchFamily="34" charset="0"/>
              </a:rPr>
              <a:pPr/>
              <a:t>16</a:t>
            </a:fld>
            <a:endParaRPr lang="en-GB" altLang="en-US" sz="100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A468322-317B-42A7-9DC4-0BC0D99D04D5}"/>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7C7B67A9-6E29-44A1-AB9F-064E63B134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12759872-66A5-4FA9-9896-5BDE02BF7DF5}"/>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F72134CF-2AF9-4773-BACB-9C1F4BB79B14}" type="slidenum">
              <a:rPr lang="en-GB" altLang="en-US" sz="1000" i="1">
                <a:solidFill>
                  <a:srgbClr val="000000"/>
                </a:solidFill>
                <a:latin typeface="Arial" panose="020B0604020202020204" pitchFamily="34" charset="0"/>
              </a:rPr>
              <a:pPr algn="r"/>
              <a:t>17</a:t>
            </a:fld>
            <a:endParaRPr lang="en-GB" altLang="en-US" sz="1000" i="1">
              <a:solidFill>
                <a:srgbClr val="000000"/>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3208D41-CEE1-4146-A9F5-B5926F9BD264}"/>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7A37B7B7-5895-4364-8267-8ED20F1121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Operator performs operation on one or two operands. For example, use arithmetic operator to perform arithmetic calculation, use relational operator to compare the relationship between two operands, </a:t>
            </a:r>
            <a:r>
              <a:rPr lang="en-US" altLang="en-US" dirty="0" err="1">
                <a:latin typeface="Arial" panose="020B0604020202020204" pitchFamily="34" charset="0"/>
              </a:rPr>
              <a:t>etc</a:t>
            </a:r>
            <a:endParaRPr lang="en-US" altLang="en-US" dirty="0">
              <a:latin typeface="Arial" panose="020B0604020202020204" pitchFamily="34" charset="0"/>
            </a:endParaRPr>
          </a:p>
        </p:txBody>
      </p:sp>
      <p:sp>
        <p:nvSpPr>
          <p:cNvPr id="35844" name="Slide Number Placeholder 3">
            <a:extLst>
              <a:ext uri="{FF2B5EF4-FFF2-40B4-BE49-F238E27FC236}">
                <a16:creationId xmlns:a16="http://schemas.microsoft.com/office/drawing/2014/main" id="{EAC91C0F-6D21-4EFB-AEB8-1820C15ABA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08EF03BA-A1D8-488E-BD7B-71E89AB8CA1A}" type="slidenum">
              <a:rPr lang="en-GB" altLang="en-US" sz="1000" smtClean="0">
                <a:latin typeface="Arial" panose="020B0604020202020204" pitchFamily="34" charset="0"/>
              </a:rPr>
              <a:pPr/>
              <a:t>18</a:t>
            </a:fld>
            <a:endParaRPr lang="en-GB" altLang="en-US" sz="100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FCCBE8F0-73B0-4DFC-81DF-D8D0391DF236}"/>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1A3D41ED-CD23-4DEE-9670-95783E6975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We have the usual plus, minus, multiply, divide and modulus operators just like in python. However, do note that for the division operator, if both operands are integer types, the result will be an integer value, any decimal values will be truncated. For example, the result from 1 divided by 2 is 0 instead of 0.5. To get 0.5, you should use 1.0 divide by 2 or 1 divide by 2.0</a:t>
            </a:r>
          </a:p>
          <a:p>
            <a:r>
              <a:rPr lang="en-US" altLang="en-US" dirty="0">
                <a:latin typeface="Arial" panose="020B0604020202020204" pitchFamily="34" charset="0"/>
              </a:rPr>
              <a:t>The ++ and – operators are two additional arithmetic operators that are not available in python. They are commonly used in C#. The ++ operator increases the integer value by 1, -- operator decreases the integer value by 1.</a:t>
            </a:r>
          </a:p>
        </p:txBody>
      </p:sp>
      <p:sp>
        <p:nvSpPr>
          <p:cNvPr id="37892" name="Slide Number Placeholder 3">
            <a:extLst>
              <a:ext uri="{FF2B5EF4-FFF2-40B4-BE49-F238E27FC236}">
                <a16:creationId xmlns:a16="http://schemas.microsoft.com/office/drawing/2014/main" id="{225BC563-44FA-49D0-8F6D-C5CC4A76B7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E9489A2B-2E86-4766-B052-E237BAE63149}" type="slidenum">
              <a:rPr lang="en-GB" altLang="en-US" sz="1000" smtClean="0">
                <a:latin typeface="Arial" panose="020B0604020202020204" pitchFamily="34" charset="0"/>
              </a:rPr>
              <a:pPr/>
              <a:t>19</a:t>
            </a:fld>
            <a:endParaRPr lang="en-GB" altLang="en-US" sz="100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part 1 of the introduction to C#. In this lesson, you will learn the essentials of C# programming including how to write your first C# program, what are data types, variables and operators. You will also be learning the simple C# control structure such as selection structure and repetition structure. Last but not least, you will </a:t>
            </a:r>
            <a:r>
              <a:rPr lang="en-US"/>
              <a:t>learn methods </a:t>
            </a:r>
            <a:r>
              <a:rPr lang="en-US" dirty="0"/>
              <a:t>in C# programming.</a:t>
            </a:r>
          </a:p>
        </p:txBody>
      </p:sp>
      <p:sp>
        <p:nvSpPr>
          <p:cNvPr id="4" name="Slide Number Placeholder 3"/>
          <p:cNvSpPr>
            <a:spLocks noGrp="1"/>
          </p:cNvSpPr>
          <p:nvPr>
            <p:ph type="sldNum" sz="quarter" idx="5"/>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3674988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39200207-6CD9-40AA-847C-A8FC509D1055}"/>
              </a:ext>
            </a:extLst>
          </p:cNvPr>
          <p:cNvSpPr>
            <a:spLocks noGrp="1" noRot="1" noChangeAspect="1" noTextEdit="1"/>
          </p:cNvSpPr>
          <p:nvPr>
            <p:ph type="sldImg"/>
          </p:nvPr>
        </p:nvSpPr>
        <p:spPr>
          <a:ln/>
        </p:spPr>
      </p:sp>
      <p:sp>
        <p:nvSpPr>
          <p:cNvPr id="39939" name="Notes Placeholder 2">
            <a:extLst>
              <a:ext uri="{FF2B5EF4-FFF2-40B4-BE49-F238E27FC236}">
                <a16:creationId xmlns:a16="http://schemas.microsoft.com/office/drawing/2014/main" id="{3248F9EE-E114-4D36-A88B-B40BB13763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These 6 relational operators are to be used to compare the relationship between 2 numeric values. Please note that to compare whether two values are equal, the operator is two equal signs instead of one equal sign as one equal sign is used for assigning value.</a:t>
            </a:r>
          </a:p>
        </p:txBody>
      </p:sp>
      <p:sp>
        <p:nvSpPr>
          <p:cNvPr id="39940" name="Slide Number Placeholder 3">
            <a:extLst>
              <a:ext uri="{FF2B5EF4-FFF2-40B4-BE49-F238E27FC236}">
                <a16:creationId xmlns:a16="http://schemas.microsoft.com/office/drawing/2014/main" id="{020B4416-B9A8-421B-A01D-5AB7B4CD33E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4C06D860-E941-4B95-96EF-F46127184C3C}" type="slidenum">
              <a:rPr lang="en-GB" altLang="en-US" sz="1000" smtClean="0">
                <a:latin typeface="Arial" panose="020B0604020202020204" pitchFamily="34" charset="0"/>
              </a:rPr>
              <a:pPr/>
              <a:t>20</a:t>
            </a:fld>
            <a:endParaRPr lang="en-GB" altLang="en-US" sz="100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BD9B2735-3C7F-4C31-9C62-9A185944F624}"/>
              </a:ext>
            </a:extLst>
          </p:cNvPr>
          <p:cNvSpPr>
            <a:spLocks noGrp="1" noRot="1" noChangeAspect="1" noTextEdit="1"/>
          </p:cNvSpPr>
          <p:nvPr>
            <p:ph type="sldImg"/>
          </p:nvPr>
        </p:nvSpPr>
        <p:spPr>
          <a:ln/>
        </p:spPr>
      </p:sp>
      <p:sp>
        <p:nvSpPr>
          <p:cNvPr id="41987" name="Notes Placeholder 2">
            <a:extLst>
              <a:ext uri="{FF2B5EF4-FFF2-40B4-BE49-F238E27FC236}">
                <a16:creationId xmlns:a16="http://schemas.microsoft.com/office/drawing/2014/main" id="{EDE180BD-7057-46E0-921E-8918D56947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logical operators are used to combine simple relational statements into more complex expressions.</a:t>
            </a:r>
          </a:p>
        </p:txBody>
      </p:sp>
      <p:sp>
        <p:nvSpPr>
          <p:cNvPr id="41988" name="Slide Number Placeholder 3">
            <a:extLst>
              <a:ext uri="{FF2B5EF4-FFF2-40B4-BE49-F238E27FC236}">
                <a16:creationId xmlns:a16="http://schemas.microsoft.com/office/drawing/2014/main" id="{334B631F-3678-4ECC-83C1-F5D58ADC3A9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DB712405-BC73-4EE5-81D9-55A6770C09CB}" type="slidenum">
              <a:rPr lang="en-GB" altLang="en-US" sz="1000" smtClean="0">
                <a:latin typeface="Arial" panose="020B0604020202020204" pitchFamily="34" charset="0"/>
              </a:rPr>
              <a:pPr/>
              <a:t>21</a:t>
            </a:fld>
            <a:endParaRPr lang="en-GB" altLang="en-US" sz="100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plus sign is usually used to add two numeric values. However, if it is used on strings, it becomes the concatenation operator that joins multiple strings into a single string.</a:t>
            </a:r>
          </a:p>
        </p:txBody>
      </p:sp>
      <p:sp>
        <p:nvSpPr>
          <p:cNvPr id="4" name="Slide Number Placeholder 3"/>
          <p:cNvSpPr>
            <a:spLocks noGrp="1"/>
          </p:cNvSpPr>
          <p:nvPr>
            <p:ph type="sldNum" sz="quarter" idx="5"/>
          </p:nvPr>
        </p:nvSpPr>
        <p:spPr/>
        <p:txBody>
          <a:bodyPr/>
          <a:lstStyle/>
          <a:p>
            <a:fld id="{26B286DB-C50B-484C-A5B6-2AE944CA4CB5}" type="slidenum">
              <a:rPr lang="en-US" smtClean="0"/>
              <a:pPr/>
              <a:t>22</a:t>
            </a:fld>
            <a:endParaRPr lang="en-US"/>
          </a:p>
        </p:txBody>
      </p:sp>
    </p:spTree>
    <p:extLst>
      <p:ext uri="{BB962C8B-B14F-4D97-AF65-F5344CB8AC3E}">
        <p14:creationId xmlns:p14="http://schemas.microsoft.com/office/powerpoint/2010/main" val="2715018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F4AAC97-AE6A-479A-9B4A-403150953CE3}"/>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5144E316-4D51-44EB-8F85-BE2A3E7A3F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When an expression consists of many operators, those with higher precedence are executed before those with lower precedence. Parentheses has highest precedence then arithmetic operators.</a:t>
            </a:r>
          </a:p>
        </p:txBody>
      </p:sp>
      <p:sp>
        <p:nvSpPr>
          <p:cNvPr id="45060" name="Slide Number Placeholder 3">
            <a:extLst>
              <a:ext uri="{FF2B5EF4-FFF2-40B4-BE49-F238E27FC236}">
                <a16:creationId xmlns:a16="http://schemas.microsoft.com/office/drawing/2014/main" id="{B5A06798-8C31-4AB7-94C7-181C856E0A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AB0A7013-54CB-4D19-959F-C3E19870EBA2}" type="slidenum">
              <a:rPr lang="en-GB" altLang="en-US" sz="1000" smtClean="0">
                <a:latin typeface="Arial" panose="020B0604020202020204" pitchFamily="34" charset="0"/>
              </a:rPr>
              <a:pPr/>
              <a:t>23</a:t>
            </a:fld>
            <a:endParaRPr lang="en-GB" altLang="en-US" sz="100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E041682F-E0FA-4942-9779-BDAE6D51DDAC}"/>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825C309B-4F8F-427B-BC75-3A965D539E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consecutive operators in an expression have the same precedence, a rule called </a:t>
            </a:r>
            <a:r>
              <a:rPr lang="en-US" i="1" dirty="0"/>
              <a:t>associativity</a:t>
            </a:r>
            <a:r>
              <a:rPr lang="en-US" dirty="0"/>
              <a:t> is used to decide the order in which those operators are evaluated. Left-associative operators of the same precedence are evaluated in order from left to right. For example, multiplication and division have the same precedence and they are left-associative. In the expression 12/2*3, the division is done first because it is to the left of the multiplication, producing a value of 18.</a:t>
            </a:r>
            <a:endParaRPr lang="en-US" altLang="en-US" dirty="0">
              <a:latin typeface="Arial" panose="020B0604020202020204" pitchFamily="34" charset="0"/>
            </a:endParaRPr>
          </a:p>
        </p:txBody>
      </p:sp>
      <p:sp>
        <p:nvSpPr>
          <p:cNvPr id="47108" name="Slide Number Placeholder 3">
            <a:extLst>
              <a:ext uri="{FF2B5EF4-FFF2-40B4-BE49-F238E27FC236}">
                <a16:creationId xmlns:a16="http://schemas.microsoft.com/office/drawing/2014/main" id="{D3D40930-2063-4D43-B3E0-3F9C926C2E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EEE5787A-BA35-452D-8C1E-E0EB57BE2C22}" type="slidenum">
              <a:rPr lang="en-GB" altLang="en-US" sz="1000" smtClean="0">
                <a:latin typeface="Arial" panose="020B0604020202020204" pitchFamily="34" charset="0"/>
              </a:rPr>
              <a:pPr/>
              <a:t>24</a:t>
            </a:fld>
            <a:endParaRPr lang="en-GB" altLang="en-US" sz="100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25</a:t>
            </a:fld>
            <a:endParaRPr lang="en-US"/>
          </a:p>
        </p:txBody>
      </p:sp>
    </p:spTree>
    <p:extLst>
      <p:ext uri="{BB962C8B-B14F-4D97-AF65-F5344CB8AC3E}">
        <p14:creationId xmlns:p14="http://schemas.microsoft.com/office/powerpoint/2010/main" val="2192204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7E00D29-C38C-4326-A2C1-C9D249C2EC5D}"/>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D28E09D7-C734-4DC4-80BA-273CAF8DD8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51204" name="Slide Number Placeholder 3">
            <a:extLst>
              <a:ext uri="{FF2B5EF4-FFF2-40B4-BE49-F238E27FC236}">
                <a16:creationId xmlns:a16="http://schemas.microsoft.com/office/drawing/2014/main" id="{A37AF9CC-7AE8-4BAE-8E44-A4D62903D613}"/>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E6A9A860-B282-40D5-8DF7-011AAFF7C5E1}" type="slidenum">
              <a:rPr lang="en-GB" altLang="en-US" sz="1000" i="1">
                <a:solidFill>
                  <a:srgbClr val="000000"/>
                </a:solidFill>
                <a:latin typeface="Arial" panose="020B0604020202020204" pitchFamily="34" charset="0"/>
              </a:rPr>
              <a:pPr algn="r"/>
              <a:t>26</a:t>
            </a:fld>
            <a:endParaRPr lang="en-GB" altLang="en-US" sz="1000" i="1">
              <a:solidFill>
                <a:srgbClr val="000000"/>
              </a:solidFill>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628D860-10F2-4F37-A079-FA87090B39AA}"/>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65A32951-6857-4887-8A51-42F9B6C55B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Similar to python, if-else statements are used to select among set of statements depending on the value of the condition. However, different from python, indentation of the statements is not to be used to indicate blocks of codes instead braces are used as shown in condition_2 in the example. Furthermore, the condition must be enclosed in a pair of parentheses.</a:t>
            </a:r>
          </a:p>
        </p:txBody>
      </p:sp>
      <p:sp>
        <p:nvSpPr>
          <p:cNvPr id="53252" name="Slide Number Placeholder 3">
            <a:extLst>
              <a:ext uri="{FF2B5EF4-FFF2-40B4-BE49-F238E27FC236}">
                <a16:creationId xmlns:a16="http://schemas.microsoft.com/office/drawing/2014/main" id="{A3DD6991-07D9-4CFE-B42E-980F3DA4B7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9D508881-7948-49FD-A53B-8EBFFBEDED23}" type="slidenum">
              <a:rPr lang="en-GB" altLang="en-US" sz="1000" smtClean="0">
                <a:latin typeface="Arial" panose="020B0604020202020204" pitchFamily="34" charset="0"/>
              </a:rPr>
              <a:pPr/>
              <a:t>27</a:t>
            </a:fld>
            <a:endParaRPr lang="en-GB" altLang="en-US" sz="100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we can assign a string showing the grade based on the value in variable mark to the variable result by using if-else statement.</a:t>
            </a:r>
          </a:p>
        </p:txBody>
      </p:sp>
      <p:sp>
        <p:nvSpPr>
          <p:cNvPr id="4" name="Slide Number Placeholder 3"/>
          <p:cNvSpPr>
            <a:spLocks noGrp="1"/>
          </p:cNvSpPr>
          <p:nvPr>
            <p:ph type="sldNum" sz="quarter" idx="5"/>
          </p:nvPr>
        </p:nvSpPr>
        <p:spPr/>
        <p:txBody>
          <a:bodyPr/>
          <a:lstStyle/>
          <a:p>
            <a:fld id="{26B286DB-C50B-484C-A5B6-2AE944CA4CB5}" type="slidenum">
              <a:rPr lang="en-US" smtClean="0"/>
              <a:pPr/>
              <a:t>28</a:t>
            </a:fld>
            <a:endParaRPr lang="en-US"/>
          </a:p>
        </p:txBody>
      </p:sp>
    </p:spTree>
    <p:extLst>
      <p:ext uri="{BB962C8B-B14F-4D97-AF65-F5344CB8AC3E}">
        <p14:creationId xmlns:p14="http://schemas.microsoft.com/office/powerpoint/2010/main" val="2411034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09B8AE45-8B8C-4739-BC3C-AB73FE4FEFCD}"/>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3268A7C8-FADD-4052-B325-6AE3C81C91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Repetition statements are used to repeat the same code multiple times in succession. While loop executes the statements in the loop body as long as the condition is true. For this loop to end, the condition should at some point of time become false.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Similar to if-else statements, braces are used to group block of statements and the condition must be enclosed in a pair of parentheses.</a:t>
            </a:r>
          </a:p>
          <a:p>
            <a:endParaRPr lang="en-US" altLang="en-US" dirty="0">
              <a:latin typeface="Arial" panose="020B0604020202020204" pitchFamily="34" charset="0"/>
            </a:endParaRPr>
          </a:p>
        </p:txBody>
      </p:sp>
      <p:sp>
        <p:nvSpPr>
          <p:cNvPr id="56324" name="Slide Number Placeholder 3">
            <a:extLst>
              <a:ext uri="{FF2B5EF4-FFF2-40B4-BE49-F238E27FC236}">
                <a16:creationId xmlns:a16="http://schemas.microsoft.com/office/drawing/2014/main" id="{B69DE86F-4F7E-43C4-A952-6DAE7C630367}"/>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8D3D616E-115F-460B-B666-E6DA3D7D0919}" type="slidenum">
              <a:rPr lang="en-GB" altLang="en-US" sz="1000" i="1">
                <a:latin typeface="Arial" panose="020B0604020202020204" pitchFamily="34" charset="0"/>
              </a:rPr>
              <a:pPr algn="r"/>
              <a:t>29</a:t>
            </a:fld>
            <a:endParaRPr lang="en-GB" altLang="en-US" sz="1000" i="1">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DC73953-7C6C-4AD4-8E3C-B43F7208B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9DBE5C0-99AC-43B2-8DB9-410FCB12DF00}" type="slidenum">
              <a:rPr lang="en-GB" altLang="en-US" sz="1000" smtClean="0">
                <a:latin typeface="Arial" panose="020B0604020202020204" pitchFamily="34" charset="0"/>
              </a:rPr>
              <a:pPr/>
              <a:t>3</a:t>
            </a:fld>
            <a:endParaRPr lang="en-GB" altLang="en-US" sz="1000">
              <a:latin typeface="Arial" panose="020B0604020202020204" pitchFamily="34" charset="0"/>
            </a:endParaRPr>
          </a:p>
        </p:txBody>
      </p:sp>
      <p:sp>
        <p:nvSpPr>
          <p:cNvPr id="10243" name="Rectangle 2">
            <a:extLst>
              <a:ext uri="{FF2B5EF4-FFF2-40B4-BE49-F238E27FC236}">
                <a16:creationId xmlns:a16="http://schemas.microsoft.com/office/drawing/2014/main" id="{7BC3F90D-8034-4528-8C0C-6542E6678319}"/>
              </a:ext>
            </a:extLst>
          </p:cNvPr>
          <p:cNvSpPr>
            <a:spLocks noGrp="1" noRot="1" noChangeAspect="1" noChangeArrowheads="1" noTextEdit="1"/>
          </p:cNvSpPr>
          <p:nvPr>
            <p:ph type="sldImg"/>
          </p:nvPr>
        </p:nvSpPr>
        <p:spPr>
          <a:xfrm>
            <a:off x="1160463" y="693738"/>
            <a:ext cx="4613275" cy="3460750"/>
          </a:xfrm>
          <a:ln/>
        </p:spPr>
      </p:sp>
      <p:sp>
        <p:nvSpPr>
          <p:cNvPr id="10244" name="Rectangle 3">
            <a:extLst>
              <a:ext uri="{FF2B5EF4-FFF2-40B4-BE49-F238E27FC236}">
                <a16:creationId xmlns:a16="http://schemas.microsoft.com/office/drawing/2014/main" id="{17B0A47B-EA31-48A6-93BE-B3459E838547}"/>
              </a:ext>
            </a:extLst>
          </p:cNvPr>
          <p:cNvSpPr>
            <a:spLocks noGrp="1" noChangeArrowheads="1"/>
          </p:cNvSpPr>
          <p:nvPr>
            <p:ph type="body" idx="1"/>
          </p:nvPr>
        </p:nvSpPr>
        <p:spPr>
          <a:xfrm>
            <a:off x="692150" y="4384675"/>
            <a:ext cx="55499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ts val="0"/>
              </a:spcBef>
              <a:spcAft>
                <a:spcPts val="600"/>
              </a:spcAft>
              <a:buNone/>
              <a:defRPr/>
            </a:pPr>
            <a:r>
              <a:rPr lang="en-SG" altLang="en-US" dirty="0"/>
              <a:t>C# is designed for building applications that run on the .NET Core. It is an </a:t>
            </a:r>
            <a:r>
              <a:rPr lang="en-US" altLang="en-US" sz="2800" dirty="0">
                <a:ea typeface="+mn-ea"/>
              </a:rPr>
              <a:t>Object-oriented programming language that has strong resemblance to Java. Do note that C# is case-sensitive.</a:t>
            </a:r>
          </a:p>
          <a:p>
            <a:endParaRPr lang="en-US" altLang="en-US"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 example shows how we can sum up the values from 1 to 9 with an increment of 1 by using a while loop.</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30</a:t>
            </a:fld>
            <a:endParaRPr lang="en-US"/>
          </a:p>
        </p:txBody>
      </p:sp>
    </p:spTree>
    <p:extLst>
      <p:ext uri="{BB962C8B-B14F-4D97-AF65-F5344CB8AC3E}">
        <p14:creationId xmlns:p14="http://schemas.microsoft.com/office/powerpoint/2010/main" val="2436273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E978A041-7007-4755-B7BE-7299FC671974}"/>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2D955242-D37A-456A-8258-4A8CD0DFA5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Similar to while loop, do-while loop also executes the statements in the loop body as long as the condition is true. However, the condition is only evaluated at the end of the first iteration. In this way, the loop body is executed at least once.</a:t>
            </a:r>
          </a:p>
        </p:txBody>
      </p:sp>
      <p:sp>
        <p:nvSpPr>
          <p:cNvPr id="59396" name="Slide Number Placeholder 3">
            <a:extLst>
              <a:ext uri="{FF2B5EF4-FFF2-40B4-BE49-F238E27FC236}">
                <a16:creationId xmlns:a16="http://schemas.microsoft.com/office/drawing/2014/main" id="{ED982F83-9B4D-4745-94AE-65581E78637C}"/>
              </a:ext>
            </a:extLst>
          </p:cNvPr>
          <p:cNvSpPr txBox="1">
            <a:spLocks noGrp="1"/>
          </p:cNvSpPr>
          <p:nvPr/>
        </p:nvSpPr>
        <p:spPr bwMode="auto">
          <a:xfrm>
            <a:off x="3929063" y="8770938"/>
            <a:ext cx="3005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218" tIns="0" rIns="19218" bIns="0" anchor="b"/>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pPr algn="r"/>
            <a:fld id="{E032CC69-9F55-4FE9-9687-2BB3A318CC17}" type="slidenum">
              <a:rPr lang="en-GB" altLang="en-US" sz="1000" i="1">
                <a:latin typeface="Arial" panose="020B0604020202020204" pitchFamily="34" charset="0"/>
              </a:rPr>
              <a:pPr algn="r"/>
              <a:t>31</a:t>
            </a:fld>
            <a:endParaRPr lang="en-GB" altLang="en-US" sz="1000" i="1">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8C0439AE-EAA8-4E7F-80E1-D86F5C8502C2}"/>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id="{ECDB9D65-8ED9-400F-854C-B12A2FB62C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For loop provides a more convenient way to handle counters in loops. </a:t>
            </a:r>
          </a:p>
          <a:p>
            <a:r>
              <a:rPr lang="en-US" dirty="0"/>
              <a:t>The for header has three parts, that is initialization, condition and increment / decrement. The initialization part is used to declare and initialize loop control variables or any other necessary variables before entering into the loop. The condition is checked before executing the loop and the increment / decrement part is executed after each time the body of the for loop is executed.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example here shows how we can sum up the values from 1 to 9 with an increment of 1 just like two slides before but this time we make use of a for loop. </a:t>
            </a:r>
          </a:p>
          <a:p>
            <a:endParaRPr lang="en-US" altLang="en-US" dirty="0">
              <a:latin typeface="Arial" panose="020B0604020202020204" pitchFamily="34" charset="0"/>
            </a:endParaRPr>
          </a:p>
        </p:txBody>
      </p:sp>
      <p:sp>
        <p:nvSpPr>
          <p:cNvPr id="63492" name="Slide Number Placeholder 3">
            <a:extLst>
              <a:ext uri="{FF2B5EF4-FFF2-40B4-BE49-F238E27FC236}">
                <a16:creationId xmlns:a16="http://schemas.microsoft.com/office/drawing/2014/main" id="{98464907-445D-456F-BF33-57ACA76150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5B7C49C5-7759-42BD-8E1E-8F1584DBC5AE}" type="slidenum">
              <a:rPr lang="en-GB" altLang="en-US" sz="1000" smtClean="0">
                <a:latin typeface="Arial" panose="020B0604020202020204" pitchFamily="34" charset="0"/>
              </a:rPr>
              <a:pPr/>
              <a:t>32</a:t>
            </a:fld>
            <a:endParaRPr lang="en-GB" altLang="en-US" sz="100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C618D546-7592-4F24-B5A5-30A1A14B8E5B}"/>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id="{FB8654EE-ADDB-4E34-ABCB-8A92BCE724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foreach loop is an easy to use and more readable alternative to for loop. </a:t>
            </a:r>
          </a:p>
          <a:p>
            <a:r>
              <a:rPr lang="en-US" dirty="0"/>
              <a:t>When working with strings or collections, it iterates through each items of strings or collections. </a:t>
            </a:r>
          </a:p>
          <a:p>
            <a:r>
              <a:rPr lang="en-US" dirty="0"/>
              <a:t>The example here shows how to use the foreach loop to iterate through each character in the string title and display on the console one character at a time.</a:t>
            </a:r>
            <a:endParaRPr lang="en-US" altLang="en-US" dirty="0">
              <a:latin typeface="Arial" panose="020B0604020202020204" pitchFamily="34" charset="0"/>
            </a:endParaRPr>
          </a:p>
        </p:txBody>
      </p:sp>
      <p:sp>
        <p:nvSpPr>
          <p:cNvPr id="61444" name="Slide Number Placeholder 3">
            <a:extLst>
              <a:ext uri="{FF2B5EF4-FFF2-40B4-BE49-F238E27FC236}">
                <a16:creationId xmlns:a16="http://schemas.microsoft.com/office/drawing/2014/main" id="{1470F601-70CE-4CA1-AB4C-E351E29FA8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88513423-F8B6-4230-9E08-CBCECB736323}" type="slidenum">
              <a:rPr lang="en-GB" altLang="en-US" sz="1000" smtClean="0">
                <a:latin typeface="Arial" panose="020B0604020202020204" pitchFamily="34" charset="0"/>
              </a:rPr>
              <a:pPr/>
              <a:t>33</a:t>
            </a:fld>
            <a:endParaRPr lang="en-GB" altLang="en-US" sz="100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A method is code block that contains a series of statements, which allows programmer to modularize the program. </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35</a:t>
            </a:fld>
            <a:endParaRPr lang="en-US"/>
          </a:p>
        </p:txBody>
      </p:sp>
    </p:spTree>
    <p:extLst>
      <p:ext uri="{BB962C8B-B14F-4D97-AF65-F5344CB8AC3E}">
        <p14:creationId xmlns:p14="http://schemas.microsoft.com/office/powerpoint/2010/main" val="1484306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that does not return any value is known as a void method. Use the keyword void as the return type. This type of methods are usually meant for displaying information.</a:t>
            </a:r>
          </a:p>
        </p:txBody>
      </p:sp>
      <p:sp>
        <p:nvSpPr>
          <p:cNvPr id="4" name="Slide Number Placeholder 3"/>
          <p:cNvSpPr>
            <a:spLocks noGrp="1"/>
          </p:cNvSpPr>
          <p:nvPr>
            <p:ph type="sldNum" sz="quarter" idx="5"/>
          </p:nvPr>
        </p:nvSpPr>
        <p:spPr/>
        <p:txBody>
          <a:bodyPr/>
          <a:lstStyle/>
          <a:p>
            <a:fld id="{26B286DB-C50B-484C-A5B6-2AE944CA4CB5}" type="slidenum">
              <a:rPr lang="en-US" smtClean="0"/>
              <a:pPr/>
              <a:t>36</a:t>
            </a:fld>
            <a:endParaRPr lang="en-US"/>
          </a:p>
        </p:txBody>
      </p:sp>
    </p:spTree>
    <p:extLst>
      <p:ext uri="{BB962C8B-B14F-4D97-AF65-F5344CB8AC3E}">
        <p14:creationId xmlns:p14="http://schemas.microsoft.com/office/powerpoint/2010/main" val="3211412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Method that returns a value is known as a value-return method. Specify the data type as the return type. </a:t>
            </a:r>
          </a:p>
        </p:txBody>
      </p:sp>
      <p:sp>
        <p:nvSpPr>
          <p:cNvPr id="4" name="Slide Number Placeholder 3"/>
          <p:cNvSpPr>
            <a:spLocks noGrp="1"/>
          </p:cNvSpPr>
          <p:nvPr>
            <p:ph type="sldNum" sz="quarter" idx="5"/>
          </p:nvPr>
        </p:nvSpPr>
        <p:spPr/>
        <p:txBody>
          <a:bodyPr/>
          <a:lstStyle/>
          <a:p>
            <a:fld id="{26B286DB-C50B-484C-A5B6-2AE944CA4CB5}" type="slidenum">
              <a:rPr lang="en-US" smtClean="0"/>
              <a:pPr/>
              <a:t>37</a:t>
            </a:fld>
            <a:endParaRPr lang="en-US"/>
          </a:p>
        </p:txBody>
      </p:sp>
    </p:spTree>
    <p:extLst>
      <p:ext uri="{BB962C8B-B14F-4D97-AF65-F5344CB8AC3E}">
        <p14:creationId xmlns:p14="http://schemas.microsoft.com/office/powerpoint/2010/main" val="4257684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write a method with default value for the parameter. In this case, you do not need to pass in any value when calling the method if you want to use the default value.</a:t>
            </a:r>
          </a:p>
        </p:txBody>
      </p:sp>
      <p:sp>
        <p:nvSpPr>
          <p:cNvPr id="4" name="Slide Number Placeholder 3"/>
          <p:cNvSpPr>
            <a:spLocks noGrp="1"/>
          </p:cNvSpPr>
          <p:nvPr>
            <p:ph type="sldNum" sz="quarter" idx="5"/>
          </p:nvPr>
        </p:nvSpPr>
        <p:spPr/>
        <p:txBody>
          <a:bodyPr/>
          <a:lstStyle/>
          <a:p>
            <a:fld id="{26B286DB-C50B-484C-A5B6-2AE944CA4CB5}" type="slidenum">
              <a:rPr lang="en-US" smtClean="0"/>
              <a:pPr/>
              <a:t>38</a:t>
            </a:fld>
            <a:endParaRPr lang="en-US"/>
          </a:p>
        </p:txBody>
      </p:sp>
    </p:spTree>
    <p:extLst>
      <p:ext uri="{BB962C8B-B14F-4D97-AF65-F5344CB8AC3E}">
        <p14:creationId xmlns:p14="http://schemas.microsoft.com/office/powerpoint/2010/main" val="41772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 of primitive data type, such as int or double, is a value-type variable. It contains data in the memory. On the other hand, variable of non-primitive data type, or complex data type such as List, is a reference- type variable. It contains a reference to its data in the memory.</a:t>
            </a:r>
          </a:p>
        </p:txBody>
      </p:sp>
      <p:sp>
        <p:nvSpPr>
          <p:cNvPr id="4" name="Slide Number Placeholder 3"/>
          <p:cNvSpPr>
            <a:spLocks noGrp="1"/>
          </p:cNvSpPr>
          <p:nvPr>
            <p:ph type="sldNum" sz="quarter" idx="5"/>
          </p:nvPr>
        </p:nvSpPr>
        <p:spPr/>
        <p:txBody>
          <a:bodyPr/>
          <a:lstStyle/>
          <a:p>
            <a:fld id="{26B286DB-C50B-484C-A5B6-2AE944CA4CB5}" type="slidenum">
              <a:rPr lang="en-US" smtClean="0"/>
              <a:pPr/>
              <a:t>39</a:t>
            </a:fld>
            <a:endParaRPr lang="en-US"/>
          </a:p>
        </p:txBody>
      </p:sp>
    </p:spTree>
    <p:extLst>
      <p:ext uri="{BB962C8B-B14F-4D97-AF65-F5344CB8AC3E}">
        <p14:creationId xmlns:p14="http://schemas.microsoft.com/office/powerpoint/2010/main" val="30230055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When a value-type argument is passed by value, the original value will </a:t>
            </a:r>
            <a:r>
              <a:rPr lang="en-US" altLang="en-US" dirty="0">
                <a:solidFill>
                  <a:srgbClr val="FF0000"/>
                </a:solidFill>
              </a:rPr>
              <a:t>NOT</a:t>
            </a:r>
            <a:r>
              <a:rPr lang="en-US" altLang="en-US" dirty="0"/>
              <a:t> be modified.</a:t>
            </a:r>
          </a:p>
          <a:p>
            <a:r>
              <a:rPr lang="en-US" dirty="0"/>
              <a:t>A copy of the value in y, that is 3, is passed into the </a:t>
            </a:r>
            <a:r>
              <a:rPr lang="en-US"/>
              <a:t>parameter y. </a:t>
            </a:r>
            <a:r>
              <a:rPr lang="en-US" dirty="0"/>
              <a:t>After the Square() method is executed, control returns back to the next statement after calling Square hence displays the output y = 3</a:t>
            </a:r>
          </a:p>
        </p:txBody>
      </p:sp>
      <p:sp>
        <p:nvSpPr>
          <p:cNvPr id="4" name="Slide Number Placeholder 3"/>
          <p:cNvSpPr>
            <a:spLocks noGrp="1"/>
          </p:cNvSpPr>
          <p:nvPr>
            <p:ph type="sldNum" sz="quarter" idx="5"/>
          </p:nvPr>
        </p:nvSpPr>
        <p:spPr/>
        <p:txBody>
          <a:bodyPr/>
          <a:lstStyle/>
          <a:p>
            <a:fld id="{26B286DB-C50B-484C-A5B6-2AE944CA4CB5}" type="slidenum">
              <a:rPr lang="en-US" smtClean="0"/>
              <a:pPr/>
              <a:t>40</a:t>
            </a:fld>
            <a:endParaRPr lang="en-US"/>
          </a:p>
        </p:txBody>
      </p:sp>
    </p:spTree>
    <p:extLst>
      <p:ext uri="{BB962C8B-B14F-4D97-AF65-F5344CB8AC3E}">
        <p14:creationId xmlns:p14="http://schemas.microsoft.com/office/powerpoint/2010/main" val="194000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screenshot shows a simple C</a:t>
            </a:r>
            <a:r>
              <a:rPr lang="en-US"/>
              <a:t># Main program </a:t>
            </a:r>
            <a:r>
              <a:rPr lang="en-US" dirty="0"/>
              <a:t>that displays the text Hello </a:t>
            </a:r>
            <a:r>
              <a:rPr lang="en-US"/>
              <a:t>world. This Main program without the Main method is generated using top-level statements feature. This is a new feature introduced starting in C# Version 9. Next slide will show you the traditional C# program with Main method. </a:t>
            </a:r>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25541150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When a reference-type argument is passed, the original data </a:t>
            </a:r>
            <a:r>
              <a:rPr lang="en-US" altLang="en-US" dirty="0">
                <a:solidFill>
                  <a:srgbClr val="FF0000"/>
                </a:solidFill>
              </a:rPr>
              <a:t>will be</a:t>
            </a:r>
            <a:r>
              <a:rPr lang="en-US" altLang="en-US" dirty="0"/>
              <a:t> modified.</a:t>
            </a: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42</a:t>
            </a:fld>
            <a:endParaRPr lang="en-US"/>
          </a:p>
        </p:txBody>
      </p:sp>
    </p:spTree>
    <p:extLst>
      <p:ext uri="{BB962C8B-B14F-4D97-AF65-F5344CB8AC3E}">
        <p14:creationId xmlns:p14="http://schemas.microsoft.com/office/powerpoint/2010/main" val="16294256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rgbClr val="0000FF"/>
                </a:solidFill>
                <a:latin typeface="Arial" charset="0"/>
                <a:ea typeface="+mn-ea"/>
                <a:cs typeface="Arial" charset="0"/>
              </a:rPr>
              <a:t>The </a:t>
            </a:r>
            <a:r>
              <a:rPr lang="en-US" sz="1200" kern="1200" dirty="0">
                <a:solidFill>
                  <a:srgbClr val="FF0000"/>
                </a:solidFill>
                <a:latin typeface="Arial" charset="0"/>
                <a:ea typeface="+mn-ea"/>
                <a:cs typeface="Arial" charset="0"/>
              </a:rPr>
              <a:t>reference</a:t>
            </a:r>
            <a:r>
              <a:rPr lang="en-US" sz="1200" kern="1200" dirty="0">
                <a:solidFill>
                  <a:srgbClr val="0000FF"/>
                </a:solidFill>
                <a:latin typeface="Arial" charset="0"/>
                <a:ea typeface="+mn-ea"/>
                <a:cs typeface="Arial" charset="0"/>
              </a:rPr>
              <a:t> to the </a:t>
            </a:r>
            <a:r>
              <a:rPr lang="en-US" sz="1200" kern="1200" dirty="0">
                <a:solidFill>
                  <a:srgbClr val="FF0000"/>
                </a:solidFill>
                <a:latin typeface="Arial" charset="0"/>
                <a:ea typeface="+mn-ea"/>
                <a:cs typeface="Arial" charset="0"/>
              </a:rPr>
              <a:t>value in ‘marks’ </a:t>
            </a:r>
            <a:r>
              <a:rPr lang="en-US" sz="1200" kern="1200" dirty="0">
                <a:solidFill>
                  <a:srgbClr val="0000FF"/>
                </a:solidFill>
                <a:latin typeface="Arial" charset="0"/>
                <a:ea typeface="+mn-ea"/>
                <a:cs typeface="Arial" charset="0"/>
              </a:rPr>
              <a:t>is passed into parameter ‘</a:t>
            </a:r>
            <a:r>
              <a:rPr lang="en-US" sz="1200" kern="1200" dirty="0" err="1">
                <a:solidFill>
                  <a:srgbClr val="0000FF"/>
                </a:solidFill>
                <a:latin typeface="Arial" charset="0"/>
                <a:ea typeface="+mn-ea"/>
                <a:cs typeface="Arial" charset="0"/>
              </a:rPr>
              <a:t>mList</a:t>
            </a:r>
            <a:r>
              <a:rPr lang="en-US" sz="1200" kern="1200" dirty="0">
                <a:solidFill>
                  <a:srgbClr val="0000FF"/>
                </a:solidFill>
                <a:latin typeface="Arial" charset="0"/>
                <a:ea typeface="+mn-ea"/>
                <a:cs typeface="Arial" charset="0"/>
              </a:rPr>
              <a:t>’. </a:t>
            </a:r>
            <a:r>
              <a:rPr lang="en-US" sz="1200" kern="1200" dirty="0" err="1">
                <a:solidFill>
                  <a:srgbClr val="0000FF"/>
                </a:solidFill>
                <a:latin typeface="Arial" charset="0"/>
                <a:ea typeface="+mn-ea"/>
                <a:cs typeface="Arial" charset="0"/>
              </a:rPr>
              <a:t>mList</a:t>
            </a:r>
            <a:r>
              <a:rPr lang="en-US" sz="1200" kern="1200" dirty="0">
                <a:solidFill>
                  <a:srgbClr val="0000FF"/>
                </a:solidFill>
                <a:latin typeface="Arial" charset="0"/>
                <a:ea typeface="+mn-ea"/>
                <a:cs typeface="Arial" charset="0"/>
              </a:rPr>
              <a:t>’ is pointing to the original list ‘marks’, hence it </a:t>
            </a:r>
            <a:r>
              <a:rPr lang="en-US" sz="1200" kern="1200" dirty="0">
                <a:solidFill>
                  <a:srgbClr val="FF0000"/>
                </a:solidFill>
                <a:latin typeface="Arial" charset="0"/>
                <a:ea typeface="+mn-ea"/>
                <a:cs typeface="Arial" charset="0"/>
              </a:rPr>
              <a:t>modifies the original data in the list ‘marks’.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After the </a:t>
            </a:r>
            <a:r>
              <a:rPr lang="en-US" dirty="0" err="1"/>
              <a:t>IncreaseMark</a:t>
            </a:r>
            <a:r>
              <a:rPr lang="en-US" dirty="0"/>
              <a:t>() method is executed, control returns back to the next statement after </a:t>
            </a:r>
            <a:r>
              <a:rPr lang="en-US"/>
              <a:t>calling increaseMark, </a:t>
            </a:r>
            <a:r>
              <a:rPr lang="en-US" dirty="0"/>
              <a:t>hence displays the output 85, 80 60</a:t>
            </a:r>
            <a:endParaRPr lang="en-US" sz="1200" kern="1200" dirty="0">
              <a:solidFill>
                <a:srgbClr val="0000FF"/>
              </a:solidFill>
              <a:latin typeface="Arial" charset="0"/>
              <a:ea typeface="+mn-ea"/>
              <a:cs typeface="Arial" charset="0"/>
            </a:endParaRPr>
          </a:p>
          <a:p>
            <a:endParaRPr lang="en-US" dirty="0"/>
          </a:p>
        </p:txBody>
      </p:sp>
      <p:sp>
        <p:nvSpPr>
          <p:cNvPr id="4" name="Slide Number Placeholder 3"/>
          <p:cNvSpPr>
            <a:spLocks noGrp="1"/>
          </p:cNvSpPr>
          <p:nvPr>
            <p:ph type="sldNum" sz="quarter" idx="5"/>
          </p:nvPr>
        </p:nvSpPr>
        <p:spPr/>
        <p:txBody>
          <a:bodyPr/>
          <a:lstStyle/>
          <a:p>
            <a:fld id="{26B286DB-C50B-484C-A5B6-2AE944CA4CB5}" type="slidenum">
              <a:rPr lang="en-US" smtClean="0"/>
              <a:pPr/>
              <a:t>43</a:t>
            </a:fld>
            <a:endParaRPr lang="en-US"/>
          </a:p>
        </p:txBody>
      </p:sp>
    </p:spTree>
    <p:extLst>
      <p:ext uri="{BB962C8B-B14F-4D97-AF65-F5344CB8AC3E}">
        <p14:creationId xmlns:p14="http://schemas.microsoft.com/office/powerpoint/2010/main" val="1983585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2AD017D-01B4-4682-821B-D9F9485DB72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A456BDD7-0FFE-43E5-A15A-7B9462B6F0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7044" name="Slide Number Placeholder 3">
            <a:extLst>
              <a:ext uri="{FF2B5EF4-FFF2-40B4-BE49-F238E27FC236}">
                <a16:creationId xmlns:a16="http://schemas.microsoft.com/office/drawing/2014/main" id="{9FE0BF66-F4D5-4F0F-9162-9A79A7810D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4F831725-DAEE-4CE3-891D-68D55C3C885C}" type="slidenum">
              <a:rPr lang="en-GB" altLang="en-US" sz="1000" smtClean="0">
                <a:latin typeface="Arial" panose="020B0604020202020204" pitchFamily="34" charset="0"/>
              </a:rPr>
              <a:pPr/>
              <a:t>46</a:t>
            </a:fld>
            <a:endParaRPr lang="en-GB" altLang="en-US" sz="100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9EA5E417-89CF-43B5-8003-06D67ABA342B}"/>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9D97EAA4-8540-46D3-B4D2-21CD50766C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89092" name="Slide Number Placeholder 3">
            <a:extLst>
              <a:ext uri="{FF2B5EF4-FFF2-40B4-BE49-F238E27FC236}">
                <a16:creationId xmlns:a16="http://schemas.microsoft.com/office/drawing/2014/main" id="{280EDE5A-0B2B-4524-AF2F-27FD796061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B7E049CC-141C-42B9-98C8-263E82267118}" type="slidenum">
              <a:rPr lang="en-GB" altLang="en-US" sz="1000" smtClean="0">
                <a:latin typeface="Arial" panose="020B0604020202020204" pitchFamily="34" charset="0"/>
              </a:rPr>
              <a:pPr/>
              <a:t>47</a:t>
            </a:fld>
            <a:endParaRPr lang="en-GB" altLang="en-US" sz="100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equivalent traditional C# program with Main method.</a:t>
            </a:r>
          </a:p>
        </p:txBody>
      </p:sp>
      <p:sp>
        <p:nvSpPr>
          <p:cNvPr id="4" name="Slide Number Placeholder 3"/>
          <p:cNvSpPr>
            <a:spLocks noGrp="1"/>
          </p:cNvSpPr>
          <p:nvPr>
            <p:ph type="sldNum" sz="quarter" idx="5"/>
          </p:nvPr>
        </p:nvSpPr>
        <p:spPr/>
        <p:txBody>
          <a:bodyPr/>
          <a:lstStyle/>
          <a:p>
            <a:fld id="{26B286DB-C50B-484C-A5B6-2AE944CA4CB5}" type="slidenum">
              <a:rPr lang="en-US" smtClean="0"/>
              <a:pPr/>
              <a:t>5</a:t>
            </a:fld>
            <a:endParaRPr lang="en-US"/>
          </a:p>
        </p:txBody>
      </p:sp>
    </p:spTree>
    <p:extLst>
      <p:ext uri="{BB962C8B-B14F-4D97-AF65-F5344CB8AC3E}">
        <p14:creationId xmlns:p14="http://schemas.microsoft.com/office/powerpoint/2010/main" val="244140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811C0FD2-394F-40B5-8E7E-567BC568FE34}"/>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F841056A-FC6F-40F9-9C20-72F4F09843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First of all, it is a good practice to include some comments to describe the purpose of the program or even the name of the author and when the program was created. There are 2 ways to denote comments. Either type it after two slashes for single line or enclose it within the slash asterisk and asterisk slash. The later is a convenient way for comments span multiple lines.</a:t>
            </a:r>
          </a:p>
          <a:p>
            <a:r>
              <a:rPr lang="en-US" altLang="en-US" dirty="0">
                <a:latin typeface="Arial" panose="020B0604020202020204" pitchFamily="34" charset="0"/>
              </a:rPr>
              <a:t>All complete C# statements must end with a semi-colon. For example, the statement </a:t>
            </a:r>
            <a:r>
              <a:rPr lang="en-US" altLang="en-US" dirty="0" err="1">
                <a:latin typeface="Arial" panose="020B0604020202020204" pitchFamily="34" charset="0"/>
              </a:rPr>
              <a:t>Console.WriteLine</a:t>
            </a:r>
            <a:r>
              <a:rPr lang="en-US" altLang="en-US" dirty="0">
                <a:latin typeface="Arial" panose="020B0604020202020204" pitchFamily="34" charset="0"/>
              </a:rPr>
              <a:t> as shown here.</a:t>
            </a:r>
          </a:p>
          <a:p>
            <a:r>
              <a:rPr lang="en-US" altLang="en-US" dirty="0">
                <a:latin typeface="Arial" panose="020B0604020202020204" pitchFamily="34" charset="0"/>
              </a:rPr>
              <a:t>Statements in all classes and methods are to be enclosed in a pair of braces. For example, there’s a pair of braces to enclose statements in the program class. There’s another pair of braces to enclose statements in the main method. For any block of code, it will be enclosed in a pair of braces as well. You will see this when you learn the if-else statements and loops.</a:t>
            </a:r>
          </a:p>
        </p:txBody>
      </p:sp>
      <p:sp>
        <p:nvSpPr>
          <p:cNvPr id="13316" name="Slide Number Placeholder 3">
            <a:extLst>
              <a:ext uri="{FF2B5EF4-FFF2-40B4-BE49-F238E27FC236}">
                <a16:creationId xmlns:a16="http://schemas.microsoft.com/office/drawing/2014/main" id="{C40A3656-F9E8-4B78-ABC2-17F73C20F7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EC362FED-021D-45EC-9717-9C6B5E16F123}" type="slidenum">
              <a:rPr lang="en-GB" altLang="en-US" sz="1000" smtClean="0">
                <a:latin typeface="Arial" panose="020B0604020202020204" pitchFamily="34" charset="0"/>
              </a:rPr>
              <a:pPr/>
              <a:t>6</a:t>
            </a:fld>
            <a:endParaRPr lang="en-GB" altLang="en-US" sz="100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BAA14CB-988E-4B7E-AB3B-7ECABB17A043}"/>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26366BED-18ED-4435-A415-7A8D6B6631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the past, all </a:t>
            </a:r>
            <a:r>
              <a:rPr lang="en-US" altLang="en-US" dirty="0">
                <a:latin typeface="Arial" panose="020B0604020202020204" pitchFamily="34" charset="0"/>
              </a:rPr>
              <a:t>C# console program must contain a Main method. This is where the program execution begins and ends</a:t>
            </a:r>
            <a:r>
              <a:rPr lang="en-US" altLang="en-US">
                <a:latin typeface="Arial" panose="020B0604020202020204" pitchFamily="34" charset="0"/>
              </a:rPr>
              <a:t>. With top-level statements feature, </a:t>
            </a:r>
            <a:r>
              <a:rPr lang="en-US" sz="1200" b="0" i="0" kern="1200">
                <a:solidFill>
                  <a:schemeClr val="tx1"/>
                </a:solidFill>
                <a:effectLst/>
                <a:latin typeface="Arial" charset="0"/>
                <a:ea typeface="+mn-ea"/>
                <a:cs typeface="Arial" charset="0"/>
              </a:rPr>
              <a:t>you don't have to explicitly include a </a:t>
            </a:r>
            <a:r>
              <a:rPr lang="en-US"/>
              <a:t>Main</a:t>
            </a:r>
            <a:r>
              <a:rPr lang="en-US" sz="1200" b="0" i="0" kern="1200">
                <a:solidFill>
                  <a:schemeClr val="tx1"/>
                </a:solidFill>
                <a:effectLst/>
                <a:latin typeface="Arial" charset="0"/>
                <a:ea typeface="+mn-ea"/>
                <a:cs typeface="Arial" charset="0"/>
              </a:rPr>
              <a:t> method in a Console App project. The compiler generates a class and Main method entry point for the application.</a:t>
            </a:r>
          </a:p>
        </p:txBody>
      </p:sp>
      <p:sp>
        <p:nvSpPr>
          <p:cNvPr id="15364" name="Slide Number Placeholder 3">
            <a:extLst>
              <a:ext uri="{FF2B5EF4-FFF2-40B4-BE49-F238E27FC236}">
                <a16:creationId xmlns:a16="http://schemas.microsoft.com/office/drawing/2014/main" id="{810414F9-3331-48CC-A348-5AC97F5EA7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64CAF80B-B0B3-4D25-B231-D52CE3581B27}" type="slidenum">
              <a:rPr lang="en-GB" altLang="en-US" sz="1000" smtClean="0">
                <a:latin typeface="Arial" panose="020B0604020202020204" pitchFamily="34" charset="0"/>
              </a:rPr>
              <a:pPr/>
              <a:t>7</a:t>
            </a:fld>
            <a:endParaRPr lang="en-GB" altLang="en-US" sz="1000">
              <a:latin typeface="Arial" panose="020B0604020202020204" pitchFamily="34" charset="0"/>
            </a:endParaRPr>
          </a:p>
        </p:txBody>
      </p:sp>
    </p:spTree>
    <p:extLst>
      <p:ext uri="{BB962C8B-B14F-4D97-AF65-F5344CB8AC3E}">
        <p14:creationId xmlns:p14="http://schemas.microsoft.com/office/powerpoint/2010/main" val="150454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BAA14CB-988E-4B7E-AB3B-7ECABB17A043}"/>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26366BED-18ED-4435-A415-7A8D6B6631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namespace keyword is used to declare our namespace. This is useful for a larger programming projects.</a:t>
            </a:r>
          </a:p>
          <a:p>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 using directive simplify the code to be written. As we are using the WriteLine statement in the Console class, which is a class in the System namespace, by including the statement using System, we can simply call </a:t>
            </a:r>
            <a:r>
              <a:rPr lang="en-US" altLang="en-US" dirty="0" err="1">
                <a:latin typeface="Arial" panose="020B0604020202020204" pitchFamily="34" charset="0"/>
              </a:rPr>
              <a:t>Console.WriteLine</a:t>
            </a:r>
            <a:r>
              <a:rPr lang="en-US" altLang="en-US" dirty="0">
                <a:latin typeface="Arial" panose="020B0604020202020204" pitchFamily="34" charset="0"/>
              </a:rPr>
              <a:t>() instead of </a:t>
            </a:r>
            <a:r>
              <a:rPr lang="en-US" altLang="en-US" dirty="0" err="1">
                <a:latin typeface="Arial" panose="020B0604020202020204" pitchFamily="34" charset="0"/>
              </a:rPr>
              <a:t>System.Console.WriteLine</a:t>
            </a:r>
            <a:r>
              <a:rPr lang="en-US" altLang="en-US" dirty="0">
                <a:latin typeface="Arial" panose="020B0604020202020204" pitchFamily="34" charset="0"/>
              </a:rPr>
              <a:t>(). However, you don’t see the statement using System in the program. This is because all common namespace are declared globally in a file named “&lt;</a:t>
            </a:r>
            <a:r>
              <a:rPr lang="en-US" altLang="en-US" dirty="0" err="1">
                <a:latin typeface="Arial" panose="020B0604020202020204" pitchFamily="34" charset="0"/>
              </a:rPr>
              <a:t>project_name</a:t>
            </a:r>
            <a:r>
              <a:rPr lang="en-US" altLang="en-US" dirty="0">
                <a:latin typeface="Arial" panose="020B0604020202020204" pitchFamily="34" charset="0"/>
              </a:rPr>
              <a:t>&gt;.</a:t>
            </a:r>
            <a:r>
              <a:rPr lang="en-US" altLang="en-US" dirty="0" err="1">
                <a:latin typeface="Arial" panose="020B0604020202020204" pitchFamily="34" charset="0"/>
              </a:rPr>
              <a:t>GlobalUsings.g.cs</a:t>
            </a:r>
            <a:r>
              <a:rPr lang="en-US" altLang="en-US" dirty="0">
                <a:latin typeface="Arial" panose="020B0604020202020204" pitchFamily="34" charset="0"/>
              </a:rPr>
              <a:t>”. You will get to see/use them in future when creating your own classes.</a:t>
            </a:r>
          </a:p>
          <a:p>
            <a:endParaRPr lang="en-US" altLang="en-US" dirty="0">
              <a:latin typeface="Arial" panose="020B0604020202020204" pitchFamily="34" charset="0"/>
            </a:endParaRPr>
          </a:p>
          <a:p>
            <a:r>
              <a:rPr lang="en-US" altLang="en-US" dirty="0">
                <a:latin typeface="Arial" panose="020B0604020202020204" pitchFamily="34" charset="0"/>
              </a:rPr>
              <a:t>You may find that this is very daunting with so much information to digest for a first program. Not to worry! If you create a Console App project using visual studio, the template will be created. All you need to do is to write code in it.</a:t>
            </a:r>
          </a:p>
          <a:p>
            <a:r>
              <a:rPr lang="en-US" altLang="en-US" dirty="0">
                <a:latin typeface="Arial" panose="020B0604020202020204" pitchFamily="34" charset="0"/>
              </a:rPr>
              <a:t>You may pause the slides and create your first C# program now.</a:t>
            </a:r>
          </a:p>
        </p:txBody>
      </p:sp>
      <p:sp>
        <p:nvSpPr>
          <p:cNvPr id="15364" name="Slide Number Placeholder 3">
            <a:extLst>
              <a:ext uri="{FF2B5EF4-FFF2-40B4-BE49-F238E27FC236}">
                <a16:creationId xmlns:a16="http://schemas.microsoft.com/office/drawing/2014/main" id="{810414F9-3331-48CC-A348-5AC97F5EA7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64CAF80B-B0B3-4D25-B231-D52CE3581B27}" type="slidenum">
              <a:rPr lang="en-GB" altLang="en-US" sz="1000" smtClean="0">
                <a:latin typeface="Arial" panose="020B0604020202020204" pitchFamily="34" charset="0"/>
              </a:rPr>
              <a:pPr/>
              <a:t>8</a:t>
            </a:fld>
            <a:endParaRPr lang="en-GB" altLang="en-US" sz="1000">
              <a:latin typeface="Arial" panose="020B0604020202020204" pitchFamily="34" charset="0"/>
            </a:endParaRPr>
          </a:p>
        </p:txBody>
      </p:sp>
    </p:spTree>
    <p:extLst>
      <p:ext uri="{BB962C8B-B14F-4D97-AF65-F5344CB8AC3E}">
        <p14:creationId xmlns:p14="http://schemas.microsoft.com/office/powerpoint/2010/main" val="1009622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0F353C7-3416-4E15-96DD-14B1507221D6}"/>
              </a:ext>
            </a:extLst>
          </p:cNvPr>
          <p:cNvSpPr>
            <a:spLocks noGrp="1" noRot="1" noChangeAspect="1" noTextEdit="1"/>
          </p:cNvSpPr>
          <p:nvPr>
            <p:ph type="sldImg"/>
          </p:nvPr>
        </p:nvSpPr>
        <p:spPr>
          <a:ln/>
        </p:spPr>
      </p:sp>
      <p:sp>
        <p:nvSpPr>
          <p:cNvPr id="17411" name="Notes Placeholder 2">
            <a:extLst>
              <a:ext uri="{FF2B5EF4-FFF2-40B4-BE49-F238E27FC236}">
                <a16:creationId xmlns:a16="http://schemas.microsoft.com/office/drawing/2014/main" id="{B4EDA8F1-9A2F-4110-B51C-D38EF0AF39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Our first program has the statement </a:t>
            </a:r>
            <a:r>
              <a:rPr lang="en-US" altLang="en-US" dirty="0" err="1">
                <a:latin typeface="Arial" panose="020B0604020202020204" pitchFamily="34" charset="0"/>
              </a:rPr>
              <a:t>Console.WriteLine</a:t>
            </a:r>
            <a:r>
              <a:rPr lang="en-US" altLang="en-US" dirty="0">
                <a:latin typeface="Arial" panose="020B0604020202020204" pitchFamily="34" charset="0"/>
              </a:rPr>
              <a:t>(“Hello World!”). This is to display the text “Hello World!” to the console.</a:t>
            </a:r>
          </a:p>
          <a:p>
            <a:r>
              <a:rPr lang="en-US" altLang="en-US" dirty="0">
                <a:latin typeface="Arial" panose="020B0604020202020204" pitchFamily="34" charset="0"/>
              </a:rPr>
              <a:t>In fact we have both Write() and WriteLine() methods in Console class to display text to the console. The difference is Write() method displays the output but do not provide a new line character but WriteLine() method displays the output and also provides a new line character at the end of the string. Hence it sets a new line for the next output.</a:t>
            </a:r>
          </a:p>
          <a:p>
            <a:r>
              <a:rPr lang="en-US" altLang="en-US" dirty="0">
                <a:latin typeface="Arial" panose="020B0604020202020204" pitchFamily="34" charset="0"/>
              </a:rPr>
              <a:t>To read a line of text from the console, the </a:t>
            </a:r>
            <a:r>
              <a:rPr lang="en-US" altLang="en-US" dirty="0" err="1">
                <a:latin typeface="Arial" panose="020B0604020202020204" pitchFamily="34" charset="0"/>
              </a:rPr>
              <a:t>ReadLine</a:t>
            </a:r>
            <a:r>
              <a:rPr lang="en-US" altLang="en-US" dirty="0">
                <a:latin typeface="Arial" panose="020B0604020202020204" pitchFamily="34" charset="0"/>
              </a:rPr>
              <a:t>() method in the Console class is used. This method returns the text read as a string. Since we often want to do something to the input text, we assign it to a string variable msg.</a:t>
            </a:r>
          </a:p>
          <a:p>
            <a:r>
              <a:rPr lang="en-US" altLang="en-US" dirty="0">
                <a:latin typeface="Arial" panose="020B0604020202020204" pitchFamily="34" charset="0"/>
              </a:rPr>
              <a:t>To read a character input or any function key pressed by the user, the </a:t>
            </a:r>
            <a:r>
              <a:rPr lang="en-US" altLang="en-US" dirty="0" err="1">
                <a:latin typeface="Arial" panose="020B0604020202020204" pitchFamily="34" charset="0"/>
              </a:rPr>
              <a:t>ReadKey</a:t>
            </a:r>
            <a:r>
              <a:rPr lang="en-US" altLang="en-US" dirty="0">
                <a:latin typeface="Arial" panose="020B0604020202020204" pitchFamily="34" charset="0"/>
              </a:rPr>
              <a:t>() method in the Console class is used. </a:t>
            </a:r>
          </a:p>
        </p:txBody>
      </p:sp>
      <p:sp>
        <p:nvSpPr>
          <p:cNvPr id="17412" name="Slide Number Placeholder 3">
            <a:extLst>
              <a:ext uri="{FF2B5EF4-FFF2-40B4-BE49-F238E27FC236}">
                <a16:creationId xmlns:a16="http://schemas.microsoft.com/office/drawing/2014/main" id="{14D2CD69-7F81-4C9A-9229-3D8A37CE34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945CE940-9B0D-4C87-9209-C2373925030E}" type="slidenum">
              <a:rPr lang="en-GB" altLang="en-US" sz="1000" smtClean="0">
                <a:latin typeface="Arial" panose="020B0604020202020204" pitchFamily="34" charset="0"/>
              </a:rPr>
              <a:pPr/>
              <a:t>9</a:t>
            </a:fld>
            <a:endParaRPr lang="en-GB" altLang="en-US" sz="10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extBox 6"/>
          <p:cNvSpPr txBox="1"/>
          <p:nvPr userDrawn="1"/>
        </p:nvSpPr>
        <p:spPr>
          <a:xfrm>
            <a:off x="0" y="0"/>
            <a:ext cx="1447800" cy="5940088"/>
          </a:xfrm>
          <a:prstGeom prst="rect">
            <a:avLst/>
          </a:prstGeom>
          <a:solidFill>
            <a:schemeClr val="bg1">
              <a:lumMod val="85000"/>
            </a:schemeClr>
          </a:solidFill>
        </p:spPr>
        <p:txBody>
          <a:bodyPr wrap="square" rtlCol="0">
            <a:noAutofit/>
          </a:bodyPr>
          <a:lstStyle/>
          <a:p>
            <a:pPr algn="ctr"/>
            <a:endParaRPr lang="en-US" sz="3600" b="1" dirty="0">
              <a:solidFill>
                <a:schemeClr val="tx1"/>
              </a:solidFill>
            </a:endParaRPr>
          </a:p>
          <a:p>
            <a:pPr algn="ctr"/>
            <a:r>
              <a:rPr lang="en-US" sz="3600" b="1" dirty="0">
                <a:solidFill>
                  <a:schemeClr val="tx1"/>
                </a:solidFill>
              </a:rPr>
              <a:t>PRG2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Cybersecurity &amp; Digital Forensics</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Data Science</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(2023/24), Semester 2</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FF0000"/>
                </a:solidFill>
              </a:defRPr>
            </a:lvl1pPr>
          </a:lstStyle>
          <a:p>
            <a:r>
              <a:rPr lang="en-US" dirty="0"/>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topic">
    <p:spTree>
      <p:nvGrpSpPr>
        <p:cNvPr id="1" name=""/>
        <p:cNvGrpSpPr/>
        <p:nvPr/>
      </p:nvGrpSpPr>
      <p:grpSpPr>
        <a:xfrm>
          <a:off x="0" y="0"/>
          <a:ext cx="0" cy="0"/>
          <a:chOff x="0" y="0"/>
          <a:chExt cx="0" cy="0"/>
        </a:xfrm>
      </p:grpSpPr>
      <p:pic>
        <p:nvPicPr>
          <p:cNvPr id="4" name="Picture 9" descr="j022938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dirty="0"/>
              <a:t>Click to edit Master title style</a:t>
            </a:r>
            <a:endParaRPr lang="en-SG" dirty="0"/>
          </a:p>
        </p:txBody>
      </p:sp>
    </p:spTree>
    <p:extLst>
      <p:ext uri="{BB962C8B-B14F-4D97-AF65-F5344CB8AC3E}">
        <p14:creationId xmlns:p14="http://schemas.microsoft.com/office/powerpoint/2010/main" val="3927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userDrawn="1"/>
        </p:nvPicPr>
        <p:blipFill>
          <a:blip r:embed="rId14"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userDrawn="1"/>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userDrawn="1"/>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 name="Rectangle 16"/>
          <p:cNvSpPr>
            <a:spLocks noChangeArrowheads="1"/>
          </p:cNvSpPr>
          <p:nvPr userDrawn="1"/>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IT/CSF/DS</a:t>
            </a:r>
            <a:br>
              <a:rPr lang="en-US" altLang="en-US" sz="1200" dirty="0">
                <a:latin typeface="Arial Narrow" pitchFamily="34" charset="0"/>
              </a:rPr>
            </a:br>
            <a:r>
              <a:rPr lang="en-US" altLang="en-US" sz="1200" dirty="0">
                <a:latin typeface="Arial Narrow" pitchFamily="34" charset="0"/>
              </a:rPr>
              <a:t>PRG2 AY23/24, Sem 2</a:t>
            </a:r>
          </a:p>
        </p:txBody>
      </p:sp>
      <p:pic>
        <p:nvPicPr>
          <p:cNvPr id="13"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userDrawn="1"/>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 6/10/2023</a:t>
            </a:r>
          </a:p>
        </p:txBody>
      </p:sp>
      <p:sp>
        <p:nvSpPr>
          <p:cNvPr id="15" name="Rectangle 15"/>
          <p:cNvSpPr txBox="1">
            <a:spLocks noChangeArrowheads="1"/>
          </p:cNvSpPr>
          <p:nvPr userDrawn="1"/>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Lecture</a:t>
            </a:r>
            <a:r>
              <a:rPr lang="en-US" baseline="0" dirty="0"/>
              <a:t> 1</a:t>
            </a:r>
            <a:br>
              <a:rPr lang="en-US" baseline="0" dirty="0"/>
            </a:br>
            <a:r>
              <a:rPr lang="en-US" baseline="0" dirty="0"/>
              <a:t>Slide </a:t>
            </a:r>
            <a:fld id="{D684DC87-7C2B-4413-A3B2-900CE8D7D012}" type="slidenum">
              <a:rPr lang="en-US" baseline="0" smtClean="0"/>
              <a:t>‹#›</a:t>
            </a:fld>
            <a:endParaRPr lang="en-US" dirty="0"/>
          </a:p>
        </p:txBody>
      </p:sp>
      <p:sp>
        <p:nvSpPr>
          <p:cNvPr id="4" name="MSIPCMContentMarking" descr="{&quot;HashCode&quot;:-1818968269,&quot;Placement&quot;:&quot;Header&quot;,&quot;Top&quot;:0.0,&quot;Left&quot;:0.0,&quot;SlideWidth&quot;:720,&quot;SlideHeight&quot;:540}">
            <a:extLst>
              <a:ext uri="{FF2B5EF4-FFF2-40B4-BE49-F238E27FC236}">
                <a16:creationId xmlns:a16="http://schemas.microsoft.com/office/drawing/2014/main" id="{EAAA7B42-4B8F-4CC9-9A54-30344364373F}"/>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640064"/>
          </a:solidFill>
          <a:latin typeface="+mn-lt"/>
          <a:ea typeface="+mn-ea"/>
          <a:cs typeface="+mn-cs"/>
        </a:defRPr>
      </a:lvl1pPr>
      <a:lvl2pPr marL="742950" indent="-285750" algn="l" rtl="0" eaLnBrk="0" fontAlgn="base" hangingPunct="0">
        <a:spcBef>
          <a:spcPct val="20000"/>
        </a:spcBef>
        <a:spcAft>
          <a:spcPct val="0"/>
        </a:spcAft>
        <a:buChar char="–"/>
        <a:defRPr sz="2400">
          <a:solidFill>
            <a:srgbClr val="640064"/>
          </a:solidFill>
          <a:latin typeface="+mn-lt"/>
          <a:cs typeface="+mn-cs"/>
        </a:defRPr>
      </a:lvl2pPr>
      <a:lvl3pPr marL="1143000" indent="-228600" algn="l" rtl="0" eaLnBrk="0" fontAlgn="base" hangingPunct="0">
        <a:spcBef>
          <a:spcPct val="20000"/>
        </a:spcBef>
        <a:spcAft>
          <a:spcPct val="0"/>
        </a:spcAft>
        <a:buChar char="•"/>
        <a:defRPr sz="2000">
          <a:solidFill>
            <a:srgbClr val="640064"/>
          </a:solidFill>
          <a:latin typeface="+mn-lt"/>
          <a:cs typeface="+mn-cs"/>
        </a:defRPr>
      </a:lvl3pPr>
      <a:lvl4pPr marL="1600200" indent="-228600" algn="l" rtl="0" eaLnBrk="0" fontAlgn="base" hangingPunct="0">
        <a:spcBef>
          <a:spcPct val="20000"/>
        </a:spcBef>
        <a:spcAft>
          <a:spcPct val="0"/>
        </a:spcAft>
        <a:buChar char="–"/>
        <a:defRPr>
          <a:solidFill>
            <a:srgbClr val="640064"/>
          </a:solidFill>
          <a:latin typeface="+mn-lt"/>
          <a:cs typeface="+mn-cs"/>
        </a:defRPr>
      </a:lvl4pPr>
      <a:lvl5pPr marL="2057400" indent="-228600" algn="l" rtl="0" eaLnBrk="0" fontAlgn="base" hangingPunct="0">
        <a:spcBef>
          <a:spcPct val="20000"/>
        </a:spcBef>
        <a:spcAft>
          <a:spcPct val="0"/>
        </a:spcAft>
        <a:buChar char="»"/>
        <a:defRPr>
          <a:solidFill>
            <a:srgbClr val="640064"/>
          </a:solidFill>
          <a:latin typeface="+mn-lt"/>
          <a:cs typeface="+mn-cs"/>
        </a:defRPr>
      </a:lvl5pPr>
      <a:lvl6pPr marL="2514600" indent="-228600" algn="l" rtl="0" fontAlgn="base">
        <a:spcBef>
          <a:spcPct val="20000"/>
        </a:spcBef>
        <a:spcAft>
          <a:spcPct val="0"/>
        </a:spcAft>
        <a:buChar char="»"/>
        <a:defRPr>
          <a:solidFill>
            <a:schemeClr val="accent2"/>
          </a:solidFill>
          <a:latin typeface="+mn-lt"/>
          <a:cs typeface="+mn-cs"/>
        </a:defRPr>
      </a:lvl6pPr>
      <a:lvl7pPr marL="2971800" indent="-228600" algn="l" rtl="0" fontAlgn="base">
        <a:spcBef>
          <a:spcPct val="20000"/>
        </a:spcBef>
        <a:spcAft>
          <a:spcPct val="0"/>
        </a:spcAft>
        <a:buChar char="»"/>
        <a:defRPr>
          <a:solidFill>
            <a:schemeClr val="accent2"/>
          </a:solidFill>
          <a:latin typeface="+mn-lt"/>
          <a:cs typeface="+mn-cs"/>
        </a:defRPr>
      </a:lvl7pPr>
      <a:lvl8pPr marL="3429000" indent="-228600" algn="l" rtl="0" fontAlgn="base">
        <a:spcBef>
          <a:spcPct val="20000"/>
        </a:spcBef>
        <a:spcAft>
          <a:spcPct val="0"/>
        </a:spcAft>
        <a:buChar char="»"/>
        <a:defRPr>
          <a:solidFill>
            <a:schemeClr val="accent2"/>
          </a:solidFill>
          <a:latin typeface="+mn-lt"/>
          <a:cs typeface="+mn-cs"/>
        </a:defRPr>
      </a:lvl8pPr>
      <a:lvl9pPr marL="3886200" indent="-228600" algn="l" rtl="0" fontAlgn="base">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5.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9.mp3"/><Relationship Id="rId1" Type="http://schemas.microsoft.com/office/2007/relationships/media" Target="../media/media9.mp3"/><Relationship Id="rId5" Type="http://schemas.openxmlformats.org/officeDocument/2006/relationships/image" Target="../media/image5.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p3"/><Relationship Id="rId1" Type="http://schemas.microsoft.com/office/2007/relationships/media" Target="../media/media10.mp3"/><Relationship Id="rId5" Type="http://schemas.openxmlformats.org/officeDocument/2006/relationships/image" Target="../media/image5.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5.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2.mp3"/><Relationship Id="rId1" Type="http://schemas.microsoft.com/office/2007/relationships/media" Target="../media/media12.mp3"/><Relationship Id="rId5" Type="http://schemas.openxmlformats.org/officeDocument/2006/relationships/image" Target="../media/image5.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3.mp3"/><Relationship Id="rId1" Type="http://schemas.microsoft.com/office/2007/relationships/media" Target="../media/media13.mp3"/><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p3"/><Relationship Id="rId1" Type="http://schemas.microsoft.com/office/2007/relationships/media" Target="../media/media14.mp3"/><Relationship Id="rId5" Type="http://schemas.openxmlformats.org/officeDocument/2006/relationships/image" Target="../media/image5.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5.mp3"/><Relationship Id="rId1" Type="http://schemas.microsoft.com/office/2007/relationships/media" Target="../media/media15.mp3"/><Relationship Id="rId5" Type="http://schemas.openxmlformats.org/officeDocument/2006/relationships/image" Target="../media/image5.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6.mp3"/><Relationship Id="rId1" Type="http://schemas.microsoft.com/office/2007/relationships/media" Target="../media/media16.mp3"/><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7.mp3"/><Relationship Id="rId1" Type="http://schemas.microsoft.com/office/2007/relationships/media" Target="../media/media17.mp3"/><Relationship Id="rId5" Type="http://schemas.openxmlformats.org/officeDocument/2006/relationships/image" Target="../media/image5.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8.mp3"/><Relationship Id="rId1" Type="http://schemas.microsoft.com/office/2007/relationships/media" Target="../media/media18.mp3"/><Relationship Id="rId5" Type="http://schemas.openxmlformats.org/officeDocument/2006/relationships/image" Target="../media/image5.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9.mp3"/><Relationship Id="rId1" Type="http://schemas.microsoft.com/office/2007/relationships/media" Target="../media/media19.mp3"/><Relationship Id="rId5" Type="http://schemas.openxmlformats.org/officeDocument/2006/relationships/image" Target="../media/image5.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0.mp3"/><Relationship Id="rId1" Type="http://schemas.microsoft.com/office/2007/relationships/media" Target="../media/media20.mp3"/><Relationship Id="rId5" Type="http://schemas.openxmlformats.org/officeDocument/2006/relationships/image" Target="../media/image5.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1.mp3"/><Relationship Id="rId1" Type="http://schemas.microsoft.com/office/2007/relationships/media" Target="../media/media21.mp3"/><Relationship Id="rId5" Type="http://schemas.openxmlformats.org/officeDocument/2006/relationships/image" Target="../media/image5.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2.mp3"/><Relationship Id="rId1" Type="http://schemas.microsoft.com/office/2007/relationships/media" Target="../media/media22.mp3"/><Relationship Id="rId5" Type="http://schemas.openxmlformats.org/officeDocument/2006/relationships/image" Target="../media/image5.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3.mp3"/><Relationship Id="rId1" Type="http://schemas.microsoft.com/office/2007/relationships/media" Target="../media/media23.mp3"/><Relationship Id="rId5" Type="http://schemas.openxmlformats.org/officeDocument/2006/relationships/image" Target="../media/image5.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4.mp3"/><Relationship Id="rId1" Type="http://schemas.microsoft.com/office/2007/relationships/media" Target="../media/media24.mp3"/><Relationship Id="rId5" Type="http://schemas.openxmlformats.org/officeDocument/2006/relationships/image" Target="../media/image5.png"/><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5.mp3"/><Relationship Id="rId1" Type="http://schemas.microsoft.com/office/2007/relationships/media" Target="../media/media25.mp3"/><Relationship Id="rId5" Type="http://schemas.openxmlformats.org/officeDocument/2006/relationships/image" Target="../media/image5.png"/><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6.mp3"/><Relationship Id="rId1" Type="http://schemas.microsoft.com/office/2007/relationships/media" Target="../media/media26.mp3"/><Relationship Id="rId5" Type="http://schemas.openxmlformats.org/officeDocument/2006/relationships/image" Target="../media/image5.png"/><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7.mp3"/><Relationship Id="rId1" Type="http://schemas.microsoft.com/office/2007/relationships/media" Target="../media/media27.mp3"/><Relationship Id="rId5" Type="http://schemas.openxmlformats.org/officeDocument/2006/relationships/image" Target="../media/image5.png"/><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8.mp3"/><Relationship Id="rId1" Type="http://schemas.microsoft.com/office/2007/relationships/media" Target="../media/media28.mp3"/><Relationship Id="rId5" Type="http://schemas.openxmlformats.org/officeDocument/2006/relationships/image" Target="../media/image5.png"/><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9.mp3"/><Relationship Id="rId1" Type="http://schemas.microsoft.com/office/2007/relationships/media" Target="../media/media29.mp3"/><Relationship Id="rId5" Type="http://schemas.openxmlformats.org/officeDocument/2006/relationships/image" Target="../media/image5.png"/><Relationship Id="rId4"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0.mp3"/><Relationship Id="rId1" Type="http://schemas.microsoft.com/office/2007/relationships/media" Target="../media/media30.mp3"/><Relationship Id="rId5" Type="http://schemas.openxmlformats.org/officeDocument/2006/relationships/image" Target="../media/image5.png"/><Relationship Id="rId4"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1.mp3"/><Relationship Id="rId1" Type="http://schemas.microsoft.com/office/2007/relationships/media" Target="../media/media31.mp3"/><Relationship Id="rId5" Type="http://schemas.openxmlformats.org/officeDocument/2006/relationships/image" Target="../media/image5.png"/><Relationship Id="rId4"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www.javatpoint.com/csharp-programs" TargetMode="External"/><Relationship Id="rId3" Type="http://schemas.openxmlformats.org/officeDocument/2006/relationships/hyperlink" Target="https://msdn.microsoft.com/en-us/library/a72418yk" TargetMode="External"/><Relationship Id="rId7" Type="http://schemas.openxmlformats.org/officeDocument/2006/relationships/hyperlink" Target="http://www.csharp-examples.net/examples/"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msdn.microsoft.com/en-us/library/618ayhy6" TargetMode="External"/><Relationship Id="rId5" Type="http://schemas.openxmlformats.org/officeDocument/2006/relationships/hyperlink" Target="https://learn.microsoft.com/en-us/dotnet/csharp/fundamentals/program-structure/top-level-statements" TargetMode="External"/><Relationship Id="rId4" Type="http://schemas.openxmlformats.org/officeDocument/2006/relationships/hyperlink" Target="https://msdn.microsoft.com/en-us/library/67ef8sbd"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microsoft.com/office/2007/relationships/media" Target="../media/media3.mp3"/><Relationship Id="rId1" Type="http://schemas.openxmlformats.org/officeDocument/2006/relationships/audio" Target="NULL" TargetMode="External"/><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Rectangle 3"/>
          <p:cNvSpPr>
            <a:spLocks noGrp="1" noChangeArrowheads="1"/>
          </p:cNvSpPr>
          <p:nvPr>
            <p:ph type="subTitle" idx="1"/>
          </p:nvPr>
        </p:nvSpPr>
        <p:spPr>
          <a:xfrm>
            <a:off x="1905000" y="2018046"/>
            <a:ext cx="6629400" cy="1446550"/>
          </a:xfrm>
        </p:spPr>
        <p:txBody>
          <a:bodyPr/>
          <a:lstStyle/>
          <a:p>
            <a:r>
              <a:rPr lang="en-GB" dirty="0"/>
              <a:t>Introduction to C#</a:t>
            </a:r>
          </a:p>
          <a:p>
            <a:r>
              <a:rPr lang="en-GB" dirty="0"/>
              <a:t>(Part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a:extLst>
              <a:ext uri="{FF2B5EF4-FFF2-40B4-BE49-F238E27FC236}">
                <a16:creationId xmlns:a16="http://schemas.microsoft.com/office/drawing/2014/main" id="{59C176D3-3B53-44BA-9ED8-2A54B688D702}"/>
              </a:ext>
            </a:extLst>
          </p:cNvPr>
          <p:cNvSpPr>
            <a:spLocks noGrp="1"/>
          </p:cNvSpPr>
          <p:nvPr>
            <p:ph type="title"/>
          </p:nvPr>
        </p:nvSpPr>
        <p:spPr>
          <a:xfrm>
            <a:off x="722313" y="2795588"/>
            <a:ext cx="7772400" cy="1362075"/>
          </a:xfrm>
        </p:spPr>
        <p:txBody>
          <a:bodyPr/>
          <a:lstStyle/>
          <a:p>
            <a:pPr eaLnBrk="1" hangingPunct="1"/>
            <a:r>
              <a:rPr lang="en-US" altLang="en-US">
                <a:solidFill>
                  <a:srgbClr val="FF0000"/>
                </a:solidFill>
              </a:rPr>
              <a:t>Data Types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C458F67-535A-4DF6-A3AC-C7672C4A5000}"/>
              </a:ext>
            </a:extLst>
          </p:cNvPr>
          <p:cNvSpPr>
            <a:spLocks noGrp="1" noChangeArrowheads="1"/>
          </p:cNvSpPr>
          <p:nvPr>
            <p:ph type="title"/>
          </p:nvPr>
        </p:nvSpPr>
        <p:spPr/>
        <p:txBody>
          <a:bodyPr/>
          <a:lstStyle/>
          <a:p>
            <a:pPr eaLnBrk="1" hangingPunct="1"/>
            <a:r>
              <a:rPr lang="en-US" altLang="en-US"/>
              <a:t>Data types</a:t>
            </a:r>
          </a:p>
        </p:txBody>
      </p:sp>
      <p:sp>
        <p:nvSpPr>
          <p:cNvPr id="22531" name="Rectangle 3">
            <a:extLst>
              <a:ext uri="{FF2B5EF4-FFF2-40B4-BE49-F238E27FC236}">
                <a16:creationId xmlns:a16="http://schemas.microsoft.com/office/drawing/2014/main" id="{08108D76-551C-46C0-A74E-6546A6E41A6F}"/>
              </a:ext>
            </a:extLst>
          </p:cNvPr>
          <p:cNvSpPr>
            <a:spLocks noGrp="1" noChangeArrowheads="1"/>
          </p:cNvSpPr>
          <p:nvPr>
            <p:ph idx="1"/>
          </p:nvPr>
        </p:nvSpPr>
        <p:spPr/>
        <p:txBody>
          <a:bodyPr/>
          <a:lstStyle/>
          <a:p>
            <a:pPr eaLnBrk="1" hangingPunct="1">
              <a:buSzPct val="100000"/>
              <a:defRPr/>
            </a:pPr>
            <a:r>
              <a:rPr lang="en-US" altLang="en-US" dirty="0">
                <a:cs typeface="Segoe UI" panose="020B0502040204020203" pitchFamily="34" charset="0"/>
              </a:rPr>
              <a:t>Data type of a variable or constant determines </a:t>
            </a:r>
            <a:r>
              <a:rPr lang="en-US" altLang="en-US" dirty="0">
                <a:solidFill>
                  <a:srgbClr val="FF0000"/>
                </a:solidFill>
                <a:cs typeface="Segoe UI" panose="020B0502040204020203" pitchFamily="34" charset="0"/>
              </a:rPr>
              <a:t>what kind of data</a:t>
            </a:r>
            <a:r>
              <a:rPr lang="en-US" altLang="en-US" dirty="0">
                <a:solidFill>
                  <a:srgbClr val="0000FF"/>
                </a:solidFill>
                <a:cs typeface="Segoe UI" panose="020B0502040204020203" pitchFamily="34" charset="0"/>
              </a:rPr>
              <a:t> </a:t>
            </a:r>
            <a:r>
              <a:rPr lang="en-US" altLang="en-US" dirty="0">
                <a:cs typeface="Segoe UI" panose="020B0502040204020203" pitchFamily="34" charset="0"/>
              </a:rPr>
              <a:t>the variable or constant can store.</a:t>
            </a:r>
          </a:p>
          <a:p>
            <a:pPr marL="0" indent="0" eaLnBrk="1" hangingPunct="1">
              <a:buSzPct val="100000"/>
              <a:buFont typeface="Wingdings" panose="05000000000000000000" pitchFamily="2" charset="2"/>
              <a:buNone/>
              <a:defRPr/>
            </a:pPr>
            <a:r>
              <a:rPr lang="en-US" altLang="en-US" i="1" dirty="0">
                <a:solidFill>
                  <a:srgbClr val="008000"/>
                </a:solidFill>
                <a:cs typeface="Segoe UI" panose="020B0502040204020203" pitchFamily="34" charset="0"/>
              </a:rPr>
              <a:t>    </a:t>
            </a:r>
            <a:endParaRPr lang="en-US" altLang="en-US" dirty="0"/>
          </a:p>
          <a:p>
            <a:pPr marL="457200" lvl="1" indent="0" eaLnBrk="1" hangingPunct="1">
              <a:buFont typeface="Wingdings" panose="05000000000000000000" pitchFamily="2" charset="2"/>
              <a:buNone/>
              <a:defRPr/>
            </a:pPr>
            <a:endParaRPr lang="en-US" altLang="en-US" dirty="0">
              <a:solidFill>
                <a:schemeClr val="tx1"/>
              </a:solidFill>
            </a:endParaRPr>
          </a:p>
        </p:txBody>
      </p:sp>
      <p:graphicFrame>
        <p:nvGraphicFramePr>
          <p:cNvPr id="2" name="Table 1">
            <a:extLst>
              <a:ext uri="{FF2B5EF4-FFF2-40B4-BE49-F238E27FC236}">
                <a16:creationId xmlns:a16="http://schemas.microsoft.com/office/drawing/2014/main" id="{99F139EC-607C-44B9-84C2-B474DBF74A5B}"/>
              </a:ext>
            </a:extLst>
          </p:cNvPr>
          <p:cNvGraphicFramePr>
            <a:graphicFrameLocks noGrp="1"/>
          </p:cNvGraphicFramePr>
          <p:nvPr>
            <p:extLst>
              <p:ext uri="{D42A27DB-BD31-4B8C-83A1-F6EECF244321}">
                <p14:modId xmlns:p14="http://schemas.microsoft.com/office/powerpoint/2010/main" val="1421796459"/>
              </p:ext>
            </p:extLst>
          </p:nvPr>
        </p:nvGraphicFramePr>
        <p:xfrm>
          <a:off x="914400" y="2098675"/>
          <a:ext cx="7391400" cy="3108792"/>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1"/>
                    </a:ext>
                  </a:extLst>
                </a:gridCol>
                <a:gridCol w="4343400">
                  <a:extLst>
                    <a:ext uri="{9D8B030D-6E8A-4147-A177-3AD203B41FA5}">
                      <a16:colId xmlns:a16="http://schemas.microsoft.com/office/drawing/2014/main" val="2170603560"/>
                    </a:ext>
                  </a:extLst>
                </a:gridCol>
              </a:tblGrid>
              <a:tr h="49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kern="1200" cap="none" normalizeH="0" baseline="0" dirty="0">
                          <a:ln>
                            <a:noFill/>
                          </a:ln>
                          <a:solidFill>
                            <a:schemeClr val="tx1"/>
                          </a:solidFill>
                          <a:effectLst/>
                          <a:latin typeface="Arial Narrow" panose="020B0606020202030204" pitchFamily="34" charset="0"/>
                          <a:ea typeface="+mn-ea"/>
                          <a:cs typeface="+mn-cs"/>
                        </a:rPr>
                        <a:t>Data Type</a:t>
                      </a:r>
                    </a:p>
                  </a:txBody>
                  <a:tcPr marT="45706" marB="45706">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kern="1200" cap="none" normalizeH="0" baseline="0" dirty="0">
                          <a:ln>
                            <a:noFill/>
                          </a:ln>
                          <a:solidFill>
                            <a:schemeClr val="tx1"/>
                          </a:solidFill>
                          <a:effectLst/>
                          <a:latin typeface="Arial Narrow" panose="020B0606020202030204" pitchFamily="34" charset="0"/>
                          <a:ea typeface="+mn-ea"/>
                          <a:cs typeface="+mn-cs"/>
                        </a:rPr>
                        <a:t>Description</a:t>
                      </a:r>
                    </a:p>
                  </a:txBody>
                  <a:tcPr marT="45706" marB="45706">
                    <a:solidFill>
                      <a:srgbClr val="99CCFF"/>
                    </a:solidFill>
                  </a:tcPr>
                </a:tc>
                <a:extLst>
                  <a:ext uri="{0D108BD9-81ED-4DB2-BD59-A6C34878D82A}">
                    <a16:rowId xmlns:a16="http://schemas.microsoft.com/office/drawing/2014/main" val="10000"/>
                  </a:ext>
                </a:extLst>
              </a:tr>
              <a:tr h="458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800" b="1" dirty="0" err="1">
                          <a:solidFill>
                            <a:srgbClr val="0000FF"/>
                          </a:solidFill>
                          <a:latin typeface="Courier New" panose="02070309020205020404" pitchFamily="49" charset="0"/>
                          <a:cs typeface="Courier New" panose="02070309020205020404" pitchFamily="49" charset="0"/>
                        </a:rPr>
                        <a:t>int</a:t>
                      </a:r>
                      <a:endParaRPr lang="en-US" sz="2800" b="1" dirty="0">
                        <a:solidFill>
                          <a:srgbClr val="0000FF"/>
                        </a:solidFill>
                        <a:latin typeface="Courier New" panose="02070309020205020404" pitchFamily="49" charset="0"/>
                        <a:cs typeface="Courier New" panose="02070309020205020404" pitchFamily="49" charset="0"/>
                      </a:endParaRPr>
                    </a:p>
                  </a:txBody>
                  <a:tcPr marT="45706" marB="45706"/>
                </a:tc>
                <a:tc>
                  <a:txBody>
                    <a:bodyPr/>
                    <a:lstStyle/>
                    <a:p>
                      <a:pPr algn="ctr"/>
                      <a:r>
                        <a:rPr lang="en-US" sz="2400" dirty="0"/>
                        <a:t>Integer</a:t>
                      </a:r>
                      <a:r>
                        <a:rPr lang="en-US" sz="2400" baseline="0" dirty="0"/>
                        <a:t> numbers</a:t>
                      </a:r>
                      <a:endParaRPr lang="en-US" sz="2400" dirty="0"/>
                    </a:p>
                  </a:txBody>
                  <a:tcPr marT="45706" marB="45706"/>
                </a:tc>
                <a:extLst>
                  <a:ext uri="{0D108BD9-81ED-4DB2-BD59-A6C34878D82A}">
                    <a16:rowId xmlns:a16="http://schemas.microsoft.com/office/drawing/2014/main" val="10001"/>
                  </a:ext>
                </a:extLst>
              </a:tr>
              <a:tr h="458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800" b="1" dirty="0">
                          <a:solidFill>
                            <a:srgbClr val="0000FF"/>
                          </a:solidFill>
                          <a:latin typeface="Courier New" panose="02070309020205020404" pitchFamily="49" charset="0"/>
                          <a:cs typeface="Courier New" panose="02070309020205020404" pitchFamily="49" charset="0"/>
                        </a:rPr>
                        <a:t>double</a:t>
                      </a:r>
                    </a:p>
                  </a:txBody>
                  <a:tcPr marT="45706" marB="45706"/>
                </a:tc>
                <a:tc>
                  <a:txBody>
                    <a:bodyPr/>
                    <a:lstStyle/>
                    <a:p>
                      <a:pPr algn="ctr"/>
                      <a:r>
                        <a:rPr lang="en-US" sz="2400" dirty="0"/>
                        <a:t>Decimal numbers</a:t>
                      </a:r>
                    </a:p>
                  </a:txBody>
                  <a:tcPr marT="45706" marB="45706"/>
                </a:tc>
                <a:extLst>
                  <a:ext uri="{0D108BD9-81ED-4DB2-BD59-A6C34878D82A}">
                    <a16:rowId xmlns:a16="http://schemas.microsoft.com/office/drawing/2014/main" val="10002"/>
                  </a:ext>
                </a:extLst>
              </a:tr>
              <a:tr h="458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800" b="1" dirty="0">
                          <a:solidFill>
                            <a:srgbClr val="0000FF"/>
                          </a:solidFill>
                          <a:latin typeface="Courier New" panose="02070309020205020404" pitchFamily="49" charset="0"/>
                          <a:cs typeface="Courier New" panose="02070309020205020404" pitchFamily="49" charset="0"/>
                        </a:rPr>
                        <a:t>string</a:t>
                      </a:r>
                    </a:p>
                  </a:txBody>
                  <a:tcPr marT="45706" marB="45706"/>
                </a:tc>
                <a:tc>
                  <a:txBody>
                    <a:bodyPr/>
                    <a:lstStyle/>
                    <a:p>
                      <a:pPr algn="ctr"/>
                      <a:r>
                        <a:rPr lang="en-US" sz="2400" dirty="0"/>
                        <a:t>Words, sentences</a:t>
                      </a:r>
                    </a:p>
                  </a:txBody>
                  <a:tcPr marT="45706" marB="45706"/>
                </a:tc>
                <a:extLst>
                  <a:ext uri="{0D108BD9-81ED-4DB2-BD59-A6C34878D82A}">
                    <a16:rowId xmlns:a16="http://schemas.microsoft.com/office/drawing/2014/main" val="10003"/>
                  </a:ext>
                </a:extLst>
              </a:tr>
              <a:tr h="458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800" b="1" dirty="0">
                          <a:solidFill>
                            <a:srgbClr val="0000FF"/>
                          </a:solidFill>
                          <a:latin typeface="Courier New" panose="02070309020205020404" pitchFamily="49" charset="0"/>
                          <a:cs typeface="Courier New" panose="02070309020205020404" pitchFamily="49" charset="0"/>
                        </a:rPr>
                        <a:t>char</a:t>
                      </a:r>
                    </a:p>
                  </a:txBody>
                  <a:tcPr marT="45706" marB="45706"/>
                </a:tc>
                <a:tc>
                  <a:txBody>
                    <a:bodyPr/>
                    <a:lstStyle/>
                    <a:p>
                      <a:pPr algn="ctr"/>
                      <a:r>
                        <a:rPr lang="en-US" sz="2400" dirty="0"/>
                        <a:t>Single character</a:t>
                      </a:r>
                    </a:p>
                  </a:txBody>
                  <a:tcPr marT="45706" marB="45706"/>
                </a:tc>
                <a:extLst>
                  <a:ext uri="{0D108BD9-81ED-4DB2-BD59-A6C34878D82A}">
                    <a16:rowId xmlns:a16="http://schemas.microsoft.com/office/drawing/2014/main" val="10004"/>
                  </a:ext>
                </a:extLst>
              </a:tr>
              <a:tr h="458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800" b="1" dirty="0">
                          <a:solidFill>
                            <a:srgbClr val="0000FF"/>
                          </a:solidFill>
                          <a:latin typeface="Courier New" panose="02070309020205020404" pitchFamily="49" charset="0"/>
                          <a:cs typeface="Courier New" panose="02070309020205020404" pitchFamily="49" charset="0"/>
                        </a:rPr>
                        <a:t>bool</a:t>
                      </a:r>
                    </a:p>
                  </a:txBody>
                  <a:tcPr marT="45706" marB="45706"/>
                </a:tc>
                <a:tc>
                  <a:txBody>
                    <a:bodyPr/>
                    <a:lstStyle/>
                    <a:p>
                      <a:pPr algn="ctr"/>
                      <a:r>
                        <a:rPr lang="en-US" sz="2800" b="1" dirty="0">
                          <a:solidFill>
                            <a:srgbClr val="0000FF"/>
                          </a:solidFill>
                          <a:latin typeface="Courier New" panose="02070309020205020404" pitchFamily="49" charset="0"/>
                          <a:cs typeface="Courier New" panose="02070309020205020404" pitchFamily="49" charset="0"/>
                        </a:rPr>
                        <a:t>true, false</a:t>
                      </a:r>
                    </a:p>
                  </a:txBody>
                  <a:tcPr marT="45706" marB="45706"/>
                </a:tc>
                <a:extLst>
                  <a:ext uri="{0D108BD9-81ED-4DB2-BD59-A6C34878D82A}">
                    <a16:rowId xmlns:a16="http://schemas.microsoft.com/office/drawing/2014/main" val="10005"/>
                  </a:ext>
                </a:extLst>
              </a:tr>
            </a:tbl>
          </a:graphicData>
        </a:graphic>
      </p:graphicFrame>
      <p:pic>
        <p:nvPicPr>
          <p:cNvPr id="3" name="s10">
            <a:hlinkClick r:id="" action="ppaction://media"/>
            <a:extLst>
              <a:ext uri="{FF2B5EF4-FFF2-40B4-BE49-F238E27FC236}">
                <a16:creationId xmlns:a16="http://schemas.microsoft.com/office/drawing/2014/main" id="{46DD7331-1584-463E-98B6-1C96F7E8E1A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7537"/>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48D047B-EFE7-4AFB-97D8-89EEBA7A4617}"/>
              </a:ext>
            </a:extLst>
          </p:cNvPr>
          <p:cNvSpPr>
            <a:spLocks noGrp="1"/>
          </p:cNvSpPr>
          <p:nvPr>
            <p:ph type="title"/>
          </p:nvPr>
        </p:nvSpPr>
        <p:spPr/>
        <p:txBody>
          <a:bodyPr/>
          <a:lstStyle/>
          <a:p>
            <a:pPr eaLnBrk="1" hangingPunct="1"/>
            <a:r>
              <a:rPr lang="en-US" altLang="en-US"/>
              <a:t>Data types</a:t>
            </a:r>
          </a:p>
        </p:txBody>
      </p:sp>
      <p:graphicFrame>
        <p:nvGraphicFramePr>
          <p:cNvPr id="8" name="Table 7">
            <a:extLst>
              <a:ext uri="{FF2B5EF4-FFF2-40B4-BE49-F238E27FC236}">
                <a16:creationId xmlns:a16="http://schemas.microsoft.com/office/drawing/2014/main" id="{6E39E014-8CC4-4A4B-8042-7D70FE50DCF6}"/>
              </a:ext>
            </a:extLst>
          </p:cNvPr>
          <p:cNvGraphicFramePr>
            <a:graphicFrameLocks noGrp="1"/>
          </p:cNvGraphicFramePr>
          <p:nvPr>
            <p:extLst>
              <p:ext uri="{D42A27DB-BD31-4B8C-83A1-F6EECF244321}">
                <p14:modId xmlns:p14="http://schemas.microsoft.com/office/powerpoint/2010/main" val="322797367"/>
              </p:ext>
            </p:extLst>
          </p:nvPr>
        </p:nvGraphicFramePr>
        <p:xfrm>
          <a:off x="381000" y="914400"/>
          <a:ext cx="8458200" cy="4937874"/>
        </p:xfrm>
        <a:graphic>
          <a:graphicData uri="http://schemas.openxmlformats.org/drawingml/2006/table">
            <a:tbl>
              <a:tblPr/>
              <a:tblGrid>
                <a:gridCol w="1288868">
                  <a:extLst>
                    <a:ext uri="{9D8B030D-6E8A-4147-A177-3AD203B41FA5}">
                      <a16:colId xmlns:a16="http://schemas.microsoft.com/office/drawing/2014/main" val="20000"/>
                    </a:ext>
                  </a:extLst>
                </a:gridCol>
                <a:gridCol w="3801715">
                  <a:extLst>
                    <a:ext uri="{9D8B030D-6E8A-4147-A177-3AD203B41FA5}">
                      <a16:colId xmlns:a16="http://schemas.microsoft.com/office/drawing/2014/main" val="20001"/>
                    </a:ext>
                  </a:extLst>
                </a:gridCol>
                <a:gridCol w="3367617">
                  <a:extLst>
                    <a:ext uri="{9D8B030D-6E8A-4147-A177-3AD203B41FA5}">
                      <a16:colId xmlns:a16="http://schemas.microsoft.com/office/drawing/2014/main" val="20002"/>
                    </a:ext>
                  </a:extLst>
                </a:gridCol>
              </a:tblGrid>
              <a:tr h="396266">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Narrow" panose="020B0606020202030204" pitchFamily="34" charset="0"/>
                        </a:rPr>
                        <a:t>Type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Narrow" panose="020B0606020202030204" pitchFamily="34" charset="0"/>
                        </a:rPr>
                        <a:t>Represents</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Narrow" panose="020B0606020202030204" pitchFamily="34" charset="0"/>
                        </a:rPr>
                        <a:t>Range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572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err="1">
                          <a:solidFill>
                            <a:srgbClr val="0000FF"/>
                          </a:solidFill>
                          <a:latin typeface="Courier New" panose="02070309020205020404" pitchFamily="49" charset="0"/>
                          <a:cs typeface="Courier New" panose="02070309020205020404" pitchFamily="49" charset="0"/>
                        </a:rPr>
                        <a:t>int</a:t>
                      </a:r>
                      <a:endParaRPr lang="en-US" altLang="en-US" sz="2000" b="1" dirty="0">
                        <a:solidFill>
                          <a:srgbClr val="0000FF"/>
                        </a:solidFill>
                        <a:latin typeface="Courier New" panose="02070309020205020404" pitchFamily="49" charset="0"/>
                        <a:cs typeface="Courier New" panose="02070309020205020404" pitchFamily="49"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32-bit signed integer type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Narrow" panose="020B0606020202030204" pitchFamily="34" charset="0"/>
                        </a:rPr>
                        <a:t>-2,147,483,648 to 2,147,483,647</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short</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16-bit signed integer type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Narrow" panose="020B0606020202030204" pitchFamily="34" charset="0"/>
                        </a:rPr>
                        <a:t>-32,768 to 32,767</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byte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8-bit unsigned integer</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Narrow" panose="020B0606020202030204" pitchFamily="34" charset="0"/>
                        </a:rPr>
                        <a:t>0 to 255</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086">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long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64-bit signed integer type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Narrow" panose="020B0606020202030204" pitchFamily="34" charset="0"/>
                        </a:rPr>
                        <a:t>-923,372,036,854,775,808 to 9,223,372,036,854,775,807</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double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64-bit double-precision floating point type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Narrow" panose="020B0606020202030204" pitchFamily="34" charset="0"/>
                        </a:rPr>
                        <a:t>(+/-)5.0 x 10</a:t>
                      </a:r>
                      <a:r>
                        <a:rPr kumimoji="0" lang="en-US" altLang="en-US" sz="2000" b="0" i="0" u="none" strike="noStrike" cap="none" normalizeH="0" baseline="30000" dirty="0">
                          <a:ln>
                            <a:noFill/>
                          </a:ln>
                          <a:solidFill>
                            <a:schemeClr val="tx1"/>
                          </a:solidFill>
                          <a:effectLst/>
                          <a:latin typeface="Arial Narrow" panose="020B0606020202030204" pitchFamily="34" charset="0"/>
                        </a:rPr>
                        <a:t>-324</a:t>
                      </a:r>
                      <a:r>
                        <a:rPr kumimoji="0" lang="en-US" altLang="en-US" sz="2000" b="0" i="0" u="none" strike="noStrike" cap="none" normalizeH="0" baseline="0" dirty="0">
                          <a:ln>
                            <a:noFill/>
                          </a:ln>
                          <a:solidFill>
                            <a:schemeClr val="tx1"/>
                          </a:solidFill>
                          <a:effectLst/>
                          <a:latin typeface="Arial Narrow" panose="020B0606020202030204" pitchFamily="34" charset="0"/>
                        </a:rPr>
                        <a:t> to (+/-)1.7 x 10</a:t>
                      </a:r>
                      <a:r>
                        <a:rPr kumimoji="0" lang="en-US" altLang="en-US" sz="2000" b="0" i="0" u="none" strike="noStrike" cap="none" normalizeH="0" baseline="30000" dirty="0">
                          <a:ln>
                            <a:noFill/>
                          </a:ln>
                          <a:solidFill>
                            <a:schemeClr val="tx1"/>
                          </a:solidFill>
                          <a:effectLst/>
                          <a:latin typeface="Arial Narrow" panose="020B0606020202030204" pitchFamily="34" charset="0"/>
                        </a:rPr>
                        <a:t>308</a:t>
                      </a:r>
                      <a:endParaRPr kumimoji="0" lang="en-US" altLang="en-US" sz="2000" b="0" i="0" u="none" strike="noStrike" cap="none" normalizeH="0" baseline="0" dirty="0">
                        <a:ln>
                          <a:noFill/>
                        </a:ln>
                        <a:solidFill>
                          <a:schemeClr val="tx1"/>
                        </a:solidFill>
                        <a:effectLst/>
                        <a:latin typeface="Arial Narrow" panose="020B0606020202030204"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float</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Narrow" panose="020B0606020202030204" pitchFamily="34" charset="0"/>
                        </a:rPr>
                        <a:t>32-bit single-precision floating point type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Narrow" panose="020B0606020202030204" pitchFamily="34" charset="0"/>
                        </a:rPr>
                        <a:t>-3.4 x 10</a:t>
                      </a:r>
                      <a:r>
                        <a:rPr kumimoji="0" lang="en-US" altLang="en-US" sz="2000" b="0" i="0" u="none" strike="noStrike" cap="none" normalizeH="0" baseline="30000" dirty="0">
                          <a:ln>
                            <a:noFill/>
                          </a:ln>
                          <a:solidFill>
                            <a:schemeClr val="tx1"/>
                          </a:solidFill>
                          <a:effectLst/>
                          <a:latin typeface="Arial Narrow" panose="020B0606020202030204" pitchFamily="34" charset="0"/>
                        </a:rPr>
                        <a:t>38</a:t>
                      </a:r>
                      <a:r>
                        <a:rPr kumimoji="0" lang="en-US" altLang="en-US" sz="2000" b="0" i="0" u="none" strike="noStrike" cap="none" normalizeH="0" baseline="0" dirty="0">
                          <a:ln>
                            <a:noFill/>
                          </a:ln>
                          <a:solidFill>
                            <a:schemeClr val="tx1"/>
                          </a:solidFill>
                          <a:effectLst/>
                          <a:latin typeface="Arial Narrow" panose="020B0606020202030204" pitchFamily="34" charset="0"/>
                        </a:rPr>
                        <a:t> to + 3.4 x 10</a:t>
                      </a:r>
                      <a:r>
                        <a:rPr kumimoji="0" lang="en-US" altLang="en-US" sz="2000" b="0" i="0" u="none" strike="noStrike" cap="none" normalizeH="0" baseline="30000" dirty="0">
                          <a:ln>
                            <a:noFill/>
                          </a:ln>
                          <a:solidFill>
                            <a:schemeClr val="tx1"/>
                          </a:solidFill>
                          <a:effectLst/>
                          <a:latin typeface="Arial Narrow" panose="020B0606020202030204" pitchFamily="34" charset="0"/>
                        </a:rPr>
                        <a:t>38</a:t>
                      </a:r>
                      <a:endParaRPr kumimoji="0" lang="en-US" altLang="en-US" sz="2000" b="0" i="0" u="none" strike="noStrike" cap="none" normalizeH="0" baseline="0" dirty="0">
                        <a:ln>
                          <a:noFill/>
                        </a:ln>
                        <a:solidFill>
                          <a:schemeClr val="tx1"/>
                        </a:solidFill>
                        <a:effectLst/>
                        <a:latin typeface="Arial Narrow" panose="020B0606020202030204"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char</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Narrow" panose="020B0606020202030204" pitchFamily="34" charset="0"/>
                        </a:rPr>
                        <a:t>16-bit Unicode character</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Narrow" panose="020B0606020202030204"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bool</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Boolean value</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true</a:t>
                      </a:r>
                      <a:r>
                        <a:rPr kumimoji="0" lang="en-US" altLang="en-US" sz="2000" b="0" i="0" u="none" strike="noStrike" cap="none" normalizeH="0" baseline="0" dirty="0">
                          <a:ln>
                            <a:noFill/>
                          </a:ln>
                          <a:solidFill>
                            <a:schemeClr val="tx1"/>
                          </a:solidFill>
                          <a:effectLst/>
                          <a:latin typeface="Arial Narrow" panose="020B0606020202030204" pitchFamily="34" charset="0"/>
                        </a:rPr>
                        <a:t> or </a:t>
                      </a:r>
                      <a:r>
                        <a:rPr lang="en-US" altLang="en-US" sz="2000" b="1" dirty="0">
                          <a:solidFill>
                            <a:srgbClr val="0000FF"/>
                          </a:solidFill>
                          <a:latin typeface="Courier New" panose="02070309020205020404" pitchFamily="49" charset="0"/>
                          <a:cs typeface="Courier New" panose="02070309020205020404" pitchFamily="49" charset="0"/>
                        </a:rPr>
                        <a:t>false</a:t>
                      </a:r>
                      <a:endParaRPr lang="en-US" altLang="en-US" sz="2200" b="1" dirty="0">
                        <a:solidFill>
                          <a:srgbClr val="0000FF"/>
                        </a:solidFill>
                        <a:latin typeface="Courier New" panose="02070309020205020404" pitchFamily="49" charset="0"/>
                        <a:cs typeface="Courier New" panose="02070309020205020404" pitchFamily="49"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640122">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string</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Sequence of zero or more number of characters</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Narrow" panose="020B0606020202030204" pitchFamily="34"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3" name="s11">
            <a:hlinkClick r:id="" action="ppaction://media"/>
            <a:extLst>
              <a:ext uri="{FF2B5EF4-FFF2-40B4-BE49-F238E27FC236}">
                <a16:creationId xmlns:a16="http://schemas.microsoft.com/office/drawing/2014/main" id="{4D911F2A-7B5E-44AC-B6CC-8D8F8989CC7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5296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61A2CB2-B1B9-4326-A3DF-EDD3D8C15BE7}"/>
              </a:ext>
            </a:extLst>
          </p:cNvPr>
          <p:cNvSpPr>
            <a:spLocks noGrp="1" noChangeArrowheads="1"/>
          </p:cNvSpPr>
          <p:nvPr>
            <p:ph type="title"/>
          </p:nvPr>
        </p:nvSpPr>
        <p:spPr/>
        <p:txBody>
          <a:bodyPr/>
          <a:lstStyle/>
          <a:p>
            <a:pPr eaLnBrk="1" hangingPunct="1"/>
            <a:r>
              <a:rPr lang="en-US" altLang="en-US"/>
              <a:t>Variables</a:t>
            </a:r>
          </a:p>
        </p:txBody>
      </p:sp>
      <p:sp>
        <p:nvSpPr>
          <p:cNvPr id="25603" name="Rectangle 3">
            <a:extLst>
              <a:ext uri="{FF2B5EF4-FFF2-40B4-BE49-F238E27FC236}">
                <a16:creationId xmlns:a16="http://schemas.microsoft.com/office/drawing/2014/main" id="{AC8D8FC7-0103-42CA-AF5B-EA81B4F8AA22}"/>
              </a:ext>
            </a:extLst>
          </p:cNvPr>
          <p:cNvSpPr>
            <a:spLocks noGrp="1" noChangeArrowheads="1"/>
          </p:cNvSpPr>
          <p:nvPr>
            <p:ph idx="1"/>
          </p:nvPr>
        </p:nvSpPr>
        <p:spPr>
          <a:xfrm>
            <a:off x="152400" y="914400"/>
            <a:ext cx="8686800" cy="5105400"/>
          </a:xfrm>
        </p:spPr>
        <p:txBody>
          <a:bodyPr>
            <a:normAutofit lnSpcReduction="10000"/>
          </a:bodyPr>
          <a:lstStyle/>
          <a:p>
            <a:pPr eaLnBrk="1" hangingPunct="1">
              <a:lnSpc>
                <a:spcPct val="110000"/>
              </a:lnSpc>
              <a:spcBef>
                <a:spcPts val="0"/>
              </a:spcBef>
              <a:spcAft>
                <a:spcPts val="600"/>
              </a:spcAft>
              <a:defRPr/>
            </a:pPr>
            <a:r>
              <a:rPr lang="en-US" altLang="en-US" sz="3000" dirty="0"/>
              <a:t>Variables are used to store data during program execution. </a:t>
            </a:r>
          </a:p>
          <a:p>
            <a:pPr eaLnBrk="1" hangingPunct="1">
              <a:lnSpc>
                <a:spcPct val="110000"/>
              </a:lnSpc>
              <a:spcBef>
                <a:spcPts val="0"/>
              </a:spcBef>
              <a:spcAft>
                <a:spcPts val="600"/>
              </a:spcAft>
              <a:defRPr/>
            </a:pPr>
            <a:r>
              <a:rPr lang="en-US" altLang="en-US" sz="3000" dirty="0"/>
              <a:t>Every variable has a name and data type </a:t>
            </a:r>
          </a:p>
          <a:p>
            <a:pPr lvl="1" eaLnBrk="1" hangingPunct="1">
              <a:lnSpc>
                <a:spcPct val="110000"/>
              </a:lnSpc>
              <a:spcBef>
                <a:spcPts val="0"/>
              </a:spcBef>
              <a:spcAft>
                <a:spcPts val="600"/>
              </a:spcAft>
              <a:defRPr/>
            </a:pPr>
            <a:r>
              <a:rPr lang="en-US" altLang="en-US" sz="2600" dirty="0">
                <a:solidFill>
                  <a:srgbClr val="FF0000"/>
                </a:solidFill>
              </a:rPr>
              <a:t>name refers to the label of the data it stores</a:t>
            </a:r>
          </a:p>
          <a:p>
            <a:pPr lvl="1" eaLnBrk="1" hangingPunct="1">
              <a:lnSpc>
                <a:spcPct val="110000"/>
              </a:lnSpc>
              <a:spcBef>
                <a:spcPts val="0"/>
              </a:spcBef>
              <a:spcAft>
                <a:spcPts val="600"/>
              </a:spcAft>
              <a:defRPr/>
            </a:pPr>
            <a:r>
              <a:rPr lang="en-US" altLang="en-US" sz="2600" dirty="0">
                <a:solidFill>
                  <a:srgbClr val="FF0000"/>
                </a:solidFill>
              </a:rPr>
              <a:t>data type determines the kind of data it can store</a:t>
            </a:r>
          </a:p>
          <a:p>
            <a:pPr eaLnBrk="1" hangingPunct="1">
              <a:lnSpc>
                <a:spcPct val="110000"/>
              </a:lnSpc>
              <a:spcBef>
                <a:spcPts val="0"/>
              </a:spcBef>
              <a:spcAft>
                <a:spcPts val="600"/>
              </a:spcAft>
              <a:defRPr/>
            </a:pPr>
            <a:r>
              <a:rPr lang="en-US" altLang="en-US" sz="3000" dirty="0"/>
              <a:t>Variables need to be declared before used </a:t>
            </a:r>
            <a:br>
              <a:rPr lang="en-US" altLang="en-US" sz="3000" dirty="0"/>
            </a:br>
            <a:r>
              <a:rPr lang="en-US" altLang="en-US" sz="3000" dirty="0"/>
              <a:t>(Declaration &amp; Initialization)</a:t>
            </a:r>
          </a:p>
          <a:p>
            <a:pPr lvl="1" eaLnBrk="1" hangingPunct="1">
              <a:lnSpc>
                <a:spcPct val="110000"/>
              </a:lnSpc>
              <a:spcBef>
                <a:spcPts val="0"/>
              </a:spcBef>
              <a:spcAft>
                <a:spcPts val="600"/>
              </a:spcAft>
              <a:defRPr/>
            </a:pPr>
            <a:r>
              <a:rPr lang="en-US" altLang="en-US" sz="2600" i="1" dirty="0">
                <a:solidFill>
                  <a:srgbClr val="FF0000"/>
                </a:solidFill>
              </a:rPr>
              <a:t>datatype</a:t>
            </a:r>
            <a:r>
              <a:rPr lang="en-US" altLang="en-US" sz="2600" dirty="0">
                <a:solidFill>
                  <a:srgbClr val="FF0000"/>
                </a:solidFill>
              </a:rPr>
              <a:t> &lt;space&gt; </a:t>
            </a:r>
            <a:r>
              <a:rPr lang="en-US" altLang="en-US" sz="2600" i="1" dirty="0">
                <a:solidFill>
                  <a:srgbClr val="FF0000"/>
                </a:solidFill>
              </a:rPr>
              <a:t>variable name</a:t>
            </a:r>
          </a:p>
          <a:p>
            <a:pPr marL="457200" lvl="1" indent="0" eaLnBrk="1" hangingPunct="1">
              <a:lnSpc>
                <a:spcPct val="110000"/>
              </a:lnSpc>
              <a:spcBef>
                <a:spcPts val="0"/>
              </a:spcBef>
              <a:buFontTx/>
              <a:buNone/>
              <a:defRPr/>
            </a:pPr>
            <a:r>
              <a:rPr lang="en-GB" altLang="en-US" i="1" dirty="0">
                <a:latin typeface="Consolas" panose="020B0609020204030204" pitchFamily="49" charset="0"/>
              </a:rPr>
              <a:t>e.g.	</a:t>
            </a:r>
            <a:r>
              <a:rPr lang="en-GB" altLang="en-US" sz="2200" b="1" dirty="0">
                <a:solidFill>
                  <a:srgbClr val="0000FF"/>
                </a:solidFill>
                <a:latin typeface="Courier New" panose="02070309020205020404" pitchFamily="49" charset="0"/>
                <a:cs typeface="Courier New" panose="02070309020205020404" pitchFamily="49" charset="0"/>
              </a:rPr>
              <a:t>int x;</a:t>
            </a:r>
          </a:p>
          <a:p>
            <a:pPr marL="914400" lvl="2" indent="0" eaLnBrk="1" hangingPunct="1">
              <a:lnSpc>
                <a:spcPct val="110000"/>
              </a:lnSpc>
              <a:spcBef>
                <a:spcPts val="0"/>
              </a:spcBef>
              <a:buFontTx/>
              <a:buNone/>
              <a:defRPr/>
            </a:pPr>
            <a:r>
              <a:rPr lang="en-GB" altLang="en-US" sz="2200" b="1" dirty="0">
                <a:solidFill>
                  <a:srgbClr val="0000FF"/>
                </a:solidFill>
                <a:latin typeface="Courier New" panose="02070309020205020404" pitchFamily="49" charset="0"/>
                <a:cs typeface="Courier New" panose="02070309020205020404" pitchFamily="49" charset="0"/>
              </a:rPr>
              <a:t>	int y = x * 2;</a:t>
            </a:r>
          </a:p>
          <a:p>
            <a:pPr marL="914400" lvl="2" indent="0" eaLnBrk="1" hangingPunct="1">
              <a:lnSpc>
                <a:spcPct val="110000"/>
              </a:lnSpc>
              <a:spcBef>
                <a:spcPts val="0"/>
              </a:spcBef>
              <a:buFontTx/>
              <a:buNone/>
              <a:defRPr/>
            </a:pPr>
            <a:r>
              <a:rPr lang="en-GB" altLang="en-US" sz="2200" b="1" dirty="0">
                <a:solidFill>
                  <a:srgbClr val="0000FF"/>
                </a:solidFill>
                <a:latin typeface="Courier New" panose="02070309020205020404" pitchFamily="49" charset="0"/>
                <a:cs typeface="Courier New" panose="02070309020205020404" pitchFamily="49" charset="0"/>
              </a:rPr>
              <a:t>	string msg1 = "PRG 2";</a:t>
            </a:r>
            <a:endParaRPr lang="en-US" altLang="en-US" sz="2200" b="1" dirty="0">
              <a:solidFill>
                <a:srgbClr val="0000FF"/>
              </a:solidFill>
              <a:latin typeface="Courier New" panose="02070309020205020404" pitchFamily="49" charset="0"/>
              <a:cs typeface="Courier New" panose="02070309020205020404" pitchFamily="49" charset="0"/>
            </a:endParaRPr>
          </a:p>
        </p:txBody>
      </p:sp>
      <p:pic>
        <p:nvPicPr>
          <p:cNvPr id="3" name="s12">
            <a:hlinkClick r:id="" action="ppaction://media"/>
            <a:extLst>
              <a:ext uri="{FF2B5EF4-FFF2-40B4-BE49-F238E27FC236}">
                <a16:creationId xmlns:a16="http://schemas.microsoft.com/office/drawing/2014/main" id="{C7447D29-6BD9-467F-93EC-947CC81763F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905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A930832-14BD-4B6F-A70D-599D06158580}"/>
              </a:ext>
            </a:extLst>
          </p:cNvPr>
          <p:cNvSpPr>
            <a:spLocks noGrp="1" noChangeArrowheads="1"/>
          </p:cNvSpPr>
          <p:nvPr>
            <p:ph type="title"/>
          </p:nvPr>
        </p:nvSpPr>
        <p:spPr/>
        <p:txBody>
          <a:bodyPr/>
          <a:lstStyle/>
          <a:p>
            <a:pPr eaLnBrk="1" hangingPunct="1"/>
            <a:r>
              <a:rPr lang="en-US" altLang="en-US"/>
              <a:t>Rules for naming variables</a:t>
            </a:r>
          </a:p>
        </p:txBody>
      </p:sp>
      <p:sp>
        <p:nvSpPr>
          <p:cNvPr id="27651" name="Rectangle 3">
            <a:extLst>
              <a:ext uri="{FF2B5EF4-FFF2-40B4-BE49-F238E27FC236}">
                <a16:creationId xmlns:a16="http://schemas.microsoft.com/office/drawing/2014/main" id="{3C86ED52-4FCD-4A00-8F4F-303029D12AAF}"/>
              </a:ext>
            </a:extLst>
          </p:cNvPr>
          <p:cNvSpPr>
            <a:spLocks noGrp="1" noChangeArrowheads="1"/>
          </p:cNvSpPr>
          <p:nvPr>
            <p:ph idx="1"/>
          </p:nvPr>
        </p:nvSpPr>
        <p:spPr>
          <a:xfrm>
            <a:off x="152400" y="884238"/>
            <a:ext cx="8915400" cy="4983162"/>
          </a:xfrm>
        </p:spPr>
        <p:txBody>
          <a:bodyPr/>
          <a:lstStyle/>
          <a:p>
            <a:pPr eaLnBrk="1" hangingPunct="1">
              <a:spcBef>
                <a:spcPts val="0"/>
              </a:spcBef>
              <a:spcAft>
                <a:spcPts val="600"/>
              </a:spcAft>
              <a:defRPr/>
            </a:pPr>
            <a:r>
              <a:rPr lang="en-US" altLang="en-US" dirty="0"/>
              <a:t>must </a:t>
            </a:r>
            <a:r>
              <a:rPr lang="en-US" altLang="en-US" dirty="0">
                <a:solidFill>
                  <a:srgbClr val="FF0000"/>
                </a:solidFill>
              </a:rPr>
              <a:t>begin with a letter</a:t>
            </a:r>
          </a:p>
          <a:p>
            <a:pPr eaLnBrk="1" hangingPunct="1">
              <a:spcBef>
                <a:spcPts val="0"/>
              </a:spcBef>
              <a:spcAft>
                <a:spcPts val="600"/>
              </a:spcAft>
              <a:defRPr/>
            </a:pPr>
            <a:r>
              <a:rPr lang="en-US" altLang="en-US" dirty="0"/>
              <a:t>can contain </a:t>
            </a:r>
            <a:r>
              <a:rPr lang="en-US" altLang="en-US" dirty="0">
                <a:solidFill>
                  <a:srgbClr val="FF0000"/>
                </a:solidFill>
              </a:rPr>
              <a:t>letters</a:t>
            </a:r>
            <a:r>
              <a:rPr lang="en-US" altLang="en-US" dirty="0"/>
              <a:t>, </a:t>
            </a:r>
            <a:r>
              <a:rPr lang="en-US" altLang="en-US" dirty="0">
                <a:solidFill>
                  <a:srgbClr val="FF0000"/>
                </a:solidFill>
              </a:rPr>
              <a:t>digits</a:t>
            </a:r>
            <a:r>
              <a:rPr lang="en-US" altLang="en-US" dirty="0"/>
              <a:t> and </a:t>
            </a:r>
            <a:r>
              <a:rPr lang="en-US" altLang="en-US" dirty="0">
                <a:solidFill>
                  <a:srgbClr val="FF0000"/>
                </a:solidFill>
              </a:rPr>
              <a:t>underscore</a:t>
            </a:r>
            <a:r>
              <a:rPr lang="en-US" altLang="en-US" dirty="0"/>
              <a:t>(‘_’)</a:t>
            </a:r>
          </a:p>
          <a:p>
            <a:pPr eaLnBrk="1" hangingPunct="1">
              <a:spcBef>
                <a:spcPts val="0"/>
              </a:spcBef>
              <a:spcAft>
                <a:spcPts val="600"/>
              </a:spcAft>
              <a:buSzPct val="100000"/>
              <a:defRPr/>
            </a:pPr>
            <a:r>
              <a:rPr lang="en-US" altLang="en-US" dirty="0"/>
              <a:t>should not exceed </a:t>
            </a:r>
            <a:r>
              <a:rPr lang="en-US" altLang="en-US" dirty="0">
                <a:solidFill>
                  <a:srgbClr val="FF0000"/>
                </a:solidFill>
              </a:rPr>
              <a:t>255 </a:t>
            </a:r>
            <a:r>
              <a:rPr lang="en-US" altLang="en-US" dirty="0"/>
              <a:t>characters</a:t>
            </a:r>
          </a:p>
          <a:p>
            <a:pPr marL="457200" lvl="1" indent="0" eaLnBrk="1" hangingPunct="1">
              <a:spcBef>
                <a:spcPts val="0"/>
              </a:spcBef>
              <a:spcAft>
                <a:spcPts val="600"/>
              </a:spcAft>
              <a:buSzPct val="100000"/>
              <a:buFont typeface="Wingdings" panose="05000000000000000000" pitchFamily="2" charset="2"/>
              <a:buNone/>
              <a:defRPr/>
            </a:pPr>
            <a:r>
              <a:rPr lang="en-US" altLang="en-US" sz="2000" i="1" dirty="0">
                <a:latin typeface="Consolas" panose="020B0609020204030204" pitchFamily="49" charset="0"/>
                <a:cs typeface="Segoe UI" panose="020B0502040204020203" pitchFamily="34" charset="0"/>
              </a:rPr>
              <a:t>e.g. </a:t>
            </a:r>
            <a:r>
              <a:rPr lang="en-US" altLang="en-US" sz="2200" b="1" dirty="0">
                <a:solidFill>
                  <a:srgbClr val="0000FF"/>
                </a:solidFill>
                <a:latin typeface="Courier New" panose="02070309020205020404" pitchFamily="49" charset="0"/>
                <a:cs typeface="Courier New" panose="02070309020205020404" pitchFamily="49" charset="0"/>
              </a:rPr>
              <a:t>name, age, n1, iPhone_7</a:t>
            </a:r>
            <a:r>
              <a:rPr lang="en-US" altLang="en-US" sz="2000" i="1" dirty="0">
                <a:solidFill>
                  <a:srgbClr val="0000FF"/>
                </a:solidFill>
                <a:latin typeface="Consolas" panose="020B0609020204030204" pitchFamily="49" charset="0"/>
                <a:cs typeface="Segoe UI" panose="020B0502040204020203" pitchFamily="34" charset="0"/>
              </a:rPr>
              <a:t>		</a:t>
            </a:r>
            <a:r>
              <a:rPr lang="en-GB" sz="2000" i="1" dirty="0">
                <a:latin typeface="Consolas" panose="020B0609020204030204" pitchFamily="49" charset="0"/>
                <a:sym typeface="Wingdings" panose="05000000000000000000" pitchFamily="2" charset="2"/>
              </a:rPr>
              <a:t></a:t>
            </a:r>
            <a:endParaRPr lang="en-US" altLang="en-US" sz="2000" i="1" dirty="0">
              <a:solidFill>
                <a:srgbClr val="0000FF"/>
              </a:solidFill>
              <a:latin typeface="Consolas" panose="020B0609020204030204" pitchFamily="49" charset="0"/>
              <a:cs typeface="Segoe UI" panose="020B0502040204020203" pitchFamily="34" charset="0"/>
            </a:endParaRPr>
          </a:p>
          <a:p>
            <a:pPr marL="457200" lvl="1" indent="0" eaLnBrk="1" hangingPunct="1">
              <a:spcBef>
                <a:spcPts val="0"/>
              </a:spcBef>
              <a:spcAft>
                <a:spcPts val="600"/>
              </a:spcAft>
              <a:buSzPct val="100000"/>
              <a:buFont typeface="Wingdings" panose="05000000000000000000" pitchFamily="2" charset="2"/>
              <a:buNone/>
              <a:defRPr/>
            </a:pPr>
            <a:r>
              <a:rPr lang="en-US" altLang="en-US" sz="2000" i="1" dirty="0">
                <a:solidFill>
                  <a:srgbClr val="008000"/>
                </a:solidFill>
                <a:latin typeface="Consolas" panose="020B0609020204030204" pitchFamily="49" charset="0"/>
                <a:cs typeface="Segoe UI" panose="020B0502040204020203" pitchFamily="34" charset="0"/>
              </a:rPr>
              <a:t>     </a:t>
            </a:r>
            <a:r>
              <a:rPr lang="en-US" altLang="en-US" sz="2200" b="1" dirty="0">
                <a:solidFill>
                  <a:srgbClr val="0000FF"/>
                </a:solidFill>
                <a:latin typeface="Courier New" panose="02070309020205020404" pitchFamily="49" charset="0"/>
                <a:cs typeface="Courier New" panose="02070309020205020404" pitchFamily="49" charset="0"/>
              </a:rPr>
              <a:t>1n, amount$, iPhone 7</a:t>
            </a:r>
            <a:r>
              <a:rPr lang="en-US" altLang="en-US" sz="2000" i="1" dirty="0">
                <a:solidFill>
                  <a:srgbClr val="0000FF"/>
                </a:solidFill>
                <a:latin typeface="Consolas" panose="020B0609020204030204" pitchFamily="49" charset="0"/>
                <a:cs typeface="Segoe UI" panose="020B0502040204020203" pitchFamily="34" charset="0"/>
              </a:rPr>
              <a:t>		</a:t>
            </a:r>
            <a:r>
              <a:rPr lang="en-GB" sz="2000" i="1" dirty="0">
                <a:solidFill>
                  <a:srgbClr val="FF0000"/>
                </a:solidFill>
                <a:latin typeface="Consolas" panose="020B0609020204030204" pitchFamily="49" charset="0"/>
                <a:sym typeface="Wingdings" panose="05000000000000000000" pitchFamily="2" charset="2"/>
              </a:rPr>
              <a:t></a:t>
            </a:r>
            <a:endParaRPr lang="en-US" altLang="en-US" sz="2000" i="1" dirty="0">
              <a:solidFill>
                <a:srgbClr val="FF0000"/>
              </a:solidFill>
              <a:latin typeface="Consolas" panose="020B0609020204030204" pitchFamily="49" charset="0"/>
              <a:cs typeface="Segoe UI" panose="020B0502040204020203" pitchFamily="34" charset="0"/>
            </a:endParaRPr>
          </a:p>
          <a:p>
            <a:pPr marL="0" indent="0" eaLnBrk="1" hangingPunct="1">
              <a:spcBef>
                <a:spcPts val="0"/>
              </a:spcBef>
              <a:spcAft>
                <a:spcPts val="600"/>
              </a:spcAft>
              <a:buSzPct val="100000"/>
              <a:buFont typeface="Wingdings" panose="05000000000000000000" pitchFamily="2" charset="2"/>
              <a:buNone/>
              <a:defRPr/>
            </a:pPr>
            <a:r>
              <a:rPr lang="en-US" altLang="en-US" sz="1000" u="sng" dirty="0">
                <a:solidFill>
                  <a:srgbClr val="FF0000"/>
                </a:solidFill>
                <a:latin typeface="Segoe UI" panose="020B0502040204020203" pitchFamily="34" charset="0"/>
                <a:cs typeface="Segoe UI" panose="020B0502040204020203" pitchFamily="34" charset="0"/>
              </a:rPr>
              <a:t>    </a:t>
            </a:r>
          </a:p>
          <a:p>
            <a:pPr eaLnBrk="1" hangingPunct="1">
              <a:spcBef>
                <a:spcPts val="0"/>
              </a:spcBef>
              <a:spcAft>
                <a:spcPts val="600"/>
              </a:spcAft>
              <a:buSzPct val="100000"/>
              <a:defRPr/>
            </a:pPr>
            <a:r>
              <a:rPr lang="en-US" altLang="en-US" u="sng" dirty="0">
                <a:solidFill>
                  <a:srgbClr val="FF0000"/>
                </a:solidFill>
                <a:cs typeface="Segoe UI" panose="020B0502040204020203" pitchFamily="34" charset="0"/>
              </a:rPr>
              <a:t>Reserved words</a:t>
            </a:r>
            <a:r>
              <a:rPr lang="en-US" altLang="en-US" dirty="0">
                <a:solidFill>
                  <a:srgbClr val="FF0000"/>
                </a:solidFill>
                <a:cs typeface="Segoe UI" panose="020B0502040204020203" pitchFamily="34" charset="0"/>
              </a:rPr>
              <a:t> cannot be used</a:t>
            </a:r>
          </a:p>
          <a:p>
            <a:pPr marL="0" indent="0" eaLnBrk="1" hangingPunct="1">
              <a:spcBef>
                <a:spcPts val="0"/>
              </a:spcBef>
              <a:spcAft>
                <a:spcPts val="600"/>
              </a:spcAft>
              <a:buSzPct val="100000"/>
              <a:buFont typeface="Wingdings" panose="05000000000000000000" pitchFamily="2" charset="2"/>
              <a:buNone/>
              <a:defRPr/>
            </a:pPr>
            <a:r>
              <a:rPr lang="en-US" altLang="en-US" sz="2400" dirty="0">
                <a:latin typeface="Consolas" panose="020B0609020204030204" pitchFamily="49" charset="0"/>
                <a:cs typeface="Segoe UI" panose="020B0502040204020203" pitchFamily="34" charset="0"/>
              </a:rPr>
              <a:t>  </a:t>
            </a:r>
            <a:r>
              <a:rPr lang="en-US" altLang="en-US" sz="2000" i="1" dirty="0">
                <a:latin typeface="Consolas" panose="020B0609020204030204" pitchFamily="49" charset="0"/>
                <a:cs typeface="Segoe UI" panose="020B0502040204020203" pitchFamily="34" charset="0"/>
              </a:rPr>
              <a:t>e.g. </a:t>
            </a:r>
            <a:r>
              <a:rPr lang="en-US" altLang="en-US" sz="2200" b="1" dirty="0">
                <a:solidFill>
                  <a:srgbClr val="0000FF"/>
                </a:solidFill>
                <a:latin typeface="Courier New" panose="02070309020205020404" pitchFamily="49" charset="0"/>
                <a:cs typeface="Courier New" panose="02070309020205020404" pitchFamily="49" charset="0"/>
              </a:rPr>
              <a:t>int, string, if, for, Main </a:t>
            </a:r>
            <a:r>
              <a:rPr lang="en-US" altLang="en-US" sz="2000" i="1" dirty="0">
                <a:solidFill>
                  <a:srgbClr val="0000FF"/>
                </a:solidFill>
                <a:latin typeface="Consolas" panose="020B0609020204030204" pitchFamily="49" charset="0"/>
                <a:cs typeface="Segoe UI" panose="020B0502040204020203" pitchFamily="34" charset="0"/>
              </a:rPr>
              <a:t>	</a:t>
            </a:r>
            <a:r>
              <a:rPr lang="en-GB" sz="2000" i="1" dirty="0">
                <a:solidFill>
                  <a:srgbClr val="FF0000"/>
                </a:solidFill>
                <a:latin typeface="Consolas" panose="020B0609020204030204" pitchFamily="49" charset="0"/>
                <a:sym typeface="Wingdings" panose="05000000000000000000" pitchFamily="2" charset="2"/>
              </a:rPr>
              <a:t></a:t>
            </a:r>
          </a:p>
          <a:p>
            <a:pPr marL="0" indent="0" eaLnBrk="1" hangingPunct="1">
              <a:spcBef>
                <a:spcPts val="0"/>
              </a:spcBef>
              <a:spcAft>
                <a:spcPts val="600"/>
              </a:spcAft>
              <a:buSzPct val="100000"/>
              <a:buFont typeface="Wingdings" panose="05000000000000000000" pitchFamily="2" charset="2"/>
              <a:buNone/>
              <a:defRPr/>
            </a:pPr>
            <a:endParaRPr lang="en-US" altLang="en-US" sz="1100" i="1" dirty="0">
              <a:solidFill>
                <a:srgbClr val="0000FF"/>
              </a:solidFill>
              <a:latin typeface="Consolas" panose="020B0609020204030204" pitchFamily="49" charset="0"/>
              <a:cs typeface="Segoe UI" panose="020B0502040204020203" pitchFamily="34" charset="0"/>
            </a:endParaRPr>
          </a:p>
          <a:p>
            <a:pPr eaLnBrk="1" hangingPunct="1">
              <a:spcBef>
                <a:spcPts val="0"/>
              </a:spcBef>
              <a:spcAft>
                <a:spcPts val="600"/>
              </a:spcAft>
              <a:defRPr/>
            </a:pPr>
            <a:r>
              <a:rPr lang="en-US" altLang="en-US" dirty="0"/>
              <a:t>Blank spaces are not allowed</a:t>
            </a:r>
          </a:p>
          <a:p>
            <a:pPr eaLnBrk="1" hangingPunct="1">
              <a:spcBef>
                <a:spcPts val="0"/>
              </a:spcBef>
              <a:spcAft>
                <a:spcPts val="600"/>
              </a:spcAft>
              <a:defRPr/>
            </a:pPr>
            <a:r>
              <a:rPr lang="en-US" altLang="en-US" dirty="0"/>
              <a:t>Variable names must be </a:t>
            </a:r>
            <a:r>
              <a:rPr lang="en-US" altLang="en-US" dirty="0">
                <a:solidFill>
                  <a:srgbClr val="FF0000"/>
                </a:solidFill>
              </a:rPr>
              <a:t>unique</a:t>
            </a:r>
            <a:r>
              <a:rPr lang="en-US" altLang="en-US" dirty="0"/>
              <a:t> within its scope</a:t>
            </a:r>
          </a:p>
        </p:txBody>
      </p:sp>
      <p:pic>
        <p:nvPicPr>
          <p:cNvPr id="3" name="s13">
            <a:hlinkClick r:id="" action="ppaction://media"/>
            <a:extLst>
              <a:ext uri="{FF2B5EF4-FFF2-40B4-BE49-F238E27FC236}">
                <a16:creationId xmlns:a16="http://schemas.microsoft.com/office/drawing/2014/main" id="{A57A42CC-B684-46B5-AC17-8CC54075FCC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65183"/>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12DC83E-71D8-45C9-A14A-8F9160E2E20D}"/>
              </a:ext>
            </a:extLst>
          </p:cNvPr>
          <p:cNvSpPr>
            <a:spLocks noGrp="1" noChangeArrowheads="1"/>
          </p:cNvSpPr>
          <p:nvPr>
            <p:ph type="title"/>
          </p:nvPr>
        </p:nvSpPr>
        <p:spPr/>
        <p:txBody>
          <a:bodyPr/>
          <a:lstStyle/>
          <a:p>
            <a:pPr eaLnBrk="1" hangingPunct="1"/>
            <a:r>
              <a:rPr lang="en-US" altLang="en-US"/>
              <a:t>Constants</a:t>
            </a:r>
          </a:p>
        </p:txBody>
      </p:sp>
      <p:sp>
        <p:nvSpPr>
          <p:cNvPr id="28675" name="Rectangle 3">
            <a:extLst>
              <a:ext uri="{FF2B5EF4-FFF2-40B4-BE49-F238E27FC236}">
                <a16:creationId xmlns:a16="http://schemas.microsoft.com/office/drawing/2014/main" id="{BDDA7EC2-E3CB-4545-9B76-901C1D7741CA}"/>
              </a:ext>
            </a:extLst>
          </p:cNvPr>
          <p:cNvSpPr>
            <a:spLocks noGrp="1" noChangeArrowheads="1"/>
          </p:cNvSpPr>
          <p:nvPr>
            <p:ph idx="1"/>
          </p:nvPr>
        </p:nvSpPr>
        <p:spPr>
          <a:xfrm>
            <a:off x="152400" y="884238"/>
            <a:ext cx="8915400" cy="4983162"/>
          </a:xfrm>
        </p:spPr>
        <p:txBody>
          <a:bodyPr/>
          <a:lstStyle/>
          <a:p>
            <a:pPr eaLnBrk="1" hangingPunct="1">
              <a:spcBef>
                <a:spcPts val="0"/>
              </a:spcBef>
              <a:spcAft>
                <a:spcPts val="600"/>
              </a:spcAft>
            </a:pPr>
            <a:r>
              <a:rPr lang="en-US" altLang="en-US" dirty="0"/>
              <a:t>Values that do not change during the execution of the program.          </a:t>
            </a:r>
          </a:p>
          <a:p>
            <a:pPr eaLnBrk="1" hangingPunct="1">
              <a:spcBef>
                <a:spcPts val="0"/>
              </a:spcBef>
              <a:spcAft>
                <a:spcPts val="600"/>
              </a:spcAft>
            </a:pPr>
            <a:r>
              <a:rPr lang="en-US" altLang="en-US" dirty="0"/>
              <a:t>A constant can be declared with </a:t>
            </a:r>
            <a:r>
              <a:rPr lang="en-US" altLang="en-US" b="1" dirty="0">
                <a:solidFill>
                  <a:srgbClr val="0000FF"/>
                </a:solidFill>
                <a:latin typeface="Courier New" panose="02070309020205020404" pitchFamily="49" charset="0"/>
                <a:cs typeface="Courier New" panose="02070309020205020404" pitchFamily="49" charset="0"/>
              </a:rPr>
              <a:t>const </a:t>
            </a:r>
            <a:r>
              <a:rPr lang="en-US" altLang="en-US" dirty="0"/>
              <a:t>keyword</a:t>
            </a:r>
          </a:p>
          <a:p>
            <a:pPr marL="457200" lvl="1" indent="0" eaLnBrk="1" hangingPunct="1">
              <a:spcBef>
                <a:spcPts val="0"/>
              </a:spcBef>
              <a:spcAft>
                <a:spcPts val="600"/>
              </a:spcAft>
              <a:buFontTx/>
              <a:buNone/>
            </a:pPr>
            <a:r>
              <a:rPr lang="en-US" altLang="en-US" dirty="0">
                <a:latin typeface="Consolas" panose="020B0609020204030204" pitchFamily="49" charset="0"/>
              </a:rPr>
              <a:t>e.g.  </a:t>
            </a:r>
          </a:p>
          <a:p>
            <a:pPr marL="914400" lvl="2" indent="0" eaLnBrk="1" hangingPunct="1">
              <a:spcBef>
                <a:spcPts val="0"/>
              </a:spcBef>
              <a:spcAft>
                <a:spcPts val="600"/>
              </a:spcAft>
              <a:buFontTx/>
              <a:buNone/>
            </a:pPr>
            <a:r>
              <a:rPr lang="en-US" altLang="en-US" b="1" dirty="0">
                <a:solidFill>
                  <a:srgbClr val="0000FF"/>
                </a:solidFill>
                <a:latin typeface="Courier New" panose="02070309020205020404" pitchFamily="49" charset="0"/>
                <a:cs typeface="Courier New" panose="02070309020205020404" pitchFamily="49" charset="0"/>
              </a:rPr>
              <a:t>const int c1 = 5;</a:t>
            </a:r>
          </a:p>
          <a:p>
            <a:pPr marL="914400" lvl="2" indent="0" eaLnBrk="1" hangingPunct="1">
              <a:spcBef>
                <a:spcPts val="0"/>
              </a:spcBef>
              <a:spcAft>
                <a:spcPts val="600"/>
              </a:spcAft>
              <a:buFontTx/>
              <a:buNone/>
            </a:pPr>
            <a:r>
              <a:rPr lang="en-SG" altLang="en-US" b="1" dirty="0" err="1">
                <a:solidFill>
                  <a:srgbClr val="0000FF"/>
                </a:solidFill>
                <a:latin typeface="Courier New" panose="02070309020205020404" pitchFamily="49" charset="0"/>
                <a:cs typeface="Courier New" panose="02070309020205020404" pitchFamily="49" charset="0"/>
              </a:rPr>
              <a:t>const</a:t>
            </a:r>
            <a:r>
              <a:rPr lang="en-SG" altLang="en-US" b="1" dirty="0">
                <a:solidFill>
                  <a:srgbClr val="0000FF"/>
                </a:solidFill>
                <a:latin typeface="Courier New" panose="02070309020205020404" pitchFamily="49" charset="0"/>
                <a:cs typeface="Courier New" panose="02070309020205020404" pitchFamily="49" charset="0"/>
              </a:rPr>
              <a:t> string message4 = "You can't get rid of me!";</a:t>
            </a:r>
            <a:endParaRPr lang="en-US" altLang="en-US" b="1" dirty="0">
              <a:solidFill>
                <a:srgbClr val="0000FF"/>
              </a:solidFill>
              <a:latin typeface="Courier New" panose="02070309020205020404" pitchFamily="49" charset="0"/>
              <a:cs typeface="Courier New" panose="02070309020205020404" pitchFamily="49" charset="0"/>
            </a:endParaRPr>
          </a:p>
        </p:txBody>
      </p:sp>
      <p:pic>
        <p:nvPicPr>
          <p:cNvPr id="2" name="s14">
            <a:hlinkClick r:id="" action="ppaction://media"/>
            <a:extLst>
              <a:ext uri="{FF2B5EF4-FFF2-40B4-BE49-F238E27FC236}">
                <a16:creationId xmlns:a16="http://schemas.microsoft.com/office/drawing/2014/main" id="{CF5431A7-2EA7-47B1-BAC8-F4436840ACA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A076EC98-610B-4568-BBCC-E580D8B90CC2}"/>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Type Conversion Methods</a:t>
            </a:r>
          </a:p>
        </p:txBody>
      </p:sp>
      <p:graphicFrame>
        <p:nvGraphicFramePr>
          <p:cNvPr id="2" name="Table 1">
            <a:extLst>
              <a:ext uri="{FF2B5EF4-FFF2-40B4-BE49-F238E27FC236}">
                <a16:creationId xmlns:a16="http://schemas.microsoft.com/office/drawing/2014/main" id="{44CEFF0E-2466-4E99-8BC3-ADFF715A6AC1}"/>
              </a:ext>
            </a:extLst>
          </p:cNvPr>
          <p:cNvGraphicFramePr>
            <a:graphicFrameLocks noGrp="1"/>
          </p:cNvGraphicFramePr>
          <p:nvPr>
            <p:extLst>
              <p:ext uri="{D42A27DB-BD31-4B8C-83A1-F6EECF244321}">
                <p14:modId xmlns:p14="http://schemas.microsoft.com/office/powerpoint/2010/main" val="1176876924"/>
              </p:ext>
            </p:extLst>
          </p:nvPr>
        </p:nvGraphicFramePr>
        <p:xfrm>
          <a:off x="228600" y="914400"/>
          <a:ext cx="8763000" cy="4984721"/>
        </p:xfrm>
        <a:graphic>
          <a:graphicData uri="http://schemas.openxmlformats.org/drawingml/2006/table">
            <a:tbl>
              <a:tblPr/>
              <a:tblGrid>
                <a:gridCol w="1981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53340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Narrow" panose="020B0606020202030204" pitchFamily="34" charset="0"/>
                        </a:rPr>
                        <a:t>Method</a:t>
                      </a:r>
                    </a:p>
                  </a:txBody>
                  <a:tcPr marL="91445" marR="91445"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Narrow" panose="020B0606020202030204" pitchFamily="34" charset="0"/>
                        </a:rPr>
                        <a:t>Example</a:t>
                      </a:r>
                    </a:p>
                  </a:txBody>
                  <a:tcPr marL="91445" marR="91445" marT="45711" marB="4571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358306">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ToInt32()</a:t>
                      </a:r>
                      <a:br>
                        <a:rPr kumimoji="0" lang="en-US" altLang="en-US" sz="2000" b="0" i="0" u="none" strike="noStrike" cap="none" normalizeH="0" baseline="0" dirty="0">
                          <a:ln>
                            <a:noFill/>
                          </a:ln>
                          <a:solidFill>
                            <a:schemeClr val="tx1"/>
                          </a:solidFill>
                          <a:effectLst/>
                          <a:latin typeface="Arial Narrow" panose="020B0606020202030204" pitchFamily="34" charset="0"/>
                        </a:rPr>
                      </a:br>
                      <a:r>
                        <a:rPr kumimoji="0" lang="en-US" altLang="en-US" sz="2000" b="0" i="0" u="none" strike="noStrike" cap="none" normalizeH="0" baseline="0" dirty="0">
                          <a:ln>
                            <a:noFill/>
                          </a:ln>
                          <a:solidFill>
                            <a:schemeClr val="tx1"/>
                          </a:solidFill>
                          <a:effectLst/>
                          <a:latin typeface="Arial Narrow" panose="020B0606020202030204" pitchFamily="34" charset="0"/>
                        </a:rPr>
                        <a:t>Converts a string to a 32-bit integer.</a:t>
                      </a:r>
                      <a:endParaRPr kumimoji="0" lang="en-US" altLang="en-US" sz="2000" b="1" i="0" u="none" strike="noStrike" cap="none" normalizeH="0" baseline="0" dirty="0">
                        <a:ln>
                          <a:noFill/>
                        </a:ln>
                        <a:solidFill>
                          <a:schemeClr val="tx1"/>
                        </a:solidFill>
                        <a:effectLst/>
                        <a:latin typeface="Arial Narrow" panose="020B0606020202030204" pitchFamily="34" charset="0"/>
                      </a:endParaRPr>
                    </a:p>
                  </a:txBody>
                  <a:tcPr marL="91445" marR="9144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ts val="600"/>
                        </a:spcAft>
                        <a:buClrTx/>
                        <a:buSzTx/>
                        <a:buFontTx/>
                        <a:buNone/>
                        <a:tabLst/>
                      </a:pPr>
                      <a:r>
                        <a:rPr lang="en-US" altLang="en-US" sz="1800" b="1" dirty="0" err="1">
                          <a:solidFill>
                            <a:srgbClr val="0000FF"/>
                          </a:solidFill>
                          <a:latin typeface="Courier New" panose="02070309020205020404" pitchFamily="49" charset="0"/>
                          <a:cs typeface="Courier New" panose="02070309020205020404" pitchFamily="49" charset="0"/>
                        </a:rPr>
                        <a:t>int</a:t>
                      </a:r>
                      <a:r>
                        <a:rPr lang="en-US" altLang="en-US" sz="1800" b="1" dirty="0">
                          <a:solidFill>
                            <a:srgbClr val="0000FF"/>
                          </a:solidFill>
                          <a:latin typeface="Courier New" panose="02070309020205020404" pitchFamily="49" charset="0"/>
                          <a:cs typeface="Courier New" panose="02070309020205020404" pitchFamily="49" charset="0"/>
                        </a:rPr>
                        <a:t> </a:t>
                      </a:r>
                      <a:r>
                        <a:rPr lang="en-US" altLang="en-US" sz="1800" b="1" dirty="0" err="1">
                          <a:solidFill>
                            <a:srgbClr val="0000FF"/>
                          </a:solidFill>
                          <a:latin typeface="Courier New" panose="02070309020205020404" pitchFamily="49" charset="0"/>
                          <a:cs typeface="Courier New" panose="02070309020205020404" pitchFamily="49" charset="0"/>
                        </a:rPr>
                        <a:t>numBook</a:t>
                      </a:r>
                      <a:r>
                        <a:rPr lang="en-US" altLang="en-US" sz="1800" b="1" dirty="0">
                          <a:solidFill>
                            <a:srgbClr val="0000FF"/>
                          </a:solidFill>
                          <a:latin typeface="Courier New" panose="02070309020205020404" pitchFamily="49" charset="0"/>
                          <a:cs typeface="Courier New" panose="02070309020205020404" pitchFamily="49" charset="0"/>
                        </a:rPr>
                        <a:t> = Convert.ToInt32(</a:t>
                      </a:r>
                      <a:r>
                        <a:rPr lang="en-US" altLang="en-US" sz="1800" b="1" dirty="0" err="1">
                          <a:solidFill>
                            <a:srgbClr val="0000FF"/>
                          </a:solidFill>
                          <a:latin typeface="Courier New" panose="02070309020205020404" pitchFamily="49" charset="0"/>
                          <a:cs typeface="Courier New" panose="02070309020205020404" pitchFamily="49" charset="0"/>
                        </a:rPr>
                        <a:t>Console.ReadLine</a:t>
                      </a:r>
                      <a:r>
                        <a:rPr lang="en-US" altLang="en-US" sz="1800" b="1" dirty="0">
                          <a:solidFill>
                            <a:srgbClr val="0000FF"/>
                          </a:solidFill>
                          <a:latin typeface="Courier New" panose="02070309020205020404" pitchFamily="49" charset="0"/>
                          <a:cs typeface="Courier New" panose="02070309020205020404" pitchFamily="49" charset="0"/>
                        </a:rPr>
                        <a:t>());</a:t>
                      </a:r>
                    </a:p>
                    <a:p>
                      <a:pPr marL="228600" marR="0" lvl="0" indent="-2286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Converts the input from user input to an integer type and assign to </a:t>
                      </a:r>
                      <a:r>
                        <a:rPr kumimoji="0" lang="en-US" altLang="en-US" sz="1800" b="0" i="0" u="none" strike="noStrike" cap="none" normalizeH="0" baseline="0" dirty="0" err="1">
                          <a:ln>
                            <a:noFill/>
                          </a:ln>
                          <a:solidFill>
                            <a:schemeClr val="tx1"/>
                          </a:solidFill>
                          <a:effectLst/>
                          <a:latin typeface="Arial Narrow" panose="020B0606020202030204" pitchFamily="34" charset="0"/>
                        </a:rPr>
                        <a:t>int</a:t>
                      </a:r>
                      <a:r>
                        <a:rPr kumimoji="0" lang="en-US" altLang="en-US" sz="1800" b="0" i="0" u="none" strike="noStrike" cap="none" normalizeH="0" baseline="0" dirty="0">
                          <a:ln>
                            <a:noFill/>
                          </a:ln>
                          <a:solidFill>
                            <a:schemeClr val="tx1"/>
                          </a:solidFill>
                          <a:effectLst/>
                          <a:latin typeface="Arial Narrow" panose="020B0606020202030204" pitchFamily="34" charset="0"/>
                        </a:rPr>
                        <a:t> variable </a:t>
                      </a:r>
                      <a:r>
                        <a:rPr kumimoji="0" lang="en-US" altLang="en-US" sz="1800" b="0" i="0" u="none" strike="noStrike" cap="none" normalizeH="0" baseline="0" dirty="0" err="1">
                          <a:ln>
                            <a:noFill/>
                          </a:ln>
                          <a:solidFill>
                            <a:schemeClr val="tx1"/>
                          </a:solidFill>
                          <a:effectLst/>
                          <a:latin typeface="Arial Narrow" panose="020B0606020202030204" pitchFamily="34" charset="0"/>
                        </a:rPr>
                        <a:t>numBook</a:t>
                      </a:r>
                      <a:r>
                        <a:rPr kumimoji="0" lang="en-US" altLang="en-US" sz="1800" b="0" i="0" u="none" strike="noStrike" cap="none" normalizeH="0" baseline="0" dirty="0">
                          <a:ln>
                            <a:noFill/>
                          </a:ln>
                          <a:solidFill>
                            <a:schemeClr val="tx1"/>
                          </a:solidFill>
                          <a:effectLst/>
                          <a:latin typeface="Arial Narrow" panose="020B0606020202030204" pitchFamily="34" charset="0"/>
                        </a:rPr>
                        <a:t>.</a:t>
                      </a:r>
                      <a:endParaRPr kumimoji="0" lang="en-US" altLang="en-US" sz="2000" b="0" i="0" u="none" strike="noStrike" cap="none" normalizeH="0" baseline="0" dirty="0">
                        <a:ln>
                          <a:noFill/>
                        </a:ln>
                        <a:solidFill>
                          <a:schemeClr val="tx1"/>
                        </a:solidFill>
                        <a:effectLst/>
                        <a:latin typeface="Arial Narrow" panose="020B0606020202030204" pitchFamily="34" charset="0"/>
                      </a:endParaRPr>
                    </a:p>
                  </a:txBody>
                  <a:tcPr marL="91445" marR="9144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8306">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err="1">
                          <a:solidFill>
                            <a:srgbClr val="0000FF"/>
                          </a:solidFill>
                          <a:latin typeface="Courier New" panose="02070309020205020404" pitchFamily="49" charset="0"/>
                          <a:cs typeface="Courier New" panose="02070309020205020404" pitchFamily="49" charset="0"/>
                        </a:rPr>
                        <a:t>ToDouble</a:t>
                      </a:r>
                      <a:r>
                        <a:rPr lang="en-US" altLang="en-US" sz="2000" b="1" dirty="0">
                          <a:solidFill>
                            <a:srgbClr val="0000FF"/>
                          </a:solidFill>
                          <a:latin typeface="Courier New" panose="02070309020205020404" pitchFamily="49" charset="0"/>
                          <a:cs typeface="Courier New" panose="02070309020205020404" pitchFamily="49" charset="0"/>
                        </a:rPr>
                        <a:t>()</a:t>
                      </a:r>
                      <a:br>
                        <a:rPr lang="en-US" altLang="en-US" sz="2000" b="1" dirty="0">
                          <a:solidFill>
                            <a:srgbClr val="0000FF"/>
                          </a:solidFill>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chemeClr val="tx1"/>
                          </a:solidFill>
                          <a:effectLst/>
                          <a:latin typeface="Arial Narrow" panose="020B0606020202030204" pitchFamily="34" charset="0"/>
                        </a:rPr>
                        <a:t>Converts a string to a double type.</a:t>
                      </a:r>
                      <a:endParaRPr kumimoji="0" lang="en-US" altLang="en-US" sz="2000" b="1" i="0" u="none" strike="noStrike" cap="none" normalizeH="0" baseline="0" dirty="0">
                        <a:ln>
                          <a:noFill/>
                        </a:ln>
                        <a:solidFill>
                          <a:schemeClr val="tx1"/>
                        </a:solidFill>
                        <a:effectLst/>
                        <a:latin typeface="Arial Narrow" panose="020B0606020202030204" pitchFamily="34" charset="0"/>
                      </a:endParaRPr>
                    </a:p>
                  </a:txBody>
                  <a:tcPr marL="91445" marR="9144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ts val="600"/>
                        </a:spcAft>
                        <a:buClrTx/>
                        <a:buSzTx/>
                        <a:buFontTx/>
                        <a:buNone/>
                        <a:tabLst/>
                      </a:pPr>
                      <a:r>
                        <a:rPr lang="en-US" altLang="en-US" sz="1800" b="1" dirty="0">
                          <a:solidFill>
                            <a:srgbClr val="0000FF"/>
                          </a:solidFill>
                          <a:latin typeface="Courier New" panose="02070309020205020404" pitchFamily="49" charset="0"/>
                          <a:cs typeface="Courier New" panose="02070309020205020404" pitchFamily="49" charset="0"/>
                        </a:rPr>
                        <a:t>double </a:t>
                      </a:r>
                      <a:r>
                        <a:rPr lang="en-US" altLang="en-US" sz="1800" b="1" dirty="0" err="1">
                          <a:solidFill>
                            <a:srgbClr val="0000FF"/>
                          </a:solidFill>
                          <a:latin typeface="Courier New" panose="02070309020205020404" pitchFamily="49" charset="0"/>
                          <a:cs typeface="Courier New" panose="02070309020205020404" pitchFamily="49" charset="0"/>
                        </a:rPr>
                        <a:t>rentalRate</a:t>
                      </a:r>
                      <a:r>
                        <a:rPr lang="en-US" altLang="en-US" sz="1800" b="1" dirty="0">
                          <a:solidFill>
                            <a:srgbClr val="0000FF"/>
                          </a:solidFill>
                          <a:latin typeface="Courier New" panose="02070309020205020404" pitchFamily="49" charset="0"/>
                          <a:cs typeface="Courier New" panose="02070309020205020404" pitchFamily="49" charset="0"/>
                        </a:rPr>
                        <a:t> = </a:t>
                      </a:r>
                      <a:r>
                        <a:rPr lang="en-US" altLang="en-US" sz="1800" b="1" dirty="0" err="1">
                          <a:solidFill>
                            <a:srgbClr val="0000FF"/>
                          </a:solidFill>
                          <a:latin typeface="Courier New" panose="02070309020205020404" pitchFamily="49" charset="0"/>
                          <a:cs typeface="Courier New" panose="02070309020205020404" pitchFamily="49" charset="0"/>
                        </a:rPr>
                        <a:t>Convert.ToDouble</a:t>
                      </a:r>
                      <a:r>
                        <a:rPr lang="en-US" altLang="en-US" sz="1800" b="1" dirty="0">
                          <a:solidFill>
                            <a:srgbClr val="0000FF"/>
                          </a:solidFill>
                          <a:latin typeface="Courier New" panose="02070309020205020404" pitchFamily="49" charset="0"/>
                          <a:cs typeface="Courier New" panose="02070309020205020404" pitchFamily="49" charset="0"/>
                        </a:rPr>
                        <a:t>(</a:t>
                      </a:r>
                      <a:r>
                        <a:rPr lang="en-US" altLang="en-US" sz="1800" b="1" dirty="0" err="1">
                          <a:solidFill>
                            <a:srgbClr val="0000FF"/>
                          </a:solidFill>
                          <a:latin typeface="Courier New" panose="02070309020205020404" pitchFamily="49" charset="0"/>
                          <a:cs typeface="Courier New" panose="02070309020205020404" pitchFamily="49" charset="0"/>
                        </a:rPr>
                        <a:t>Console.ReadLine</a:t>
                      </a:r>
                      <a:r>
                        <a:rPr lang="en-US" altLang="en-US" sz="1800" b="1" dirty="0">
                          <a:solidFill>
                            <a:srgbClr val="0000FF"/>
                          </a:solidFill>
                          <a:latin typeface="Courier New" panose="02070309020205020404" pitchFamily="49" charset="0"/>
                          <a:cs typeface="Courier New" panose="02070309020205020404" pitchFamily="49" charset="0"/>
                        </a:rPr>
                        <a:t>());</a:t>
                      </a:r>
                    </a:p>
                    <a:p>
                      <a:pPr marL="228600" marR="0" lvl="0" indent="-2286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Converts the input user input to a double type and assign to double variable </a:t>
                      </a:r>
                      <a:r>
                        <a:rPr kumimoji="0" lang="en-US" altLang="en-US" sz="1800" b="0" i="0" u="none" strike="noStrike" cap="none" normalizeH="0" baseline="0" dirty="0" err="1">
                          <a:ln>
                            <a:noFill/>
                          </a:ln>
                          <a:solidFill>
                            <a:schemeClr val="tx1"/>
                          </a:solidFill>
                          <a:effectLst/>
                          <a:latin typeface="Arial Narrow" panose="020B0606020202030204" pitchFamily="34" charset="0"/>
                        </a:rPr>
                        <a:t>rentalRate</a:t>
                      </a:r>
                      <a:r>
                        <a:rPr kumimoji="0" lang="en-US" altLang="en-US" sz="1800" b="0" i="0" u="none" strike="noStrike" cap="none" normalizeH="0" baseline="0" dirty="0">
                          <a:ln>
                            <a:noFill/>
                          </a:ln>
                          <a:solidFill>
                            <a:schemeClr val="tx1"/>
                          </a:solidFill>
                          <a:effectLst/>
                          <a:latin typeface="Arial Narrow" panose="020B0606020202030204" pitchFamily="34" charset="0"/>
                        </a:rPr>
                        <a:t>.</a:t>
                      </a:r>
                    </a:p>
                  </a:txBody>
                  <a:tcPr marL="91445" marR="9144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34709">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b="1" dirty="0" err="1">
                          <a:solidFill>
                            <a:srgbClr val="0000FF"/>
                          </a:solidFill>
                          <a:latin typeface="Courier New" panose="02070309020205020404" pitchFamily="49" charset="0"/>
                          <a:cs typeface="Courier New" panose="02070309020205020404" pitchFamily="49" charset="0"/>
                        </a:rPr>
                        <a:t>ToString</a:t>
                      </a:r>
                      <a:r>
                        <a:rPr lang="en-US" altLang="en-US" sz="2000" b="1" dirty="0">
                          <a:solidFill>
                            <a:srgbClr val="0000FF"/>
                          </a:solidFill>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chemeClr val="tx1"/>
                          </a:solidFill>
                          <a:effectLst/>
                          <a:latin typeface="Arial Narrow" panose="020B0606020202030204" pitchFamily="34" charset="0"/>
                        </a:rPr>
                      </a:br>
                      <a:r>
                        <a:rPr kumimoji="0" lang="en-US" altLang="en-US" sz="2000" b="0" i="0" u="none" strike="noStrike" cap="none" normalizeH="0" baseline="0" dirty="0">
                          <a:ln>
                            <a:noFill/>
                          </a:ln>
                          <a:solidFill>
                            <a:schemeClr val="tx1"/>
                          </a:solidFill>
                          <a:effectLst/>
                          <a:latin typeface="Arial Narrow" panose="020B0606020202030204" pitchFamily="34" charset="0"/>
                        </a:rPr>
                        <a:t>Converts a string to a string type with optional formatter pattern.</a:t>
                      </a:r>
                      <a:endParaRPr kumimoji="0" lang="en-US" altLang="en-US" sz="2000" b="1" i="0" u="none" strike="noStrike" cap="none" normalizeH="0" baseline="0" dirty="0">
                        <a:ln>
                          <a:noFill/>
                        </a:ln>
                        <a:solidFill>
                          <a:schemeClr val="tx1"/>
                        </a:solidFill>
                        <a:effectLst/>
                        <a:latin typeface="Arial Narrow" panose="020B0606020202030204" pitchFamily="34" charset="0"/>
                      </a:endParaRPr>
                    </a:p>
                  </a:txBody>
                  <a:tcPr marL="91445" marR="9144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ts val="600"/>
                        </a:spcAft>
                        <a:buClrTx/>
                        <a:buSzTx/>
                        <a:buFontTx/>
                        <a:buNone/>
                        <a:tabLst/>
                      </a:pPr>
                      <a:r>
                        <a:rPr lang="en-US" altLang="en-US" sz="1800" b="1" dirty="0">
                          <a:solidFill>
                            <a:srgbClr val="0000FF"/>
                          </a:solidFill>
                          <a:latin typeface="Courier New" panose="02070309020205020404" pitchFamily="49" charset="0"/>
                          <a:cs typeface="Courier New" panose="02070309020205020404" pitchFamily="49" charset="0"/>
                        </a:rPr>
                        <a:t>double amount = 1234.5678; </a:t>
                      </a:r>
                    </a:p>
                    <a:p>
                      <a:pPr marL="0" marR="0" lvl="0" indent="0" algn="l" defTabSz="914400" rtl="0" eaLnBrk="1" fontAlgn="base" latinLnBrk="0" hangingPunct="1">
                        <a:lnSpc>
                          <a:spcPct val="100000"/>
                        </a:lnSpc>
                        <a:spcBef>
                          <a:spcPct val="0"/>
                        </a:spcBef>
                        <a:spcAft>
                          <a:spcPts val="600"/>
                        </a:spcAft>
                        <a:buClrTx/>
                        <a:buSzTx/>
                        <a:buFontTx/>
                        <a:buNone/>
                        <a:tabLst/>
                      </a:pPr>
                      <a:r>
                        <a:rPr lang="en-US" altLang="en-US" sz="1800" b="1" dirty="0" err="1">
                          <a:solidFill>
                            <a:srgbClr val="0000FF"/>
                          </a:solidFill>
                          <a:latin typeface="Courier New" panose="02070309020205020404" pitchFamily="49" charset="0"/>
                          <a:cs typeface="Courier New" panose="02070309020205020404" pitchFamily="49" charset="0"/>
                        </a:rPr>
                        <a:t>Console.WriteLine</a:t>
                      </a:r>
                      <a:r>
                        <a:rPr lang="en-US" altLang="en-US" sz="1800" b="1" dirty="0">
                          <a:solidFill>
                            <a:srgbClr val="0000FF"/>
                          </a:solidFill>
                          <a:latin typeface="Courier New" panose="02070309020205020404" pitchFamily="49" charset="0"/>
                          <a:cs typeface="Courier New" panose="02070309020205020404" pitchFamily="49" charset="0"/>
                        </a:rPr>
                        <a:t>(</a:t>
                      </a:r>
                      <a:r>
                        <a:rPr lang="en-US" altLang="en-US" sz="1800" b="1" dirty="0" err="1">
                          <a:solidFill>
                            <a:srgbClr val="0000FF"/>
                          </a:solidFill>
                          <a:latin typeface="Courier New" panose="02070309020205020404" pitchFamily="49" charset="0"/>
                          <a:cs typeface="Courier New" panose="02070309020205020404" pitchFamily="49" charset="0"/>
                        </a:rPr>
                        <a:t>amount.ToString</a:t>
                      </a:r>
                      <a:r>
                        <a:rPr lang="en-US" altLang="en-US" sz="1800" b="1" dirty="0">
                          <a:solidFill>
                            <a:srgbClr val="0000FF"/>
                          </a:solidFill>
                          <a:latin typeface="Courier New" panose="02070309020205020404" pitchFamily="49" charset="0"/>
                          <a:cs typeface="Courier New" panose="02070309020205020404" pitchFamily="49" charset="0"/>
                        </a:rPr>
                        <a:t>(</a:t>
                      </a:r>
                      <a:r>
                        <a:rPr lang="en-US" sz="1800" b="1" dirty="0">
                          <a:solidFill>
                            <a:srgbClr val="0000FF"/>
                          </a:solidFill>
                          <a:latin typeface="Courier New" panose="02070309020205020404" pitchFamily="49" charset="0"/>
                          <a:cs typeface="Courier New" panose="02070309020205020404" pitchFamily="49" charset="0"/>
                        </a:rPr>
                        <a:t>"$#,##0.00"</a:t>
                      </a:r>
                      <a:r>
                        <a:rPr lang="en-US" altLang="en-US" sz="1800" b="1" dirty="0">
                          <a:solidFill>
                            <a:srgbClr val="0000FF"/>
                          </a:solidFill>
                          <a:latin typeface="Courier New" panose="02070309020205020404" pitchFamily="49" charset="0"/>
                          <a:cs typeface="Courier New" panose="02070309020205020404" pitchFamily="49" charset="0"/>
                        </a:rPr>
                        <a:t>)); </a:t>
                      </a:r>
                    </a:p>
                    <a:p>
                      <a:pPr marL="228600" marR="0" lvl="0" indent="-2286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Converts the amount to string and format it to the specified pattern and display it.</a:t>
                      </a:r>
                    </a:p>
                    <a:p>
                      <a:pPr marL="228600" marR="0" lvl="0" indent="-2286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Narrow" panose="020B0606020202030204" pitchFamily="34" charset="0"/>
                        </a:rPr>
                        <a:t>The displayed output is :   </a:t>
                      </a:r>
                      <a:r>
                        <a:rPr kumimoji="0" lang="en-US" altLang="en-US" sz="1800" b="1" i="0" u="none" strike="noStrike" cap="none" normalizeH="0" baseline="0" dirty="0">
                          <a:ln>
                            <a:noFill/>
                          </a:ln>
                          <a:solidFill>
                            <a:srgbClr val="009900"/>
                          </a:solidFill>
                          <a:effectLst/>
                          <a:latin typeface="Arial Narrow" panose="020B0606020202030204" pitchFamily="34" charset="0"/>
                        </a:rPr>
                        <a:t>$1,234.57</a:t>
                      </a:r>
                    </a:p>
                  </a:txBody>
                  <a:tcPr marL="91445" marR="9144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3" name="s15">
            <a:hlinkClick r:id="" action="ppaction://media"/>
            <a:extLst>
              <a:ext uri="{FF2B5EF4-FFF2-40B4-BE49-F238E27FC236}">
                <a16:creationId xmlns:a16="http://schemas.microsoft.com/office/drawing/2014/main" id="{1D30E669-EFB1-4A16-88BA-E22F2F13E1C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1905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522C90E-6B66-453A-BC65-32A6CDBC880D}"/>
              </a:ext>
            </a:extLst>
          </p:cNvPr>
          <p:cNvSpPr>
            <a:spLocks noGrp="1"/>
          </p:cNvSpPr>
          <p:nvPr>
            <p:ph type="title"/>
          </p:nvPr>
        </p:nvSpPr>
        <p:spPr>
          <a:xfrm>
            <a:off x="722313" y="2795588"/>
            <a:ext cx="7772400" cy="1362075"/>
          </a:xfrm>
        </p:spPr>
        <p:txBody>
          <a:bodyPr/>
          <a:lstStyle/>
          <a:p>
            <a:pPr eaLnBrk="1" hangingPunct="1"/>
            <a:r>
              <a:rPr lang="en-GB" altLang="en-US">
                <a:latin typeface="Verdana" panose="020B0604030504040204" pitchFamily="34" charset="0"/>
              </a:rPr>
              <a:t>Operators</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14A3917-FA55-4ED6-8D42-AF4ECD9D050C}"/>
              </a:ext>
            </a:extLst>
          </p:cNvPr>
          <p:cNvSpPr>
            <a:spLocks noGrp="1" noChangeArrowheads="1"/>
          </p:cNvSpPr>
          <p:nvPr>
            <p:ph type="title"/>
          </p:nvPr>
        </p:nvSpPr>
        <p:spPr/>
        <p:txBody>
          <a:bodyPr/>
          <a:lstStyle/>
          <a:p>
            <a:pPr eaLnBrk="1" hangingPunct="1"/>
            <a:r>
              <a:rPr lang="en-US" altLang="en-US" dirty="0"/>
              <a:t>Operators</a:t>
            </a:r>
          </a:p>
        </p:txBody>
      </p:sp>
      <p:sp>
        <p:nvSpPr>
          <p:cNvPr id="34819" name="Rectangle 3">
            <a:extLst>
              <a:ext uri="{FF2B5EF4-FFF2-40B4-BE49-F238E27FC236}">
                <a16:creationId xmlns:a16="http://schemas.microsoft.com/office/drawing/2014/main" id="{F4A4DCD7-E59D-4989-95F3-D455A88F6ECD}"/>
              </a:ext>
            </a:extLst>
          </p:cNvPr>
          <p:cNvSpPr>
            <a:spLocks noGrp="1" noChangeArrowheads="1"/>
          </p:cNvSpPr>
          <p:nvPr>
            <p:ph idx="1"/>
          </p:nvPr>
        </p:nvSpPr>
        <p:spPr/>
        <p:txBody>
          <a:bodyPr/>
          <a:lstStyle/>
          <a:p>
            <a:pPr eaLnBrk="1" hangingPunct="1">
              <a:spcBef>
                <a:spcPts val="0"/>
              </a:spcBef>
              <a:spcAft>
                <a:spcPts val="600"/>
              </a:spcAft>
            </a:pPr>
            <a:r>
              <a:rPr lang="en-US" altLang="en-US" dirty="0"/>
              <a:t>Operator performs operation on one or two operands. </a:t>
            </a:r>
          </a:p>
          <a:p>
            <a:pPr eaLnBrk="1" hangingPunct="1">
              <a:spcBef>
                <a:spcPts val="0"/>
              </a:spcBef>
              <a:spcAft>
                <a:spcPts val="600"/>
              </a:spcAft>
            </a:pPr>
            <a:r>
              <a:rPr lang="en-US" altLang="en-US" dirty="0"/>
              <a:t>Types of operators</a:t>
            </a:r>
          </a:p>
          <a:p>
            <a:pPr lvl="1" eaLnBrk="1" hangingPunct="1">
              <a:spcBef>
                <a:spcPts val="0"/>
              </a:spcBef>
              <a:spcAft>
                <a:spcPts val="600"/>
              </a:spcAft>
            </a:pPr>
            <a:r>
              <a:rPr lang="en-US" altLang="en-US" dirty="0"/>
              <a:t>Arithmetic Operators</a:t>
            </a:r>
          </a:p>
          <a:p>
            <a:pPr lvl="1" eaLnBrk="1" hangingPunct="1">
              <a:spcBef>
                <a:spcPts val="0"/>
              </a:spcBef>
              <a:spcAft>
                <a:spcPts val="600"/>
              </a:spcAft>
            </a:pPr>
            <a:r>
              <a:rPr lang="en-US" altLang="en-US" dirty="0"/>
              <a:t>Relational Operators</a:t>
            </a:r>
          </a:p>
          <a:p>
            <a:pPr lvl="1" eaLnBrk="1" hangingPunct="1">
              <a:spcBef>
                <a:spcPts val="0"/>
              </a:spcBef>
              <a:spcAft>
                <a:spcPts val="600"/>
              </a:spcAft>
            </a:pPr>
            <a:r>
              <a:rPr lang="en-US" altLang="en-US" dirty="0"/>
              <a:t>Logical Operators</a:t>
            </a:r>
          </a:p>
          <a:p>
            <a:pPr lvl="1" eaLnBrk="1" hangingPunct="1">
              <a:spcBef>
                <a:spcPts val="0"/>
              </a:spcBef>
              <a:spcAft>
                <a:spcPts val="600"/>
              </a:spcAft>
            </a:pPr>
            <a:r>
              <a:rPr lang="en-US" altLang="en-US" dirty="0"/>
              <a:t>Assignment Operators</a:t>
            </a:r>
          </a:p>
          <a:p>
            <a:pPr lvl="1" eaLnBrk="1" hangingPunct="1">
              <a:spcBef>
                <a:spcPts val="0"/>
              </a:spcBef>
              <a:spcAft>
                <a:spcPts val="600"/>
              </a:spcAft>
            </a:pPr>
            <a:r>
              <a:rPr lang="en-US" altLang="en-US" dirty="0"/>
              <a:t>Concatenation Operator</a:t>
            </a:r>
          </a:p>
        </p:txBody>
      </p:sp>
      <p:pic>
        <p:nvPicPr>
          <p:cNvPr id="2" name="s17">
            <a:hlinkClick r:id="" action="ppaction://media"/>
            <a:extLst>
              <a:ext uri="{FF2B5EF4-FFF2-40B4-BE49-F238E27FC236}">
                <a16:creationId xmlns:a16="http://schemas.microsoft.com/office/drawing/2014/main" id="{DDFA89C4-4B35-459B-9436-A8C045A594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C6ED87B5-9CF8-4697-8970-8DD4D641ECB2}"/>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Arithmetic Operators</a:t>
            </a:r>
          </a:p>
        </p:txBody>
      </p:sp>
      <p:graphicFrame>
        <p:nvGraphicFramePr>
          <p:cNvPr id="2" name="Table 1">
            <a:extLst>
              <a:ext uri="{FF2B5EF4-FFF2-40B4-BE49-F238E27FC236}">
                <a16:creationId xmlns:a16="http://schemas.microsoft.com/office/drawing/2014/main" id="{4CF1535E-DEB1-4FAF-B831-846B69E8BA19}"/>
              </a:ext>
            </a:extLst>
          </p:cNvPr>
          <p:cNvGraphicFramePr>
            <a:graphicFrameLocks noGrp="1"/>
          </p:cNvGraphicFramePr>
          <p:nvPr>
            <p:extLst>
              <p:ext uri="{D42A27DB-BD31-4B8C-83A1-F6EECF244321}">
                <p14:modId xmlns:p14="http://schemas.microsoft.com/office/powerpoint/2010/main" val="3363570250"/>
              </p:ext>
            </p:extLst>
          </p:nvPr>
        </p:nvGraphicFramePr>
        <p:xfrm>
          <a:off x="152400" y="1020763"/>
          <a:ext cx="8763000" cy="4694238"/>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701094">
                <a:tc>
                  <a:txBody>
                    <a:bodyPr/>
                    <a:lstStyle/>
                    <a:p>
                      <a:pPr algn="ctr"/>
                      <a:r>
                        <a:rPr lang="en-US" sz="2000" b="1" dirty="0"/>
                        <a:t>Operator</a:t>
                      </a:r>
                    </a:p>
                  </a:txBody>
                  <a:tcPr marT="45723" marB="45723" anchor="ctr">
                    <a:solidFill>
                      <a:srgbClr val="99CCFF"/>
                    </a:solidFill>
                  </a:tcPr>
                </a:tc>
                <a:tc>
                  <a:txBody>
                    <a:bodyPr/>
                    <a:lstStyle/>
                    <a:p>
                      <a:pPr algn="ctr"/>
                      <a:r>
                        <a:rPr lang="en-US" sz="2000" b="1" dirty="0"/>
                        <a:t>Description</a:t>
                      </a:r>
                    </a:p>
                  </a:txBody>
                  <a:tcPr marT="45723" marB="45723" anchor="ctr">
                    <a:solidFill>
                      <a:srgbClr val="99CCFF"/>
                    </a:solidFill>
                  </a:tcPr>
                </a:tc>
                <a:tc>
                  <a:txBody>
                    <a:bodyPr/>
                    <a:lstStyle/>
                    <a:p>
                      <a:pPr algn="ctr"/>
                      <a:r>
                        <a:rPr lang="en-US" sz="2000" b="1" dirty="0"/>
                        <a:t>Example</a:t>
                      </a:r>
                    </a:p>
                    <a:p>
                      <a:pPr algn="ctr"/>
                      <a:r>
                        <a:rPr lang="en-US" sz="1800" b="1" dirty="0" err="1">
                          <a:solidFill>
                            <a:srgbClr val="0000FF"/>
                          </a:solidFill>
                          <a:latin typeface="Courier New" panose="02070309020205020404" pitchFamily="49" charset="0"/>
                          <a:cs typeface="Courier New" panose="02070309020205020404" pitchFamily="49" charset="0"/>
                        </a:rPr>
                        <a:t>int</a:t>
                      </a:r>
                      <a:r>
                        <a:rPr lang="en-US" sz="1800" b="1" dirty="0">
                          <a:solidFill>
                            <a:srgbClr val="0000FF"/>
                          </a:solidFill>
                          <a:latin typeface="Courier New" panose="02070309020205020404" pitchFamily="49" charset="0"/>
                          <a:cs typeface="Courier New" panose="02070309020205020404" pitchFamily="49" charset="0"/>
                        </a:rPr>
                        <a:t> a = 10, b = 20; </a:t>
                      </a:r>
                    </a:p>
                  </a:txBody>
                  <a:tcPr marT="45723" marB="45723" anchor="ctr">
                    <a:solidFill>
                      <a:srgbClr val="99CCFF"/>
                    </a:solidFill>
                  </a:tcPr>
                </a:tc>
                <a:extLst>
                  <a:ext uri="{0D108BD9-81ED-4DB2-BD59-A6C34878D82A}">
                    <a16:rowId xmlns:a16="http://schemas.microsoft.com/office/drawing/2014/main" val="10000"/>
                  </a:ext>
                </a:extLst>
              </a:tr>
              <a:tr h="396271">
                <a:tc>
                  <a:txBody>
                    <a:bodyPr/>
                    <a:lstStyle/>
                    <a:p>
                      <a:pPr algn="ctr"/>
                      <a:r>
                        <a:rPr lang="en-US" sz="2000" b="1" dirty="0">
                          <a:solidFill>
                            <a:srgbClr val="0000FF"/>
                          </a:solidFill>
                          <a:latin typeface="Courier New" panose="02070309020205020404" pitchFamily="49" charset="0"/>
                          <a:cs typeface="Courier New" panose="02070309020205020404" pitchFamily="49" charset="0"/>
                        </a:rPr>
                        <a:t>+</a:t>
                      </a:r>
                    </a:p>
                  </a:txBody>
                  <a:tcPr marT="45723" marB="45723"/>
                </a:tc>
                <a:tc>
                  <a:txBody>
                    <a:bodyPr/>
                    <a:lstStyle/>
                    <a:p>
                      <a:r>
                        <a:rPr lang="en-US" sz="2000" dirty="0"/>
                        <a:t>Adds two operands</a:t>
                      </a:r>
                    </a:p>
                  </a:txBody>
                  <a:tcPr marT="45723" marB="45723"/>
                </a:tc>
                <a:tc>
                  <a:txBody>
                    <a:bodyPr/>
                    <a:lstStyle/>
                    <a:p>
                      <a:r>
                        <a:rPr lang="en-US" sz="2000" b="1" dirty="0">
                          <a:solidFill>
                            <a:srgbClr val="0000FF"/>
                          </a:solidFill>
                          <a:latin typeface="Courier New" panose="02070309020205020404" pitchFamily="49" charset="0"/>
                          <a:cs typeface="Courier New" panose="02070309020205020404" pitchFamily="49" charset="0"/>
                        </a:rPr>
                        <a:t>a + b </a:t>
                      </a:r>
                      <a:r>
                        <a:rPr lang="en-US" sz="2000" dirty="0"/>
                        <a:t>will give </a:t>
                      </a:r>
                      <a:r>
                        <a:rPr lang="en-US" sz="2000" dirty="0">
                          <a:solidFill>
                            <a:srgbClr val="009900"/>
                          </a:solidFill>
                        </a:rPr>
                        <a:t>30</a:t>
                      </a:r>
                    </a:p>
                  </a:txBody>
                  <a:tcPr marT="45723" marB="45723"/>
                </a:tc>
                <a:extLst>
                  <a:ext uri="{0D108BD9-81ED-4DB2-BD59-A6C34878D82A}">
                    <a16:rowId xmlns:a16="http://schemas.microsoft.com/office/drawing/2014/main" val="10001"/>
                  </a:ext>
                </a:extLst>
              </a:tr>
              <a:tr h="701049">
                <a:tc>
                  <a:txBody>
                    <a:bodyPr/>
                    <a:lstStyle/>
                    <a:p>
                      <a:pPr algn="ctr"/>
                      <a:r>
                        <a:rPr lang="en-US" sz="2000" b="1" dirty="0">
                          <a:solidFill>
                            <a:srgbClr val="0000FF"/>
                          </a:solidFill>
                          <a:latin typeface="Courier New" panose="02070309020205020404" pitchFamily="49" charset="0"/>
                          <a:cs typeface="Courier New" panose="02070309020205020404" pitchFamily="49" charset="0"/>
                        </a:rPr>
                        <a:t>-</a:t>
                      </a:r>
                    </a:p>
                  </a:txBody>
                  <a:tcPr marT="45723" marB="45723"/>
                </a:tc>
                <a:tc>
                  <a:txBody>
                    <a:bodyPr/>
                    <a:lstStyle/>
                    <a:p>
                      <a:r>
                        <a:rPr lang="en-US" sz="2000" dirty="0"/>
                        <a:t>Subtracts second operand from the first</a:t>
                      </a:r>
                    </a:p>
                  </a:txBody>
                  <a:tcPr marT="45723" marB="45723"/>
                </a:tc>
                <a:tc>
                  <a:txBody>
                    <a:bodyPr/>
                    <a:lstStyle/>
                    <a:p>
                      <a:r>
                        <a:rPr lang="en-US" sz="2000" b="1" dirty="0">
                          <a:solidFill>
                            <a:srgbClr val="0000FF"/>
                          </a:solidFill>
                          <a:latin typeface="Courier New" panose="02070309020205020404" pitchFamily="49" charset="0"/>
                          <a:cs typeface="Courier New" panose="02070309020205020404" pitchFamily="49" charset="0"/>
                        </a:rPr>
                        <a:t>a – b </a:t>
                      </a:r>
                      <a:r>
                        <a:rPr lang="en-US" sz="2000" dirty="0"/>
                        <a:t>will give </a:t>
                      </a:r>
                      <a:r>
                        <a:rPr lang="en-US" sz="2000" dirty="0">
                          <a:solidFill>
                            <a:srgbClr val="009900"/>
                          </a:solidFill>
                        </a:rPr>
                        <a:t>-10</a:t>
                      </a:r>
                    </a:p>
                  </a:txBody>
                  <a:tcPr marT="45723" marB="45723"/>
                </a:tc>
                <a:extLst>
                  <a:ext uri="{0D108BD9-81ED-4DB2-BD59-A6C34878D82A}">
                    <a16:rowId xmlns:a16="http://schemas.microsoft.com/office/drawing/2014/main" val="10002"/>
                  </a:ext>
                </a:extLst>
              </a:tr>
              <a:tr h="396271">
                <a:tc>
                  <a:txBody>
                    <a:bodyPr/>
                    <a:lstStyle/>
                    <a:p>
                      <a:pPr algn="ctr"/>
                      <a:r>
                        <a:rPr lang="en-US" sz="2000" b="1" dirty="0">
                          <a:solidFill>
                            <a:srgbClr val="0000FF"/>
                          </a:solidFill>
                          <a:latin typeface="Courier New" panose="02070309020205020404" pitchFamily="49" charset="0"/>
                          <a:cs typeface="Courier New" panose="02070309020205020404" pitchFamily="49" charset="0"/>
                        </a:rPr>
                        <a:t>*</a:t>
                      </a:r>
                    </a:p>
                  </a:txBody>
                  <a:tcPr marT="45723" marB="45723"/>
                </a:tc>
                <a:tc>
                  <a:txBody>
                    <a:bodyPr/>
                    <a:lstStyle/>
                    <a:p>
                      <a:r>
                        <a:rPr lang="en-US" sz="2000" dirty="0"/>
                        <a:t>Multiplies both operands</a:t>
                      </a:r>
                    </a:p>
                  </a:txBody>
                  <a:tcPr marT="45723" marB="45723"/>
                </a:tc>
                <a:tc>
                  <a:txBody>
                    <a:bodyPr/>
                    <a:lstStyle/>
                    <a:p>
                      <a:r>
                        <a:rPr lang="en-US" sz="2000" b="1" dirty="0">
                          <a:solidFill>
                            <a:srgbClr val="0000FF"/>
                          </a:solidFill>
                          <a:latin typeface="Courier New" panose="02070309020205020404" pitchFamily="49" charset="0"/>
                          <a:cs typeface="Courier New" panose="02070309020205020404" pitchFamily="49" charset="0"/>
                        </a:rPr>
                        <a:t>a * b</a:t>
                      </a:r>
                      <a:r>
                        <a:rPr lang="en-US" sz="2000" dirty="0"/>
                        <a:t> will give </a:t>
                      </a:r>
                      <a:r>
                        <a:rPr lang="en-US" sz="2000" dirty="0">
                          <a:solidFill>
                            <a:srgbClr val="009900"/>
                          </a:solidFill>
                        </a:rPr>
                        <a:t>200</a:t>
                      </a:r>
                    </a:p>
                  </a:txBody>
                  <a:tcPr marT="45723" marB="45723"/>
                </a:tc>
                <a:extLst>
                  <a:ext uri="{0D108BD9-81ED-4DB2-BD59-A6C34878D82A}">
                    <a16:rowId xmlns:a16="http://schemas.microsoft.com/office/drawing/2014/main" val="10003"/>
                  </a:ext>
                </a:extLst>
              </a:tr>
              <a:tr h="396271">
                <a:tc>
                  <a:txBody>
                    <a:bodyPr/>
                    <a:lstStyle/>
                    <a:p>
                      <a:pPr algn="ctr"/>
                      <a:r>
                        <a:rPr lang="en-US" sz="2000" b="1" dirty="0">
                          <a:solidFill>
                            <a:srgbClr val="0000FF"/>
                          </a:solidFill>
                          <a:latin typeface="Courier New" panose="02070309020205020404" pitchFamily="49" charset="0"/>
                          <a:cs typeface="Courier New" panose="02070309020205020404" pitchFamily="49" charset="0"/>
                        </a:rPr>
                        <a:t>/</a:t>
                      </a:r>
                    </a:p>
                  </a:txBody>
                  <a:tcPr marT="45723" marB="45723"/>
                </a:tc>
                <a:tc>
                  <a:txBody>
                    <a:bodyPr/>
                    <a:lstStyle/>
                    <a:p>
                      <a:r>
                        <a:rPr lang="en-US" sz="2000" dirty="0"/>
                        <a:t>Divides numerator by denominator</a:t>
                      </a:r>
                    </a:p>
                  </a:txBody>
                  <a:tcPr marT="45723" marB="45723"/>
                </a:tc>
                <a:tc>
                  <a:txBody>
                    <a:bodyPr/>
                    <a:lstStyle/>
                    <a:p>
                      <a:r>
                        <a:rPr lang="en-US" sz="2000" b="1" dirty="0">
                          <a:solidFill>
                            <a:srgbClr val="0000FF"/>
                          </a:solidFill>
                          <a:latin typeface="Courier New" panose="02070309020205020404" pitchFamily="49" charset="0"/>
                          <a:cs typeface="Courier New" panose="02070309020205020404" pitchFamily="49" charset="0"/>
                        </a:rPr>
                        <a:t>b / a</a:t>
                      </a:r>
                      <a:r>
                        <a:rPr lang="en-US" sz="2000" dirty="0"/>
                        <a:t> will give </a:t>
                      </a:r>
                      <a:r>
                        <a:rPr lang="en-US" sz="2000" dirty="0">
                          <a:solidFill>
                            <a:srgbClr val="009900"/>
                          </a:solidFill>
                        </a:rPr>
                        <a:t>2</a:t>
                      </a:r>
                    </a:p>
                  </a:txBody>
                  <a:tcPr marT="45723" marB="45723"/>
                </a:tc>
                <a:extLst>
                  <a:ext uri="{0D108BD9-81ED-4DB2-BD59-A6C34878D82A}">
                    <a16:rowId xmlns:a16="http://schemas.microsoft.com/office/drawing/2014/main" val="10004"/>
                  </a:ext>
                </a:extLst>
              </a:tr>
              <a:tr h="701094">
                <a:tc>
                  <a:txBody>
                    <a:bodyPr/>
                    <a:lstStyle/>
                    <a:p>
                      <a:pPr algn="ctr"/>
                      <a:r>
                        <a:rPr lang="en-US" sz="2000" b="1" dirty="0">
                          <a:solidFill>
                            <a:srgbClr val="0000FF"/>
                          </a:solidFill>
                          <a:latin typeface="Courier New" panose="02070309020205020404" pitchFamily="49" charset="0"/>
                          <a:cs typeface="Courier New" panose="02070309020205020404" pitchFamily="49" charset="0"/>
                        </a:rPr>
                        <a:t>%</a:t>
                      </a:r>
                    </a:p>
                  </a:txBody>
                  <a:tcPr marT="45723" marB="45723"/>
                </a:tc>
                <a:tc>
                  <a:txBody>
                    <a:bodyPr/>
                    <a:lstStyle/>
                    <a:p>
                      <a:r>
                        <a:rPr lang="en-US" sz="2000" dirty="0"/>
                        <a:t>Modulus Operator and remainder of after an integer division</a:t>
                      </a:r>
                    </a:p>
                  </a:txBody>
                  <a:tcPr marT="45723" marB="45723"/>
                </a:tc>
                <a:tc>
                  <a:txBody>
                    <a:bodyPr/>
                    <a:lstStyle/>
                    <a:p>
                      <a:r>
                        <a:rPr lang="en-US" sz="2000" b="1" dirty="0">
                          <a:solidFill>
                            <a:srgbClr val="0000FF"/>
                          </a:solidFill>
                          <a:latin typeface="Courier New" panose="02070309020205020404" pitchFamily="49" charset="0"/>
                          <a:cs typeface="Courier New" panose="02070309020205020404" pitchFamily="49" charset="0"/>
                        </a:rPr>
                        <a:t>b % a </a:t>
                      </a:r>
                      <a:r>
                        <a:rPr lang="en-US" sz="2000" dirty="0"/>
                        <a:t>will give </a:t>
                      </a:r>
                      <a:r>
                        <a:rPr lang="en-US" sz="2000" dirty="0">
                          <a:solidFill>
                            <a:srgbClr val="009900"/>
                          </a:solidFill>
                        </a:rPr>
                        <a:t>0</a:t>
                      </a:r>
                    </a:p>
                  </a:txBody>
                  <a:tcPr marT="45723" marB="45723"/>
                </a:tc>
                <a:extLst>
                  <a:ext uri="{0D108BD9-81ED-4DB2-BD59-A6C34878D82A}">
                    <a16:rowId xmlns:a16="http://schemas.microsoft.com/office/drawing/2014/main" val="10005"/>
                  </a:ext>
                </a:extLst>
              </a:tr>
              <a:tr h="701094">
                <a:tc>
                  <a:txBody>
                    <a:bodyPr/>
                    <a:lstStyle/>
                    <a:p>
                      <a:pPr algn="ctr"/>
                      <a:r>
                        <a:rPr lang="en-US" sz="2000" b="1" dirty="0">
                          <a:solidFill>
                            <a:srgbClr val="0000FF"/>
                          </a:solidFill>
                          <a:latin typeface="Courier New" panose="02070309020205020404" pitchFamily="49" charset="0"/>
                          <a:cs typeface="Courier New" panose="02070309020205020404" pitchFamily="49" charset="0"/>
                        </a:rPr>
                        <a:t>++</a:t>
                      </a:r>
                    </a:p>
                  </a:txBody>
                  <a:tcPr marT="45723" marB="45723"/>
                </a:tc>
                <a:tc>
                  <a:txBody>
                    <a:bodyPr/>
                    <a:lstStyle/>
                    <a:p>
                      <a:r>
                        <a:rPr lang="en-US" sz="2000" dirty="0"/>
                        <a:t>Increment operator increases integer value by one</a:t>
                      </a:r>
                    </a:p>
                  </a:txBody>
                  <a:tcPr marT="45723" marB="45723"/>
                </a:tc>
                <a:tc>
                  <a:txBody>
                    <a:bodyPr/>
                    <a:lstStyle/>
                    <a:p>
                      <a:r>
                        <a:rPr lang="en-US" sz="2000" b="1" dirty="0">
                          <a:solidFill>
                            <a:srgbClr val="0000FF"/>
                          </a:solidFill>
                          <a:latin typeface="Courier New" panose="02070309020205020404" pitchFamily="49" charset="0"/>
                          <a:cs typeface="Courier New" panose="02070309020205020404" pitchFamily="49" charset="0"/>
                        </a:rPr>
                        <a:t>a++ </a:t>
                      </a:r>
                      <a:r>
                        <a:rPr lang="en-US" sz="2000" dirty="0"/>
                        <a:t>will give </a:t>
                      </a:r>
                      <a:r>
                        <a:rPr lang="en-US" sz="2000" dirty="0">
                          <a:solidFill>
                            <a:srgbClr val="009900"/>
                          </a:solidFill>
                        </a:rPr>
                        <a:t>11</a:t>
                      </a:r>
                    </a:p>
                  </a:txBody>
                  <a:tcPr marT="45723" marB="45723"/>
                </a:tc>
                <a:extLst>
                  <a:ext uri="{0D108BD9-81ED-4DB2-BD59-A6C34878D82A}">
                    <a16:rowId xmlns:a16="http://schemas.microsoft.com/office/drawing/2014/main" val="10006"/>
                  </a:ext>
                </a:extLst>
              </a:tr>
              <a:tr h="701094">
                <a:tc>
                  <a:txBody>
                    <a:bodyPr/>
                    <a:lstStyle/>
                    <a:p>
                      <a:pPr algn="ctr"/>
                      <a:r>
                        <a:rPr lang="en-US" sz="2000" b="1" dirty="0">
                          <a:solidFill>
                            <a:srgbClr val="0000FF"/>
                          </a:solidFill>
                          <a:latin typeface="Courier New" panose="02070309020205020404" pitchFamily="49" charset="0"/>
                          <a:cs typeface="Courier New" panose="02070309020205020404" pitchFamily="49" charset="0"/>
                        </a:rPr>
                        <a:t>--</a:t>
                      </a:r>
                    </a:p>
                  </a:txBody>
                  <a:tcPr marT="45723" marB="45723"/>
                </a:tc>
                <a:tc>
                  <a:txBody>
                    <a:bodyPr/>
                    <a:lstStyle/>
                    <a:p>
                      <a:r>
                        <a:rPr lang="en-US" sz="2000" dirty="0"/>
                        <a:t>Decrement operator decreases integer value by one</a:t>
                      </a:r>
                    </a:p>
                  </a:txBody>
                  <a:tcPr marT="45723" marB="45723"/>
                </a:tc>
                <a:tc>
                  <a:txBody>
                    <a:bodyPr/>
                    <a:lstStyle/>
                    <a:p>
                      <a:r>
                        <a:rPr lang="en-US" sz="2000" b="1" dirty="0">
                          <a:solidFill>
                            <a:srgbClr val="0000FF"/>
                          </a:solidFill>
                          <a:latin typeface="Courier New" panose="02070309020205020404" pitchFamily="49" charset="0"/>
                          <a:cs typeface="Courier New" panose="02070309020205020404" pitchFamily="49" charset="0"/>
                        </a:rPr>
                        <a:t>a-- </a:t>
                      </a:r>
                      <a:r>
                        <a:rPr lang="en-US" sz="2000" dirty="0"/>
                        <a:t>will give </a:t>
                      </a:r>
                      <a:r>
                        <a:rPr lang="en-US" sz="2000" dirty="0">
                          <a:solidFill>
                            <a:srgbClr val="009900"/>
                          </a:solidFill>
                        </a:rPr>
                        <a:t>9</a:t>
                      </a:r>
                    </a:p>
                  </a:txBody>
                  <a:tcPr marT="45723" marB="45723"/>
                </a:tc>
                <a:extLst>
                  <a:ext uri="{0D108BD9-81ED-4DB2-BD59-A6C34878D82A}">
                    <a16:rowId xmlns:a16="http://schemas.microsoft.com/office/drawing/2014/main" val="10007"/>
                  </a:ext>
                </a:extLst>
              </a:tr>
            </a:tbl>
          </a:graphicData>
        </a:graphic>
      </p:graphicFrame>
      <p:pic>
        <p:nvPicPr>
          <p:cNvPr id="4" name="s18">
            <a:hlinkClick r:id="" action="ppaction://media"/>
            <a:extLst>
              <a:ext uri="{FF2B5EF4-FFF2-40B4-BE49-F238E27FC236}">
                <a16:creationId xmlns:a16="http://schemas.microsoft.com/office/drawing/2014/main" id="{299E54A6-AA3B-4038-9B9A-C00FB93BB41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0" indent="0">
              <a:spcBef>
                <a:spcPts val="0"/>
              </a:spcBef>
              <a:spcAft>
                <a:spcPts val="600"/>
              </a:spcAft>
              <a:buNone/>
            </a:pPr>
            <a:r>
              <a:rPr lang="en-US" dirty="0"/>
              <a:t>At the end of this lecture, you will be able </a:t>
            </a:r>
            <a:r>
              <a:rPr lang="en-US"/>
              <a:t>to explain </a:t>
            </a:r>
            <a:r>
              <a:rPr lang="en-US" dirty="0"/>
              <a:t>the essentials of C# programming:</a:t>
            </a:r>
          </a:p>
          <a:p>
            <a:pPr marL="514350" lvl="1" indent="-514350" eaLnBrk="1" hangingPunct="1">
              <a:spcBef>
                <a:spcPts val="0"/>
              </a:spcBef>
              <a:spcAft>
                <a:spcPts val="600"/>
              </a:spcAft>
              <a:buFont typeface="Arial" panose="020B0604020202020204" pitchFamily="34" charset="0"/>
              <a:buChar char="•"/>
            </a:pPr>
            <a:r>
              <a:rPr lang="en-US" altLang="en-US" sz="2800" dirty="0"/>
              <a:t>My First C# program</a:t>
            </a:r>
          </a:p>
          <a:p>
            <a:pPr marL="514350" lvl="1" indent="-514350" eaLnBrk="1" hangingPunct="1">
              <a:spcBef>
                <a:spcPts val="0"/>
              </a:spcBef>
              <a:spcAft>
                <a:spcPts val="600"/>
              </a:spcAft>
              <a:buFont typeface="Arial" panose="020B0604020202020204" pitchFamily="34" charset="0"/>
              <a:buChar char="•"/>
            </a:pPr>
            <a:r>
              <a:rPr lang="en-US" altLang="en-US" sz="2800" dirty="0"/>
              <a:t>Data Types</a:t>
            </a:r>
          </a:p>
          <a:p>
            <a:pPr marL="514350" lvl="1" indent="-514350" eaLnBrk="1" hangingPunct="1">
              <a:spcBef>
                <a:spcPts val="0"/>
              </a:spcBef>
              <a:spcAft>
                <a:spcPts val="600"/>
              </a:spcAft>
              <a:buFont typeface="Arial" panose="020B0604020202020204" pitchFamily="34" charset="0"/>
              <a:buChar char="•"/>
            </a:pPr>
            <a:r>
              <a:rPr lang="en-US" altLang="en-US" sz="2800" dirty="0"/>
              <a:t>Variables &amp; Constants</a:t>
            </a:r>
          </a:p>
          <a:p>
            <a:pPr marL="514350" lvl="1" indent="-514350" eaLnBrk="1" hangingPunct="1">
              <a:spcBef>
                <a:spcPts val="0"/>
              </a:spcBef>
              <a:spcAft>
                <a:spcPts val="600"/>
              </a:spcAft>
              <a:buFont typeface="Arial" panose="020B0604020202020204" pitchFamily="34" charset="0"/>
              <a:buChar char="•"/>
            </a:pPr>
            <a:r>
              <a:rPr lang="en-US" altLang="en-US" sz="2800" dirty="0"/>
              <a:t>Operators</a:t>
            </a:r>
          </a:p>
          <a:p>
            <a:pPr marL="514350" lvl="1" indent="-514350" eaLnBrk="1" hangingPunct="1">
              <a:spcBef>
                <a:spcPts val="0"/>
              </a:spcBef>
              <a:spcAft>
                <a:spcPts val="600"/>
              </a:spcAft>
              <a:buFont typeface="Arial" panose="020B0604020202020204" pitchFamily="34" charset="0"/>
              <a:buChar char="•"/>
            </a:pPr>
            <a:r>
              <a:rPr lang="en-US" altLang="en-US" sz="2800" dirty="0"/>
              <a:t>Selection structure (if … else)</a:t>
            </a:r>
          </a:p>
          <a:p>
            <a:pPr marL="514350" lvl="1" indent="-514350" eaLnBrk="1" hangingPunct="1">
              <a:buFont typeface="Arial" panose="020B0604020202020204" pitchFamily="34" charset="0"/>
              <a:buChar char="•"/>
            </a:pPr>
            <a:r>
              <a:rPr lang="en-US" altLang="en-US" sz="2800" dirty="0"/>
              <a:t>Repetition structure (for / while loop)</a:t>
            </a:r>
          </a:p>
          <a:p>
            <a:pPr marL="514350" lvl="1" indent="-514350" eaLnBrk="1" hangingPunct="1">
              <a:buFont typeface="Arial" panose="020B0604020202020204" pitchFamily="34" charset="0"/>
              <a:buChar char="•"/>
            </a:pPr>
            <a:r>
              <a:rPr lang="en-US" altLang="en-US" sz="2800"/>
              <a:t>Methods</a:t>
            </a:r>
            <a:endParaRPr lang="en-US" altLang="en-US" sz="2800" dirty="0"/>
          </a:p>
        </p:txBody>
      </p:sp>
    </p:spTree>
    <p:extLst>
      <p:ext uri="{BB962C8B-B14F-4D97-AF65-F5344CB8AC3E}">
        <p14:creationId xmlns:p14="http://schemas.microsoft.com/office/powerpoint/2010/main" val="353156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2859CD7E-3566-45BD-9057-123DEFBF5D16}"/>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Relational Operators</a:t>
            </a:r>
          </a:p>
        </p:txBody>
      </p:sp>
      <p:graphicFrame>
        <p:nvGraphicFramePr>
          <p:cNvPr id="2" name="Table 1">
            <a:extLst>
              <a:ext uri="{FF2B5EF4-FFF2-40B4-BE49-F238E27FC236}">
                <a16:creationId xmlns:a16="http://schemas.microsoft.com/office/drawing/2014/main" id="{27E4D26C-FB5E-4FD8-80C7-4FD15BAB7CA8}"/>
              </a:ext>
            </a:extLst>
          </p:cNvPr>
          <p:cNvGraphicFramePr>
            <a:graphicFrameLocks noGrp="1"/>
          </p:cNvGraphicFramePr>
          <p:nvPr>
            <p:extLst>
              <p:ext uri="{D42A27DB-BD31-4B8C-83A1-F6EECF244321}">
                <p14:modId xmlns:p14="http://schemas.microsoft.com/office/powerpoint/2010/main" val="2625032077"/>
              </p:ext>
            </p:extLst>
          </p:nvPr>
        </p:nvGraphicFramePr>
        <p:xfrm>
          <a:off x="152400" y="914400"/>
          <a:ext cx="8839200" cy="5089528"/>
        </p:xfrm>
        <a:graphic>
          <a:graphicData uri="http://schemas.openxmlformats.org/drawingml/2006/table">
            <a:tbl>
              <a:tblPr/>
              <a:tblGrid>
                <a:gridCol w="1085516">
                  <a:extLst>
                    <a:ext uri="{9D8B030D-6E8A-4147-A177-3AD203B41FA5}">
                      <a16:colId xmlns:a16="http://schemas.microsoft.com/office/drawing/2014/main" val="20000"/>
                    </a:ext>
                  </a:extLst>
                </a:gridCol>
                <a:gridCol w="5427579">
                  <a:extLst>
                    <a:ext uri="{9D8B030D-6E8A-4147-A177-3AD203B41FA5}">
                      <a16:colId xmlns:a16="http://schemas.microsoft.com/office/drawing/2014/main" val="20001"/>
                    </a:ext>
                  </a:extLst>
                </a:gridCol>
                <a:gridCol w="2326105">
                  <a:extLst>
                    <a:ext uri="{9D8B030D-6E8A-4147-A177-3AD203B41FA5}">
                      <a16:colId xmlns:a16="http://schemas.microsoft.com/office/drawing/2014/main" val="20002"/>
                    </a:ext>
                  </a:extLst>
                </a:gridCol>
              </a:tblGrid>
              <a:tr h="944863">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Narrow" panose="020B0606020202030204" pitchFamily="34" charset="0"/>
                        </a:rPr>
                        <a:t>Operator</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Narrow" panose="020B0606020202030204" pitchFamily="34" charset="0"/>
                        </a:rPr>
                        <a:t>Description</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Narrow" panose="020B0606020202030204" pitchFamily="34" charset="0"/>
                        </a:rPr>
                        <a:t>Example</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en-US" sz="1800" b="1" kern="1200" dirty="0" err="1">
                          <a:solidFill>
                            <a:srgbClr val="0000FF"/>
                          </a:solidFill>
                          <a:latin typeface="Courier New" panose="02070309020205020404" pitchFamily="49" charset="0"/>
                          <a:ea typeface="+mn-ea"/>
                          <a:cs typeface="Courier New" panose="02070309020205020404" pitchFamily="49" charset="0"/>
                        </a:rPr>
                        <a:t>int</a:t>
                      </a: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 a = 10, </a:t>
                      </a:r>
                      <a:br>
                        <a:rPr kumimoji="1" lang="en-US" altLang="en-US" sz="1800" b="1" kern="1200" dirty="0">
                          <a:solidFill>
                            <a:srgbClr val="0000FF"/>
                          </a:solidFill>
                          <a:latin typeface="Courier New" panose="02070309020205020404" pitchFamily="49" charset="0"/>
                          <a:ea typeface="+mn-ea"/>
                          <a:cs typeface="Courier New" panose="02070309020205020404" pitchFamily="49" charset="0"/>
                        </a:rPr>
                      </a:b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b = 20;</a:t>
                      </a: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70092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Checks if values of two operands are equal or not, if yes then condition becomes 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800" b="1" kern="1200" normalizeH="0" dirty="0">
                          <a:solidFill>
                            <a:srgbClr val="0000FF"/>
                          </a:solidFill>
                          <a:latin typeface="Courier New" panose="02070309020205020404" pitchFamily="49" charset="0"/>
                          <a:ea typeface="+mn-ea"/>
                          <a:cs typeface="Courier New" panose="02070309020205020404" pitchFamily="49" charset="0"/>
                        </a:rPr>
                        <a:t>(a == b) </a:t>
                      </a:r>
                      <a:r>
                        <a:rPr kumimoji="0" lang="en-US" altLang="en-US" sz="1800" b="0" i="0" u="none" strike="noStrike" cap="none" normalizeH="0" baseline="0" dirty="0">
                          <a:ln>
                            <a:noFill/>
                          </a:ln>
                          <a:solidFill>
                            <a:schemeClr val="tx1"/>
                          </a:solidFill>
                          <a:effectLst/>
                          <a:latin typeface="Arial Narrow" panose="020B0606020202030204" pitchFamily="34" charset="0"/>
                        </a:rPr>
                        <a:t>is </a:t>
                      </a: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false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2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Checks if the values of two operands are equal or not, if values are not equal then condition becomes 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800" b="1" kern="1200" normalizeH="0" dirty="0">
                          <a:solidFill>
                            <a:srgbClr val="0000FF"/>
                          </a:solidFill>
                          <a:latin typeface="Courier New" panose="02070309020205020404" pitchFamily="49" charset="0"/>
                          <a:ea typeface="+mn-ea"/>
                          <a:cs typeface="Courier New" panose="02070309020205020404" pitchFamily="49" charset="0"/>
                        </a:rPr>
                        <a:t>(a != b) </a:t>
                      </a:r>
                      <a:r>
                        <a:rPr kumimoji="0" lang="en-US" altLang="en-US" sz="1800" b="0" i="0" u="none" strike="noStrike" cap="none" normalizeH="0" baseline="0" dirty="0">
                          <a:ln>
                            <a:noFill/>
                          </a:ln>
                          <a:solidFill>
                            <a:schemeClr val="tx1"/>
                          </a:solidFill>
                          <a:effectLst/>
                          <a:latin typeface="Arial Narrow" panose="020B0606020202030204" pitchFamily="34" charset="0"/>
                        </a:rPr>
                        <a:t>is </a:t>
                      </a: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2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&gt;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Checks if the value of left operand is greater than the value of right operand, if yes then condition becomes 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800" b="1" kern="1200" normalizeH="0" dirty="0">
                          <a:solidFill>
                            <a:srgbClr val="0000FF"/>
                          </a:solidFill>
                          <a:latin typeface="Courier New" panose="02070309020205020404" pitchFamily="49" charset="0"/>
                          <a:ea typeface="+mn-ea"/>
                          <a:cs typeface="Courier New" panose="02070309020205020404" pitchFamily="49" charset="0"/>
                        </a:rPr>
                        <a:t>(a &gt; b) </a:t>
                      </a:r>
                      <a:r>
                        <a:rPr kumimoji="0" lang="en-US" altLang="en-US" sz="1800" b="0" i="0" u="none" strike="noStrike" cap="none" normalizeH="0" baseline="0" dirty="0">
                          <a:ln>
                            <a:noFill/>
                          </a:ln>
                          <a:solidFill>
                            <a:schemeClr val="tx1"/>
                          </a:solidFill>
                          <a:effectLst/>
                          <a:latin typeface="Arial Narrow" panose="020B0606020202030204" pitchFamily="34" charset="0"/>
                        </a:rPr>
                        <a:t>is </a:t>
                      </a: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false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64">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&lt;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Checks if the value of left operand is less than the value of right operand, if yes then condition becomes 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800" b="1" kern="1200" normalizeH="0" dirty="0">
                          <a:solidFill>
                            <a:srgbClr val="0000FF"/>
                          </a:solidFill>
                          <a:latin typeface="Courier New" panose="02070309020205020404" pitchFamily="49" charset="0"/>
                          <a:ea typeface="+mn-ea"/>
                          <a:cs typeface="Courier New" panose="02070309020205020404" pitchFamily="49" charset="0"/>
                        </a:rPr>
                        <a:t>(a &lt; b)</a:t>
                      </a:r>
                      <a:r>
                        <a:rPr kumimoji="0" lang="en-US" altLang="en-US" sz="1800" b="0" i="0" u="none" strike="noStrike" cap="none" normalizeH="0" baseline="0" dirty="0">
                          <a:ln>
                            <a:noFill/>
                          </a:ln>
                          <a:solidFill>
                            <a:schemeClr val="tx1"/>
                          </a:solidFill>
                          <a:effectLst/>
                          <a:latin typeface="Arial Narrow" panose="020B0606020202030204" pitchFamily="34" charset="0"/>
                        </a:rPr>
                        <a:t> is </a:t>
                      </a: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092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&gt;=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Checks if the value of left operand is greater than or equal to the value of right operand, if yes then condition becomes 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800" b="1" kern="1200" normalizeH="0" dirty="0">
                          <a:solidFill>
                            <a:srgbClr val="0000FF"/>
                          </a:solidFill>
                          <a:latin typeface="Courier New" panose="02070309020205020404" pitchFamily="49" charset="0"/>
                          <a:ea typeface="+mn-ea"/>
                          <a:cs typeface="Courier New" panose="02070309020205020404" pitchFamily="49" charset="0"/>
                        </a:rPr>
                        <a:t>(a &gt;= b) </a:t>
                      </a:r>
                      <a:r>
                        <a:rPr kumimoji="0" lang="en-US" altLang="en-US" sz="1600" b="0" i="0" u="none" strike="noStrike" cap="none" normalizeH="0" baseline="0" dirty="0">
                          <a:ln>
                            <a:noFill/>
                          </a:ln>
                          <a:solidFill>
                            <a:schemeClr val="tx1"/>
                          </a:solidFill>
                          <a:effectLst/>
                          <a:latin typeface="Arial Narrow" panose="020B0606020202030204" pitchFamily="34" charset="0"/>
                        </a:rPr>
                        <a:t>is </a:t>
                      </a: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false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092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2000" b="1" dirty="0">
                          <a:solidFill>
                            <a:srgbClr val="0000FF"/>
                          </a:solidFill>
                          <a:latin typeface="Courier New" panose="02070309020205020404" pitchFamily="49" charset="0"/>
                          <a:cs typeface="Courier New" panose="02070309020205020404" pitchFamily="49" charset="0"/>
                        </a:rPr>
                        <a:t>&lt;=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Narrow" panose="020B0606020202030204" pitchFamily="34" charset="0"/>
                        </a:rPr>
                        <a:t>Checks if the value of left operand is less than or equal to the value of right operand, if yes then condition becomes 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800" b="1" kern="1200" normalizeH="0" dirty="0">
                          <a:solidFill>
                            <a:srgbClr val="0000FF"/>
                          </a:solidFill>
                          <a:latin typeface="Courier New" panose="02070309020205020404" pitchFamily="49" charset="0"/>
                          <a:ea typeface="+mn-ea"/>
                          <a:cs typeface="Courier New" panose="02070309020205020404" pitchFamily="49" charset="0"/>
                        </a:rPr>
                        <a:t>(a &lt;= b) </a:t>
                      </a:r>
                      <a:r>
                        <a:rPr kumimoji="0" lang="en-US" altLang="en-US" sz="1600" b="0" i="0" u="none" strike="noStrike" cap="none" normalizeH="0" baseline="0" dirty="0">
                          <a:ln>
                            <a:noFill/>
                          </a:ln>
                          <a:solidFill>
                            <a:schemeClr val="tx1"/>
                          </a:solidFill>
                          <a:effectLst/>
                          <a:latin typeface="Arial Narrow" panose="020B0606020202030204" pitchFamily="34" charset="0"/>
                        </a:rPr>
                        <a:t>is </a:t>
                      </a:r>
                      <a:r>
                        <a:rPr kumimoji="1" lang="en-US" altLang="en-US" sz="1800" b="1" kern="1200" dirty="0">
                          <a:solidFill>
                            <a:srgbClr val="0000FF"/>
                          </a:solidFill>
                          <a:latin typeface="Courier New" panose="02070309020205020404" pitchFamily="49" charset="0"/>
                          <a:ea typeface="+mn-ea"/>
                          <a:cs typeface="Courier New" panose="02070309020205020404" pitchFamily="49" charset="0"/>
                        </a:rPr>
                        <a:t>true</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3" name="s19">
            <a:hlinkClick r:id="" action="ppaction://media"/>
            <a:extLst>
              <a:ext uri="{FF2B5EF4-FFF2-40B4-BE49-F238E27FC236}">
                <a16:creationId xmlns:a16="http://schemas.microsoft.com/office/drawing/2014/main" id="{60CFA16C-2B36-41ED-B3CB-3220C0E9EED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D49E6F55-8F94-4766-A05F-F65113BDDBF1}"/>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Logical Operators</a:t>
            </a:r>
          </a:p>
        </p:txBody>
      </p:sp>
      <p:graphicFrame>
        <p:nvGraphicFramePr>
          <p:cNvPr id="2" name="Table 1">
            <a:extLst>
              <a:ext uri="{FF2B5EF4-FFF2-40B4-BE49-F238E27FC236}">
                <a16:creationId xmlns:a16="http://schemas.microsoft.com/office/drawing/2014/main" id="{EBAC1662-DF52-47AE-971D-D870CCBC77F7}"/>
              </a:ext>
            </a:extLst>
          </p:cNvPr>
          <p:cNvGraphicFramePr>
            <a:graphicFrameLocks noGrp="1"/>
          </p:cNvGraphicFramePr>
          <p:nvPr>
            <p:extLst>
              <p:ext uri="{D42A27DB-BD31-4B8C-83A1-F6EECF244321}">
                <p14:modId xmlns:p14="http://schemas.microsoft.com/office/powerpoint/2010/main" val="905814163"/>
              </p:ext>
            </p:extLst>
          </p:nvPr>
        </p:nvGraphicFramePr>
        <p:xfrm>
          <a:off x="152400" y="1066800"/>
          <a:ext cx="8839200" cy="41910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gridCol w="4625782">
                  <a:extLst>
                    <a:ext uri="{9D8B030D-6E8A-4147-A177-3AD203B41FA5}">
                      <a16:colId xmlns:a16="http://schemas.microsoft.com/office/drawing/2014/main" val="20001"/>
                    </a:ext>
                  </a:extLst>
                </a:gridCol>
                <a:gridCol w="2841818">
                  <a:extLst>
                    <a:ext uri="{9D8B030D-6E8A-4147-A177-3AD203B41FA5}">
                      <a16:colId xmlns:a16="http://schemas.microsoft.com/office/drawing/2014/main" val="20002"/>
                    </a:ext>
                  </a:extLst>
                </a:gridCol>
              </a:tblGrid>
              <a:tr h="1005681">
                <a:tc>
                  <a:txBody>
                    <a:bodyPr/>
                    <a:lstStyle/>
                    <a:p>
                      <a:pPr algn="ctr"/>
                      <a:r>
                        <a:rPr lang="en-US" sz="2000" b="1" dirty="0"/>
                        <a:t>Operator</a:t>
                      </a:r>
                    </a:p>
                  </a:txBody>
                  <a:tcPr marT="45666" marB="45666" anchor="ctr">
                    <a:solidFill>
                      <a:srgbClr val="99CCFF"/>
                    </a:solidFill>
                  </a:tcPr>
                </a:tc>
                <a:tc>
                  <a:txBody>
                    <a:bodyPr/>
                    <a:lstStyle/>
                    <a:p>
                      <a:pPr algn="ctr"/>
                      <a:r>
                        <a:rPr lang="en-US" sz="2000" b="1" dirty="0"/>
                        <a:t>Description</a:t>
                      </a:r>
                    </a:p>
                  </a:txBody>
                  <a:tcPr marT="45666" marB="45666" anchor="ctr">
                    <a:solidFill>
                      <a:srgbClr val="99CCFF"/>
                    </a:solidFill>
                  </a:tcPr>
                </a:tc>
                <a:tc>
                  <a:txBody>
                    <a:bodyPr/>
                    <a:lstStyle/>
                    <a:p>
                      <a:pPr algn="ctr"/>
                      <a:r>
                        <a:rPr lang="en-US" sz="2000" b="1" dirty="0"/>
                        <a:t>Example</a:t>
                      </a:r>
                    </a:p>
                    <a:p>
                      <a:r>
                        <a:rPr kumimoji="1" lang="en-US" sz="2000" b="1" kern="1200" dirty="0">
                          <a:solidFill>
                            <a:srgbClr val="0000FF"/>
                          </a:solidFill>
                          <a:latin typeface="Courier New" panose="02070309020205020404" pitchFamily="49" charset="0"/>
                          <a:ea typeface="+mn-ea"/>
                          <a:cs typeface="Courier New" panose="02070309020205020404" pitchFamily="49" charset="0"/>
                        </a:rPr>
                        <a:t>bool a = true, </a:t>
                      </a:r>
                    </a:p>
                    <a:p>
                      <a:r>
                        <a:rPr kumimoji="1" lang="en-US" sz="2000" b="1" kern="1200" dirty="0">
                          <a:solidFill>
                            <a:srgbClr val="0000FF"/>
                          </a:solidFill>
                          <a:latin typeface="Courier New" panose="02070309020205020404" pitchFamily="49" charset="0"/>
                          <a:ea typeface="+mn-ea"/>
                          <a:cs typeface="Courier New" panose="02070309020205020404" pitchFamily="49" charset="0"/>
                        </a:rPr>
                        <a:t>b = false; </a:t>
                      </a:r>
                    </a:p>
                  </a:txBody>
                  <a:tcPr marT="45666" marB="45666" anchor="ctr">
                    <a:solidFill>
                      <a:srgbClr val="99CCFF"/>
                    </a:solidFill>
                  </a:tcPr>
                </a:tc>
                <a:extLst>
                  <a:ext uri="{0D108BD9-81ED-4DB2-BD59-A6C34878D82A}">
                    <a16:rowId xmlns:a16="http://schemas.microsoft.com/office/drawing/2014/main" val="10000"/>
                  </a:ext>
                </a:extLst>
              </a:tr>
              <a:tr h="914246">
                <a:tc>
                  <a:txBody>
                    <a:bodyPr/>
                    <a:lstStyle/>
                    <a:p>
                      <a:pPr algn="ctr"/>
                      <a:r>
                        <a:rPr kumimoji="1" lang="en-US" sz="2000" b="1" kern="1200" dirty="0">
                          <a:solidFill>
                            <a:srgbClr val="0000FF"/>
                          </a:solidFill>
                          <a:latin typeface="Courier New" panose="02070309020205020404" pitchFamily="49" charset="0"/>
                          <a:ea typeface="+mn-ea"/>
                          <a:cs typeface="Courier New" panose="02070309020205020404" pitchFamily="49" charset="0"/>
                        </a:rPr>
                        <a:t>&amp;&amp;</a:t>
                      </a:r>
                    </a:p>
                  </a:txBody>
                  <a:tcPr marT="45666" marB="45666"/>
                </a:tc>
                <a:tc>
                  <a:txBody>
                    <a:bodyPr/>
                    <a:lstStyle/>
                    <a:p>
                      <a:r>
                        <a:rPr lang="en-US" sz="1800" dirty="0"/>
                        <a:t>Logical AND operator. If both the operands are true then condition becomes true.</a:t>
                      </a:r>
                    </a:p>
                  </a:txBody>
                  <a:tcPr marT="45666" marB="45666"/>
                </a:tc>
                <a:tc>
                  <a:txBody>
                    <a:bodyPr/>
                    <a:lstStyle/>
                    <a:p>
                      <a:r>
                        <a:rPr kumimoji="1" lang="en-US" sz="2000" b="1" kern="1200" dirty="0">
                          <a:solidFill>
                            <a:srgbClr val="0000FF"/>
                          </a:solidFill>
                          <a:latin typeface="Courier New" panose="02070309020205020404" pitchFamily="49" charset="0"/>
                          <a:ea typeface="+mn-ea"/>
                          <a:cs typeface="Courier New" panose="02070309020205020404" pitchFamily="49" charset="0"/>
                        </a:rPr>
                        <a:t>(a &amp;&amp; b) </a:t>
                      </a:r>
                      <a:r>
                        <a:rPr lang="en-US" sz="2000" dirty="0"/>
                        <a:t>is </a:t>
                      </a:r>
                      <a:r>
                        <a:rPr kumimoji="1" lang="en-US" sz="2000" b="1" kern="1200" dirty="0">
                          <a:solidFill>
                            <a:srgbClr val="0000FF"/>
                          </a:solidFill>
                          <a:latin typeface="Courier New" panose="02070309020205020404" pitchFamily="49" charset="0"/>
                          <a:ea typeface="+mn-ea"/>
                          <a:cs typeface="Courier New" panose="02070309020205020404" pitchFamily="49" charset="0"/>
                        </a:rPr>
                        <a:t>false</a:t>
                      </a:r>
                    </a:p>
                  </a:txBody>
                  <a:tcPr marT="45666" marB="45666"/>
                </a:tc>
                <a:extLst>
                  <a:ext uri="{0D108BD9-81ED-4DB2-BD59-A6C34878D82A}">
                    <a16:rowId xmlns:a16="http://schemas.microsoft.com/office/drawing/2014/main" val="10001"/>
                  </a:ext>
                </a:extLst>
              </a:tr>
              <a:tr h="914246">
                <a:tc>
                  <a:txBody>
                    <a:bodyPr/>
                    <a:lstStyle/>
                    <a:p>
                      <a:pPr algn="ctr"/>
                      <a:r>
                        <a:rPr kumimoji="1" lang="en-US" sz="2000" b="1" kern="1200" dirty="0">
                          <a:solidFill>
                            <a:srgbClr val="0000FF"/>
                          </a:solidFill>
                          <a:latin typeface="Courier New" panose="02070309020205020404" pitchFamily="49" charset="0"/>
                          <a:ea typeface="+mn-ea"/>
                          <a:cs typeface="Courier New" panose="02070309020205020404" pitchFamily="49" charset="0"/>
                        </a:rPr>
                        <a:t>||</a:t>
                      </a:r>
                    </a:p>
                  </a:txBody>
                  <a:tcPr marT="45666" marB="45666"/>
                </a:tc>
                <a:tc>
                  <a:txBody>
                    <a:bodyPr/>
                    <a:lstStyle/>
                    <a:p>
                      <a:r>
                        <a:rPr lang="en-US" sz="1800" dirty="0"/>
                        <a:t>Logical OR Operator. If any of the two operands true then condition becomes true.</a:t>
                      </a:r>
                    </a:p>
                  </a:txBody>
                  <a:tcPr marT="45666" marB="45666"/>
                </a:tc>
                <a:tc>
                  <a:txBody>
                    <a:bodyPr/>
                    <a:lstStyle/>
                    <a:p>
                      <a:r>
                        <a:rPr kumimoji="1" lang="en-US" sz="2000" b="1" kern="1200" dirty="0">
                          <a:solidFill>
                            <a:srgbClr val="0000FF"/>
                          </a:solidFill>
                          <a:latin typeface="Courier New" panose="02070309020205020404" pitchFamily="49" charset="0"/>
                          <a:ea typeface="+mn-ea"/>
                          <a:cs typeface="Courier New" panose="02070309020205020404" pitchFamily="49" charset="0"/>
                        </a:rPr>
                        <a:t>(a || b)</a:t>
                      </a:r>
                      <a:r>
                        <a:rPr lang="en-US" sz="2000" dirty="0"/>
                        <a:t> is </a:t>
                      </a:r>
                      <a:r>
                        <a:rPr kumimoji="1" lang="en-US" sz="2000" b="1" kern="1200" dirty="0">
                          <a:solidFill>
                            <a:srgbClr val="0000FF"/>
                          </a:solidFill>
                          <a:latin typeface="Courier New" panose="02070309020205020404" pitchFamily="49" charset="0"/>
                          <a:ea typeface="+mn-ea"/>
                          <a:cs typeface="Courier New" panose="02070309020205020404" pitchFamily="49" charset="0"/>
                        </a:rPr>
                        <a:t>true</a:t>
                      </a:r>
                      <a:r>
                        <a:rPr lang="en-US" sz="2000" dirty="0"/>
                        <a:t> </a:t>
                      </a:r>
                    </a:p>
                  </a:txBody>
                  <a:tcPr marT="45666" marB="45666"/>
                </a:tc>
                <a:extLst>
                  <a:ext uri="{0D108BD9-81ED-4DB2-BD59-A6C34878D82A}">
                    <a16:rowId xmlns:a16="http://schemas.microsoft.com/office/drawing/2014/main" val="10002"/>
                  </a:ext>
                </a:extLst>
              </a:tr>
              <a:tr h="1356776">
                <a:tc>
                  <a:txBody>
                    <a:bodyPr/>
                    <a:lstStyle/>
                    <a:p>
                      <a:pPr algn="ctr"/>
                      <a:r>
                        <a:rPr kumimoji="1" lang="en-US" sz="2000" b="1" kern="1200" dirty="0">
                          <a:solidFill>
                            <a:srgbClr val="0000FF"/>
                          </a:solidFill>
                          <a:latin typeface="Courier New" panose="02070309020205020404" pitchFamily="49" charset="0"/>
                          <a:ea typeface="+mn-ea"/>
                          <a:cs typeface="Courier New" panose="02070309020205020404" pitchFamily="49" charset="0"/>
                        </a:rPr>
                        <a:t>!</a:t>
                      </a:r>
                    </a:p>
                  </a:txBody>
                  <a:tcPr marT="45666" marB="45666"/>
                </a:tc>
                <a:tc>
                  <a:txBody>
                    <a:bodyPr/>
                    <a:lstStyle/>
                    <a:p>
                      <a:r>
                        <a:rPr lang="en-US" sz="1800" dirty="0"/>
                        <a:t>Logical NOT Operator. Use to reverse the logical state of its operand. If a condition is true then Logical NOT operator will be false.</a:t>
                      </a:r>
                    </a:p>
                  </a:txBody>
                  <a:tcPr marT="45666" marB="45666"/>
                </a:tc>
                <a:tc>
                  <a:txBody>
                    <a:bodyPr/>
                    <a:lstStyle/>
                    <a:p>
                      <a:r>
                        <a:rPr kumimoji="1" lang="en-US" sz="2000" b="1" kern="1200" dirty="0">
                          <a:solidFill>
                            <a:srgbClr val="0000FF"/>
                          </a:solidFill>
                          <a:latin typeface="Courier New" panose="02070309020205020404" pitchFamily="49" charset="0"/>
                          <a:ea typeface="+mn-ea"/>
                          <a:cs typeface="Courier New" panose="02070309020205020404" pitchFamily="49" charset="0"/>
                        </a:rPr>
                        <a:t>!(a &amp;&amp; b) </a:t>
                      </a:r>
                      <a:r>
                        <a:rPr lang="en-US" sz="2000" dirty="0"/>
                        <a:t>is </a:t>
                      </a:r>
                      <a:r>
                        <a:rPr kumimoji="1" lang="en-US" sz="2000" b="1" kern="1200" dirty="0">
                          <a:solidFill>
                            <a:srgbClr val="0000FF"/>
                          </a:solidFill>
                          <a:latin typeface="Courier New" panose="02070309020205020404" pitchFamily="49" charset="0"/>
                          <a:ea typeface="+mn-ea"/>
                          <a:cs typeface="Courier New" panose="02070309020205020404" pitchFamily="49" charset="0"/>
                        </a:rPr>
                        <a:t>true</a:t>
                      </a:r>
                      <a:endParaRPr lang="en-US" sz="2000" dirty="0"/>
                    </a:p>
                  </a:txBody>
                  <a:tcPr marT="45666" marB="45666"/>
                </a:tc>
                <a:extLst>
                  <a:ext uri="{0D108BD9-81ED-4DB2-BD59-A6C34878D82A}">
                    <a16:rowId xmlns:a16="http://schemas.microsoft.com/office/drawing/2014/main" val="10003"/>
                  </a:ext>
                </a:extLst>
              </a:tr>
            </a:tbl>
          </a:graphicData>
        </a:graphic>
      </p:graphicFrame>
      <p:pic>
        <p:nvPicPr>
          <p:cNvPr id="3" name="s20">
            <a:hlinkClick r:id="" action="ppaction://media"/>
            <a:extLst>
              <a:ext uri="{FF2B5EF4-FFF2-40B4-BE49-F238E27FC236}">
                <a16:creationId xmlns:a16="http://schemas.microsoft.com/office/drawing/2014/main" id="{4DB6F4B4-905D-4CD6-925E-47F6E95A24A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85200"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C1F1FF7-78AD-447E-A232-CE3C7B5FFFAE}"/>
              </a:ext>
            </a:extLst>
          </p:cNvPr>
          <p:cNvSpPr>
            <a:spLocks noGrp="1" noChangeArrowheads="1"/>
          </p:cNvSpPr>
          <p:nvPr>
            <p:ph type="title"/>
          </p:nvPr>
        </p:nvSpPr>
        <p:spPr/>
        <p:txBody>
          <a:bodyPr/>
          <a:lstStyle/>
          <a:p>
            <a:pPr eaLnBrk="1" hangingPunct="1"/>
            <a:r>
              <a:rPr lang="en-US" altLang="en-US" dirty="0"/>
              <a:t>Concatenation Operator</a:t>
            </a:r>
          </a:p>
        </p:txBody>
      </p:sp>
      <p:sp>
        <p:nvSpPr>
          <p:cNvPr id="46083" name="Rectangle 3">
            <a:extLst>
              <a:ext uri="{FF2B5EF4-FFF2-40B4-BE49-F238E27FC236}">
                <a16:creationId xmlns:a16="http://schemas.microsoft.com/office/drawing/2014/main" id="{75F5291C-0638-4C5D-BF53-3CB70479A6AC}"/>
              </a:ext>
            </a:extLst>
          </p:cNvPr>
          <p:cNvSpPr>
            <a:spLocks noGrp="1" noChangeArrowheads="1"/>
          </p:cNvSpPr>
          <p:nvPr>
            <p:ph idx="1"/>
          </p:nvPr>
        </p:nvSpPr>
        <p:spPr>
          <a:xfrm>
            <a:off x="88900" y="838200"/>
            <a:ext cx="8902700" cy="4953000"/>
          </a:xfrm>
        </p:spPr>
        <p:txBody>
          <a:bodyPr/>
          <a:lstStyle/>
          <a:p>
            <a:pPr eaLnBrk="1" hangingPunct="1">
              <a:spcBef>
                <a:spcPts val="0"/>
              </a:spcBef>
              <a:spcAft>
                <a:spcPts val="600"/>
              </a:spcAft>
              <a:defRPr/>
            </a:pPr>
            <a:r>
              <a:rPr lang="en-US" altLang="en-US" dirty="0"/>
              <a:t>Join multiple strings into a single string.</a:t>
            </a:r>
          </a:p>
          <a:p>
            <a:pPr eaLnBrk="1" hangingPunct="1">
              <a:spcBef>
                <a:spcPts val="0"/>
              </a:spcBef>
              <a:spcAft>
                <a:spcPts val="600"/>
              </a:spcAft>
              <a:defRPr/>
            </a:pPr>
            <a:r>
              <a:rPr lang="en-US" altLang="en-US" dirty="0"/>
              <a:t>concatenation operators, </a:t>
            </a:r>
            <a:r>
              <a:rPr kumimoji="1" lang="en-US" altLang="en-US" b="1" kern="1200" dirty="0">
                <a:solidFill>
                  <a:srgbClr val="0000FF"/>
                </a:solidFill>
                <a:latin typeface="Courier New" panose="02070309020205020404" pitchFamily="49" charset="0"/>
                <a:cs typeface="Courier New" panose="02070309020205020404" pitchFamily="49" charset="0"/>
              </a:rPr>
              <a:t>+</a:t>
            </a:r>
            <a:endParaRPr lang="en-US" altLang="en-US" dirty="0"/>
          </a:p>
          <a:p>
            <a:pPr marL="457200" indent="0">
              <a:spcBef>
                <a:spcPts val="0"/>
              </a:spcBef>
              <a:buClr>
                <a:schemeClr val="tx2"/>
              </a:buClr>
              <a:buSzPct val="140000"/>
              <a:buFont typeface="Wingdings" panose="05000000000000000000" pitchFamily="2" charset="2"/>
              <a:buNone/>
            </a:pPr>
            <a:r>
              <a:rPr kumimoji="1" lang="en-US" altLang="en-US" sz="2200" b="1" dirty="0">
                <a:solidFill>
                  <a:srgbClr val="0000FF"/>
                </a:solidFill>
                <a:latin typeface="Courier New" panose="02070309020205020404" pitchFamily="49" charset="0"/>
                <a:cs typeface="Courier New" panose="02070309020205020404" pitchFamily="49" charset="0"/>
              </a:rPr>
              <a:t>string str; </a:t>
            </a:r>
          </a:p>
          <a:p>
            <a:pPr marL="457200" indent="0">
              <a:spcBef>
                <a:spcPts val="0"/>
              </a:spcBef>
              <a:buClr>
                <a:schemeClr val="tx2"/>
              </a:buClr>
              <a:buSzPct val="140000"/>
              <a:buFont typeface="Wingdings" panose="05000000000000000000" pitchFamily="2" charset="2"/>
              <a:buNone/>
            </a:pPr>
            <a:r>
              <a:rPr kumimoji="1" lang="en-US" altLang="en-US" sz="2200" b="1" dirty="0">
                <a:solidFill>
                  <a:srgbClr val="0000FF"/>
                </a:solidFill>
                <a:latin typeface="Courier New" panose="02070309020205020404" pitchFamily="49" charset="0"/>
                <a:cs typeface="Courier New" panose="02070309020205020404" pitchFamily="49" charset="0"/>
              </a:rPr>
              <a:t>str = "School of" + " " + "</a:t>
            </a:r>
            <a:r>
              <a:rPr kumimoji="1" lang="en-US" altLang="en-US" sz="2200" b="1" dirty="0" err="1">
                <a:solidFill>
                  <a:srgbClr val="0000FF"/>
                </a:solidFill>
                <a:latin typeface="Courier New" panose="02070309020205020404" pitchFamily="49" charset="0"/>
                <a:cs typeface="Courier New" panose="02070309020205020404" pitchFamily="49" charset="0"/>
              </a:rPr>
              <a:t>InfoComm</a:t>
            </a:r>
            <a:r>
              <a:rPr kumimoji="1" lang="en-US" altLang="en-US" sz="2200" b="1" dirty="0">
                <a:solidFill>
                  <a:srgbClr val="0000FF"/>
                </a:solidFill>
                <a:latin typeface="Courier New" panose="02070309020205020404" pitchFamily="49" charset="0"/>
                <a:cs typeface="Courier New" panose="02070309020205020404" pitchFamily="49" charset="0"/>
              </a:rPr>
              <a:t> Technology";</a:t>
            </a:r>
            <a:br>
              <a:rPr kumimoji="1" lang="en-US" altLang="en-US" sz="2200" b="1" dirty="0">
                <a:solidFill>
                  <a:srgbClr val="0000FF"/>
                </a:solidFill>
                <a:latin typeface="Courier New" panose="02070309020205020404" pitchFamily="49" charset="0"/>
                <a:cs typeface="Courier New" panose="02070309020205020404" pitchFamily="49" charset="0"/>
              </a:rPr>
            </a:br>
            <a:r>
              <a:rPr kumimoji="1" lang="en-US" altLang="en-US" sz="2200" b="1" dirty="0">
                <a:solidFill>
                  <a:srgbClr val="009900"/>
                </a:solidFill>
                <a:latin typeface="Courier New" panose="02070309020205020404" pitchFamily="49" charset="0"/>
                <a:cs typeface="Courier New" panose="02070309020205020404" pitchFamily="49" charset="0"/>
              </a:rPr>
              <a:t>// str equals "School of </a:t>
            </a:r>
            <a:r>
              <a:rPr kumimoji="1" lang="en-US" altLang="en-US" sz="2200" b="1" dirty="0" err="1">
                <a:solidFill>
                  <a:srgbClr val="009900"/>
                </a:solidFill>
                <a:latin typeface="Courier New" panose="02070309020205020404" pitchFamily="49" charset="0"/>
                <a:cs typeface="Courier New" panose="02070309020205020404" pitchFamily="49" charset="0"/>
              </a:rPr>
              <a:t>InfoComm</a:t>
            </a:r>
            <a:r>
              <a:rPr kumimoji="1" lang="en-US" altLang="en-US" sz="2200" b="1" dirty="0">
                <a:solidFill>
                  <a:srgbClr val="009900"/>
                </a:solidFill>
                <a:latin typeface="Courier New" panose="02070309020205020404" pitchFamily="49" charset="0"/>
                <a:cs typeface="Courier New" panose="02070309020205020404" pitchFamily="49" charset="0"/>
              </a:rPr>
              <a:t> Technology"</a:t>
            </a:r>
            <a:endParaRPr lang="en-US" altLang="en-US" sz="2200" dirty="0"/>
          </a:p>
          <a:p>
            <a:pPr eaLnBrk="1" hangingPunct="1">
              <a:spcBef>
                <a:spcPts val="0"/>
              </a:spcBef>
              <a:spcAft>
                <a:spcPts val="600"/>
              </a:spcAft>
              <a:defRPr/>
            </a:pPr>
            <a:r>
              <a:rPr lang="en-US" altLang="en-US" dirty="0"/>
              <a:t>These operators can also concatenate </a:t>
            </a:r>
            <a:r>
              <a:rPr kumimoji="1" lang="en-US" altLang="en-US" b="1" kern="1200" dirty="0">
                <a:solidFill>
                  <a:srgbClr val="0000FF"/>
                </a:solidFill>
                <a:latin typeface="Courier New" panose="02070309020205020404" pitchFamily="49" charset="0"/>
                <a:cs typeface="Courier New" panose="02070309020205020404" pitchFamily="49" charset="0"/>
              </a:rPr>
              <a:t>string</a:t>
            </a:r>
            <a:r>
              <a:rPr lang="en-US" altLang="en-US" sz="3600" dirty="0"/>
              <a:t> </a:t>
            </a:r>
            <a:r>
              <a:rPr lang="en-US" altLang="en-US" dirty="0"/>
              <a:t>variables</a:t>
            </a:r>
          </a:p>
          <a:p>
            <a:pPr marL="457200" indent="0">
              <a:spcBef>
                <a:spcPts val="0"/>
              </a:spcBef>
              <a:buClr>
                <a:schemeClr val="tx2"/>
              </a:buClr>
              <a:buSzPct val="140000"/>
              <a:buFont typeface="Wingdings" panose="05000000000000000000" pitchFamily="2" charset="2"/>
              <a:buNone/>
            </a:pPr>
            <a:r>
              <a:rPr kumimoji="1" lang="en-US" altLang="en-US" sz="2200" b="1" dirty="0">
                <a:solidFill>
                  <a:srgbClr val="0000FF"/>
                </a:solidFill>
                <a:latin typeface="Courier New" panose="02070309020205020404" pitchFamily="49" charset="0"/>
                <a:cs typeface="Courier New" panose="02070309020205020404" pitchFamily="49" charset="0"/>
              </a:rPr>
              <a:t>string code = "EW23" ;</a:t>
            </a:r>
          </a:p>
          <a:p>
            <a:pPr marL="457200" indent="0">
              <a:spcBef>
                <a:spcPts val="0"/>
              </a:spcBef>
              <a:buClr>
                <a:schemeClr val="tx2"/>
              </a:buClr>
              <a:buSzPct val="140000"/>
              <a:buFont typeface="Wingdings" panose="05000000000000000000" pitchFamily="2" charset="2"/>
              <a:buNone/>
            </a:pPr>
            <a:r>
              <a:rPr kumimoji="1" lang="en-US" altLang="en-US" sz="2200" b="1" dirty="0">
                <a:solidFill>
                  <a:srgbClr val="0000FF"/>
                </a:solidFill>
                <a:latin typeface="Courier New" panose="02070309020205020404" pitchFamily="49" charset="0"/>
                <a:cs typeface="Courier New" panose="02070309020205020404" pitchFamily="49" charset="0"/>
              </a:rPr>
              <a:t>string name  = "Clementi" ;</a:t>
            </a:r>
          </a:p>
          <a:p>
            <a:pPr marL="457200" indent="0">
              <a:spcBef>
                <a:spcPts val="0"/>
              </a:spcBef>
              <a:buClr>
                <a:schemeClr val="tx2"/>
              </a:buClr>
              <a:buSzPct val="140000"/>
              <a:buFont typeface="Wingdings" panose="05000000000000000000" pitchFamily="2" charset="2"/>
              <a:buNone/>
            </a:pPr>
            <a:r>
              <a:rPr kumimoji="1" lang="en-US" altLang="en-US" sz="2200" b="1" dirty="0">
                <a:solidFill>
                  <a:srgbClr val="0000FF"/>
                </a:solidFill>
                <a:latin typeface="Courier New" panose="02070309020205020404" pitchFamily="49" charset="0"/>
                <a:cs typeface="Courier New" panose="02070309020205020404" pitchFamily="49" charset="0"/>
              </a:rPr>
              <a:t>string station;</a:t>
            </a:r>
          </a:p>
          <a:p>
            <a:pPr marL="457200" indent="0">
              <a:spcBef>
                <a:spcPts val="0"/>
              </a:spcBef>
              <a:buClr>
                <a:schemeClr val="tx2"/>
              </a:buClr>
              <a:buSzPct val="140000"/>
              <a:buFont typeface="Wingdings" panose="05000000000000000000" pitchFamily="2" charset="2"/>
              <a:buNone/>
            </a:pPr>
            <a:r>
              <a:rPr kumimoji="1" lang="en-US" altLang="en-US" sz="2200" b="1" dirty="0">
                <a:solidFill>
                  <a:srgbClr val="0000FF"/>
                </a:solidFill>
                <a:latin typeface="Courier New" panose="02070309020205020404" pitchFamily="49" charset="0"/>
                <a:cs typeface="Courier New" panose="02070309020205020404" pitchFamily="49" charset="0"/>
              </a:rPr>
              <a:t>station = code + name; </a:t>
            </a:r>
          </a:p>
          <a:p>
            <a:pPr marL="457200" indent="0">
              <a:spcBef>
                <a:spcPts val="0"/>
              </a:spcBef>
              <a:buClr>
                <a:schemeClr val="tx2"/>
              </a:buClr>
              <a:buSzPct val="140000"/>
              <a:buFont typeface="Wingdings" panose="05000000000000000000" pitchFamily="2" charset="2"/>
              <a:buNone/>
            </a:pPr>
            <a:r>
              <a:rPr kumimoji="1" lang="en-US" altLang="en-US" sz="2200" b="1" dirty="0">
                <a:solidFill>
                  <a:srgbClr val="009900"/>
                </a:solidFill>
                <a:latin typeface="Courier New" panose="02070309020205020404" pitchFamily="49" charset="0"/>
                <a:cs typeface="Courier New" panose="02070309020205020404" pitchFamily="49" charset="0"/>
              </a:rPr>
              <a:t>//station equals "EW23Clementi"</a:t>
            </a:r>
          </a:p>
          <a:p>
            <a:pPr marL="406400" indent="0" eaLnBrk="1" hangingPunct="1">
              <a:spcBef>
                <a:spcPts val="0"/>
              </a:spcBef>
              <a:spcAft>
                <a:spcPts val="600"/>
              </a:spcAft>
              <a:defRPr/>
            </a:pPr>
            <a:endParaRPr lang="en-US" altLang="en-US" sz="2200" dirty="0"/>
          </a:p>
          <a:p>
            <a:pPr eaLnBrk="1" hangingPunct="1">
              <a:defRPr/>
            </a:pPr>
            <a:endParaRPr kumimoji="1" lang="en-US" altLang="en-US" b="1" kern="1200" dirty="0">
              <a:solidFill>
                <a:srgbClr val="0000FF"/>
              </a:solidFill>
              <a:latin typeface="Courier New" panose="02070309020205020404" pitchFamily="49" charset="0"/>
              <a:cs typeface="Courier New" panose="02070309020205020404" pitchFamily="49" charset="0"/>
            </a:endParaRPr>
          </a:p>
          <a:p>
            <a:pPr eaLnBrk="1" hangingPunct="1">
              <a:defRPr/>
            </a:pPr>
            <a:endParaRPr kumimoji="1" lang="en-US" altLang="en-US" sz="2000" b="1" kern="1200" dirty="0">
              <a:solidFill>
                <a:srgbClr val="0000FF"/>
              </a:solidFill>
              <a:latin typeface="Courier New" panose="02070309020205020404" pitchFamily="49" charset="0"/>
              <a:cs typeface="Courier New" panose="02070309020205020404" pitchFamily="49" charset="0"/>
            </a:endParaRPr>
          </a:p>
          <a:p>
            <a:pPr eaLnBrk="1" hangingPunct="1">
              <a:defRPr/>
            </a:pPr>
            <a:endParaRPr kumimoji="1" lang="en-US" altLang="en-US" sz="2000" b="1" kern="1200" dirty="0">
              <a:solidFill>
                <a:srgbClr val="0000FF"/>
              </a:solidFill>
              <a:latin typeface="Courier New" panose="02070309020205020404" pitchFamily="49" charset="0"/>
              <a:cs typeface="Courier New" panose="02070309020205020404" pitchFamily="49" charset="0"/>
            </a:endParaRPr>
          </a:p>
        </p:txBody>
      </p:sp>
      <p:pic>
        <p:nvPicPr>
          <p:cNvPr id="2" name="s21">
            <a:hlinkClick r:id="" action="ppaction://media"/>
            <a:extLst>
              <a:ext uri="{FF2B5EF4-FFF2-40B4-BE49-F238E27FC236}">
                <a16:creationId xmlns:a16="http://schemas.microsoft.com/office/drawing/2014/main" id="{EA6A2BEC-569F-4A3F-BA95-085B7E4F810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26143" y="1524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a:extLst>
              <a:ext uri="{FF2B5EF4-FFF2-40B4-BE49-F238E27FC236}">
                <a16:creationId xmlns:a16="http://schemas.microsoft.com/office/drawing/2014/main" id="{D960CAF0-DB3D-434B-BFCE-ECBB4193A7CB}"/>
              </a:ext>
            </a:extLst>
          </p:cNvPr>
          <p:cNvSpPr txBox="1">
            <a:spLocks noChangeArrowheads="1"/>
          </p:cNvSpPr>
          <p:nvPr/>
        </p:nvSpPr>
        <p:spPr bwMode="auto">
          <a:xfrm>
            <a:off x="152399" y="904875"/>
            <a:ext cx="8686799"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SzPct val="120000"/>
            </a:pPr>
            <a:r>
              <a:rPr lang="en-US" altLang="en-US" sz="2600" dirty="0">
                <a:solidFill>
                  <a:srgbClr val="660033"/>
                </a:solidFill>
                <a:latin typeface="+mn-lt"/>
              </a:rPr>
              <a:t>C# does the operation within the parentheses first.</a:t>
            </a:r>
          </a:p>
          <a:p>
            <a:pPr eaLnBrk="1" hangingPunct="1">
              <a:spcBef>
                <a:spcPts val="600"/>
              </a:spcBef>
              <a:buFontTx/>
              <a:buNone/>
            </a:pPr>
            <a:r>
              <a:rPr lang="en-US" altLang="en-US" sz="2600" dirty="0">
                <a:solidFill>
                  <a:srgbClr val="660033"/>
                </a:solidFill>
                <a:latin typeface="+mn-lt"/>
              </a:rPr>
              <a:t>	E.g. </a:t>
            </a:r>
            <a:endParaRPr lang="en-GB" altLang="en-US" sz="2600" dirty="0">
              <a:solidFill>
                <a:srgbClr val="660033"/>
              </a:solidFill>
              <a:latin typeface="+mn-lt"/>
            </a:endParaRPr>
          </a:p>
        </p:txBody>
      </p:sp>
      <p:grpSp>
        <p:nvGrpSpPr>
          <p:cNvPr id="44035" name="Group 4">
            <a:extLst>
              <a:ext uri="{FF2B5EF4-FFF2-40B4-BE49-F238E27FC236}">
                <a16:creationId xmlns:a16="http://schemas.microsoft.com/office/drawing/2014/main" id="{B5A5733A-122D-4F55-9C8B-5DF2BF87CDAD}"/>
              </a:ext>
            </a:extLst>
          </p:cNvPr>
          <p:cNvGrpSpPr>
            <a:grpSpLocks/>
          </p:cNvGrpSpPr>
          <p:nvPr/>
        </p:nvGrpSpPr>
        <p:grpSpPr bwMode="auto">
          <a:xfrm>
            <a:off x="1447800" y="1447800"/>
            <a:ext cx="2590800" cy="1638300"/>
            <a:chOff x="816" y="2040"/>
            <a:chExt cx="1440" cy="1032"/>
          </a:xfrm>
        </p:grpSpPr>
        <p:sp>
          <p:nvSpPr>
            <p:cNvPr id="44038" name="Text Box 11">
              <a:extLst>
                <a:ext uri="{FF2B5EF4-FFF2-40B4-BE49-F238E27FC236}">
                  <a16:creationId xmlns:a16="http://schemas.microsoft.com/office/drawing/2014/main" id="{E98DCD34-DC4E-45B3-A46A-19B13D37FC11}"/>
                </a:ext>
              </a:extLst>
            </p:cNvPr>
            <p:cNvSpPr txBox="1">
              <a:spLocks noChangeArrowheads="1"/>
            </p:cNvSpPr>
            <p:nvPr/>
          </p:nvSpPr>
          <p:spPr bwMode="auto">
            <a:xfrm>
              <a:off x="816" y="2040"/>
              <a:ext cx="1440"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1" lang="en-US" altLang="en-US" sz="2000" b="1" dirty="0">
                  <a:solidFill>
                    <a:srgbClr val="0000FF"/>
                  </a:solidFill>
                  <a:latin typeface="Courier New" panose="02070309020205020404" pitchFamily="49" charset="0"/>
                  <a:cs typeface="Courier New" panose="02070309020205020404" pitchFamily="49" charset="0"/>
                </a:rPr>
                <a:t>( 3 + 5 )  *  5</a:t>
              </a:r>
            </a:p>
            <a:p>
              <a:pPr eaLnBrk="1" hangingPunct="1">
                <a:spcBef>
                  <a:spcPts val="2100"/>
                </a:spcBef>
                <a:buFontTx/>
                <a:buNone/>
              </a:pPr>
              <a:r>
                <a:rPr lang="en-US" altLang="en-US" sz="2400" dirty="0">
                  <a:solidFill>
                    <a:schemeClr val="tx1"/>
                  </a:solidFill>
                  <a:latin typeface="Arial Narrow" panose="020B0606020202030204" pitchFamily="34" charset="0"/>
                </a:rPr>
                <a:t>         8</a:t>
              </a:r>
              <a:endParaRPr lang="en-GB" altLang="en-US" sz="2400" dirty="0">
                <a:solidFill>
                  <a:schemeClr val="tx1"/>
                </a:solidFill>
                <a:latin typeface="Arial Narrow" panose="020B0606020202030204" pitchFamily="34" charset="0"/>
              </a:endParaRPr>
            </a:p>
          </p:txBody>
        </p:sp>
        <p:sp>
          <p:nvSpPr>
            <p:cNvPr id="35847" name="Line 5">
              <a:extLst>
                <a:ext uri="{FF2B5EF4-FFF2-40B4-BE49-F238E27FC236}">
                  <a16:creationId xmlns:a16="http://schemas.microsoft.com/office/drawing/2014/main" id="{7680C415-CAF3-4646-8887-824C33146D7E}"/>
                </a:ext>
              </a:extLst>
            </p:cNvPr>
            <p:cNvSpPr>
              <a:spLocks noChangeShapeType="1"/>
            </p:cNvSpPr>
            <p:nvPr/>
          </p:nvSpPr>
          <p:spPr bwMode="auto">
            <a:xfrm>
              <a:off x="1112" y="23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cs typeface="+mn-cs"/>
              </a:endParaRPr>
            </a:p>
          </p:txBody>
        </p:sp>
        <p:sp>
          <p:nvSpPr>
            <p:cNvPr id="35848" name="Line 6">
              <a:extLst>
                <a:ext uri="{FF2B5EF4-FFF2-40B4-BE49-F238E27FC236}">
                  <a16:creationId xmlns:a16="http://schemas.microsoft.com/office/drawing/2014/main" id="{28632BD7-375A-4447-B686-8AFDD8419778}"/>
                </a:ext>
              </a:extLst>
            </p:cNvPr>
            <p:cNvSpPr>
              <a:spLocks noChangeShapeType="1"/>
            </p:cNvSpPr>
            <p:nvPr/>
          </p:nvSpPr>
          <p:spPr bwMode="auto">
            <a:xfrm>
              <a:off x="1112" y="244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cs typeface="+mn-cs"/>
              </a:endParaRPr>
            </a:p>
          </p:txBody>
        </p:sp>
        <p:sp>
          <p:nvSpPr>
            <p:cNvPr id="35849" name="Line 7">
              <a:extLst>
                <a:ext uri="{FF2B5EF4-FFF2-40B4-BE49-F238E27FC236}">
                  <a16:creationId xmlns:a16="http://schemas.microsoft.com/office/drawing/2014/main" id="{861A9A27-7EB3-45C6-BF29-579ADF50F363}"/>
                </a:ext>
              </a:extLst>
            </p:cNvPr>
            <p:cNvSpPr>
              <a:spLocks noChangeShapeType="1"/>
            </p:cNvSpPr>
            <p:nvPr/>
          </p:nvSpPr>
          <p:spPr bwMode="auto">
            <a:xfrm>
              <a:off x="1352" y="230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cs typeface="+mn-cs"/>
              </a:endParaRPr>
            </a:p>
          </p:txBody>
        </p:sp>
        <p:sp>
          <p:nvSpPr>
            <p:cNvPr id="35850" name="Line 8">
              <a:extLst>
                <a:ext uri="{FF2B5EF4-FFF2-40B4-BE49-F238E27FC236}">
                  <a16:creationId xmlns:a16="http://schemas.microsoft.com/office/drawing/2014/main" id="{8C0148D9-1808-4485-822D-86B8A5B5A382}"/>
                </a:ext>
              </a:extLst>
            </p:cNvPr>
            <p:cNvSpPr>
              <a:spLocks noChangeShapeType="1"/>
            </p:cNvSpPr>
            <p:nvPr/>
          </p:nvSpPr>
          <p:spPr bwMode="auto">
            <a:xfrm>
              <a:off x="2087" y="235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cs typeface="+mn-cs"/>
              </a:endParaRPr>
            </a:p>
          </p:txBody>
        </p:sp>
        <p:sp>
          <p:nvSpPr>
            <p:cNvPr id="35851" name="Line 9">
              <a:extLst>
                <a:ext uri="{FF2B5EF4-FFF2-40B4-BE49-F238E27FC236}">
                  <a16:creationId xmlns:a16="http://schemas.microsoft.com/office/drawing/2014/main" id="{9FB314CD-6203-449D-87B2-C04B7FE09592}"/>
                </a:ext>
              </a:extLst>
            </p:cNvPr>
            <p:cNvSpPr>
              <a:spLocks noChangeShapeType="1"/>
            </p:cNvSpPr>
            <p:nvPr/>
          </p:nvSpPr>
          <p:spPr bwMode="auto">
            <a:xfrm>
              <a:off x="1240" y="26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cs typeface="+mn-cs"/>
              </a:endParaRPr>
            </a:p>
          </p:txBody>
        </p:sp>
        <p:sp>
          <p:nvSpPr>
            <p:cNvPr id="35852" name="Line 10">
              <a:extLst>
                <a:ext uri="{FF2B5EF4-FFF2-40B4-BE49-F238E27FC236}">
                  <a16:creationId xmlns:a16="http://schemas.microsoft.com/office/drawing/2014/main" id="{DE236B29-2D67-46A9-96F6-48C5431661FE}"/>
                </a:ext>
              </a:extLst>
            </p:cNvPr>
            <p:cNvSpPr>
              <a:spLocks noChangeShapeType="1"/>
            </p:cNvSpPr>
            <p:nvPr/>
          </p:nvSpPr>
          <p:spPr bwMode="auto">
            <a:xfrm>
              <a:off x="1240" y="2784"/>
              <a:ext cx="8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a:latin typeface="+mn-lt"/>
                <a:cs typeface="+mn-cs"/>
              </a:endParaRPr>
            </a:p>
          </p:txBody>
        </p:sp>
        <p:sp>
          <p:nvSpPr>
            <p:cNvPr id="44045" name="Text Box 12">
              <a:extLst>
                <a:ext uri="{FF2B5EF4-FFF2-40B4-BE49-F238E27FC236}">
                  <a16:creationId xmlns:a16="http://schemas.microsoft.com/office/drawing/2014/main" id="{5FD1C98C-3E99-4921-A667-B34C1631EF92}"/>
                </a:ext>
              </a:extLst>
            </p:cNvPr>
            <p:cNvSpPr txBox="1">
              <a:spLocks noChangeArrowheads="1"/>
            </p:cNvSpPr>
            <p:nvPr/>
          </p:nvSpPr>
          <p:spPr bwMode="auto">
            <a:xfrm>
              <a:off x="1539" y="27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solidFill>
                    <a:schemeClr val="tx1"/>
                  </a:solidFill>
                  <a:latin typeface="Arial Narrow" panose="020B0606020202030204" pitchFamily="34" charset="0"/>
                </a:rPr>
                <a:t>40</a:t>
              </a:r>
              <a:endParaRPr lang="en-GB" altLang="en-US" sz="2400">
                <a:solidFill>
                  <a:schemeClr val="tx1"/>
                </a:solidFill>
                <a:latin typeface="Arial Narrow" panose="020B0606020202030204" pitchFamily="34" charset="0"/>
              </a:endParaRPr>
            </a:p>
          </p:txBody>
        </p:sp>
      </p:grpSp>
      <p:sp>
        <p:nvSpPr>
          <p:cNvPr id="44036" name="Text Box 13">
            <a:extLst>
              <a:ext uri="{FF2B5EF4-FFF2-40B4-BE49-F238E27FC236}">
                <a16:creationId xmlns:a16="http://schemas.microsoft.com/office/drawing/2014/main" id="{2CF90E79-1255-4488-9D62-E63C0019B0BA}"/>
              </a:ext>
            </a:extLst>
          </p:cNvPr>
          <p:cNvSpPr txBox="1">
            <a:spLocks noChangeArrowheads="1"/>
          </p:cNvSpPr>
          <p:nvPr/>
        </p:nvSpPr>
        <p:spPr bwMode="auto">
          <a:xfrm>
            <a:off x="152399" y="3182937"/>
            <a:ext cx="80010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914400" indent="-45720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gn="just" eaLnBrk="1" hangingPunct="1">
              <a:spcBef>
                <a:spcPct val="50000"/>
              </a:spcBef>
              <a:buSzPct val="120000"/>
            </a:pPr>
            <a:r>
              <a:rPr lang="en-US" altLang="en-US" sz="2400" dirty="0">
                <a:solidFill>
                  <a:srgbClr val="660033"/>
                </a:solidFill>
              </a:rPr>
              <a:t>The following list gives the order of operation</a:t>
            </a:r>
          </a:p>
          <a:p>
            <a:pPr lvl="1" eaLnBrk="1" hangingPunct="1">
              <a:lnSpc>
                <a:spcPct val="75000"/>
              </a:lnSpc>
              <a:spcBef>
                <a:spcPct val="50000"/>
              </a:spcBef>
              <a:buFontTx/>
              <a:buAutoNum type="arabicPeriod"/>
            </a:pPr>
            <a:r>
              <a:rPr lang="en-US" altLang="en-US" dirty="0">
                <a:solidFill>
                  <a:srgbClr val="660033"/>
                </a:solidFill>
              </a:rPr>
              <a:t>Negation (making a negative number)</a:t>
            </a:r>
          </a:p>
          <a:p>
            <a:pPr lvl="1" eaLnBrk="1" hangingPunct="1">
              <a:lnSpc>
                <a:spcPct val="75000"/>
              </a:lnSpc>
              <a:spcBef>
                <a:spcPct val="50000"/>
              </a:spcBef>
              <a:buFontTx/>
              <a:buAutoNum type="arabicPeriod"/>
            </a:pPr>
            <a:r>
              <a:rPr lang="en-US" altLang="en-US" dirty="0">
                <a:solidFill>
                  <a:srgbClr val="660033"/>
                </a:solidFill>
              </a:rPr>
              <a:t>Multiplication and division</a:t>
            </a:r>
          </a:p>
          <a:p>
            <a:pPr lvl="1" eaLnBrk="1" hangingPunct="1">
              <a:lnSpc>
                <a:spcPct val="75000"/>
              </a:lnSpc>
              <a:spcBef>
                <a:spcPct val="50000"/>
              </a:spcBef>
              <a:buFontTx/>
              <a:buAutoNum type="arabicPeriod"/>
            </a:pPr>
            <a:r>
              <a:rPr lang="en-US" altLang="en-US" dirty="0">
                <a:solidFill>
                  <a:srgbClr val="660033"/>
                </a:solidFill>
              </a:rPr>
              <a:t>Integer division</a:t>
            </a:r>
          </a:p>
          <a:p>
            <a:pPr lvl="1" eaLnBrk="1" hangingPunct="1">
              <a:lnSpc>
                <a:spcPct val="75000"/>
              </a:lnSpc>
              <a:spcBef>
                <a:spcPct val="50000"/>
              </a:spcBef>
              <a:buFontTx/>
              <a:buAutoNum type="arabicPeriod"/>
            </a:pPr>
            <a:r>
              <a:rPr lang="en-US" altLang="en-US" dirty="0">
                <a:solidFill>
                  <a:srgbClr val="660033"/>
                </a:solidFill>
              </a:rPr>
              <a:t>The remainder (Modulus) function</a:t>
            </a:r>
          </a:p>
          <a:p>
            <a:pPr lvl="1" eaLnBrk="1" hangingPunct="1">
              <a:lnSpc>
                <a:spcPct val="75000"/>
              </a:lnSpc>
              <a:spcBef>
                <a:spcPct val="50000"/>
              </a:spcBef>
              <a:buFontTx/>
              <a:buAutoNum type="arabicPeriod"/>
            </a:pPr>
            <a:r>
              <a:rPr lang="en-US" altLang="en-US" dirty="0">
                <a:solidFill>
                  <a:srgbClr val="660033"/>
                </a:solidFill>
              </a:rPr>
              <a:t>Addition and subtraction</a:t>
            </a:r>
            <a:endParaRPr lang="en-GB" altLang="en-US" dirty="0">
              <a:solidFill>
                <a:srgbClr val="660033"/>
              </a:solidFill>
            </a:endParaRPr>
          </a:p>
        </p:txBody>
      </p:sp>
      <p:sp>
        <p:nvSpPr>
          <p:cNvPr id="310286" name="Rectangle 14">
            <a:extLst>
              <a:ext uri="{FF2B5EF4-FFF2-40B4-BE49-F238E27FC236}">
                <a16:creationId xmlns:a16="http://schemas.microsoft.com/office/drawing/2014/main" id="{74BB6319-2152-434D-989B-D5E00C17DB69}"/>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Operator Precedence</a:t>
            </a:r>
          </a:p>
        </p:txBody>
      </p:sp>
      <p:pic>
        <p:nvPicPr>
          <p:cNvPr id="2" name="s22">
            <a:hlinkClick r:id="" action="ppaction://media"/>
            <a:extLst>
              <a:ext uri="{FF2B5EF4-FFF2-40B4-BE49-F238E27FC236}">
                <a16:creationId xmlns:a16="http://schemas.microsoft.com/office/drawing/2014/main" id="{B1B12D40-6F74-4E06-BAC9-D43C42B187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5998" y="185738"/>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E19C5E51-FB17-4F0A-8592-CEE1158DC001}"/>
              </a:ext>
            </a:extLst>
          </p:cNvPr>
          <p:cNvSpPr txBox="1">
            <a:spLocks noChangeArrowheads="1"/>
          </p:cNvSpPr>
          <p:nvPr/>
        </p:nvSpPr>
        <p:spPr bwMode="auto">
          <a:xfrm>
            <a:off x="139700" y="914400"/>
            <a:ext cx="8686800"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SzPct val="120000"/>
            </a:pPr>
            <a:r>
              <a:rPr lang="en-US" altLang="en-US" sz="2600" dirty="0">
                <a:solidFill>
                  <a:srgbClr val="660033"/>
                </a:solidFill>
              </a:rPr>
              <a:t>Operations on the same level are done from left to right.</a:t>
            </a:r>
          </a:p>
          <a:p>
            <a:pPr eaLnBrk="1" hangingPunct="1">
              <a:spcBef>
                <a:spcPct val="50000"/>
              </a:spcBef>
              <a:buSzPct val="120000"/>
            </a:pPr>
            <a:r>
              <a:rPr lang="en-US" altLang="en-US" sz="2600" dirty="0">
                <a:solidFill>
                  <a:srgbClr val="660033"/>
                </a:solidFill>
              </a:rPr>
              <a:t>Division and multiplication are on the same level, first the division is done.</a:t>
            </a:r>
          </a:p>
          <a:p>
            <a:pPr eaLnBrk="1" hangingPunct="1">
              <a:spcBef>
                <a:spcPct val="50000"/>
              </a:spcBef>
              <a:buFontTx/>
              <a:buNone/>
            </a:pPr>
            <a:r>
              <a:rPr lang="en-US" altLang="en-US" sz="2400" dirty="0">
                <a:solidFill>
                  <a:srgbClr val="660033"/>
                </a:solidFill>
              </a:rPr>
              <a:t>	</a:t>
            </a:r>
            <a:endParaRPr lang="en-GB" altLang="en-US" sz="2400" dirty="0">
              <a:solidFill>
                <a:srgbClr val="660033"/>
              </a:solidFill>
            </a:endParaRPr>
          </a:p>
        </p:txBody>
      </p:sp>
      <p:grpSp>
        <p:nvGrpSpPr>
          <p:cNvPr id="2" name="Group 1">
            <a:extLst>
              <a:ext uri="{FF2B5EF4-FFF2-40B4-BE49-F238E27FC236}">
                <a16:creationId xmlns:a16="http://schemas.microsoft.com/office/drawing/2014/main" id="{B80B84CE-8A8F-44BB-A00E-3237A9A508CC}"/>
              </a:ext>
            </a:extLst>
          </p:cNvPr>
          <p:cNvGrpSpPr/>
          <p:nvPr/>
        </p:nvGrpSpPr>
        <p:grpSpPr>
          <a:xfrm>
            <a:off x="5353050" y="3225800"/>
            <a:ext cx="2895600" cy="2743200"/>
            <a:chOff x="2362200" y="2590800"/>
            <a:chExt cx="2895600" cy="2743200"/>
          </a:xfrm>
        </p:grpSpPr>
        <p:sp>
          <p:nvSpPr>
            <p:cNvPr id="46083" name="Text Box 4">
              <a:extLst>
                <a:ext uri="{FF2B5EF4-FFF2-40B4-BE49-F238E27FC236}">
                  <a16:creationId xmlns:a16="http://schemas.microsoft.com/office/drawing/2014/main" id="{E05B3691-CF16-44D3-8191-CAAC495B5FDD}"/>
                </a:ext>
              </a:extLst>
            </p:cNvPr>
            <p:cNvSpPr txBox="1">
              <a:spLocks noChangeArrowheads="1"/>
            </p:cNvSpPr>
            <p:nvPr/>
          </p:nvSpPr>
          <p:spPr bwMode="auto">
            <a:xfrm>
              <a:off x="2362200" y="2590800"/>
              <a:ext cx="289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kumimoji="1" lang="en-US" altLang="en-US" sz="2000" b="1" dirty="0">
                  <a:solidFill>
                    <a:srgbClr val="0000FF"/>
                  </a:solidFill>
                  <a:latin typeface="Courier New" panose="02070309020205020404" pitchFamily="49" charset="0"/>
                  <a:cs typeface="Courier New" panose="02070309020205020404" pitchFamily="49" charset="0"/>
                </a:rPr>
                <a:t>4 * 2 + 16 / 8</a:t>
              </a:r>
              <a:endParaRPr kumimoji="1" lang="en-GB" altLang="en-US" sz="2000" b="1" dirty="0">
                <a:solidFill>
                  <a:srgbClr val="0000FF"/>
                </a:solidFill>
                <a:latin typeface="Courier New" panose="02070309020205020404" pitchFamily="49" charset="0"/>
                <a:cs typeface="Courier New" panose="02070309020205020404" pitchFamily="49" charset="0"/>
              </a:endParaRPr>
            </a:p>
          </p:txBody>
        </p:sp>
        <p:grpSp>
          <p:nvGrpSpPr>
            <p:cNvPr id="46084" name="Group 11">
              <a:extLst>
                <a:ext uri="{FF2B5EF4-FFF2-40B4-BE49-F238E27FC236}">
                  <a16:creationId xmlns:a16="http://schemas.microsoft.com/office/drawing/2014/main" id="{EB3DEA7F-3911-437F-8F0B-3ACE8F7B589F}"/>
                </a:ext>
              </a:extLst>
            </p:cNvPr>
            <p:cNvGrpSpPr>
              <a:grpSpLocks/>
            </p:cNvGrpSpPr>
            <p:nvPr/>
          </p:nvGrpSpPr>
          <p:grpSpPr bwMode="auto">
            <a:xfrm>
              <a:off x="3886200" y="3048000"/>
              <a:ext cx="609600" cy="1219200"/>
              <a:chOff x="2256" y="2112"/>
              <a:chExt cx="384" cy="768"/>
            </a:xfrm>
          </p:grpSpPr>
          <p:sp>
            <p:nvSpPr>
              <p:cNvPr id="46096" name="Line 12">
                <a:extLst>
                  <a:ext uri="{FF2B5EF4-FFF2-40B4-BE49-F238E27FC236}">
                    <a16:creationId xmlns:a16="http://schemas.microsoft.com/office/drawing/2014/main" id="{70C535B2-7D58-4D86-BCEA-D73CC3B5F14D}"/>
                  </a:ext>
                </a:extLst>
              </p:cNvPr>
              <p:cNvSpPr>
                <a:spLocks noChangeShapeType="1"/>
              </p:cNvSpPr>
              <p:nvPr/>
            </p:nvSpPr>
            <p:spPr bwMode="auto">
              <a:xfrm>
                <a:off x="2256" y="211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13">
                <a:extLst>
                  <a:ext uri="{FF2B5EF4-FFF2-40B4-BE49-F238E27FC236}">
                    <a16:creationId xmlns:a16="http://schemas.microsoft.com/office/drawing/2014/main" id="{292126C6-16AB-4DEB-91E1-CC0F7C9EED3D}"/>
                  </a:ext>
                </a:extLst>
              </p:cNvPr>
              <p:cNvSpPr>
                <a:spLocks noChangeShapeType="1"/>
              </p:cNvSpPr>
              <p:nvPr/>
            </p:nvSpPr>
            <p:spPr bwMode="auto">
              <a:xfrm>
                <a:off x="2592" y="211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14">
                <a:extLst>
                  <a:ext uri="{FF2B5EF4-FFF2-40B4-BE49-F238E27FC236}">
                    <a16:creationId xmlns:a16="http://schemas.microsoft.com/office/drawing/2014/main" id="{31F5818D-F9D8-44F6-BC3D-AA6DB5410AC2}"/>
                  </a:ext>
                </a:extLst>
              </p:cNvPr>
              <p:cNvSpPr>
                <a:spLocks noChangeShapeType="1"/>
              </p:cNvSpPr>
              <p:nvPr/>
            </p:nvSpPr>
            <p:spPr bwMode="auto">
              <a:xfrm>
                <a:off x="2256" y="259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Text Box 15">
                <a:extLst>
                  <a:ext uri="{FF2B5EF4-FFF2-40B4-BE49-F238E27FC236}">
                    <a16:creationId xmlns:a16="http://schemas.microsoft.com/office/drawing/2014/main" id="{05CD75FD-1D47-46A1-B06A-6C19DAE982E0}"/>
                  </a:ext>
                </a:extLst>
              </p:cNvPr>
              <p:cNvSpPr txBox="1">
                <a:spLocks noChangeArrowheads="1"/>
              </p:cNvSpPr>
              <p:nvPr/>
            </p:nvSpPr>
            <p:spPr bwMode="auto">
              <a:xfrm>
                <a:off x="2304" y="25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dirty="0">
                    <a:solidFill>
                      <a:schemeClr val="tx1"/>
                    </a:solidFill>
                    <a:latin typeface="Times New Roman" panose="02020603050405020304" pitchFamily="18" charset="0"/>
                  </a:rPr>
                  <a:t>2</a:t>
                </a:r>
                <a:endParaRPr lang="en-GB" altLang="en-US" sz="2400" dirty="0">
                  <a:solidFill>
                    <a:schemeClr val="tx1"/>
                  </a:solidFill>
                  <a:latin typeface="Times New Roman" panose="02020603050405020304" pitchFamily="18" charset="0"/>
                </a:endParaRPr>
              </a:p>
            </p:txBody>
          </p:sp>
        </p:grpSp>
        <p:grpSp>
          <p:nvGrpSpPr>
            <p:cNvPr id="46085" name="Group 16">
              <a:extLst>
                <a:ext uri="{FF2B5EF4-FFF2-40B4-BE49-F238E27FC236}">
                  <a16:creationId xmlns:a16="http://schemas.microsoft.com/office/drawing/2014/main" id="{A2C6E2E3-D9B7-446A-A003-973F5FD46FEF}"/>
                </a:ext>
              </a:extLst>
            </p:cNvPr>
            <p:cNvGrpSpPr>
              <a:grpSpLocks/>
            </p:cNvGrpSpPr>
            <p:nvPr/>
          </p:nvGrpSpPr>
          <p:grpSpPr bwMode="auto">
            <a:xfrm>
              <a:off x="2590800" y="3048000"/>
              <a:ext cx="533400" cy="1219200"/>
              <a:chOff x="1632" y="2112"/>
              <a:chExt cx="336" cy="768"/>
            </a:xfrm>
          </p:grpSpPr>
          <p:sp>
            <p:nvSpPr>
              <p:cNvPr id="46092" name="Line 17">
                <a:extLst>
                  <a:ext uri="{FF2B5EF4-FFF2-40B4-BE49-F238E27FC236}">
                    <a16:creationId xmlns:a16="http://schemas.microsoft.com/office/drawing/2014/main" id="{5EDC43C5-B9DD-4482-9B44-D079C2F4B5D2}"/>
                  </a:ext>
                </a:extLst>
              </p:cNvPr>
              <p:cNvSpPr>
                <a:spLocks noChangeShapeType="1"/>
              </p:cNvSpPr>
              <p:nvPr/>
            </p:nvSpPr>
            <p:spPr bwMode="auto">
              <a:xfrm>
                <a:off x="1632" y="2112"/>
                <a:ext cx="0"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3" name="Line 18">
                <a:extLst>
                  <a:ext uri="{FF2B5EF4-FFF2-40B4-BE49-F238E27FC236}">
                    <a16:creationId xmlns:a16="http://schemas.microsoft.com/office/drawing/2014/main" id="{91365960-7DB1-4CC5-99C5-A8B97FB8BB06}"/>
                  </a:ext>
                </a:extLst>
              </p:cNvPr>
              <p:cNvSpPr>
                <a:spLocks noChangeShapeType="1"/>
              </p:cNvSpPr>
              <p:nvPr/>
            </p:nvSpPr>
            <p:spPr bwMode="auto">
              <a:xfrm>
                <a:off x="1632" y="259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4" name="Line 19">
                <a:extLst>
                  <a:ext uri="{FF2B5EF4-FFF2-40B4-BE49-F238E27FC236}">
                    <a16:creationId xmlns:a16="http://schemas.microsoft.com/office/drawing/2014/main" id="{50D896CE-BEB8-4306-A921-1817DA4A7622}"/>
                  </a:ext>
                </a:extLst>
              </p:cNvPr>
              <p:cNvSpPr>
                <a:spLocks noChangeShapeType="1"/>
              </p:cNvSpPr>
              <p:nvPr/>
            </p:nvSpPr>
            <p:spPr bwMode="auto">
              <a:xfrm>
                <a:off x="1968" y="2112"/>
                <a:ext cx="0" cy="4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Text Box 20">
                <a:extLst>
                  <a:ext uri="{FF2B5EF4-FFF2-40B4-BE49-F238E27FC236}">
                    <a16:creationId xmlns:a16="http://schemas.microsoft.com/office/drawing/2014/main" id="{C9445312-6FDB-4B1C-ABEE-B44E968284BC}"/>
                  </a:ext>
                </a:extLst>
              </p:cNvPr>
              <p:cNvSpPr txBox="1">
                <a:spLocks noChangeArrowheads="1"/>
              </p:cNvSpPr>
              <p:nvPr/>
            </p:nvSpPr>
            <p:spPr bwMode="auto">
              <a:xfrm>
                <a:off x="1680" y="259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dirty="0">
                    <a:solidFill>
                      <a:schemeClr val="tx1"/>
                    </a:solidFill>
                    <a:latin typeface="Times New Roman" panose="02020603050405020304" pitchFamily="18" charset="0"/>
                  </a:rPr>
                  <a:t>8</a:t>
                </a:r>
                <a:endParaRPr lang="en-GB" altLang="en-US" sz="2400" dirty="0">
                  <a:solidFill>
                    <a:schemeClr val="tx1"/>
                  </a:solidFill>
                  <a:latin typeface="Times New Roman" panose="02020603050405020304" pitchFamily="18" charset="0"/>
                </a:endParaRPr>
              </a:p>
            </p:txBody>
          </p:sp>
        </p:grpSp>
        <p:grpSp>
          <p:nvGrpSpPr>
            <p:cNvPr id="46086" name="Group 21">
              <a:extLst>
                <a:ext uri="{FF2B5EF4-FFF2-40B4-BE49-F238E27FC236}">
                  <a16:creationId xmlns:a16="http://schemas.microsoft.com/office/drawing/2014/main" id="{EED87D0D-75F5-4625-9C12-AC2C3BCA2BC6}"/>
                </a:ext>
              </a:extLst>
            </p:cNvPr>
            <p:cNvGrpSpPr>
              <a:grpSpLocks/>
            </p:cNvGrpSpPr>
            <p:nvPr/>
          </p:nvGrpSpPr>
          <p:grpSpPr bwMode="auto">
            <a:xfrm>
              <a:off x="2819400" y="4191000"/>
              <a:ext cx="1295400" cy="1143000"/>
              <a:chOff x="1776" y="2832"/>
              <a:chExt cx="816" cy="720"/>
            </a:xfrm>
          </p:grpSpPr>
          <p:sp>
            <p:nvSpPr>
              <p:cNvPr id="46088" name="Line 22">
                <a:extLst>
                  <a:ext uri="{FF2B5EF4-FFF2-40B4-BE49-F238E27FC236}">
                    <a16:creationId xmlns:a16="http://schemas.microsoft.com/office/drawing/2014/main" id="{8ECE32CC-83C4-43C2-B9C7-C5F8E96350EF}"/>
                  </a:ext>
                </a:extLst>
              </p:cNvPr>
              <p:cNvSpPr>
                <a:spLocks noChangeShapeType="1"/>
              </p:cNvSpPr>
              <p:nvPr/>
            </p:nvSpPr>
            <p:spPr bwMode="auto">
              <a:xfrm>
                <a:off x="1776"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9" name="Line 23">
                <a:extLst>
                  <a:ext uri="{FF2B5EF4-FFF2-40B4-BE49-F238E27FC236}">
                    <a16:creationId xmlns:a16="http://schemas.microsoft.com/office/drawing/2014/main" id="{29B984CB-9CF3-4A8F-B76F-695C67012BB6}"/>
                  </a:ext>
                </a:extLst>
              </p:cNvPr>
              <p:cNvSpPr>
                <a:spLocks noChangeShapeType="1"/>
              </p:cNvSpPr>
              <p:nvPr/>
            </p:nvSpPr>
            <p:spPr bwMode="auto">
              <a:xfrm>
                <a:off x="2592"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Line 24">
                <a:extLst>
                  <a:ext uri="{FF2B5EF4-FFF2-40B4-BE49-F238E27FC236}">
                    <a16:creationId xmlns:a16="http://schemas.microsoft.com/office/drawing/2014/main" id="{FD988319-D547-4895-8C61-2AF2B54BED6C}"/>
                  </a:ext>
                </a:extLst>
              </p:cNvPr>
              <p:cNvSpPr>
                <a:spLocks noChangeShapeType="1"/>
              </p:cNvSpPr>
              <p:nvPr/>
            </p:nvSpPr>
            <p:spPr bwMode="auto">
              <a:xfrm flipH="1">
                <a:off x="1776" y="3264"/>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1" name="Text Box 25">
                <a:extLst>
                  <a:ext uri="{FF2B5EF4-FFF2-40B4-BE49-F238E27FC236}">
                    <a16:creationId xmlns:a16="http://schemas.microsoft.com/office/drawing/2014/main" id="{4DEC54DC-4184-452C-A6AF-7A02311881A8}"/>
                  </a:ext>
                </a:extLst>
              </p:cNvPr>
              <p:cNvSpPr txBox="1">
                <a:spLocks noChangeArrowheads="1"/>
              </p:cNvSpPr>
              <p:nvPr/>
            </p:nvSpPr>
            <p:spPr bwMode="auto">
              <a:xfrm>
                <a:off x="2016" y="32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solidFill>
                      <a:schemeClr val="tx1"/>
                    </a:solidFill>
                    <a:latin typeface="Times New Roman" panose="02020603050405020304" pitchFamily="18" charset="0"/>
                  </a:rPr>
                  <a:t>10</a:t>
                </a:r>
                <a:endParaRPr lang="en-GB" altLang="en-US" sz="2400">
                  <a:solidFill>
                    <a:schemeClr val="tx1"/>
                  </a:solidFill>
                  <a:latin typeface="Times New Roman" panose="02020603050405020304" pitchFamily="18" charset="0"/>
                </a:endParaRPr>
              </a:p>
            </p:txBody>
          </p:sp>
        </p:grpSp>
      </p:grpSp>
      <p:sp>
        <p:nvSpPr>
          <p:cNvPr id="311327" name="Rectangle 31">
            <a:extLst>
              <a:ext uri="{FF2B5EF4-FFF2-40B4-BE49-F238E27FC236}">
                <a16:creationId xmlns:a16="http://schemas.microsoft.com/office/drawing/2014/main" id="{2BB96594-6145-45D1-A2A9-FF48944260A3}"/>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Operator Precedence</a:t>
            </a:r>
          </a:p>
        </p:txBody>
      </p:sp>
      <p:pic>
        <p:nvPicPr>
          <p:cNvPr id="3" name="s23">
            <a:hlinkClick r:id="" action="ppaction://media"/>
            <a:extLst>
              <a:ext uri="{FF2B5EF4-FFF2-40B4-BE49-F238E27FC236}">
                <a16:creationId xmlns:a16="http://schemas.microsoft.com/office/drawing/2014/main" id="{860461B5-8A82-4A74-9CC8-432C4C48ED1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9791" y="139700"/>
            <a:ext cx="406400" cy="406400"/>
          </a:xfrm>
          <a:prstGeom prst="rect">
            <a:avLst/>
          </a:prstGeom>
        </p:spPr>
      </p:pic>
      <p:grpSp>
        <p:nvGrpSpPr>
          <p:cNvPr id="22" name="Group 21">
            <a:extLst>
              <a:ext uri="{FF2B5EF4-FFF2-40B4-BE49-F238E27FC236}">
                <a16:creationId xmlns:a16="http://schemas.microsoft.com/office/drawing/2014/main" id="{0AFF9989-2A67-4EA8-8035-823064BF27ED}"/>
              </a:ext>
            </a:extLst>
          </p:cNvPr>
          <p:cNvGrpSpPr/>
          <p:nvPr/>
        </p:nvGrpSpPr>
        <p:grpSpPr>
          <a:xfrm>
            <a:off x="825501" y="2971800"/>
            <a:ext cx="2895600" cy="2747965"/>
            <a:chOff x="2362200" y="2590800"/>
            <a:chExt cx="2895600" cy="2747965"/>
          </a:xfrm>
        </p:grpSpPr>
        <p:sp>
          <p:nvSpPr>
            <p:cNvPr id="23" name="Text Box 4">
              <a:extLst>
                <a:ext uri="{FF2B5EF4-FFF2-40B4-BE49-F238E27FC236}">
                  <a16:creationId xmlns:a16="http://schemas.microsoft.com/office/drawing/2014/main" id="{9F3D58A0-B861-4340-9C3C-B4B2F9BC2BA5}"/>
                </a:ext>
              </a:extLst>
            </p:cNvPr>
            <p:cNvSpPr txBox="1">
              <a:spLocks noChangeArrowheads="1"/>
            </p:cNvSpPr>
            <p:nvPr/>
          </p:nvSpPr>
          <p:spPr bwMode="auto">
            <a:xfrm>
              <a:off x="2362200" y="2590800"/>
              <a:ext cx="2895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dirty="0">
                  <a:solidFill>
                    <a:srgbClr val="660033"/>
                  </a:solidFill>
                </a:rPr>
                <a:t>E.g. 1</a:t>
              </a:r>
            </a:p>
            <a:p>
              <a:pPr eaLnBrk="1" hangingPunct="1">
                <a:spcBef>
                  <a:spcPct val="50000"/>
                </a:spcBef>
                <a:buFontTx/>
                <a:buNone/>
              </a:pPr>
              <a:r>
                <a:rPr kumimoji="1" lang="en-US" altLang="en-US" sz="2000" b="1" dirty="0">
                  <a:solidFill>
                    <a:srgbClr val="0000FF"/>
                  </a:solidFill>
                  <a:latin typeface="Courier New" panose="02070309020205020404" pitchFamily="49" charset="0"/>
                  <a:cs typeface="Courier New" panose="02070309020205020404" pitchFamily="49" charset="0"/>
                </a:rPr>
                <a:t>12 / 2 * 3</a:t>
              </a:r>
              <a:endParaRPr kumimoji="1" lang="en-GB" altLang="en-US" sz="2000" b="1" dirty="0">
                <a:solidFill>
                  <a:srgbClr val="0000FF"/>
                </a:solidFill>
                <a:latin typeface="Courier New" panose="02070309020205020404" pitchFamily="49" charset="0"/>
                <a:cs typeface="Courier New" panose="02070309020205020404" pitchFamily="49" charset="0"/>
              </a:endParaRPr>
            </a:p>
          </p:txBody>
        </p:sp>
        <p:grpSp>
          <p:nvGrpSpPr>
            <p:cNvPr id="25" name="Group 16">
              <a:extLst>
                <a:ext uri="{FF2B5EF4-FFF2-40B4-BE49-F238E27FC236}">
                  <a16:creationId xmlns:a16="http://schemas.microsoft.com/office/drawing/2014/main" id="{074DA3AE-5A9A-4179-BB0E-1A6A2562C64F}"/>
                </a:ext>
              </a:extLst>
            </p:cNvPr>
            <p:cNvGrpSpPr>
              <a:grpSpLocks/>
            </p:cNvGrpSpPr>
            <p:nvPr/>
          </p:nvGrpSpPr>
          <p:grpSpPr bwMode="auto">
            <a:xfrm>
              <a:off x="2590800" y="3398839"/>
              <a:ext cx="685800" cy="868363"/>
              <a:chOff x="1632" y="2333"/>
              <a:chExt cx="432" cy="547"/>
            </a:xfrm>
          </p:grpSpPr>
          <p:sp>
            <p:nvSpPr>
              <p:cNvPr id="31" name="Line 17">
                <a:extLst>
                  <a:ext uri="{FF2B5EF4-FFF2-40B4-BE49-F238E27FC236}">
                    <a16:creationId xmlns:a16="http://schemas.microsoft.com/office/drawing/2014/main" id="{E9700396-B96E-46E0-A376-D5D96C72261D}"/>
                  </a:ext>
                </a:extLst>
              </p:cNvPr>
              <p:cNvSpPr>
                <a:spLocks noChangeShapeType="1"/>
              </p:cNvSpPr>
              <p:nvPr/>
            </p:nvSpPr>
            <p:spPr bwMode="auto">
              <a:xfrm>
                <a:off x="1632" y="2333"/>
                <a:ext cx="0"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8">
                <a:extLst>
                  <a:ext uri="{FF2B5EF4-FFF2-40B4-BE49-F238E27FC236}">
                    <a16:creationId xmlns:a16="http://schemas.microsoft.com/office/drawing/2014/main" id="{64BA4965-FA5F-4BD7-A3F5-A1B98C68E0B7}"/>
                  </a:ext>
                </a:extLst>
              </p:cNvPr>
              <p:cNvSpPr>
                <a:spLocks noChangeShapeType="1"/>
              </p:cNvSpPr>
              <p:nvPr/>
            </p:nvSpPr>
            <p:spPr bwMode="auto">
              <a:xfrm flipV="1">
                <a:off x="1632" y="2590"/>
                <a:ext cx="432" cy="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9">
                <a:extLst>
                  <a:ext uri="{FF2B5EF4-FFF2-40B4-BE49-F238E27FC236}">
                    <a16:creationId xmlns:a16="http://schemas.microsoft.com/office/drawing/2014/main" id="{533B8E94-ADE1-4EE6-8943-89BD5028A0D5}"/>
                  </a:ext>
                </a:extLst>
              </p:cNvPr>
              <p:cNvSpPr>
                <a:spLocks noChangeShapeType="1"/>
              </p:cNvSpPr>
              <p:nvPr/>
            </p:nvSpPr>
            <p:spPr bwMode="auto">
              <a:xfrm>
                <a:off x="2064" y="2333"/>
                <a:ext cx="0" cy="2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Text Box 20">
                <a:extLst>
                  <a:ext uri="{FF2B5EF4-FFF2-40B4-BE49-F238E27FC236}">
                    <a16:creationId xmlns:a16="http://schemas.microsoft.com/office/drawing/2014/main" id="{75974CDE-285D-4665-BED8-3FC0249220B1}"/>
                  </a:ext>
                </a:extLst>
              </p:cNvPr>
              <p:cNvSpPr txBox="1">
                <a:spLocks noChangeArrowheads="1"/>
              </p:cNvSpPr>
              <p:nvPr/>
            </p:nvSpPr>
            <p:spPr bwMode="auto">
              <a:xfrm>
                <a:off x="1680" y="259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GB" altLang="en-US" sz="2400" dirty="0">
                    <a:solidFill>
                      <a:schemeClr val="tx1"/>
                    </a:solidFill>
                    <a:latin typeface="Times New Roman" panose="02020603050405020304" pitchFamily="18" charset="0"/>
                  </a:rPr>
                  <a:t>6</a:t>
                </a:r>
              </a:p>
            </p:txBody>
          </p:sp>
        </p:grpSp>
        <p:grpSp>
          <p:nvGrpSpPr>
            <p:cNvPr id="26" name="Group 21">
              <a:extLst>
                <a:ext uri="{FF2B5EF4-FFF2-40B4-BE49-F238E27FC236}">
                  <a16:creationId xmlns:a16="http://schemas.microsoft.com/office/drawing/2014/main" id="{8BFD6505-21DD-4089-B1CF-AB6D4BF80C0F}"/>
                </a:ext>
              </a:extLst>
            </p:cNvPr>
            <p:cNvGrpSpPr>
              <a:grpSpLocks/>
            </p:cNvGrpSpPr>
            <p:nvPr/>
          </p:nvGrpSpPr>
          <p:grpSpPr bwMode="auto">
            <a:xfrm>
              <a:off x="2819400" y="3398839"/>
              <a:ext cx="1079500" cy="1939926"/>
              <a:chOff x="1776" y="2333"/>
              <a:chExt cx="680" cy="1222"/>
            </a:xfrm>
          </p:grpSpPr>
          <p:sp>
            <p:nvSpPr>
              <p:cNvPr id="27" name="Line 22">
                <a:extLst>
                  <a:ext uri="{FF2B5EF4-FFF2-40B4-BE49-F238E27FC236}">
                    <a16:creationId xmlns:a16="http://schemas.microsoft.com/office/drawing/2014/main" id="{4937C2FD-313B-4F94-AB17-CF58B1C219EB}"/>
                  </a:ext>
                </a:extLst>
              </p:cNvPr>
              <p:cNvSpPr>
                <a:spLocks noChangeShapeType="1"/>
              </p:cNvSpPr>
              <p:nvPr/>
            </p:nvSpPr>
            <p:spPr bwMode="auto">
              <a:xfrm>
                <a:off x="1776" y="283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3">
                <a:extLst>
                  <a:ext uri="{FF2B5EF4-FFF2-40B4-BE49-F238E27FC236}">
                    <a16:creationId xmlns:a16="http://schemas.microsoft.com/office/drawing/2014/main" id="{F505B350-E0DE-46C4-B079-7EC13EA17E7D}"/>
                  </a:ext>
                </a:extLst>
              </p:cNvPr>
              <p:cNvSpPr>
                <a:spLocks noChangeShapeType="1"/>
              </p:cNvSpPr>
              <p:nvPr/>
            </p:nvSpPr>
            <p:spPr bwMode="auto">
              <a:xfrm>
                <a:off x="2456" y="2333"/>
                <a:ext cx="0" cy="9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4">
                <a:extLst>
                  <a:ext uri="{FF2B5EF4-FFF2-40B4-BE49-F238E27FC236}">
                    <a16:creationId xmlns:a16="http://schemas.microsoft.com/office/drawing/2014/main" id="{F0AA66C5-3779-4D9A-A3A4-3FFC95EE2AC1}"/>
                  </a:ext>
                </a:extLst>
              </p:cNvPr>
              <p:cNvSpPr>
                <a:spLocks noChangeShapeType="1"/>
              </p:cNvSpPr>
              <p:nvPr/>
            </p:nvSpPr>
            <p:spPr bwMode="auto">
              <a:xfrm flipH="1">
                <a:off x="1776" y="3264"/>
                <a:ext cx="6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25">
                <a:extLst>
                  <a:ext uri="{FF2B5EF4-FFF2-40B4-BE49-F238E27FC236}">
                    <a16:creationId xmlns:a16="http://schemas.microsoft.com/office/drawing/2014/main" id="{69491CCC-41F9-49C1-BAB4-277796D81027}"/>
                  </a:ext>
                </a:extLst>
              </p:cNvPr>
              <p:cNvSpPr txBox="1">
                <a:spLocks noChangeArrowheads="1"/>
              </p:cNvSpPr>
              <p:nvPr/>
            </p:nvSpPr>
            <p:spPr bwMode="auto">
              <a:xfrm>
                <a:off x="1976" y="3264"/>
                <a:ext cx="3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dirty="0">
                    <a:solidFill>
                      <a:schemeClr val="tx1"/>
                    </a:solidFill>
                    <a:latin typeface="Times New Roman" panose="02020603050405020304" pitchFamily="18" charset="0"/>
                  </a:rPr>
                  <a:t>18</a:t>
                </a:r>
                <a:endParaRPr lang="en-GB" altLang="en-US" sz="2400" dirty="0">
                  <a:solidFill>
                    <a:schemeClr val="tx1"/>
                  </a:solidFill>
                  <a:latin typeface="Times New Roman" panose="02020603050405020304" pitchFamily="18" charset="0"/>
                </a:endParaRPr>
              </a:p>
            </p:txBody>
          </p:sp>
        </p:grpSp>
      </p:grpSp>
      <p:sp>
        <p:nvSpPr>
          <p:cNvPr id="4" name="TextBox 3">
            <a:extLst>
              <a:ext uri="{FF2B5EF4-FFF2-40B4-BE49-F238E27FC236}">
                <a16:creationId xmlns:a16="http://schemas.microsoft.com/office/drawing/2014/main" id="{398A8A5D-F7D7-4048-BDC5-1379D97EEE13}"/>
              </a:ext>
            </a:extLst>
          </p:cNvPr>
          <p:cNvSpPr txBox="1"/>
          <p:nvPr/>
        </p:nvSpPr>
        <p:spPr>
          <a:xfrm>
            <a:off x="5353050" y="2819400"/>
            <a:ext cx="1200150" cy="400110"/>
          </a:xfrm>
          <a:prstGeom prst="rect">
            <a:avLst/>
          </a:prstGeom>
          <a:noFill/>
        </p:spPr>
        <p:txBody>
          <a:bodyPr wrap="square" rtlCol="0">
            <a:spAutoFit/>
          </a:bodyPr>
          <a:lstStyle/>
          <a:p>
            <a:pPr>
              <a:spcBef>
                <a:spcPct val="50000"/>
              </a:spcBef>
            </a:pPr>
            <a:r>
              <a:rPr lang="en-US" sz="2000" dirty="0">
                <a:solidFill>
                  <a:srgbClr val="660033"/>
                </a:solidFill>
                <a:latin typeface="Arial" panose="020B0604020202020204" pitchFamily="34" charset="0"/>
                <a:cs typeface="Arial" panose="020B0604020202020204" pitchFamily="34" charset="0"/>
              </a:rPr>
              <a:t>E.g. 2</a:t>
            </a:r>
          </a:p>
        </p:txBody>
      </p:sp>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5F0D-2581-4ECE-B136-F6648DB76109}"/>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FB038675-1C7C-4D13-BA54-0A548BBA68AC}"/>
              </a:ext>
            </a:extLst>
          </p:cNvPr>
          <p:cNvSpPr>
            <a:spLocks noGrp="1"/>
          </p:cNvSpPr>
          <p:nvPr>
            <p:ph idx="1"/>
          </p:nvPr>
        </p:nvSpPr>
        <p:spPr>
          <a:xfrm>
            <a:off x="76200" y="884238"/>
            <a:ext cx="8991600" cy="5059362"/>
          </a:xfrm>
        </p:spPr>
        <p:txBody>
          <a:bodyPr/>
          <a:lstStyle/>
          <a:p>
            <a:pPr marL="0" indent="0">
              <a:spcAft>
                <a:spcPts val="600"/>
              </a:spcAft>
              <a:buNone/>
            </a:pPr>
            <a:r>
              <a:rPr lang="en-US" dirty="0"/>
              <a:t>The Body Mass Index (BMI) of a person is calculated based the following formula:</a:t>
            </a:r>
          </a:p>
          <a:p>
            <a:pPr marL="0" indent="0">
              <a:buNone/>
            </a:pPr>
            <a:r>
              <a:rPr lang="en-US" dirty="0"/>
              <a:t>		</a:t>
            </a:r>
            <a:r>
              <a:rPr lang="en-US" b="1" dirty="0">
                <a:solidFill>
                  <a:srgbClr val="0000FF"/>
                </a:solidFill>
              </a:rPr>
              <a:t>BMI = weight / ( height x height )</a:t>
            </a:r>
          </a:p>
          <a:p>
            <a:pPr marL="0" indent="0">
              <a:buNone/>
            </a:pPr>
            <a:endParaRPr lang="en-US" dirty="0"/>
          </a:p>
          <a:p>
            <a:pPr marL="0" indent="0">
              <a:buNone/>
            </a:pPr>
            <a:r>
              <a:rPr lang="en-US" dirty="0"/>
              <a:t>Write a C# program to do the following:</a:t>
            </a:r>
          </a:p>
          <a:p>
            <a:r>
              <a:rPr lang="en-US" sz="2400" dirty="0"/>
              <a:t>Prompt user for the weight in kg and height in meter</a:t>
            </a:r>
          </a:p>
          <a:p>
            <a:r>
              <a:rPr lang="en-US" sz="2400" dirty="0"/>
              <a:t>Calculate the BMI based on the input given</a:t>
            </a:r>
          </a:p>
          <a:p>
            <a:r>
              <a:rPr lang="en-US" sz="2400" dirty="0"/>
              <a:t>Display the calculated BMI in 2 decimal places</a:t>
            </a:r>
          </a:p>
          <a:p>
            <a:endParaRPr lang="en-US" dirty="0"/>
          </a:p>
        </p:txBody>
      </p:sp>
    </p:spTree>
    <p:extLst>
      <p:ext uri="{BB962C8B-B14F-4D97-AF65-F5344CB8AC3E}">
        <p14:creationId xmlns:p14="http://schemas.microsoft.com/office/powerpoint/2010/main" val="2877390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47980A20-F55C-4A51-90EC-1852578D3B0D}"/>
              </a:ext>
            </a:extLst>
          </p:cNvPr>
          <p:cNvSpPr>
            <a:spLocks noGrp="1"/>
          </p:cNvSpPr>
          <p:nvPr>
            <p:ph type="title"/>
          </p:nvPr>
        </p:nvSpPr>
        <p:spPr>
          <a:xfrm>
            <a:off x="722313" y="2795588"/>
            <a:ext cx="7772400" cy="1362075"/>
          </a:xfrm>
        </p:spPr>
        <p:txBody>
          <a:bodyPr/>
          <a:lstStyle/>
          <a:p>
            <a:pPr eaLnBrk="1" hangingPunct="1"/>
            <a:r>
              <a:rPr lang="en-US" altLang="en-US"/>
              <a:t>Control Structures</a:t>
            </a:r>
            <a:br>
              <a:rPr lang="en-US" altLang="en-US"/>
            </a:b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a:extLst>
              <a:ext uri="{FF2B5EF4-FFF2-40B4-BE49-F238E27FC236}">
                <a16:creationId xmlns:a16="http://schemas.microsoft.com/office/drawing/2014/main" id="{E0641EF0-8F65-4714-A5A0-6C845C74FFC4}"/>
              </a:ext>
            </a:extLst>
          </p:cNvPr>
          <p:cNvSpPr txBox="1">
            <a:spLocks noChangeArrowheads="1"/>
          </p:cNvSpPr>
          <p:nvPr/>
        </p:nvSpPr>
        <p:spPr bwMode="auto">
          <a:xfrm>
            <a:off x="5257800" y="838200"/>
            <a:ext cx="1524000" cy="461963"/>
          </a:xfrm>
          <a:prstGeom prst="rect">
            <a:avLst/>
          </a:prstGeom>
          <a:noFill/>
          <a:ln w="9525">
            <a:noFill/>
            <a:miter lim="800000"/>
            <a:headEnd/>
            <a:tailEnd/>
          </a:ln>
        </p:spPr>
        <p:txBody>
          <a:bodyPr>
            <a:spAutoFit/>
          </a:bodyPr>
          <a:lstStyle/>
          <a:p>
            <a:pPr eaLnBrk="1" hangingPunct="1">
              <a:spcBef>
                <a:spcPct val="50000"/>
              </a:spcBef>
              <a:defRPr/>
            </a:pPr>
            <a:r>
              <a:rPr lang="en-US" b="1" dirty="0">
                <a:solidFill>
                  <a:srgbClr val="FF0000"/>
                </a:solidFill>
                <a:latin typeface="+mn-lt"/>
                <a:cs typeface="+mn-cs"/>
              </a:rPr>
              <a:t>Syntax</a:t>
            </a:r>
          </a:p>
        </p:txBody>
      </p:sp>
      <p:sp>
        <p:nvSpPr>
          <p:cNvPr id="52227" name="Text Box 5">
            <a:extLst>
              <a:ext uri="{FF2B5EF4-FFF2-40B4-BE49-F238E27FC236}">
                <a16:creationId xmlns:a16="http://schemas.microsoft.com/office/drawing/2014/main" id="{DCBD1CE5-DF8D-40A0-8A68-692336673196}"/>
              </a:ext>
            </a:extLst>
          </p:cNvPr>
          <p:cNvSpPr txBox="1">
            <a:spLocks noChangeArrowheads="1"/>
          </p:cNvSpPr>
          <p:nvPr/>
        </p:nvSpPr>
        <p:spPr bwMode="auto">
          <a:xfrm>
            <a:off x="5181600" y="1219200"/>
            <a:ext cx="3352800" cy="4632037"/>
          </a:xfrm>
          <a:prstGeom prst="rect">
            <a:avLst/>
          </a:prstGeom>
          <a:solidFill>
            <a:srgbClr val="CCFFFF"/>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ts val="0"/>
              </a:spcBef>
              <a:spcAft>
                <a:spcPts val="0"/>
              </a:spcAft>
              <a:buFontTx/>
              <a:buNone/>
            </a:pPr>
            <a:r>
              <a:rPr lang="en-SG" altLang="en-US" sz="2000" b="1" dirty="0">
                <a:solidFill>
                  <a:srgbClr val="0000FF"/>
                </a:solidFill>
                <a:latin typeface="Courier New" panose="02070309020205020404" pitchFamily="49" charset="0"/>
                <a:cs typeface="Courier New" panose="02070309020205020404" pitchFamily="49" charset="0"/>
              </a:rPr>
              <a:t>if</a:t>
            </a:r>
            <a:r>
              <a:rPr lang="en-SG" altLang="en-US" sz="2000" b="1" dirty="0">
                <a:solidFill>
                  <a:srgbClr val="0000FF"/>
                </a:solidFill>
                <a:latin typeface="Arial Narrow" panose="020B0606020202030204" pitchFamily="34" charset="0"/>
              </a:rPr>
              <a:t> </a:t>
            </a:r>
            <a:r>
              <a:rPr lang="en-SG" altLang="en-US" sz="2000" b="1" dirty="0">
                <a:solidFill>
                  <a:srgbClr val="0000FF"/>
                </a:solidFill>
                <a:latin typeface="Courier New" panose="02070309020205020404" pitchFamily="49" charset="0"/>
                <a:cs typeface="Courier New" panose="02070309020205020404" pitchFamily="49" charset="0"/>
              </a:rPr>
              <a:t>(</a:t>
            </a:r>
            <a:r>
              <a:rPr lang="en-SG" altLang="en-US" sz="2000" b="1" dirty="0">
                <a:solidFill>
                  <a:schemeClr val="tx1"/>
                </a:solidFill>
                <a:latin typeface="Arial Narrow" panose="020B0606020202030204" pitchFamily="34" charset="0"/>
              </a:rPr>
              <a:t>condition_1</a:t>
            </a:r>
            <a:r>
              <a:rPr lang="en-SG" altLang="en-US" sz="2000" b="1" dirty="0">
                <a:solidFill>
                  <a:srgbClr val="0000FF"/>
                </a:solidFill>
                <a:latin typeface="Courier New" panose="02070309020205020404" pitchFamily="49" charset="0"/>
                <a:cs typeface="Courier New" panose="02070309020205020404" pitchFamily="49" charset="0"/>
              </a:rPr>
              <a:t>) </a:t>
            </a:r>
          </a:p>
          <a:p>
            <a:pPr eaLnBrk="1" hangingPunct="1">
              <a:spcBef>
                <a:spcPts val="0"/>
              </a:spcBef>
              <a:spcAft>
                <a:spcPts val="600"/>
              </a:spcAft>
              <a:buFontTx/>
              <a:buNone/>
            </a:pPr>
            <a:r>
              <a:rPr lang="en-SG" altLang="en-US" sz="2000" b="1" dirty="0">
                <a:solidFill>
                  <a:schemeClr val="tx1"/>
                </a:solidFill>
                <a:latin typeface="Arial Narrow" panose="020B0606020202030204" pitchFamily="34" charset="0"/>
              </a:rPr>
              <a:t>	</a:t>
            </a:r>
            <a:r>
              <a:rPr lang="en-SG" altLang="en-US" sz="2000" b="1" i="1" dirty="0">
                <a:solidFill>
                  <a:srgbClr val="009900"/>
                </a:solidFill>
                <a:latin typeface="Arial Narrow" panose="020B0606020202030204" pitchFamily="34" charset="0"/>
              </a:rPr>
              <a:t>statement_1; </a:t>
            </a:r>
          </a:p>
          <a:p>
            <a:pPr eaLnBrk="1" hangingPunct="1">
              <a:spcBef>
                <a:spcPts val="0"/>
              </a:spcBef>
              <a:spcAft>
                <a:spcPts val="0"/>
              </a:spcAft>
              <a:buFontTx/>
              <a:buNone/>
            </a:pPr>
            <a:r>
              <a:rPr lang="en-SG" altLang="en-US" sz="2000" b="1" dirty="0">
                <a:solidFill>
                  <a:srgbClr val="0000FF"/>
                </a:solidFill>
                <a:latin typeface="Courier New" panose="02070309020205020404" pitchFamily="49" charset="0"/>
                <a:cs typeface="Courier New" panose="02070309020205020404" pitchFamily="49" charset="0"/>
              </a:rPr>
              <a:t>else if (</a:t>
            </a:r>
            <a:r>
              <a:rPr lang="en-SG" altLang="en-US" sz="2000" b="1" dirty="0">
                <a:solidFill>
                  <a:schemeClr val="tx1"/>
                </a:solidFill>
                <a:latin typeface="Arial Narrow" panose="020B0606020202030204" pitchFamily="34" charset="0"/>
              </a:rPr>
              <a:t>condition_2</a:t>
            </a:r>
            <a:r>
              <a:rPr lang="en-SG" altLang="en-US" sz="2000" b="1" dirty="0">
                <a:solidFill>
                  <a:srgbClr val="0000FF"/>
                </a:solidFill>
                <a:latin typeface="Courier New" panose="02070309020205020404" pitchFamily="49" charset="0"/>
                <a:cs typeface="Courier New" panose="02070309020205020404" pitchFamily="49" charset="0"/>
              </a:rPr>
              <a:t>)</a:t>
            </a:r>
          </a:p>
          <a:p>
            <a:pPr eaLnBrk="1" hangingPunct="1">
              <a:spcBef>
                <a:spcPts val="0"/>
              </a:spcBef>
              <a:spcAft>
                <a:spcPts val="600"/>
              </a:spcAft>
              <a:buFontTx/>
              <a:buNone/>
            </a:pPr>
            <a:r>
              <a:rPr lang="en-SG" altLang="en-US" sz="2000" b="1" dirty="0">
                <a:solidFill>
                  <a:srgbClr val="0000FF"/>
                </a:solidFill>
                <a:latin typeface="Courier New" panose="02070309020205020404" pitchFamily="49" charset="0"/>
                <a:cs typeface="Courier New" panose="02070309020205020404" pitchFamily="49" charset="0"/>
              </a:rPr>
              <a:t>{</a:t>
            </a:r>
          </a:p>
          <a:p>
            <a:pPr eaLnBrk="1" hangingPunct="1">
              <a:spcBef>
                <a:spcPts val="0"/>
              </a:spcBef>
              <a:spcAft>
                <a:spcPts val="0"/>
              </a:spcAft>
              <a:buFontTx/>
              <a:buNone/>
            </a:pPr>
            <a:r>
              <a:rPr lang="en-SG" altLang="en-US" sz="2000" b="1" dirty="0">
                <a:solidFill>
                  <a:schemeClr val="tx1"/>
                </a:solidFill>
                <a:latin typeface="Arial Narrow" panose="020B0606020202030204" pitchFamily="34" charset="0"/>
              </a:rPr>
              <a:t> 	</a:t>
            </a:r>
            <a:r>
              <a:rPr lang="en-SG" altLang="en-US" sz="2000" b="1" i="1" dirty="0">
                <a:solidFill>
                  <a:srgbClr val="009900"/>
                </a:solidFill>
                <a:latin typeface="Arial Narrow" panose="020B0606020202030204" pitchFamily="34" charset="0"/>
              </a:rPr>
              <a:t>statement_2.1; </a:t>
            </a:r>
          </a:p>
          <a:p>
            <a:pPr eaLnBrk="1" hangingPunct="1">
              <a:spcBef>
                <a:spcPts val="0"/>
              </a:spcBef>
              <a:spcAft>
                <a:spcPts val="0"/>
              </a:spcAft>
              <a:buFontTx/>
              <a:buNone/>
            </a:pPr>
            <a:r>
              <a:rPr lang="en-SG" altLang="en-US" sz="2000" b="1" i="1" dirty="0">
                <a:solidFill>
                  <a:srgbClr val="009900"/>
                </a:solidFill>
                <a:latin typeface="Arial Narrow" panose="020B0606020202030204" pitchFamily="34" charset="0"/>
              </a:rPr>
              <a:t>	statement_2.2;</a:t>
            </a:r>
          </a:p>
          <a:p>
            <a:pPr eaLnBrk="1" hangingPunct="1">
              <a:spcBef>
                <a:spcPts val="0"/>
              </a:spcBef>
              <a:spcAft>
                <a:spcPts val="0"/>
              </a:spcAft>
              <a:buFontTx/>
              <a:buNone/>
            </a:pPr>
            <a:r>
              <a:rPr lang="en-SG" altLang="en-US" sz="2000" b="1" i="1" dirty="0">
                <a:solidFill>
                  <a:srgbClr val="009900"/>
                </a:solidFill>
                <a:latin typeface="Arial Narrow" panose="020B0606020202030204" pitchFamily="34" charset="0"/>
              </a:rPr>
              <a:t>	…</a:t>
            </a:r>
          </a:p>
          <a:p>
            <a:pPr>
              <a:spcBef>
                <a:spcPts val="0"/>
              </a:spcBef>
              <a:spcAft>
                <a:spcPts val="600"/>
              </a:spcAft>
              <a:buNone/>
            </a:pPr>
            <a:r>
              <a:rPr lang="en-SG" altLang="en-US" sz="2000" b="1" dirty="0">
                <a:solidFill>
                  <a:srgbClr val="0000FF"/>
                </a:solidFill>
                <a:latin typeface="Courier New" panose="02070309020205020404" pitchFamily="49" charset="0"/>
                <a:cs typeface="Courier New" panose="02070309020205020404" pitchFamily="49" charset="0"/>
              </a:rPr>
              <a:t>}</a:t>
            </a:r>
          </a:p>
          <a:p>
            <a:pPr eaLnBrk="1" hangingPunct="1">
              <a:spcBef>
                <a:spcPts val="0"/>
              </a:spcBef>
              <a:spcAft>
                <a:spcPts val="600"/>
              </a:spcAft>
              <a:buFontTx/>
              <a:buNone/>
            </a:pPr>
            <a:r>
              <a:rPr lang="en-SG" altLang="en-US" sz="2000" b="1" dirty="0">
                <a:solidFill>
                  <a:srgbClr val="0000FF"/>
                </a:solidFill>
                <a:latin typeface="Courier New" panose="02070309020205020404" pitchFamily="49" charset="0"/>
                <a:cs typeface="Courier New" panose="02070309020205020404" pitchFamily="49" charset="0"/>
              </a:rPr>
              <a:t>else if (</a:t>
            </a:r>
            <a:r>
              <a:rPr lang="en-SG" altLang="en-US" sz="2000" b="1" dirty="0">
                <a:solidFill>
                  <a:schemeClr val="tx1"/>
                </a:solidFill>
                <a:latin typeface="Arial Narrow" panose="020B0606020202030204" pitchFamily="34" charset="0"/>
              </a:rPr>
              <a:t>condition_3</a:t>
            </a:r>
            <a:r>
              <a:rPr lang="en-SG" altLang="en-US" sz="2000" b="1" dirty="0">
                <a:solidFill>
                  <a:srgbClr val="0000FF"/>
                </a:solidFill>
                <a:latin typeface="Courier New" panose="02070309020205020404" pitchFamily="49" charset="0"/>
                <a:cs typeface="Courier New" panose="02070309020205020404" pitchFamily="49" charset="0"/>
              </a:rPr>
              <a:t>) </a:t>
            </a:r>
            <a:r>
              <a:rPr lang="en-SG" altLang="en-US" sz="2000" b="1" dirty="0">
                <a:solidFill>
                  <a:schemeClr val="tx1"/>
                </a:solidFill>
                <a:latin typeface="Arial Narrow" panose="020B0606020202030204" pitchFamily="34" charset="0"/>
              </a:rPr>
              <a:t>	</a:t>
            </a:r>
            <a:r>
              <a:rPr lang="en-SG" altLang="en-US" sz="2000" b="1" i="1" dirty="0">
                <a:solidFill>
                  <a:srgbClr val="009900"/>
                </a:solidFill>
                <a:latin typeface="Arial Narrow" panose="020B0606020202030204" pitchFamily="34" charset="0"/>
              </a:rPr>
              <a:t>statement_3;</a:t>
            </a:r>
            <a:r>
              <a:rPr lang="en-SG" altLang="en-US" sz="2000" b="1" i="1" dirty="0">
                <a:solidFill>
                  <a:schemeClr val="tx1"/>
                </a:solidFill>
                <a:latin typeface="Arial Narrow" panose="020B0606020202030204" pitchFamily="34" charset="0"/>
              </a:rPr>
              <a:t> </a:t>
            </a:r>
          </a:p>
          <a:p>
            <a:pPr eaLnBrk="1" hangingPunct="1">
              <a:spcBef>
                <a:spcPts val="0"/>
              </a:spcBef>
              <a:spcAft>
                <a:spcPts val="600"/>
              </a:spcAft>
              <a:buFontTx/>
              <a:buNone/>
            </a:pPr>
            <a:r>
              <a:rPr lang="en-SG" altLang="en-US" sz="2000" b="1" dirty="0">
                <a:solidFill>
                  <a:schemeClr val="tx1"/>
                </a:solidFill>
                <a:latin typeface="Arial Narrow" panose="020B0606020202030204" pitchFamily="34" charset="0"/>
              </a:rPr>
              <a:t>... </a:t>
            </a:r>
          </a:p>
          <a:p>
            <a:pPr eaLnBrk="1" hangingPunct="1">
              <a:spcBef>
                <a:spcPts val="0"/>
              </a:spcBef>
              <a:spcAft>
                <a:spcPts val="0"/>
              </a:spcAft>
              <a:buFontTx/>
              <a:buNone/>
            </a:pPr>
            <a:r>
              <a:rPr lang="en-SG" altLang="en-US" sz="2000" b="1" dirty="0">
                <a:solidFill>
                  <a:srgbClr val="0000FF"/>
                </a:solidFill>
                <a:latin typeface="Courier New" panose="02070309020205020404" pitchFamily="49" charset="0"/>
                <a:cs typeface="Courier New" panose="02070309020205020404" pitchFamily="49" charset="0"/>
              </a:rPr>
              <a:t>else </a:t>
            </a:r>
          </a:p>
          <a:p>
            <a:pPr eaLnBrk="1" hangingPunct="1">
              <a:spcBef>
                <a:spcPts val="0"/>
              </a:spcBef>
              <a:spcAft>
                <a:spcPts val="0"/>
              </a:spcAft>
              <a:buFontTx/>
              <a:buNone/>
            </a:pPr>
            <a:r>
              <a:rPr lang="en-SG" altLang="en-US" sz="2000" b="1" dirty="0">
                <a:solidFill>
                  <a:schemeClr val="tx1"/>
                </a:solidFill>
                <a:latin typeface="Arial Narrow" panose="020B0606020202030204" pitchFamily="34" charset="0"/>
              </a:rPr>
              <a:t>	</a:t>
            </a:r>
            <a:r>
              <a:rPr lang="en-SG" altLang="en-US" sz="2000" b="1" i="1" dirty="0" err="1">
                <a:solidFill>
                  <a:srgbClr val="009900"/>
                </a:solidFill>
                <a:latin typeface="Arial Narrow" panose="020B0606020202030204" pitchFamily="34" charset="0"/>
              </a:rPr>
              <a:t>statement_n</a:t>
            </a:r>
            <a:r>
              <a:rPr lang="en-SG" altLang="en-US" sz="2000" b="1" i="1" dirty="0">
                <a:solidFill>
                  <a:srgbClr val="009900"/>
                </a:solidFill>
                <a:latin typeface="Arial Narrow" panose="020B0606020202030204" pitchFamily="34" charset="0"/>
              </a:rPr>
              <a:t>;</a:t>
            </a:r>
          </a:p>
        </p:txBody>
      </p:sp>
      <p:sp>
        <p:nvSpPr>
          <p:cNvPr id="302086" name="Rectangle 6">
            <a:extLst>
              <a:ext uri="{FF2B5EF4-FFF2-40B4-BE49-F238E27FC236}">
                <a16:creationId xmlns:a16="http://schemas.microsoft.com/office/drawing/2014/main" id="{9AFDEDA0-063A-4A70-A925-11191959C5D9}"/>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Control Structures - if</a:t>
            </a:r>
          </a:p>
        </p:txBody>
      </p:sp>
      <p:sp>
        <p:nvSpPr>
          <p:cNvPr id="52229" name="Rectangle 3">
            <a:extLst>
              <a:ext uri="{FF2B5EF4-FFF2-40B4-BE49-F238E27FC236}">
                <a16:creationId xmlns:a16="http://schemas.microsoft.com/office/drawing/2014/main" id="{39EBEDC1-2BEF-4096-9400-56942430FF91}"/>
              </a:ext>
            </a:extLst>
          </p:cNvPr>
          <p:cNvSpPr>
            <a:spLocks noChangeArrowheads="1"/>
          </p:cNvSpPr>
          <p:nvPr/>
        </p:nvSpPr>
        <p:spPr bwMode="auto">
          <a:xfrm>
            <a:off x="381000" y="1069181"/>
            <a:ext cx="44196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660033"/>
              </a:buClr>
              <a:buSzPct val="140000"/>
            </a:pPr>
            <a:r>
              <a:rPr lang="en-US" altLang="en-US" sz="2400" dirty="0">
                <a:solidFill>
                  <a:srgbClr val="660033"/>
                </a:solidFill>
              </a:rPr>
              <a:t>Evaluate one or more conditions, </a:t>
            </a:r>
          </a:p>
          <a:p>
            <a:pPr lvl="1">
              <a:buClr>
                <a:srgbClr val="660033"/>
              </a:buClr>
              <a:buSzPct val="120000"/>
              <a:buFont typeface="Arial" panose="020B0604020202020204" pitchFamily="34" charset="0"/>
              <a:buChar char="•"/>
            </a:pPr>
            <a:r>
              <a:rPr lang="en-US" altLang="en-US" dirty="0">
                <a:solidFill>
                  <a:srgbClr val="660033"/>
                </a:solidFill>
              </a:rPr>
              <a:t>along with a statement or statements to be executed if the condition is determined to be true, and</a:t>
            </a:r>
          </a:p>
          <a:p>
            <a:pPr lvl="1">
              <a:buClr>
                <a:srgbClr val="660033"/>
              </a:buClr>
              <a:buSzPct val="120000"/>
              <a:buFont typeface="Arial" panose="020B0604020202020204" pitchFamily="34" charset="0"/>
              <a:buChar char="•"/>
            </a:pPr>
            <a:r>
              <a:rPr lang="en-US" altLang="en-US" dirty="0">
                <a:solidFill>
                  <a:srgbClr val="660033"/>
                </a:solidFill>
              </a:rPr>
              <a:t>optionally, other statements to be executed if the condition is determined to be false</a:t>
            </a:r>
          </a:p>
          <a:p>
            <a:pPr>
              <a:buClr>
                <a:schemeClr val="tx2"/>
              </a:buClr>
              <a:buSzPct val="140000"/>
              <a:buFont typeface="Wingdings" panose="05000000000000000000" pitchFamily="2" charset="2"/>
              <a:buChar char="§"/>
            </a:pPr>
            <a:endParaRPr kumimoji="1" lang="en-US" altLang="en-US" b="1" dirty="0">
              <a:solidFill>
                <a:schemeClr val="tx1"/>
              </a:solidFill>
              <a:latin typeface="Arial Narrow" panose="020B0606020202030204" pitchFamily="34" charset="0"/>
            </a:endParaRPr>
          </a:p>
        </p:txBody>
      </p:sp>
      <p:pic>
        <p:nvPicPr>
          <p:cNvPr id="2" name="s25">
            <a:hlinkClick r:id="" action="ppaction://media"/>
            <a:extLst>
              <a:ext uri="{FF2B5EF4-FFF2-40B4-BE49-F238E27FC236}">
                <a16:creationId xmlns:a16="http://schemas.microsoft.com/office/drawing/2014/main" id="{DFCE58A4-AAE7-4ACC-8BFB-AB5DD7C2D83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98848" y="1524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A4AFCA87-04E7-4380-B38D-4722A4D0E49B}"/>
              </a:ext>
            </a:extLst>
          </p:cNvPr>
          <p:cNvSpPr txBox="1">
            <a:spLocks noChangeArrowheads="1"/>
          </p:cNvSpPr>
          <p:nvPr/>
        </p:nvSpPr>
        <p:spPr bwMode="auto">
          <a:xfrm>
            <a:off x="152400" y="925513"/>
            <a:ext cx="4665663"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0"/>
              </a:spcBef>
              <a:spcAft>
                <a:spcPct val="10000"/>
              </a:spcAft>
              <a:buFont typeface="Wingdings" panose="05000000000000000000" pitchFamily="2" charset="2"/>
              <a:buNone/>
            </a:pPr>
            <a:r>
              <a:rPr lang="en-US" altLang="en-US" b="1" dirty="0">
                <a:solidFill>
                  <a:srgbClr val="FF0000"/>
                </a:solidFill>
                <a:latin typeface="Arial Narrow" panose="020B0606020202030204" pitchFamily="34" charset="0"/>
              </a:rPr>
              <a:t>Example</a:t>
            </a:r>
            <a:r>
              <a:rPr lang="en-US" altLang="en-US" b="1" dirty="0">
                <a:solidFill>
                  <a:schemeClr val="tx1"/>
                </a:solidFill>
                <a:latin typeface="Arial Narrow" panose="020B0606020202030204" pitchFamily="34" charset="0"/>
              </a:rPr>
              <a:t> </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int mark=67;</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string result;</a:t>
            </a:r>
          </a:p>
          <a:p>
            <a:pPr eaLnBrk="1" hangingPunct="1">
              <a:spcBef>
                <a:spcPts val="400"/>
              </a:spcBef>
              <a:buFont typeface="Wingdings" panose="05000000000000000000" pitchFamily="2" charset="2"/>
              <a:buNone/>
            </a:pPr>
            <a:endParaRPr kumimoji="1" lang="en-US" altLang="en-US" sz="1800" b="1" dirty="0">
              <a:solidFill>
                <a:srgbClr val="0000FF"/>
              </a:solidFill>
              <a:latin typeface="Courier New" panose="02070309020205020404" pitchFamily="49" charset="0"/>
              <a:cs typeface="Courier New" panose="02070309020205020404" pitchFamily="49" charset="0"/>
            </a:endParaRP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if (mark &lt; 50)</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    result = "Grade is F";</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else if (mark &lt; 60)</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    result = "Grade is D";</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else if (mark &lt; 70)</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     result = "Grade is C";</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else if (mark &lt; 80)</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     result = "Grade is B";</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else</a:t>
            </a:r>
          </a:p>
          <a:p>
            <a:pPr eaLnBrk="1" hangingPunct="1">
              <a:spcBef>
                <a:spcPts val="400"/>
              </a:spcBef>
              <a:buFont typeface="Wingdings" panose="05000000000000000000" pitchFamily="2" charset="2"/>
              <a:buNone/>
            </a:pPr>
            <a:r>
              <a:rPr kumimoji="1" lang="en-US" altLang="en-US" sz="1800" b="1" dirty="0">
                <a:solidFill>
                  <a:srgbClr val="0000FF"/>
                </a:solidFill>
                <a:latin typeface="Courier New" panose="02070309020205020404" pitchFamily="49" charset="0"/>
                <a:cs typeface="Courier New" panose="02070309020205020404" pitchFamily="49" charset="0"/>
              </a:rPr>
              <a:t>     result = "Grade is A";</a:t>
            </a:r>
          </a:p>
        </p:txBody>
      </p:sp>
      <p:sp>
        <p:nvSpPr>
          <p:cNvPr id="303130" name="Rectangle 26">
            <a:extLst>
              <a:ext uri="{FF2B5EF4-FFF2-40B4-BE49-F238E27FC236}">
                <a16:creationId xmlns:a16="http://schemas.microsoft.com/office/drawing/2014/main" id="{B986C49E-3437-464A-9A39-0E9B6BD084C5}"/>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Control Structures - if</a:t>
            </a:r>
          </a:p>
        </p:txBody>
      </p:sp>
      <p:grpSp>
        <p:nvGrpSpPr>
          <p:cNvPr id="54275" name="Group 4">
            <a:extLst>
              <a:ext uri="{FF2B5EF4-FFF2-40B4-BE49-F238E27FC236}">
                <a16:creationId xmlns:a16="http://schemas.microsoft.com/office/drawing/2014/main" id="{F41CA1DF-476D-4319-9A21-3293E6EC1934}"/>
              </a:ext>
            </a:extLst>
          </p:cNvPr>
          <p:cNvGrpSpPr>
            <a:grpSpLocks/>
          </p:cNvGrpSpPr>
          <p:nvPr/>
        </p:nvGrpSpPr>
        <p:grpSpPr bwMode="auto">
          <a:xfrm>
            <a:off x="4624388" y="838200"/>
            <a:ext cx="3743325" cy="5058975"/>
            <a:chOff x="2976" y="288"/>
            <a:chExt cx="2688" cy="4489"/>
          </a:xfrm>
        </p:grpSpPr>
        <p:sp>
          <p:nvSpPr>
            <p:cNvPr id="36870" name="AutoShape 5">
              <a:extLst>
                <a:ext uri="{FF2B5EF4-FFF2-40B4-BE49-F238E27FC236}">
                  <a16:creationId xmlns:a16="http://schemas.microsoft.com/office/drawing/2014/main" id="{F745CBBA-D11B-4C5D-B7FC-9DDB225B6E77}"/>
                </a:ext>
              </a:extLst>
            </p:cNvPr>
            <p:cNvSpPr>
              <a:spLocks noChangeArrowheads="1"/>
            </p:cNvSpPr>
            <p:nvPr/>
          </p:nvSpPr>
          <p:spPr bwMode="auto">
            <a:xfrm>
              <a:off x="2976" y="288"/>
              <a:ext cx="1632" cy="480"/>
            </a:xfrm>
            <a:prstGeom prst="flowChartInputOutput">
              <a:avLst/>
            </a:prstGeom>
            <a:solidFill>
              <a:srgbClr val="FFCC00"/>
            </a:solidFill>
            <a:ln w="9525">
              <a:solidFill>
                <a:schemeClr val="tx1"/>
              </a:solidFill>
              <a:miter lim="800000"/>
              <a:headEnd/>
              <a:tailEnd/>
            </a:ln>
          </p:spPr>
          <p:txBody>
            <a:bodyPr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dirty="0">
                  <a:latin typeface="+mn-lt"/>
                  <a:cs typeface="+mn-cs"/>
                </a:rPr>
                <a:t>mark=67</a:t>
              </a:r>
            </a:p>
          </p:txBody>
        </p:sp>
        <p:sp>
          <p:nvSpPr>
            <p:cNvPr id="36871" name="AutoShape 6">
              <a:extLst>
                <a:ext uri="{FF2B5EF4-FFF2-40B4-BE49-F238E27FC236}">
                  <a16:creationId xmlns:a16="http://schemas.microsoft.com/office/drawing/2014/main" id="{BE45F4B3-80BF-4CCE-B084-77B1149CCA1C}"/>
                </a:ext>
              </a:extLst>
            </p:cNvPr>
            <p:cNvSpPr>
              <a:spLocks noChangeArrowheads="1"/>
            </p:cNvSpPr>
            <p:nvPr/>
          </p:nvSpPr>
          <p:spPr bwMode="auto">
            <a:xfrm>
              <a:off x="3217" y="1008"/>
              <a:ext cx="1151" cy="627"/>
            </a:xfrm>
            <a:prstGeom prst="flowChartDecision">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a:latin typeface="+mn-lt"/>
                  <a:cs typeface="+mn-cs"/>
                </a:rPr>
                <a:t>mark&lt;50?</a:t>
              </a:r>
            </a:p>
          </p:txBody>
        </p:sp>
        <p:sp>
          <p:nvSpPr>
            <p:cNvPr id="36872" name="AutoShape 7">
              <a:extLst>
                <a:ext uri="{FF2B5EF4-FFF2-40B4-BE49-F238E27FC236}">
                  <a16:creationId xmlns:a16="http://schemas.microsoft.com/office/drawing/2014/main" id="{C2DDC905-357B-492F-AF56-A01F563EC284}"/>
                </a:ext>
              </a:extLst>
            </p:cNvPr>
            <p:cNvSpPr>
              <a:spLocks noChangeArrowheads="1"/>
            </p:cNvSpPr>
            <p:nvPr/>
          </p:nvSpPr>
          <p:spPr bwMode="auto">
            <a:xfrm>
              <a:off x="3217" y="1871"/>
              <a:ext cx="1151" cy="621"/>
            </a:xfrm>
            <a:prstGeom prst="flowChartDecision">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a:latin typeface="+mn-lt"/>
                  <a:cs typeface="+mn-cs"/>
                </a:rPr>
                <a:t>mark&lt;60?</a:t>
              </a:r>
            </a:p>
          </p:txBody>
        </p:sp>
        <p:sp>
          <p:nvSpPr>
            <p:cNvPr id="36873" name="AutoShape 8">
              <a:extLst>
                <a:ext uri="{FF2B5EF4-FFF2-40B4-BE49-F238E27FC236}">
                  <a16:creationId xmlns:a16="http://schemas.microsoft.com/office/drawing/2014/main" id="{6EE892C2-D5D3-4F19-83DD-2BC77199049C}"/>
                </a:ext>
              </a:extLst>
            </p:cNvPr>
            <p:cNvSpPr>
              <a:spLocks noChangeArrowheads="1"/>
            </p:cNvSpPr>
            <p:nvPr/>
          </p:nvSpPr>
          <p:spPr bwMode="auto">
            <a:xfrm>
              <a:off x="3217" y="2736"/>
              <a:ext cx="1151" cy="623"/>
            </a:xfrm>
            <a:prstGeom prst="flowChartDecision">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dirty="0">
                  <a:latin typeface="+mn-lt"/>
                  <a:cs typeface="+mn-cs"/>
                </a:rPr>
                <a:t>mark&lt;70?</a:t>
              </a:r>
            </a:p>
          </p:txBody>
        </p:sp>
        <p:cxnSp>
          <p:nvCxnSpPr>
            <p:cNvPr id="54288" name="AutoShape 9">
              <a:extLst>
                <a:ext uri="{FF2B5EF4-FFF2-40B4-BE49-F238E27FC236}">
                  <a16:creationId xmlns:a16="http://schemas.microsoft.com/office/drawing/2014/main" id="{06A7BDB9-47F3-4FE6-8BD1-05DDC889D3AA}"/>
                </a:ext>
              </a:extLst>
            </p:cNvPr>
            <p:cNvCxnSpPr>
              <a:cxnSpLocks noChangeShapeType="1"/>
              <a:stCxn id="36870" idx="4"/>
              <a:endCxn id="36871" idx="0"/>
            </p:cNvCxnSpPr>
            <p:nvPr/>
          </p:nvCxnSpPr>
          <p:spPr bwMode="auto">
            <a:xfrm>
              <a:off x="3792" y="768"/>
              <a:ext cx="0" cy="24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89" name="AutoShape 10">
              <a:extLst>
                <a:ext uri="{FF2B5EF4-FFF2-40B4-BE49-F238E27FC236}">
                  <a16:creationId xmlns:a16="http://schemas.microsoft.com/office/drawing/2014/main" id="{B58BDAC4-ABA9-4B54-8414-369A03B99F27}"/>
                </a:ext>
              </a:extLst>
            </p:cNvPr>
            <p:cNvCxnSpPr>
              <a:cxnSpLocks noChangeShapeType="1"/>
              <a:stCxn id="36871" idx="2"/>
              <a:endCxn id="36872" idx="0"/>
            </p:cNvCxnSpPr>
            <p:nvPr/>
          </p:nvCxnSpPr>
          <p:spPr bwMode="auto">
            <a:xfrm>
              <a:off x="3792" y="1632"/>
              <a:ext cx="0" cy="24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90" name="AutoShape 11">
              <a:extLst>
                <a:ext uri="{FF2B5EF4-FFF2-40B4-BE49-F238E27FC236}">
                  <a16:creationId xmlns:a16="http://schemas.microsoft.com/office/drawing/2014/main" id="{613620FC-3975-4467-A64B-2DFF9B7EC0A1}"/>
                </a:ext>
              </a:extLst>
            </p:cNvPr>
            <p:cNvCxnSpPr>
              <a:cxnSpLocks noChangeShapeType="1"/>
              <a:stCxn id="36872" idx="2"/>
              <a:endCxn id="36873" idx="0"/>
            </p:cNvCxnSpPr>
            <p:nvPr/>
          </p:nvCxnSpPr>
          <p:spPr bwMode="auto">
            <a:xfrm>
              <a:off x="3792" y="2496"/>
              <a:ext cx="0" cy="24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77" name="AutoShape 12">
              <a:extLst>
                <a:ext uri="{FF2B5EF4-FFF2-40B4-BE49-F238E27FC236}">
                  <a16:creationId xmlns:a16="http://schemas.microsoft.com/office/drawing/2014/main" id="{E2F2FEA9-AA93-4669-A67B-A727B835EE60}"/>
                </a:ext>
              </a:extLst>
            </p:cNvPr>
            <p:cNvSpPr>
              <a:spLocks noChangeArrowheads="1"/>
            </p:cNvSpPr>
            <p:nvPr/>
          </p:nvSpPr>
          <p:spPr bwMode="auto">
            <a:xfrm>
              <a:off x="4656" y="1151"/>
              <a:ext cx="1008" cy="338"/>
            </a:xfrm>
            <a:prstGeom prst="flowChartDisplay">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dirty="0">
                  <a:latin typeface="+mn-lt"/>
                  <a:cs typeface="+mn-cs"/>
                </a:rPr>
                <a:t>Grade is F</a:t>
              </a:r>
            </a:p>
          </p:txBody>
        </p:sp>
        <p:sp>
          <p:nvSpPr>
            <p:cNvPr id="36878" name="AutoShape 13">
              <a:extLst>
                <a:ext uri="{FF2B5EF4-FFF2-40B4-BE49-F238E27FC236}">
                  <a16:creationId xmlns:a16="http://schemas.microsoft.com/office/drawing/2014/main" id="{25CECB91-50F6-4C1D-BF50-B641E196706C}"/>
                </a:ext>
              </a:extLst>
            </p:cNvPr>
            <p:cNvSpPr>
              <a:spLocks noChangeArrowheads="1"/>
            </p:cNvSpPr>
            <p:nvPr/>
          </p:nvSpPr>
          <p:spPr bwMode="auto">
            <a:xfrm>
              <a:off x="4656" y="2016"/>
              <a:ext cx="1008" cy="335"/>
            </a:xfrm>
            <a:prstGeom prst="flowChartDisplay">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dirty="0">
                  <a:latin typeface="+mn-lt"/>
                  <a:cs typeface="+mn-cs"/>
                </a:rPr>
                <a:t>Grade is D</a:t>
              </a:r>
            </a:p>
          </p:txBody>
        </p:sp>
        <p:sp>
          <p:nvSpPr>
            <p:cNvPr id="36879" name="AutoShape 14">
              <a:extLst>
                <a:ext uri="{FF2B5EF4-FFF2-40B4-BE49-F238E27FC236}">
                  <a16:creationId xmlns:a16="http://schemas.microsoft.com/office/drawing/2014/main" id="{27AF69A6-6E82-472A-B1E7-E4D258398116}"/>
                </a:ext>
              </a:extLst>
            </p:cNvPr>
            <p:cNvSpPr>
              <a:spLocks noChangeArrowheads="1"/>
            </p:cNvSpPr>
            <p:nvPr/>
          </p:nvSpPr>
          <p:spPr bwMode="auto">
            <a:xfrm>
              <a:off x="4656" y="2878"/>
              <a:ext cx="1008" cy="338"/>
            </a:xfrm>
            <a:prstGeom prst="flowChartDisplay">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dirty="0">
                  <a:latin typeface="+mn-lt"/>
                  <a:cs typeface="+mn-cs"/>
                </a:rPr>
                <a:t>Grade is C</a:t>
              </a:r>
            </a:p>
          </p:txBody>
        </p:sp>
        <p:sp>
          <p:nvSpPr>
            <p:cNvPr id="36880" name="AutoShape 15">
              <a:extLst>
                <a:ext uri="{FF2B5EF4-FFF2-40B4-BE49-F238E27FC236}">
                  <a16:creationId xmlns:a16="http://schemas.microsoft.com/office/drawing/2014/main" id="{1141B6FF-CAFE-4FCB-A45E-6AC9887156A4}"/>
                </a:ext>
              </a:extLst>
            </p:cNvPr>
            <p:cNvSpPr>
              <a:spLocks noChangeArrowheads="1"/>
            </p:cNvSpPr>
            <p:nvPr/>
          </p:nvSpPr>
          <p:spPr bwMode="auto">
            <a:xfrm>
              <a:off x="3288" y="4440"/>
              <a:ext cx="1008" cy="337"/>
            </a:xfrm>
            <a:prstGeom prst="flowChartDisplay">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a:latin typeface="+mn-lt"/>
                  <a:cs typeface="+mn-cs"/>
                </a:rPr>
                <a:t>Grade is A</a:t>
              </a:r>
            </a:p>
          </p:txBody>
        </p:sp>
        <p:cxnSp>
          <p:nvCxnSpPr>
            <p:cNvPr id="54295" name="AutoShape 16">
              <a:extLst>
                <a:ext uri="{FF2B5EF4-FFF2-40B4-BE49-F238E27FC236}">
                  <a16:creationId xmlns:a16="http://schemas.microsoft.com/office/drawing/2014/main" id="{38FDFD62-EB8C-423F-8775-E287AD6B63F7}"/>
                </a:ext>
              </a:extLst>
            </p:cNvPr>
            <p:cNvCxnSpPr>
              <a:cxnSpLocks noChangeShapeType="1"/>
              <a:stCxn id="36871" idx="3"/>
              <a:endCxn id="36877" idx="1"/>
            </p:cNvCxnSpPr>
            <p:nvPr/>
          </p:nvCxnSpPr>
          <p:spPr bwMode="auto">
            <a:xfrm flipV="1">
              <a:off x="4368" y="1320"/>
              <a:ext cx="28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96" name="AutoShape 17">
              <a:extLst>
                <a:ext uri="{FF2B5EF4-FFF2-40B4-BE49-F238E27FC236}">
                  <a16:creationId xmlns:a16="http://schemas.microsoft.com/office/drawing/2014/main" id="{4AA0D352-3E0D-4363-928C-3A9A37853CD1}"/>
                </a:ext>
              </a:extLst>
            </p:cNvPr>
            <p:cNvCxnSpPr>
              <a:cxnSpLocks noChangeShapeType="1"/>
              <a:stCxn id="36872" idx="3"/>
              <a:endCxn id="36878" idx="1"/>
            </p:cNvCxnSpPr>
            <p:nvPr/>
          </p:nvCxnSpPr>
          <p:spPr bwMode="auto">
            <a:xfrm>
              <a:off x="4368" y="2184"/>
              <a:ext cx="28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97" name="AutoShape 18">
              <a:extLst>
                <a:ext uri="{FF2B5EF4-FFF2-40B4-BE49-F238E27FC236}">
                  <a16:creationId xmlns:a16="http://schemas.microsoft.com/office/drawing/2014/main" id="{B2CDF0E6-DB4F-444C-89E4-3487E6B1ECD7}"/>
                </a:ext>
              </a:extLst>
            </p:cNvPr>
            <p:cNvCxnSpPr>
              <a:cxnSpLocks noChangeShapeType="1"/>
              <a:stCxn id="36873" idx="3"/>
              <a:endCxn id="36879" idx="1"/>
            </p:cNvCxnSpPr>
            <p:nvPr/>
          </p:nvCxnSpPr>
          <p:spPr bwMode="auto">
            <a:xfrm>
              <a:off x="4368" y="3048"/>
              <a:ext cx="28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85" name="Text Box 20">
              <a:extLst>
                <a:ext uri="{FF2B5EF4-FFF2-40B4-BE49-F238E27FC236}">
                  <a16:creationId xmlns:a16="http://schemas.microsoft.com/office/drawing/2014/main" id="{0AA0F9D1-5C1B-4267-B48D-A350136E1C12}"/>
                </a:ext>
              </a:extLst>
            </p:cNvPr>
            <p:cNvSpPr txBox="1">
              <a:spLocks noChangeArrowheads="1"/>
            </p:cNvSpPr>
            <p:nvPr/>
          </p:nvSpPr>
          <p:spPr bwMode="auto">
            <a:xfrm>
              <a:off x="4320" y="1054"/>
              <a:ext cx="34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a:latin typeface="+mn-lt"/>
                  <a:cs typeface="+mn-cs"/>
                </a:rPr>
                <a:t>yes</a:t>
              </a:r>
            </a:p>
          </p:txBody>
        </p:sp>
        <p:sp>
          <p:nvSpPr>
            <p:cNvPr id="36886" name="Text Box 21">
              <a:extLst>
                <a:ext uri="{FF2B5EF4-FFF2-40B4-BE49-F238E27FC236}">
                  <a16:creationId xmlns:a16="http://schemas.microsoft.com/office/drawing/2014/main" id="{B758471B-58D9-413B-AA14-E9B199FEAB4B}"/>
                </a:ext>
              </a:extLst>
            </p:cNvPr>
            <p:cNvSpPr txBox="1">
              <a:spLocks noChangeArrowheads="1"/>
            </p:cNvSpPr>
            <p:nvPr/>
          </p:nvSpPr>
          <p:spPr bwMode="auto">
            <a:xfrm>
              <a:off x="3840" y="1632"/>
              <a:ext cx="285"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a:latin typeface="+mn-lt"/>
                  <a:cs typeface="+mn-cs"/>
                </a:rPr>
                <a:t>no</a:t>
              </a:r>
            </a:p>
          </p:txBody>
        </p:sp>
        <p:sp>
          <p:nvSpPr>
            <p:cNvPr id="36887" name="Text Box 22">
              <a:extLst>
                <a:ext uri="{FF2B5EF4-FFF2-40B4-BE49-F238E27FC236}">
                  <a16:creationId xmlns:a16="http://schemas.microsoft.com/office/drawing/2014/main" id="{3B2E6E31-B857-45DE-9B1D-57F9AD6D2E92}"/>
                </a:ext>
              </a:extLst>
            </p:cNvPr>
            <p:cNvSpPr txBox="1">
              <a:spLocks noChangeArrowheads="1"/>
            </p:cNvSpPr>
            <p:nvPr/>
          </p:nvSpPr>
          <p:spPr bwMode="auto">
            <a:xfrm>
              <a:off x="4320" y="1921"/>
              <a:ext cx="34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dirty="0">
                  <a:latin typeface="+mn-lt"/>
                  <a:cs typeface="+mn-cs"/>
                </a:rPr>
                <a:t>yes</a:t>
              </a:r>
            </a:p>
          </p:txBody>
        </p:sp>
        <p:sp>
          <p:nvSpPr>
            <p:cNvPr id="36888" name="Text Box 23">
              <a:extLst>
                <a:ext uri="{FF2B5EF4-FFF2-40B4-BE49-F238E27FC236}">
                  <a16:creationId xmlns:a16="http://schemas.microsoft.com/office/drawing/2014/main" id="{4E67A157-6E9C-46C6-8DAA-2BC92FA114D4}"/>
                </a:ext>
              </a:extLst>
            </p:cNvPr>
            <p:cNvSpPr txBox="1">
              <a:spLocks noChangeArrowheads="1"/>
            </p:cNvSpPr>
            <p:nvPr/>
          </p:nvSpPr>
          <p:spPr bwMode="auto">
            <a:xfrm>
              <a:off x="4306" y="2747"/>
              <a:ext cx="34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dirty="0">
                  <a:latin typeface="+mn-lt"/>
                  <a:cs typeface="+mn-cs"/>
                </a:rPr>
                <a:t>yes</a:t>
              </a:r>
            </a:p>
          </p:txBody>
        </p:sp>
        <p:sp>
          <p:nvSpPr>
            <p:cNvPr id="36889" name="Text Box 24">
              <a:extLst>
                <a:ext uri="{FF2B5EF4-FFF2-40B4-BE49-F238E27FC236}">
                  <a16:creationId xmlns:a16="http://schemas.microsoft.com/office/drawing/2014/main" id="{3CE11CB6-BB74-4A31-B321-8755B66DA1EE}"/>
                </a:ext>
              </a:extLst>
            </p:cNvPr>
            <p:cNvSpPr txBox="1">
              <a:spLocks noChangeArrowheads="1"/>
            </p:cNvSpPr>
            <p:nvPr/>
          </p:nvSpPr>
          <p:spPr bwMode="auto">
            <a:xfrm>
              <a:off x="3840" y="2495"/>
              <a:ext cx="28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a:latin typeface="+mn-lt"/>
                  <a:cs typeface="+mn-cs"/>
                </a:rPr>
                <a:t>no</a:t>
              </a:r>
            </a:p>
          </p:txBody>
        </p:sp>
        <p:sp>
          <p:nvSpPr>
            <p:cNvPr id="36890" name="Text Box 25">
              <a:extLst>
                <a:ext uri="{FF2B5EF4-FFF2-40B4-BE49-F238E27FC236}">
                  <a16:creationId xmlns:a16="http://schemas.microsoft.com/office/drawing/2014/main" id="{97486760-8F81-4D48-99A7-1BFC83043669}"/>
                </a:ext>
              </a:extLst>
            </p:cNvPr>
            <p:cNvSpPr txBox="1">
              <a:spLocks noChangeArrowheads="1"/>
            </p:cNvSpPr>
            <p:nvPr/>
          </p:nvSpPr>
          <p:spPr bwMode="auto">
            <a:xfrm>
              <a:off x="3840" y="3336"/>
              <a:ext cx="28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dirty="0">
                  <a:latin typeface="+mn-lt"/>
                  <a:cs typeface="+mn-cs"/>
                </a:rPr>
                <a:t>no</a:t>
              </a:r>
            </a:p>
          </p:txBody>
        </p:sp>
      </p:grpSp>
      <p:sp>
        <p:nvSpPr>
          <p:cNvPr id="27" name="AutoShape 8">
            <a:extLst>
              <a:ext uri="{FF2B5EF4-FFF2-40B4-BE49-F238E27FC236}">
                <a16:creationId xmlns:a16="http://schemas.microsoft.com/office/drawing/2014/main" id="{1C8D2B12-C83F-4627-9AC3-FF6C73BD697F}"/>
              </a:ext>
            </a:extLst>
          </p:cNvPr>
          <p:cNvSpPr>
            <a:spLocks noChangeArrowheads="1"/>
          </p:cNvSpPr>
          <p:nvPr/>
        </p:nvSpPr>
        <p:spPr bwMode="auto">
          <a:xfrm>
            <a:off x="4972050" y="4567238"/>
            <a:ext cx="1600200" cy="704088"/>
          </a:xfrm>
          <a:prstGeom prst="flowChartDecision">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dirty="0">
                <a:latin typeface="+mn-lt"/>
                <a:cs typeface="+mn-cs"/>
              </a:rPr>
              <a:t>mark&lt;80?</a:t>
            </a:r>
          </a:p>
        </p:txBody>
      </p:sp>
      <p:cxnSp>
        <p:nvCxnSpPr>
          <p:cNvPr id="54278" name="AutoShape 11">
            <a:extLst>
              <a:ext uri="{FF2B5EF4-FFF2-40B4-BE49-F238E27FC236}">
                <a16:creationId xmlns:a16="http://schemas.microsoft.com/office/drawing/2014/main" id="{95DAD9E2-B14C-493C-B393-3216FEEC911F}"/>
              </a:ext>
            </a:extLst>
          </p:cNvPr>
          <p:cNvCxnSpPr>
            <a:cxnSpLocks noChangeShapeType="1"/>
          </p:cNvCxnSpPr>
          <p:nvPr/>
        </p:nvCxnSpPr>
        <p:spPr bwMode="auto">
          <a:xfrm>
            <a:off x="5771231" y="4295775"/>
            <a:ext cx="0" cy="27432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4279" name="AutoShape 11">
            <a:extLst>
              <a:ext uri="{FF2B5EF4-FFF2-40B4-BE49-F238E27FC236}">
                <a16:creationId xmlns:a16="http://schemas.microsoft.com/office/drawing/2014/main" id="{C944FC5C-6B0C-42A4-93E5-43609200A6DA}"/>
              </a:ext>
            </a:extLst>
          </p:cNvPr>
          <p:cNvCxnSpPr>
            <a:cxnSpLocks noChangeShapeType="1"/>
          </p:cNvCxnSpPr>
          <p:nvPr/>
        </p:nvCxnSpPr>
        <p:spPr bwMode="auto">
          <a:xfrm>
            <a:off x="5775325" y="5267325"/>
            <a:ext cx="0" cy="25717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 name="Text Box 25">
            <a:extLst>
              <a:ext uri="{FF2B5EF4-FFF2-40B4-BE49-F238E27FC236}">
                <a16:creationId xmlns:a16="http://schemas.microsoft.com/office/drawing/2014/main" id="{A638BFE3-D8E0-409F-B101-6C180C4F0DFB}"/>
              </a:ext>
            </a:extLst>
          </p:cNvPr>
          <p:cNvSpPr txBox="1">
            <a:spLocks noChangeArrowheads="1"/>
          </p:cNvSpPr>
          <p:nvPr/>
        </p:nvSpPr>
        <p:spPr bwMode="auto">
          <a:xfrm>
            <a:off x="5792788" y="5157788"/>
            <a:ext cx="3794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dirty="0">
                <a:latin typeface="+mn-lt"/>
                <a:cs typeface="+mn-cs"/>
              </a:rPr>
              <a:t>no</a:t>
            </a:r>
          </a:p>
        </p:txBody>
      </p:sp>
      <p:sp>
        <p:nvSpPr>
          <p:cNvPr id="35" name="AutoShape 14">
            <a:extLst>
              <a:ext uri="{FF2B5EF4-FFF2-40B4-BE49-F238E27FC236}">
                <a16:creationId xmlns:a16="http://schemas.microsoft.com/office/drawing/2014/main" id="{EC1624C5-CD53-4E1D-A82E-C739E4E9A793}"/>
              </a:ext>
            </a:extLst>
          </p:cNvPr>
          <p:cNvSpPr>
            <a:spLocks noChangeArrowheads="1"/>
          </p:cNvSpPr>
          <p:nvPr/>
        </p:nvSpPr>
        <p:spPr bwMode="auto">
          <a:xfrm>
            <a:off x="6961188" y="4746625"/>
            <a:ext cx="1403350" cy="379413"/>
          </a:xfrm>
          <a:prstGeom prst="flowChartDisplay">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dirty="0">
                <a:latin typeface="+mn-lt"/>
                <a:cs typeface="+mn-cs"/>
              </a:rPr>
              <a:t>Grade is B</a:t>
            </a:r>
          </a:p>
        </p:txBody>
      </p:sp>
      <p:sp>
        <p:nvSpPr>
          <p:cNvPr id="36" name="Text Box 23">
            <a:extLst>
              <a:ext uri="{FF2B5EF4-FFF2-40B4-BE49-F238E27FC236}">
                <a16:creationId xmlns:a16="http://schemas.microsoft.com/office/drawing/2014/main" id="{A2829D94-E8A1-44AA-A8DB-081A79B8EA4D}"/>
              </a:ext>
            </a:extLst>
          </p:cNvPr>
          <p:cNvSpPr txBox="1">
            <a:spLocks noChangeArrowheads="1"/>
          </p:cNvSpPr>
          <p:nvPr/>
        </p:nvSpPr>
        <p:spPr bwMode="auto">
          <a:xfrm>
            <a:off x="6475413" y="4618038"/>
            <a:ext cx="481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b="0" dirty="0">
                <a:latin typeface="+mn-lt"/>
                <a:cs typeface="+mn-cs"/>
              </a:rPr>
              <a:t>yes</a:t>
            </a:r>
          </a:p>
        </p:txBody>
      </p:sp>
      <p:cxnSp>
        <p:nvCxnSpPr>
          <p:cNvPr id="54283" name="AutoShape 18">
            <a:extLst>
              <a:ext uri="{FF2B5EF4-FFF2-40B4-BE49-F238E27FC236}">
                <a16:creationId xmlns:a16="http://schemas.microsoft.com/office/drawing/2014/main" id="{CF5DEC4B-B4EA-494F-997A-46C2F602D51B}"/>
              </a:ext>
            </a:extLst>
          </p:cNvPr>
          <p:cNvCxnSpPr>
            <a:cxnSpLocks noChangeShapeType="1"/>
          </p:cNvCxnSpPr>
          <p:nvPr/>
        </p:nvCxnSpPr>
        <p:spPr bwMode="auto">
          <a:xfrm>
            <a:off x="6575425" y="4930775"/>
            <a:ext cx="401638"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pic>
        <p:nvPicPr>
          <p:cNvPr id="2" name="s26">
            <a:hlinkClick r:id="" action="ppaction://media"/>
            <a:extLst>
              <a:ext uri="{FF2B5EF4-FFF2-40B4-BE49-F238E27FC236}">
                <a16:creationId xmlns:a16="http://schemas.microsoft.com/office/drawing/2014/main" id="{B8C54117-7BB5-4DD1-8F1D-AB070870382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9791"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DF2D8203-BA0D-4F71-A791-3F6342AFBB0A}"/>
              </a:ext>
            </a:extLst>
          </p:cNvPr>
          <p:cNvSpPr>
            <a:spLocks noChangeArrowheads="1"/>
          </p:cNvSpPr>
          <p:nvPr/>
        </p:nvSpPr>
        <p:spPr bwMode="auto">
          <a:xfrm>
            <a:off x="152400" y="9144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90000"/>
              </a:lnSpc>
              <a:buClr>
                <a:srgbClr val="660033"/>
              </a:buClr>
              <a:buSzPct val="140000"/>
            </a:pPr>
            <a:r>
              <a:rPr kumimoji="1" lang="en-US" altLang="en-US" dirty="0">
                <a:solidFill>
                  <a:srgbClr val="660033"/>
                </a:solidFill>
                <a:latin typeface="+mn-lt"/>
              </a:rPr>
              <a:t>Executes a group of statements so long if the condition is true</a:t>
            </a:r>
          </a:p>
          <a:p>
            <a:pPr marL="0" indent="0">
              <a:lnSpc>
                <a:spcPct val="90000"/>
              </a:lnSpc>
              <a:buClr>
                <a:srgbClr val="660033"/>
              </a:buClr>
              <a:buSzPct val="140000"/>
              <a:buNone/>
            </a:pPr>
            <a:endParaRPr kumimoji="1" lang="en-US" altLang="en-US" sz="2400" b="1" dirty="0">
              <a:solidFill>
                <a:schemeClr val="tx1"/>
              </a:solidFill>
              <a:latin typeface="Arial Narrow" panose="020B0606020202030204" pitchFamily="34" charset="0"/>
            </a:endParaRPr>
          </a:p>
        </p:txBody>
      </p:sp>
      <p:sp>
        <p:nvSpPr>
          <p:cNvPr id="40963" name="Rectangle 3">
            <a:extLst>
              <a:ext uri="{FF2B5EF4-FFF2-40B4-BE49-F238E27FC236}">
                <a16:creationId xmlns:a16="http://schemas.microsoft.com/office/drawing/2014/main" id="{018D322E-EF10-4CA1-94FA-135AB4F3A6BD}"/>
              </a:ext>
            </a:extLst>
          </p:cNvPr>
          <p:cNvSpPr>
            <a:spLocks noChangeArrowheads="1"/>
          </p:cNvSpPr>
          <p:nvPr/>
        </p:nvSpPr>
        <p:spPr bwMode="auto">
          <a:xfrm>
            <a:off x="5486400" y="2057400"/>
            <a:ext cx="3352800" cy="1446550"/>
          </a:xfrm>
          <a:prstGeom prst="rect">
            <a:avLst/>
          </a:prstGeom>
          <a:solidFill>
            <a:srgbClr val="CCFFFF"/>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marL="0" lvl="2" eaLnBrk="1" hangingPunct="1">
              <a:spcBef>
                <a:spcPct val="0"/>
              </a:spcBef>
              <a:buClr>
                <a:schemeClr val="accent2"/>
              </a:buClr>
              <a:buFontTx/>
              <a:buNone/>
              <a:defRPr/>
            </a:pPr>
            <a:r>
              <a:rPr kumimoji="0" lang="en-US" altLang="en-US" sz="2000" b="1" dirty="0">
                <a:solidFill>
                  <a:srgbClr val="0000FF"/>
                </a:solidFill>
                <a:latin typeface="Courier New" panose="02070309020205020404" pitchFamily="49" charset="0"/>
                <a:cs typeface="Courier New" panose="02070309020205020404" pitchFamily="49" charset="0"/>
              </a:rPr>
              <a:t>while (</a:t>
            </a:r>
            <a:r>
              <a:rPr kumimoji="0" lang="en-US" altLang="en-US" sz="2000" b="1" dirty="0">
                <a:solidFill>
                  <a:schemeClr val="tx1"/>
                </a:solidFill>
                <a:latin typeface="+mn-lt"/>
                <a:cs typeface="+mn-cs"/>
              </a:rPr>
              <a:t> condition</a:t>
            </a:r>
            <a:r>
              <a:rPr kumimoji="0" lang="en-US" altLang="en-US" b="1" dirty="0">
                <a:solidFill>
                  <a:schemeClr val="tx1"/>
                </a:solidFill>
                <a:latin typeface="+mn-lt"/>
                <a:cs typeface="+mn-cs"/>
              </a:rPr>
              <a:t> </a:t>
            </a:r>
            <a:r>
              <a:rPr kumimoji="0" lang="en-US" altLang="en-US" sz="2000" b="1" dirty="0">
                <a:solidFill>
                  <a:srgbClr val="0000FF"/>
                </a:solidFill>
                <a:latin typeface="Courier New" panose="02070309020205020404" pitchFamily="49" charset="0"/>
                <a:cs typeface="Courier New" panose="02070309020205020404" pitchFamily="49" charset="0"/>
              </a:rPr>
              <a:t>)</a:t>
            </a:r>
          </a:p>
          <a:p>
            <a:pPr marL="0" lvl="2" eaLnBrk="1" hangingPunct="1">
              <a:spcBef>
                <a:spcPct val="0"/>
              </a:spcBef>
              <a:buClr>
                <a:schemeClr val="accent2"/>
              </a:buClr>
              <a:buFontTx/>
              <a:buNone/>
              <a:tabLst>
                <a:tab pos="520700" algn="l"/>
              </a:tabLst>
              <a:defRPr/>
            </a:pPr>
            <a:r>
              <a:rPr kumimoji="0" lang="en-US" altLang="en-US" sz="2000" b="1" dirty="0">
                <a:solidFill>
                  <a:srgbClr val="0000FF"/>
                </a:solidFill>
                <a:latin typeface="Courier New" panose="02070309020205020404" pitchFamily="49" charset="0"/>
                <a:cs typeface="Courier New" panose="02070309020205020404" pitchFamily="49" charset="0"/>
              </a:rPr>
              <a:t>{</a:t>
            </a:r>
            <a:br>
              <a:rPr kumimoji="0" lang="en-US" altLang="en-US" b="1" dirty="0">
                <a:solidFill>
                  <a:schemeClr val="tx1"/>
                </a:solidFill>
                <a:latin typeface="+mn-lt"/>
                <a:cs typeface="+mn-cs"/>
              </a:rPr>
            </a:br>
            <a:r>
              <a:rPr kumimoji="0" lang="en-US" altLang="en-US" b="1" dirty="0">
                <a:solidFill>
                  <a:schemeClr val="tx1"/>
                </a:solidFill>
                <a:latin typeface="+mn-lt"/>
                <a:cs typeface="+mn-cs"/>
              </a:rPr>
              <a:t>	</a:t>
            </a:r>
            <a:r>
              <a:rPr kumimoji="0" lang="en-US" altLang="en-US" sz="2000" b="1" dirty="0">
                <a:solidFill>
                  <a:srgbClr val="009900"/>
                </a:solidFill>
                <a:latin typeface="+mn-lt"/>
                <a:cs typeface="+mn-cs"/>
              </a:rPr>
              <a:t>// </a:t>
            </a:r>
            <a:r>
              <a:rPr kumimoji="0" lang="en-US" altLang="en-US" sz="2000" b="1" i="1" dirty="0">
                <a:solidFill>
                  <a:srgbClr val="009900"/>
                </a:solidFill>
                <a:latin typeface="+mn-lt"/>
                <a:cs typeface="+mn-cs"/>
              </a:rPr>
              <a:t>statements;</a:t>
            </a:r>
            <a:br>
              <a:rPr kumimoji="0" lang="en-US" altLang="en-US" sz="2000" b="1" i="1" dirty="0">
                <a:solidFill>
                  <a:srgbClr val="009900"/>
                </a:solidFill>
                <a:latin typeface="+mn-lt"/>
                <a:cs typeface="+mn-cs"/>
              </a:rPr>
            </a:br>
            <a:r>
              <a:rPr kumimoji="0" lang="en-US" altLang="en-US" sz="2000" b="1" dirty="0">
                <a:solidFill>
                  <a:srgbClr val="0000FF"/>
                </a:solidFill>
                <a:latin typeface="Courier New" panose="02070309020205020404" pitchFamily="49" charset="0"/>
                <a:cs typeface="Courier New" panose="02070309020205020404" pitchFamily="49" charset="0"/>
              </a:rPr>
              <a:t>}</a:t>
            </a:r>
            <a:endParaRPr kumimoji="0" lang="en-US" altLang="en-US" b="1" dirty="0">
              <a:solidFill>
                <a:srgbClr val="0000FF"/>
              </a:solidFill>
              <a:latin typeface="Courier New" panose="02070309020205020404" pitchFamily="49" charset="0"/>
              <a:cs typeface="Courier New" panose="02070309020205020404" pitchFamily="49" charset="0"/>
            </a:endParaRPr>
          </a:p>
        </p:txBody>
      </p:sp>
      <p:sp>
        <p:nvSpPr>
          <p:cNvPr id="308229" name="Rectangle 5">
            <a:extLst>
              <a:ext uri="{FF2B5EF4-FFF2-40B4-BE49-F238E27FC236}">
                <a16:creationId xmlns:a16="http://schemas.microsoft.com/office/drawing/2014/main" id="{B518225F-454C-4CBC-BDC7-879F22319303}"/>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Control Structures – while ..</a:t>
            </a:r>
          </a:p>
        </p:txBody>
      </p:sp>
      <p:sp>
        <p:nvSpPr>
          <p:cNvPr id="5" name="Text Box 3">
            <a:extLst>
              <a:ext uri="{FF2B5EF4-FFF2-40B4-BE49-F238E27FC236}">
                <a16:creationId xmlns:a16="http://schemas.microsoft.com/office/drawing/2014/main" id="{63553498-AEE3-4DA3-B88A-BE084477665A}"/>
              </a:ext>
            </a:extLst>
          </p:cNvPr>
          <p:cNvSpPr txBox="1">
            <a:spLocks noChangeArrowheads="1"/>
          </p:cNvSpPr>
          <p:nvPr/>
        </p:nvSpPr>
        <p:spPr bwMode="auto">
          <a:xfrm>
            <a:off x="5410200" y="1570037"/>
            <a:ext cx="1524000" cy="461963"/>
          </a:xfrm>
          <a:prstGeom prst="rect">
            <a:avLst/>
          </a:prstGeom>
          <a:noFill/>
          <a:ln w="9525">
            <a:noFill/>
            <a:miter lim="800000"/>
            <a:headEnd/>
            <a:tailEnd/>
          </a:ln>
        </p:spPr>
        <p:txBody>
          <a:bodyPr>
            <a:spAutoFit/>
          </a:bodyPr>
          <a:lstStyle/>
          <a:p>
            <a:pPr eaLnBrk="1" hangingPunct="1">
              <a:spcBef>
                <a:spcPct val="50000"/>
              </a:spcBef>
              <a:defRPr/>
            </a:pPr>
            <a:r>
              <a:rPr lang="en-US" b="1" dirty="0">
                <a:solidFill>
                  <a:srgbClr val="FF0000"/>
                </a:solidFill>
                <a:latin typeface="+mn-lt"/>
                <a:cs typeface="+mn-cs"/>
              </a:rPr>
              <a:t>Syntax</a:t>
            </a:r>
          </a:p>
        </p:txBody>
      </p:sp>
      <p:sp>
        <p:nvSpPr>
          <p:cNvPr id="6" name="Rectangle 3">
            <a:extLst>
              <a:ext uri="{FF2B5EF4-FFF2-40B4-BE49-F238E27FC236}">
                <a16:creationId xmlns:a16="http://schemas.microsoft.com/office/drawing/2014/main" id="{7FE51C0A-337C-408F-96D2-DE9B3C9A424F}"/>
              </a:ext>
            </a:extLst>
          </p:cNvPr>
          <p:cNvSpPr>
            <a:spLocks noChangeArrowheads="1"/>
          </p:cNvSpPr>
          <p:nvPr/>
        </p:nvSpPr>
        <p:spPr bwMode="auto">
          <a:xfrm>
            <a:off x="114300" y="1716554"/>
            <a:ext cx="533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90000"/>
              </a:lnSpc>
              <a:buClr>
                <a:srgbClr val="660033"/>
              </a:buClr>
              <a:buSzPct val="140000"/>
            </a:pPr>
            <a:r>
              <a:rPr kumimoji="1" lang="en-US" altLang="en-US" sz="2400" b="1" dirty="0">
                <a:solidFill>
                  <a:srgbClr val="0000FF"/>
                </a:solidFill>
                <a:latin typeface="Courier New" panose="02070309020205020404" pitchFamily="49" charset="0"/>
                <a:cs typeface="Courier New" panose="02070309020205020404" pitchFamily="49" charset="0"/>
              </a:rPr>
              <a:t>while</a:t>
            </a:r>
            <a:r>
              <a:rPr lang="en-US" altLang="en-US" b="1" dirty="0">
                <a:solidFill>
                  <a:srgbClr val="660033"/>
                </a:solidFill>
                <a:latin typeface="Arial Narrow" panose="020B0606020202030204" pitchFamily="34" charset="0"/>
              </a:rPr>
              <a:t> </a:t>
            </a:r>
            <a:r>
              <a:rPr lang="en-US" altLang="en-US" sz="2400" dirty="0">
                <a:solidFill>
                  <a:srgbClr val="660033"/>
                </a:solidFill>
                <a:latin typeface="+mn-lt"/>
              </a:rPr>
              <a:t>Loop first tests condition</a:t>
            </a:r>
          </a:p>
          <a:p>
            <a:pPr lvl="1">
              <a:lnSpc>
                <a:spcPct val="90000"/>
              </a:lnSpc>
              <a:buClr>
                <a:srgbClr val="660033"/>
              </a:buClr>
              <a:buSzPct val="120000"/>
              <a:buFont typeface="Arial" panose="020B0604020202020204" pitchFamily="34" charset="0"/>
              <a:buChar char="•"/>
            </a:pPr>
            <a:r>
              <a:rPr lang="en-US" altLang="en-US" dirty="0">
                <a:solidFill>
                  <a:srgbClr val="660033"/>
                </a:solidFill>
                <a:latin typeface="+mn-lt"/>
              </a:rPr>
              <a:t>If condition is </a:t>
            </a:r>
            <a:r>
              <a:rPr kumimoji="1" lang="en-US" altLang="en-US" sz="2000" b="1" dirty="0">
                <a:solidFill>
                  <a:srgbClr val="0000FF"/>
                </a:solidFill>
                <a:latin typeface="Courier New" panose="02070309020205020404" pitchFamily="49" charset="0"/>
                <a:cs typeface="Courier New" panose="02070309020205020404" pitchFamily="49" charset="0"/>
              </a:rPr>
              <a:t>false</a:t>
            </a:r>
            <a:r>
              <a:rPr lang="en-US" altLang="en-US" dirty="0">
                <a:solidFill>
                  <a:srgbClr val="660033"/>
                </a:solidFill>
                <a:latin typeface="+mn-lt"/>
              </a:rPr>
              <a:t>, it skips past all the statements</a:t>
            </a:r>
          </a:p>
          <a:p>
            <a:pPr lvl="1">
              <a:lnSpc>
                <a:spcPct val="90000"/>
              </a:lnSpc>
              <a:buClr>
                <a:srgbClr val="660033"/>
              </a:buClr>
              <a:buSzPct val="120000"/>
              <a:buFont typeface="Arial" panose="020B0604020202020204" pitchFamily="34" charset="0"/>
              <a:buChar char="•"/>
            </a:pPr>
            <a:r>
              <a:rPr lang="en-US" altLang="en-US" dirty="0">
                <a:solidFill>
                  <a:srgbClr val="660033"/>
                </a:solidFill>
                <a:latin typeface="+mn-lt"/>
              </a:rPr>
              <a:t>If condition is </a:t>
            </a:r>
            <a:r>
              <a:rPr kumimoji="1" lang="en-US" altLang="en-US" sz="2000" b="1" dirty="0">
                <a:solidFill>
                  <a:srgbClr val="0000FF"/>
                </a:solidFill>
                <a:latin typeface="Courier New" panose="02070309020205020404" pitchFamily="49" charset="0"/>
                <a:cs typeface="Courier New" panose="02070309020205020404" pitchFamily="49" charset="0"/>
              </a:rPr>
              <a:t>true</a:t>
            </a:r>
            <a:r>
              <a:rPr lang="en-US" altLang="en-US" dirty="0">
                <a:solidFill>
                  <a:srgbClr val="660033"/>
                </a:solidFill>
                <a:latin typeface="+mn-lt"/>
              </a:rPr>
              <a:t>, it executes the statements and goes back to the </a:t>
            </a:r>
            <a:r>
              <a:rPr kumimoji="1" lang="en-US" altLang="en-US" sz="2000" b="1" dirty="0">
                <a:solidFill>
                  <a:srgbClr val="0000FF"/>
                </a:solidFill>
                <a:latin typeface="Courier New" panose="02070309020205020404" pitchFamily="49" charset="0"/>
                <a:cs typeface="Courier New" panose="02070309020205020404" pitchFamily="49" charset="0"/>
              </a:rPr>
              <a:t>while</a:t>
            </a:r>
            <a:r>
              <a:rPr lang="en-US" altLang="en-US" dirty="0">
                <a:solidFill>
                  <a:srgbClr val="660033"/>
                </a:solidFill>
                <a:latin typeface="+mn-lt"/>
              </a:rPr>
              <a:t> statement and test the </a:t>
            </a:r>
            <a:r>
              <a:rPr lang="en-US" altLang="en-US">
                <a:solidFill>
                  <a:srgbClr val="660033"/>
                </a:solidFill>
                <a:latin typeface="+mn-lt"/>
              </a:rPr>
              <a:t>condition again</a:t>
            </a:r>
            <a:endParaRPr lang="en-US" altLang="en-US" dirty="0">
              <a:solidFill>
                <a:srgbClr val="660033"/>
              </a:solidFill>
              <a:latin typeface="+mn-lt"/>
            </a:endParaRPr>
          </a:p>
        </p:txBody>
      </p:sp>
      <p:pic>
        <p:nvPicPr>
          <p:cNvPr id="2" name="s27">
            <a:hlinkClick r:id="" action="ppaction://media"/>
            <a:extLst>
              <a:ext uri="{FF2B5EF4-FFF2-40B4-BE49-F238E27FC236}">
                <a16:creationId xmlns:a16="http://schemas.microsoft.com/office/drawing/2014/main" id="{B032AE88-8A9E-49D9-9A45-B92CF04F9BC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6000" y="194860"/>
            <a:ext cx="406400" cy="406400"/>
          </a:xfrm>
          <a:prstGeom prst="rect">
            <a:avLst/>
          </a:prstGeom>
        </p:spPr>
      </p:pic>
      <p:sp>
        <p:nvSpPr>
          <p:cNvPr id="8" name="Rectangle 3">
            <a:extLst>
              <a:ext uri="{FF2B5EF4-FFF2-40B4-BE49-F238E27FC236}">
                <a16:creationId xmlns:a16="http://schemas.microsoft.com/office/drawing/2014/main" id="{CC263EC7-A2D2-49D7-A949-E5ED4FD82ACB}"/>
              </a:ext>
            </a:extLst>
          </p:cNvPr>
          <p:cNvSpPr>
            <a:spLocks noChangeArrowheads="1"/>
          </p:cNvSpPr>
          <p:nvPr/>
        </p:nvSpPr>
        <p:spPr bwMode="auto">
          <a:xfrm>
            <a:off x="152400" y="4340791"/>
            <a:ext cx="8026400" cy="137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lnSpc>
                <a:spcPct val="90000"/>
              </a:lnSpc>
              <a:buClr>
                <a:srgbClr val="660033"/>
              </a:buClr>
              <a:buSzPct val="140000"/>
            </a:pPr>
            <a:r>
              <a:rPr lang="en-US" altLang="en-US" sz="2400">
                <a:solidFill>
                  <a:srgbClr val="660033"/>
                </a:solidFill>
                <a:latin typeface="+mn-lt"/>
              </a:rPr>
              <a:t>Loop </a:t>
            </a:r>
            <a:r>
              <a:rPr lang="en-US" altLang="en-US" sz="2400" dirty="0">
                <a:solidFill>
                  <a:srgbClr val="660033"/>
                </a:solidFill>
                <a:latin typeface="+mn-lt"/>
              </a:rPr>
              <a:t>can execute any number of times, </a:t>
            </a:r>
          </a:p>
          <a:p>
            <a:pPr lvl="1">
              <a:lnSpc>
                <a:spcPct val="90000"/>
              </a:lnSpc>
              <a:buClr>
                <a:srgbClr val="660033"/>
              </a:buClr>
              <a:buSzPct val="120000"/>
              <a:buFont typeface="Arial" panose="020B0604020202020204" pitchFamily="34" charset="0"/>
              <a:buChar char="•"/>
            </a:pPr>
            <a:r>
              <a:rPr lang="en-US" altLang="en-US" sz="2000" dirty="0">
                <a:solidFill>
                  <a:srgbClr val="660033"/>
                </a:solidFill>
                <a:latin typeface="+mn-lt"/>
              </a:rPr>
              <a:t>until the condition is</a:t>
            </a:r>
            <a:r>
              <a:rPr lang="en-US" altLang="en-US" sz="2000" b="1" dirty="0">
                <a:solidFill>
                  <a:srgbClr val="660033"/>
                </a:solidFill>
                <a:latin typeface="+mn-lt"/>
              </a:rPr>
              <a:t> </a:t>
            </a:r>
            <a:r>
              <a:rPr kumimoji="1" lang="en-US" altLang="en-US" sz="2000" b="1" dirty="0">
                <a:solidFill>
                  <a:srgbClr val="0000FF"/>
                </a:solidFill>
                <a:latin typeface="Courier New" panose="02070309020205020404" pitchFamily="49" charset="0"/>
                <a:cs typeface="Courier New" panose="02070309020205020404" pitchFamily="49" charset="0"/>
              </a:rPr>
              <a:t>false</a:t>
            </a:r>
            <a:r>
              <a:rPr lang="en-US" altLang="en-US" sz="2000" b="1" dirty="0">
                <a:solidFill>
                  <a:srgbClr val="660033"/>
                </a:solidFill>
                <a:latin typeface="+mn-lt"/>
              </a:rPr>
              <a:t> </a:t>
            </a:r>
            <a:r>
              <a:rPr lang="en-US" altLang="en-US" sz="2000" dirty="0">
                <a:solidFill>
                  <a:srgbClr val="660033"/>
                </a:solidFill>
                <a:latin typeface="+mn-lt"/>
              </a:rPr>
              <a:t>(Zero)</a:t>
            </a:r>
          </a:p>
          <a:p>
            <a:pPr>
              <a:lnSpc>
                <a:spcPct val="90000"/>
              </a:lnSpc>
              <a:buClr>
                <a:srgbClr val="660033"/>
              </a:buClr>
              <a:buSzPct val="140000"/>
            </a:pPr>
            <a:r>
              <a:rPr lang="en-US" altLang="en-US" sz="2400" dirty="0">
                <a:solidFill>
                  <a:srgbClr val="660033"/>
                </a:solidFill>
                <a:latin typeface="+mn-lt"/>
              </a:rPr>
              <a:t>Statements never execute if condition is initially </a:t>
            </a:r>
            <a:r>
              <a:rPr kumimoji="1" lang="en-US" altLang="en-US" sz="2000" b="1" dirty="0">
                <a:solidFill>
                  <a:srgbClr val="0000FF"/>
                </a:solidFill>
                <a:latin typeface="Courier New" panose="02070309020205020404" pitchFamily="49" charset="0"/>
                <a:cs typeface="Courier New" panose="02070309020205020404" pitchFamily="49" charset="0"/>
              </a:rPr>
              <a:t>false</a:t>
            </a:r>
            <a:endParaRPr kumimoji="1" lang="en-GB" altLang="en-US" sz="20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21A132F-4C46-4782-A482-3BA282E90A1D}"/>
              </a:ext>
            </a:extLst>
          </p:cNvPr>
          <p:cNvSpPr>
            <a:spLocks noGrp="1" noChangeArrowheads="1"/>
          </p:cNvSpPr>
          <p:nvPr>
            <p:ph type="title"/>
          </p:nvPr>
        </p:nvSpPr>
        <p:spPr/>
        <p:txBody>
          <a:bodyPr/>
          <a:lstStyle/>
          <a:p>
            <a:pPr eaLnBrk="1" hangingPunct="1"/>
            <a:r>
              <a:rPr lang="en-US" altLang="en-US" dirty="0"/>
              <a:t>What is C#</a:t>
            </a:r>
          </a:p>
        </p:txBody>
      </p:sp>
      <p:sp>
        <p:nvSpPr>
          <p:cNvPr id="11267" name="Rectangle 3">
            <a:extLst>
              <a:ext uri="{FF2B5EF4-FFF2-40B4-BE49-F238E27FC236}">
                <a16:creationId xmlns:a16="http://schemas.microsoft.com/office/drawing/2014/main" id="{D7290FA0-C9A1-4F01-8C76-4C97BD8AE925}"/>
              </a:ext>
            </a:extLst>
          </p:cNvPr>
          <p:cNvSpPr>
            <a:spLocks noGrp="1" noChangeArrowheads="1"/>
          </p:cNvSpPr>
          <p:nvPr>
            <p:ph idx="1"/>
          </p:nvPr>
        </p:nvSpPr>
        <p:spPr/>
        <p:txBody>
          <a:bodyPr/>
          <a:lstStyle/>
          <a:p>
            <a:pPr marL="0" indent="0" eaLnBrk="1" hangingPunct="1">
              <a:spcBef>
                <a:spcPts val="0"/>
              </a:spcBef>
              <a:spcAft>
                <a:spcPts val="600"/>
              </a:spcAft>
              <a:buNone/>
              <a:defRPr/>
            </a:pPr>
            <a:r>
              <a:rPr lang="en-SG" altLang="en-US" dirty="0"/>
              <a:t>C# is designed for building applications that run on the .NET Core. </a:t>
            </a:r>
          </a:p>
          <a:p>
            <a:pPr marL="457200" lvl="1" indent="-457200" eaLnBrk="1" hangingPunct="1">
              <a:spcBef>
                <a:spcPts val="0"/>
              </a:spcBef>
              <a:spcAft>
                <a:spcPts val="600"/>
              </a:spcAft>
              <a:buFont typeface="Arial" panose="020B0604020202020204" pitchFamily="34" charset="0"/>
              <a:buChar char="•"/>
              <a:defRPr/>
            </a:pPr>
            <a:r>
              <a:rPr lang="en-US" altLang="en-US" sz="2800" dirty="0">
                <a:ea typeface="+mn-ea"/>
              </a:rPr>
              <a:t>Object-oriented programming language </a:t>
            </a:r>
          </a:p>
          <a:p>
            <a:pPr marL="457200" lvl="1" indent="-457200" eaLnBrk="1" hangingPunct="1">
              <a:spcBef>
                <a:spcPts val="0"/>
              </a:spcBef>
              <a:spcAft>
                <a:spcPts val="600"/>
              </a:spcAft>
              <a:buFont typeface="Arial" panose="020B0604020202020204" pitchFamily="34" charset="0"/>
              <a:buChar char="•"/>
              <a:defRPr/>
            </a:pPr>
            <a:r>
              <a:rPr lang="en-US" altLang="en-US" sz="2800" dirty="0">
                <a:ea typeface="+mn-ea"/>
              </a:rPr>
              <a:t>Strong resemblance to Java</a:t>
            </a:r>
          </a:p>
          <a:p>
            <a:pPr marL="457200" lvl="1" indent="-457200" eaLnBrk="1" hangingPunct="1">
              <a:buFont typeface="Arial" panose="020B0604020202020204" pitchFamily="34" charset="0"/>
              <a:buChar char="•"/>
              <a:defRPr/>
            </a:pPr>
            <a:r>
              <a:rPr lang="en-US" altLang="en-US" sz="2800" dirty="0">
                <a:ea typeface="+mn-ea"/>
              </a:rPr>
              <a:t>Warning: C# is case-sensitive.</a:t>
            </a:r>
          </a:p>
          <a:p>
            <a:pPr lvl="1" eaLnBrk="1" hangingPunct="1">
              <a:defRPr/>
            </a:pPr>
            <a:endParaRPr lang="en-US" altLang="en-US" dirty="0"/>
          </a:p>
          <a:p>
            <a:pPr lvl="1" eaLnBrk="1" hangingPunct="1">
              <a:defRPr/>
            </a:pPr>
            <a:endParaRPr lang="en-US" altLang="en-US" dirty="0"/>
          </a:p>
          <a:p>
            <a:pPr lvl="1" eaLnBrk="1" hangingPunct="1">
              <a:defRPr/>
            </a:pPr>
            <a:endParaRPr lang="en-US" altLang="en-US" dirty="0"/>
          </a:p>
          <a:p>
            <a:pPr lvl="1" eaLnBrk="1" hangingPunct="1">
              <a:defRPr/>
            </a:pPr>
            <a:endParaRPr lang="en-US" altLang="en-US" dirty="0"/>
          </a:p>
          <a:p>
            <a:pPr lvl="1" eaLnBrk="1" hangingPunct="1">
              <a:defRPr/>
            </a:pPr>
            <a:endParaRPr lang="en-US" altLang="en-US" dirty="0"/>
          </a:p>
          <a:p>
            <a:pPr eaLnBrk="1" hangingPunct="1">
              <a:buFont typeface="Wingdings" panose="05000000000000000000" pitchFamily="2" charset="2"/>
              <a:buNone/>
              <a:defRPr/>
            </a:pPr>
            <a:endParaRPr lang="en-US" altLang="en-US" dirty="0"/>
          </a:p>
        </p:txBody>
      </p:sp>
      <p:pic>
        <p:nvPicPr>
          <p:cNvPr id="3" name="s03">
            <a:hlinkClick r:id="" action="ppaction://media"/>
            <a:extLst>
              <a:ext uri="{FF2B5EF4-FFF2-40B4-BE49-F238E27FC236}">
                <a16:creationId xmlns:a16="http://schemas.microsoft.com/office/drawing/2014/main" id="{1C222ABF-B0A8-43F8-B568-06443787BC2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5C45284D-5BAC-4889-926B-EC03B26D5CF9}"/>
              </a:ext>
            </a:extLst>
          </p:cNvPr>
          <p:cNvSpPr txBox="1">
            <a:spLocks noChangeArrowheads="1"/>
          </p:cNvSpPr>
          <p:nvPr/>
        </p:nvSpPr>
        <p:spPr bwMode="auto">
          <a:xfrm>
            <a:off x="152401" y="1054100"/>
            <a:ext cx="5392878" cy="424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b="1" dirty="0">
                <a:solidFill>
                  <a:srgbClr val="FF0000"/>
                </a:solidFill>
                <a:latin typeface="Arial Narrow" panose="020B0606020202030204" pitchFamily="34" charset="0"/>
              </a:rPr>
              <a:t>Example</a:t>
            </a:r>
            <a:r>
              <a:rPr lang="en-US" altLang="en-US" b="1" dirty="0">
                <a:solidFill>
                  <a:schemeClr val="tx1"/>
                </a:solidFill>
                <a:latin typeface="Arial Narrow" panose="020B0606020202030204" pitchFamily="34" charset="0"/>
              </a:rPr>
              <a:t> </a:t>
            </a:r>
          </a:p>
          <a:p>
            <a:pPr eaLnBrk="1" hangingPunct="1">
              <a:spcBef>
                <a:spcPts val="500"/>
              </a:spcBef>
              <a:buFont typeface="Wingdings" panose="05000000000000000000" pitchFamily="2" charset="2"/>
              <a:buNone/>
            </a:pPr>
            <a:endParaRPr kumimoji="1" lang="en-US" altLang="en-US" sz="2000" b="1" dirty="0">
              <a:solidFill>
                <a:srgbClr val="0000FF"/>
              </a:solidFill>
              <a:latin typeface="Courier New" panose="02070309020205020404" pitchFamily="49" charset="0"/>
              <a:cs typeface="Courier New" panose="02070309020205020404" pitchFamily="49" charset="0"/>
            </a:endParaRP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int count = 1, sum = 0;</a:t>
            </a: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string result;</a:t>
            </a:r>
          </a:p>
          <a:p>
            <a:pPr eaLnBrk="1" hangingPunct="1">
              <a:spcBef>
                <a:spcPts val="500"/>
              </a:spcBef>
              <a:buFont typeface="Wingdings" panose="05000000000000000000" pitchFamily="2" charset="2"/>
              <a:buNone/>
            </a:pPr>
            <a:endParaRPr kumimoji="1" lang="en-SG" altLang="en-US" sz="2000" b="1" dirty="0">
              <a:solidFill>
                <a:srgbClr val="0000FF"/>
              </a:solidFill>
              <a:latin typeface="Courier New" panose="02070309020205020404" pitchFamily="49" charset="0"/>
              <a:cs typeface="Courier New" panose="02070309020205020404" pitchFamily="49" charset="0"/>
            </a:endParaRP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while (count &lt; 10)</a:t>
            </a: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a:t>
            </a: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    sum += count;</a:t>
            </a: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    count++;</a:t>
            </a: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a:t>
            </a:r>
          </a:p>
          <a:p>
            <a:pPr eaLnBrk="1" hangingPunct="1">
              <a:spcBef>
                <a:spcPts val="500"/>
              </a:spcBef>
              <a:buFont typeface="Wingdings" panose="05000000000000000000" pitchFamily="2" charset="2"/>
              <a:buNone/>
            </a:pPr>
            <a:r>
              <a:rPr kumimoji="1" lang="en-SG" altLang="en-US" sz="2000" b="1" dirty="0">
                <a:solidFill>
                  <a:srgbClr val="0000FF"/>
                </a:solidFill>
                <a:latin typeface="Courier New" panose="02070309020205020404" pitchFamily="49" charset="0"/>
                <a:cs typeface="Courier New" panose="02070309020205020404" pitchFamily="49" charset="0"/>
              </a:rPr>
              <a:t>result = "1 + 2 + …+ 9 = " + sum;</a:t>
            </a:r>
          </a:p>
        </p:txBody>
      </p:sp>
      <p:grpSp>
        <p:nvGrpSpPr>
          <p:cNvPr id="57347" name="Group 3">
            <a:extLst>
              <a:ext uri="{FF2B5EF4-FFF2-40B4-BE49-F238E27FC236}">
                <a16:creationId xmlns:a16="http://schemas.microsoft.com/office/drawing/2014/main" id="{31541C3E-D76C-4663-B2CB-0B187D480228}"/>
              </a:ext>
            </a:extLst>
          </p:cNvPr>
          <p:cNvGrpSpPr>
            <a:grpSpLocks/>
          </p:cNvGrpSpPr>
          <p:nvPr/>
        </p:nvGrpSpPr>
        <p:grpSpPr bwMode="auto">
          <a:xfrm>
            <a:off x="3962400" y="1371600"/>
            <a:ext cx="4572000" cy="3314700"/>
            <a:chOff x="2976" y="192"/>
            <a:chExt cx="2640" cy="2016"/>
          </a:xfrm>
        </p:grpSpPr>
        <p:sp>
          <p:nvSpPr>
            <p:cNvPr id="43014" name="AutoShape 4">
              <a:extLst>
                <a:ext uri="{FF2B5EF4-FFF2-40B4-BE49-F238E27FC236}">
                  <a16:creationId xmlns:a16="http://schemas.microsoft.com/office/drawing/2014/main" id="{353BF51E-014F-4CC2-B3E3-0A38E15FB056}"/>
                </a:ext>
              </a:extLst>
            </p:cNvPr>
            <p:cNvSpPr>
              <a:spLocks noChangeArrowheads="1"/>
            </p:cNvSpPr>
            <p:nvPr/>
          </p:nvSpPr>
          <p:spPr bwMode="auto">
            <a:xfrm>
              <a:off x="4344" y="192"/>
              <a:ext cx="1249" cy="432"/>
            </a:xfrm>
            <a:prstGeom prst="flowChartInputOutput">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a:latin typeface="+mn-lt"/>
                  <a:cs typeface="+mn-cs"/>
                </a:rPr>
                <a:t>count = 1</a:t>
              </a:r>
            </a:p>
            <a:p>
              <a:pPr algn="ctr">
                <a:spcBef>
                  <a:spcPct val="0"/>
                </a:spcBef>
                <a:buClrTx/>
                <a:buSzTx/>
                <a:buFontTx/>
                <a:buNone/>
                <a:defRPr/>
              </a:pPr>
              <a:r>
                <a:rPr kumimoji="0" lang="en-US" altLang="en-US" sz="1800">
                  <a:latin typeface="+mn-lt"/>
                  <a:cs typeface="+mn-cs"/>
                </a:rPr>
                <a:t>sum = 0</a:t>
              </a:r>
            </a:p>
          </p:txBody>
        </p:sp>
        <p:sp>
          <p:nvSpPr>
            <p:cNvPr id="43015" name="AutoShape 5">
              <a:extLst>
                <a:ext uri="{FF2B5EF4-FFF2-40B4-BE49-F238E27FC236}">
                  <a16:creationId xmlns:a16="http://schemas.microsoft.com/office/drawing/2014/main" id="{81C312C5-05C1-45DA-B9B8-2115A0F08FE0}"/>
                </a:ext>
              </a:extLst>
            </p:cNvPr>
            <p:cNvSpPr>
              <a:spLocks noChangeArrowheads="1"/>
            </p:cNvSpPr>
            <p:nvPr/>
          </p:nvSpPr>
          <p:spPr bwMode="auto">
            <a:xfrm>
              <a:off x="4320" y="864"/>
              <a:ext cx="1296" cy="624"/>
            </a:xfrm>
            <a:prstGeom prst="flowChartDecision">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a:latin typeface="+mn-lt"/>
                  <a:cs typeface="+mn-cs"/>
                </a:rPr>
                <a:t>count &lt; 10?</a:t>
              </a:r>
            </a:p>
          </p:txBody>
        </p:sp>
        <p:sp>
          <p:nvSpPr>
            <p:cNvPr id="43016" name="AutoShape 6">
              <a:extLst>
                <a:ext uri="{FF2B5EF4-FFF2-40B4-BE49-F238E27FC236}">
                  <a16:creationId xmlns:a16="http://schemas.microsoft.com/office/drawing/2014/main" id="{A3FCD0C5-4EBB-4C2D-B484-B0E7A4BC2129}"/>
                </a:ext>
              </a:extLst>
            </p:cNvPr>
            <p:cNvSpPr>
              <a:spLocks noChangeArrowheads="1"/>
            </p:cNvSpPr>
            <p:nvPr/>
          </p:nvSpPr>
          <p:spPr bwMode="auto">
            <a:xfrm>
              <a:off x="2976" y="984"/>
              <a:ext cx="960" cy="384"/>
            </a:xfrm>
            <a:prstGeom prst="flowChartProcess">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dirty="0">
                  <a:latin typeface="+mn-lt"/>
                  <a:cs typeface="+mn-cs"/>
                </a:rPr>
                <a:t>sum += count</a:t>
              </a:r>
            </a:p>
            <a:p>
              <a:pPr>
                <a:spcBef>
                  <a:spcPct val="0"/>
                </a:spcBef>
                <a:buClrTx/>
                <a:buSzTx/>
                <a:buFontTx/>
                <a:buNone/>
                <a:defRPr/>
              </a:pPr>
              <a:r>
                <a:rPr kumimoji="0" lang="en-US" altLang="en-US" sz="1800" dirty="0">
                  <a:latin typeface="+mn-lt"/>
                  <a:cs typeface="+mn-cs"/>
                </a:rPr>
                <a:t>count += 1</a:t>
              </a:r>
            </a:p>
          </p:txBody>
        </p:sp>
        <p:sp>
          <p:nvSpPr>
            <p:cNvPr id="43017" name="AutoShape 7">
              <a:extLst>
                <a:ext uri="{FF2B5EF4-FFF2-40B4-BE49-F238E27FC236}">
                  <a16:creationId xmlns:a16="http://schemas.microsoft.com/office/drawing/2014/main" id="{F5D41C47-35B0-421D-BE08-9BED39147E92}"/>
                </a:ext>
              </a:extLst>
            </p:cNvPr>
            <p:cNvSpPr>
              <a:spLocks noChangeArrowheads="1"/>
            </p:cNvSpPr>
            <p:nvPr/>
          </p:nvSpPr>
          <p:spPr bwMode="auto">
            <a:xfrm>
              <a:off x="4344" y="1824"/>
              <a:ext cx="1249" cy="384"/>
            </a:xfrm>
            <a:prstGeom prst="flowChartDisplay">
              <a:avLst/>
            </a:prstGeom>
            <a:solidFill>
              <a:srgbClr val="FFCC00"/>
            </a:solidFill>
            <a:ln w="9525">
              <a:solidFill>
                <a:schemeClr val="tx1"/>
              </a:solidFill>
              <a:miter lim="800000"/>
              <a:headEnd/>
              <a:tailEnd/>
            </a:ln>
          </p:spPr>
          <p:txBody>
            <a:bodyPr wrap="none" anchor="ct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lgn="ctr">
                <a:spcBef>
                  <a:spcPct val="0"/>
                </a:spcBef>
                <a:buClrTx/>
                <a:buSzTx/>
                <a:buFontTx/>
                <a:buNone/>
                <a:defRPr/>
              </a:pPr>
              <a:r>
                <a:rPr kumimoji="0" lang="en-US" altLang="en-US" sz="1800">
                  <a:latin typeface="+mn-lt"/>
                  <a:cs typeface="+mn-cs"/>
                </a:rPr>
                <a:t>count = 10</a:t>
              </a:r>
            </a:p>
            <a:p>
              <a:pPr algn="ctr">
                <a:spcBef>
                  <a:spcPct val="0"/>
                </a:spcBef>
                <a:buClrTx/>
                <a:buSzTx/>
                <a:buFontTx/>
                <a:buNone/>
                <a:defRPr/>
              </a:pPr>
              <a:r>
                <a:rPr kumimoji="0" lang="en-US" altLang="en-US" sz="1800">
                  <a:latin typeface="+mn-lt"/>
                  <a:cs typeface="+mn-cs"/>
                </a:rPr>
                <a:t>sum = 45</a:t>
              </a:r>
            </a:p>
          </p:txBody>
        </p:sp>
        <p:cxnSp>
          <p:nvCxnSpPr>
            <p:cNvPr id="57353" name="AutoShape 8">
              <a:extLst>
                <a:ext uri="{FF2B5EF4-FFF2-40B4-BE49-F238E27FC236}">
                  <a16:creationId xmlns:a16="http://schemas.microsoft.com/office/drawing/2014/main" id="{52FDB7B7-2A25-481B-9F13-B80F528C3673}"/>
                </a:ext>
              </a:extLst>
            </p:cNvPr>
            <p:cNvCxnSpPr>
              <a:cxnSpLocks noChangeShapeType="1"/>
              <a:stCxn id="43014" idx="4"/>
              <a:endCxn id="43015" idx="0"/>
            </p:cNvCxnSpPr>
            <p:nvPr/>
          </p:nvCxnSpPr>
          <p:spPr bwMode="auto">
            <a:xfrm>
              <a:off x="4968" y="624"/>
              <a:ext cx="0" cy="24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7354" name="AutoShape 9">
              <a:extLst>
                <a:ext uri="{FF2B5EF4-FFF2-40B4-BE49-F238E27FC236}">
                  <a16:creationId xmlns:a16="http://schemas.microsoft.com/office/drawing/2014/main" id="{4832AB94-9CC3-4D0D-A79E-0A01DE47EFEB}"/>
                </a:ext>
              </a:extLst>
            </p:cNvPr>
            <p:cNvCxnSpPr>
              <a:cxnSpLocks noChangeShapeType="1"/>
              <a:stCxn id="43015" idx="2"/>
              <a:endCxn id="43017" idx="0"/>
            </p:cNvCxnSpPr>
            <p:nvPr/>
          </p:nvCxnSpPr>
          <p:spPr bwMode="auto">
            <a:xfrm>
              <a:off x="4968" y="1488"/>
              <a:ext cx="0" cy="336"/>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7355" name="AutoShape 10">
              <a:extLst>
                <a:ext uri="{FF2B5EF4-FFF2-40B4-BE49-F238E27FC236}">
                  <a16:creationId xmlns:a16="http://schemas.microsoft.com/office/drawing/2014/main" id="{DDE5BA15-9536-40B5-BE6D-05FFFA0C7DEA}"/>
                </a:ext>
              </a:extLst>
            </p:cNvPr>
            <p:cNvCxnSpPr>
              <a:cxnSpLocks noChangeShapeType="1"/>
              <a:stCxn id="43015" idx="1"/>
              <a:endCxn id="43016" idx="3"/>
            </p:cNvCxnSpPr>
            <p:nvPr/>
          </p:nvCxnSpPr>
          <p:spPr bwMode="auto">
            <a:xfrm flipH="1">
              <a:off x="3936" y="1176"/>
              <a:ext cx="384" cy="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7356" name="AutoShape 11">
              <a:extLst>
                <a:ext uri="{FF2B5EF4-FFF2-40B4-BE49-F238E27FC236}">
                  <a16:creationId xmlns:a16="http://schemas.microsoft.com/office/drawing/2014/main" id="{6541E06B-BEE1-4F36-9D76-707F58CFE6D6}"/>
                </a:ext>
              </a:extLst>
            </p:cNvPr>
            <p:cNvCxnSpPr>
              <a:cxnSpLocks noChangeShapeType="1"/>
              <a:stCxn id="43016" idx="0"/>
            </p:cNvCxnSpPr>
            <p:nvPr/>
          </p:nvCxnSpPr>
          <p:spPr bwMode="auto">
            <a:xfrm rot="-5400000">
              <a:off x="4092" y="132"/>
              <a:ext cx="216" cy="14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3022" name="Text Box 12">
              <a:extLst>
                <a:ext uri="{FF2B5EF4-FFF2-40B4-BE49-F238E27FC236}">
                  <a16:creationId xmlns:a16="http://schemas.microsoft.com/office/drawing/2014/main" id="{4C9F9A04-CEBF-46F5-85CD-8BA8756BD3D4}"/>
                </a:ext>
              </a:extLst>
            </p:cNvPr>
            <p:cNvSpPr txBox="1">
              <a:spLocks noChangeArrowheads="1"/>
            </p:cNvSpPr>
            <p:nvPr/>
          </p:nvSpPr>
          <p:spPr bwMode="auto">
            <a:xfrm>
              <a:off x="3984" y="912"/>
              <a:ext cx="29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a:latin typeface="+mn-lt"/>
                  <a:cs typeface="+mn-cs"/>
                </a:rPr>
                <a:t>yes</a:t>
              </a:r>
            </a:p>
          </p:txBody>
        </p:sp>
        <p:sp>
          <p:nvSpPr>
            <p:cNvPr id="43023" name="Text Box 13">
              <a:extLst>
                <a:ext uri="{FF2B5EF4-FFF2-40B4-BE49-F238E27FC236}">
                  <a16:creationId xmlns:a16="http://schemas.microsoft.com/office/drawing/2014/main" id="{0720BDE6-3D72-4DF0-ADAD-C17BEEC7E02D}"/>
                </a:ext>
              </a:extLst>
            </p:cNvPr>
            <p:cNvSpPr txBox="1">
              <a:spLocks noChangeArrowheads="1"/>
            </p:cNvSpPr>
            <p:nvPr/>
          </p:nvSpPr>
          <p:spPr bwMode="auto">
            <a:xfrm>
              <a:off x="5040" y="1536"/>
              <a:ext cx="23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a:spcBef>
                  <a:spcPct val="0"/>
                </a:spcBef>
                <a:buClrTx/>
                <a:buSzTx/>
                <a:buFontTx/>
                <a:buNone/>
                <a:defRPr/>
              </a:pPr>
              <a:r>
                <a:rPr kumimoji="0" lang="en-US" altLang="en-US" sz="1800">
                  <a:latin typeface="+mn-lt"/>
                  <a:cs typeface="+mn-cs"/>
                </a:rPr>
                <a:t>no</a:t>
              </a:r>
            </a:p>
          </p:txBody>
        </p:sp>
      </p:grpSp>
      <p:sp>
        <p:nvSpPr>
          <p:cNvPr id="307215" name="Rectangle 15">
            <a:extLst>
              <a:ext uri="{FF2B5EF4-FFF2-40B4-BE49-F238E27FC236}">
                <a16:creationId xmlns:a16="http://schemas.microsoft.com/office/drawing/2014/main" id="{BB2A3345-083D-4070-8140-9D8DEFA2165D}"/>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Control Structures – while ..</a:t>
            </a:r>
          </a:p>
        </p:txBody>
      </p:sp>
      <p:pic>
        <p:nvPicPr>
          <p:cNvPr id="2" name="s28">
            <a:hlinkClick r:id="" action="ppaction://media"/>
            <a:extLst>
              <a:ext uri="{FF2B5EF4-FFF2-40B4-BE49-F238E27FC236}">
                <a16:creationId xmlns:a16="http://schemas.microsoft.com/office/drawing/2014/main" id="{7FF3867A-55C5-4F24-8047-E9F8E7B2935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96657"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04E60835-7DEF-49AC-8A0F-05A20BE2890C}"/>
              </a:ext>
            </a:extLst>
          </p:cNvPr>
          <p:cNvSpPr>
            <a:spLocks noChangeArrowheads="1"/>
          </p:cNvSpPr>
          <p:nvPr/>
        </p:nvSpPr>
        <p:spPr bwMode="auto">
          <a:xfrm>
            <a:off x="152400" y="9906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660033"/>
              </a:buClr>
              <a:buSzPct val="140000"/>
            </a:pPr>
            <a:r>
              <a:rPr kumimoji="1" lang="en-US" altLang="en-US" dirty="0">
                <a:solidFill>
                  <a:srgbClr val="660033"/>
                </a:solidFill>
                <a:latin typeface="+mn-lt"/>
              </a:rPr>
              <a:t>It executes a group of statements so long if the condition is true</a:t>
            </a:r>
          </a:p>
        </p:txBody>
      </p:sp>
      <p:sp>
        <p:nvSpPr>
          <p:cNvPr id="44035" name="Rectangle 3">
            <a:extLst>
              <a:ext uri="{FF2B5EF4-FFF2-40B4-BE49-F238E27FC236}">
                <a16:creationId xmlns:a16="http://schemas.microsoft.com/office/drawing/2014/main" id="{0B9FF17C-F1F7-4437-A299-EAF08AF96F0C}"/>
              </a:ext>
            </a:extLst>
          </p:cNvPr>
          <p:cNvSpPr>
            <a:spLocks noChangeArrowheads="1"/>
          </p:cNvSpPr>
          <p:nvPr/>
        </p:nvSpPr>
        <p:spPr bwMode="auto">
          <a:xfrm>
            <a:off x="5410200" y="2057400"/>
            <a:ext cx="3352800" cy="1323439"/>
          </a:xfrm>
          <a:prstGeom prst="rect">
            <a:avLst/>
          </a:prstGeom>
          <a:solidFill>
            <a:srgbClr val="CCFFFF"/>
          </a:solidFill>
          <a:ln w="9525">
            <a:solidFill>
              <a:schemeClr val="tx1"/>
            </a:solidFill>
            <a:miter lim="800000"/>
            <a:headEnd/>
            <a:tailEnd/>
          </a:ln>
          <a:effectLst>
            <a:outerShdw dist="107763" dir="2700000" algn="ctr" rotWithShape="0">
              <a:srgbClr val="808080">
                <a:alpha val="50000"/>
              </a:srgbClr>
            </a:outerShdw>
          </a:effectLst>
        </p:spPr>
        <p:txBody>
          <a:bodyPr wrap="square">
            <a:spAutoFit/>
          </a:bodyPr>
          <a:lstStyle>
            <a:lvl1pPr marL="342900" indent="-342900">
              <a:spcBef>
                <a:spcPct val="20000"/>
              </a:spcBef>
              <a:buClr>
                <a:schemeClr val="tx2"/>
              </a:buClr>
              <a:buSzPct val="140000"/>
              <a:buFont typeface="Wingdings" panose="05000000000000000000" pitchFamily="2" charset="2"/>
              <a:buChar char="§"/>
              <a:defRPr kumimoji="1" sz="32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buChar char="§"/>
              <a:defRPr kumimoji="1" sz="2800" b="1">
                <a:solidFill>
                  <a:srgbClr val="0033CC"/>
                </a:solidFill>
                <a:latin typeface="Arial Narrow" panose="020B0606020202030204" pitchFamily="34" charset="0"/>
              </a:defRPr>
            </a:lvl2pPr>
            <a:lvl3pPr>
              <a:spcBef>
                <a:spcPct val="20000"/>
              </a:spcBef>
              <a:buClr>
                <a:schemeClr val="hlink"/>
              </a:buClr>
              <a:buFont typeface="Wingdings" panose="05000000000000000000" pitchFamily="2" charset="2"/>
              <a:buChar char="§"/>
              <a:defRPr kumimoji="1" sz="24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buChar char="§"/>
              <a:defRPr kumimoji="1" sz="2000">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Arial Narrow" panose="020B0606020202030204" pitchFamily="34" charset="0"/>
              </a:defRPr>
            </a:lvl9pPr>
          </a:lstStyle>
          <a:p>
            <a:pPr marL="0" lvl="2" eaLnBrk="1" hangingPunct="1">
              <a:spcBef>
                <a:spcPct val="0"/>
              </a:spcBef>
              <a:buClr>
                <a:schemeClr val="accent2"/>
              </a:buClr>
              <a:buFontTx/>
              <a:buNone/>
              <a:defRPr/>
            </a:pPr>
            <a:r>
              <a:rPr kumimoji="0" lang="en-US" altLang="en-US" sz="2000" b="1" dirty="0">
                <a:solidFill>
                  <a:srgbClr val="0000FF"/>
                </a:solidFill>
                <a:latin typeface="Courier New" panose="02070309020205020404" pitchFamily="49" charset="0"/>
                <a:cs typeface="Courier New" panose="02070309020205020404" pitchFamily="49" charset="0"/>
              </a:rPr>
              <a:t>do</a:t>
            </a:r>
          </a:p>
          <a:p>
            <a:pPr marL="0" lvl="2" eaLnBrk="1" hangingPunct="1">
              <a:spcBef>
                <a:spcPct val="0"/>
              </a:spcBef>
              <a:buClr>
                <a:schemeClr val="accent2"/>
              </a:buClr>
              <a:buFontTx/>
              <a:buNone/>
              <a:tabLst>
                <a:tab pos="457200" algn="l"/>
              </a:tabLst>
              <a:defRPr/>
            </a:pPr>
            <a:r>
              <a:rPr kumimoji="0" lang="en-US" altLang="en-US" sz="2000" b="1" dirty="0">
                <a:solidFill>
                  <a:srgbClr val="0000FF"/>
                </a:solidFill>
                <a:latin typeface="Courier New" panose="02070309020205020404" pitchFamily="49" charset="0"/>
                <a:cs typeface="Courier New" panose="02070309020205020404" pitchFamily="49" charset="0"/>
              </a:rPr>
              <a:t>{</a:t>
            </a:r>
            <a:br>
              <a:rPr kumimoji="0" lang="en-US" altLang="en-US" sz="2000" b="1" dirty="0">
                <a:solidFill>
                  <a:schemeClr val="tx1"/>
                </a:solidFill>
                <a:latin typeface="+mn-lt"/>
                <a:cs typeface="+mn-cs"/>
              </a:rPr>
            </a:br>
            <a:r>
              <a:rPr kumimoji="0" lang="en-US" altLang="en-US" sz="2000" b="1" dirty="0">
                <a:solidFill>
                  <a:schemeClr val="tx1"/>
                </a:solidFill>
                <a:latin typeface="+mn-lt"/>
                <a:cs typeface="+mn-cs"/>
              </a:rPr>
              <a:t>	</a:t>
            </a:r>
            <a:r>
              <a:rPr kumimoji="0" lang="en-US" altLang="en-US" sz="2000" b="1" i="1" dirty="0">
                <a:solidFill>
                  <a:srgbClr val="009900"/>
                </a:solidFill>
                <a:latin typeface="+mn-lt"/>
                <a:cs typeface="+mn-cs"/>
              </a:rPr>
              <a:t>// statements;</a:t>
            </a:r>
            <a:br>
              <a:rPr kumimoji="0" lang="en-US" altLang="en-US" sz="2000" b="1" i="1" dirty="0">
                <a:solidFill>
                  <a:srgbClr val="009900"/>
                </a:solidFill>
                <a:latin typeface="+mn-lt"/>
                <a:cs typeface="+mn-cs"/>
              </a:rPr>
            </a:br>
            <a:r>
              <a:rPr kumimoji="0" lang="en-US" altLang="en-US" sz="2000" b="1" dirty="0">
                <a:solidFill>
                  <a:srgbClr val="0000FF"/>
                </a:solidFill>
                <a:latin typeface="Courier New" panose="02070309020205020404" pitchFamily="49" charset="0"/>
                <a:cs typeface="Courier New" panose="02070309020205020404" pitchFamily="49" charset="0"/>
              </a:rPr>
              <a:t>} while (</a:t>
            </a:r>
            <a:r>
              <a:rPr kumimoji="0" lang="en-US" altLang="en-US" sz="2000" b="1" dirty="0">
                <a:solidFill>
                  <a:schemeClr val="tx1"/>
                </a:solidFill>
                <a:latin typeface="+mn-lt"/>
                <a:cs typeface="+mn-cs"/>
              </a:rPr>
              <a:t>condition</a:t>
            </a:r>
            <a:r>
              <a:rPr kumimoji="0" lang="en-US" altLang="en-US" sz="2000" b="1" dirty="0">
                <a:solidFill>
                  <a:srgbClr val="0000FF"/>
                </a:solidFill>
                <a:latin typeface="Courier New" panose="02070309020205020404" pitchFamily="49" charset="0"/>
                <a:cs typeface="Courier New" panose="02070309020205020404" pitchFamily="49" charset="0"/>
              </a:rPr>
              <a:t>);</a:t>
            </a:r>
          </a:p>
        </p:txBody>
      </p:sp>
      <p:sp>
        <p:nvSpPr>
          <p:cNvPr id="308229" name="Rectangle 5">
            <a:extLst>
              <a:ext uri="{FF2B5EF4-FFF2-40B4-BE49-F238E27FC236}">
                <a16:creationId xmlns:a16="http://schemas.microsoft.com/office/drawing/2014/main" id="{154B6B01-2B1B-4D9A-BF63-04881D051525}"/>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Control Structures – do-while</a:t>
            </a:r>
          </a:p>
        </p:txBody>
      </p:sp>
      <p:sp>
        <p:nvSpPr>
          <p:cNvPr id="5" name="Text Box 3">
            <a:extLst>
              <a:ext uri="{FF2B5EF4-FFF2-40B4-BE49-F238E27FC236}">
                <a16:creationId xmlns:a16="http://schemas.microsoft.com/office/drawing/2014/main" id="{80C93038-894B-46A6-B3F4-6A26DECD5EB2}"/>
              </a:ext>
            </a:extLst>
          </p:cNvPr>
          <p:cNvSpPr txBox="1">
            <a:spLocks noChangeArrowheads="1"/>
          </p:cNvSpPr>
          <p:nvPr/>
        </p:nvSpPr>
        <p:spPr bwMode="auto">
          <a:xfrm>
            <a:off x="5410200" y="1570037"/>
            <a:ext cx="1524000" cy="461963"/>
          </a:xfrm>
          <a:prstGeom prst="rect">
            <a:avLst/>
          </a:prstGeom>
          <a:noFill/>
          <a:ln w="9525">
            <a:noFill/>
            <a:miter lim="800000"/>
            <a:headEnd/>
            <a:tailEnd/>
          </a:ln>
        </p:spPr>
        <p:txBody>
          <a:bodyPr>
            <a:spAutoFit/>
          </a:bodyPr>
          <a:lstStyle/>
          <a:p>
            <a:pPr eaLnBrk="1" hangingPunct="1">
              <a:spcBef>
                <a:spcPct val="50000"/>
              </a:spcBef>
              <a:defRPr/>
            </a:pPr>
            <a:r>
              <a:rPr lang="en-US" b="1" dirty="0">
                <a:solidFill>
                  <a:srgbClr val="FF0000"/>
                </a:solidFill>
                <a:latin typeface="+mn-lt"/>
                <a:cs typeface="+mn-cs"/>
              </a:rPr>
              <a:t>Syntax</a:t>
            </a:r>
          </a:p>
        </p:txBody>
      </p:sp>
      <p:sp>
        <p:nvSpPr>
          <p:cNvPr id="6" name="Rectangle 3">
            <a:extLst>
              <a:ext uri="{FF2B5EF4-FFF2-40B4-BE49-F238E27FC236}">
                <a16:creationId xmlns:a16="http://schemas.microsoft.com/office/drawing/2014/main" id="{FC806D2C-EEA3-4363-8DCC-55B12AB61BFD}"/>
              </a:ext>
            </a:extLst>
          </p:cNvPr>
          <p:cNvSpPr>
            <a:spLocks noChangeArrowheads="1"/>
          </p:cNvSpPr>
          <p:nvPr/>
        </p:nvSpPr>
        <p:spPr bwMode="auto">
          <a:xfrm>
            <a:off x="152400" y="2286000"/>
            <a:ext cx="51054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660033"/>
              </a:buClr>
              <a:buSzPct val="140000"/>
            </a:pPr>
            <a:r>
              <a:rPr lang="en-US" altLang="en-US" dirty="0">
                <a:solidFill>
                  <a:srgbClr val="660033"/>
                </a:solidFill>
                <a:latin typeface="+mn-lt"/>
              </a:rPr>
              <a:t>The statements will be executed at least once </a:t>
            </a:r>
            <a:endParaRPr lang="en-GB" altLang="en-US" dirty="0">
              <a:solidFill>
                <a:srgbClr val="660033"/>
              </a:solidFill>
              <a:latin typeface="+mn-lt"/>
            </a:endParaRPr>
          </a:p>
          <a:p>
            <a:pPr>
              <a:buClr>
                <a:schemeClr val="tx2"/>
              </a:buClr>
              <a:buSzPct val="140000"/>
              <a:buFont typeface="Wingdings" panose="05000000000000000000" pitchFamily="2" charset="2"/>
              <a:buChar char="§"/>
            </a:pPr>
            <a:endParaRPr kumimoji="1" lang="en-US" altLang="en-US" b="1" dirty="0">
              <a:solidFill>
                <a:schemeClr val="tx1"/>
              </a:solidFill>
              <a:latin typeface="Arial Narrow" panose="020B0606020202030204" pitchFamily="34" charset="0"/>
            </a:endParaRPr>
          </a:p>
        </p:txBody>
      </p:sp>
      <p:pic>
        <p:nvPicPr>
          <p:cNvPr id="2" name="s29">
            <a:hlinkClick r:id="" action="ppaction://media"/>
            <a:extLst>
              <a:ext uri="{FF2B5EF4-FFF2-40B4-BE49-F238E27FC236}">
                <a16:creationId xmlns:a16="http://schemas.microsoft.com/office/drawing/2014/main" id="{B61014F9-F8F3-403E-9442-705C93AADFC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83009" y="1905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4D0B7E95-B9F3-4EC9-A52E-DFD2080BCBE7}"/>
              </a:ext>
            </a:extLst>
          </p:cNvPr>
          <p:cNvSpPr>
            <a:spLocks noChangeArrowheads="1"/>
          </p:cNvSpPr>
          <p:nvPr/>
        </p:nvSpPr>
        <p:spPr bwMode="auto">
          <a:xfrm>
            <a:off x="838200" y="1600200"/>
            <a:ext cx="7620000" cy="1570038"/>
          </a:xfrm>
          <a:prstGeom prst="rect">
            <a:avLst/>
          </a:prstGeom>
          <a:solidFill>
            <a:srgbClr val="CCFFFF"/>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lnSpc>
                <a:spcPct val="120000"/>
              </a:lnSpc>
              <a:spcBef>
                <a:spcPct val="0"/>
              </a:spcBef>
              <a:buClr>
                <a:schemeClr val="accent2"/>
              </a:buClr>
              <a:buFontTx/>
              <a:buNone/>
            </a:pPr>
            <a:r>
              <a:rPr lang="en-SG" altLang="en-US" sz="2000" b="1" dirty="0">
                <a:solidFill>
                  <a:srgbClr val="0000FF"/>
                </a:solidFill>
                <a:latin typeface="Courier New" panose="02070309020205020404" pitchFamily="49" charset="0"/>
                <a:cs typeface="Courier New" panose="02070309020205020404" pitchFamily="49" charset="0"/>
              </a:rPr>
              <a:t>for ( </a:t>
            </a:r>
            <a:r>
              <a:rPr lang="en-SG" altLang="en-US" sz="2000" b="1" dirty="0">
                <a:solidFill>
                  <a:schemeClr val="tx1"/>
                </a:solidFill>
                <a:latin typeface="Arial Narrow" panose="020B0606020202030204" pitchFamily="34" charset="0"/>
              </a:rPr>
              <a:t>initialization</a:t>
            </a:r>
            <a:r>
              <a:rPr lang="en-SG" altLang="en-US" sz="2000" b="1" dirty="0">
                <a:solidFill>
                  <a:srgbClr val="0000FF"/>
                </a:solidFill>
                <a:latin typeface="Courier New" panose="02070309020205020404" pitchFamily="49" charset="0"/>
                <a:cs typeface="Courier New" panose="02070309020205020404" pitchFamily="49" charset="0"/>
              </a:rPr>
              <a:t>;</a:t>
            </a:r>
            <a:r>
              <a:rPr lang="en-SG" altLang="en-US" sz="2000" b="1" dirty="0">
                <a:solidFill>
                  <a:schemeClr val="tx1"/>
                </a:solidFill>
                <a:latin typeface="Arial Narrow" panose="020B0606020202030204" pitchFamily="34" charset="0"/>
              </a:rPr>
              <a:t> conditional</a:t>
            </a:r>
            <a:r>
              <a:rPr lang="en-SG" altLang="en-US" sz="2000" b="1" dirty="0">
                <a:solidFill>
                  <a:srgbClr val="0000FF"/>
                </a:solidFill>
                <a:latin typeface="Courier New" panose="02070309020205020404" pitchFamily="49" charset="0"/>
                <a:cs typeface="Courier New" panose="02070309020205020404" pitchFamily="49" charset="0"/>
              </a:rPr>
              <a:t>; </a:t>
            </a:r>
            <a:r>
              <a:rPr lang="en-SG" altLang="en-US" sz="2000" b="1" dirty="0">
                <a:solidFill>
                  <a:schemeClr val="tx1"/>
                </a:solidFill>
                <a:latin typeface="Arial Narrow" panose="020B0606020202030204" pitchFamily="34" charset="0"/>
              </a:rPr>
              <a:t>increment/decrement </a:t>
            </a:r>
            <a:r>
              <a:rPr lang="en-SG" altLang="en-US" sz="2000" b="1" dirty="0">
                <a:solidFill>
                  <a:srgbClr val="0000FF"/>
                </a:solidFill>
                <a:latin typeface="Courier New" panose="02070309020205020404" pitchFamily="49" charset="0"/>
                <a:cs typeface="Courier New" panose="02070309020205020404" pitchFamily="49" charset="0"/>
              </a:rPr>
              <a:t>) </a:t>
            </a:r>
          </a:p>
          <a:p>
            <a:pPr eaLnBrk="1" hangingPunct="1">
              <a:lnSpc>
                <a:spcPct val="120000"/>
              </a:lnSpc>
              <a:spcBef>
                <a:spcPct val="0"/>
              </a:spcBef>
              <a:buClr>
                <a:schemeClr val="accent2"/>
              </a:buClr>
              <a:buFontTx/>
              <a:buNone/>
            </a:pPr>
            <a:r>
              <a:rPr lang="en-SG" altLang="en-US" sz="2000" b="1" dirty="0">
                <a:solidFill>
                  <a:srgbClr val="0000FF"/>
                </a:solidFill>
                <a:latin typeface="Courier New" panose="02070309020205020404" pitchFamily="49" charset="0"/>
                <a:cs typeface="Courier New" panose="02070309020205020404" pitchFamily="49" charset="0"/>
              </a:rPr>
              <a:t>{ </a:t>
            </a:r>
          </a:p>
          <a:p>
            <a:pPr eaLnBrk="1" hangingPunct="1">
              <a:lnSpc>
                <a:spcPct val="120000"/>
              </a:lnSpc>
              <a:spcBef>
                <a:spcPct val="0"/>
              </a:spcBef>
              <a:buClr>
                <a:schemeClr val="accent2"/>
              </a:buClr>
              <a:buFontTx/>
              <a:buNone/>
              <a:tabLst>
                <a:tab pos="457200" algn="l"/>
              </a:tabLst>
            </a:pPr>
            <a:r>
              <a:rPr lang="en-SG" altLang="en-US" sz="2000" b="1" dirty="0">
                <a:solidFill>
                  <a:schemeClr val="tx1"/>
                </a:solidFill>
                <a:latin typeface="Arial Narrow" panose="020B0606020202030204" pitchFamily="34" charset="0"/>
              </a:rPr>
              <a:t>	</a:t>
            </a:r>
            <a:r>
              <a:rPr lang="en-SG" altLang="en-US" sz="2000" b="1" i="1" dirty="0">
                <a:solidFill>
                  <a:srgbClr val="009900"/>
                </a:solidFill>
                <a:latin typeface="Arial Narrow" panose="020B0606020202030204" pitchFamily="34" charset="0"/>
              </a:rPr>
              <a:t>// statements to be executed </a:t>
            </a:r>
          </a:p>
          <a:p>
            <a:pPr eaLnBrk="1" hangingPunct="1">
              <a:lnSpc>
                <a:spcPct val="120000"/>
              </a:lnSpc>
              <a:spcBef>
                <a:spcPct val="0"/>
              </a:spcBef>
              <a:buClr>
                <a:schemeClr val="accent2"/>
              </a:buClr>
              <a:buFontTx/>
              <a:buNone/>
            </a:pPr>
            <a:r>
              <a:rPr lang="en-SG" altLang="en-US" sz="2000" b="1" dirty="0">
                <a:solidFill>
                  <a:srgbClr val="0000FF"/>
                </a:solidFill>
                <a:latin typeface="Courier New" panose="02070309020205020404" pitchFamily="49" charset="0"/>
                <a:cs typeface="Courier New" panose="02070309020205020404" pitchFamily="49" charset="0"/>
              </a:rPr>
              <a:t>}</a:t>
            </a:r>
          </a:p>
        </p:txBody>
      </p:sp>
      <p:sp>
        <p:nvSpPr>
          <p:cNvPr id="308229" name="Rectangle 5">
            <a:extLst>
              <a:ext uri="{FF2B5EF4-FFF2-40B4-BE49-F238E27FC236}">
                <a16:creationId xmlns:a16="http://schemas.microsoft.com/office/drawing/2014/main" id="{326CD2E1-4241-4F5D-BEB6-5A2B57470DF5}"/>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Control Structures – for</a:t>
            </a:r>
          </a:p>
        </p:txBody>
      </p:sp>
      <p:sp>
        <p:nvSpPr>
          <p:cNvPr id="5" name="Rectangle 6">
            <a:extLst>
              <a:ext uri="{FF2B5EF4-FFF2-40B4-BE49-F238E27FC236}">
                <a16:creationId xmlns:a16="http://schemas.microsoft.com/office/drawing/2014/main" id="{6D14E367-8038-43B3-9DA2-1225EAFFE045}"/>
              </a:ext>
            </a:extLst>
          </p:cNvPr>
          <p:cNvSpPr txBox="1">
            <a:spLocks noChangeArrowheads="1"/>
          </p:cNvSpPr>
          <p:nvPr/>
        </p:nvSpPr>
        <p:spPr>
          <a:xfrm>
            <a:off x="438150" y="3276600"/>
            <a:ext cx="8267700" cy="2667000"/>
          </a:xfrm>
          <a:prstGeom prst="rect">
            <a:avLst/>
          </a:prstGeom>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spcBef>
                <a:spcPts val="0"/>
              </a:spcBef>
              <a:buFont typeface="Wingdings" panose="05000000000000000000" pitchFamily="2" charset="2"/>
              <a:buNone/>
              <a:defRPr/>
            </a:pPr>
            <a:r>
              <a:rPr kumimoji="0" lang="en-US" altLang="en-US" sz="2800" b="0" kern="0" dirty="0">
                <a:solidFill>
                  <a:srgbClr val="660033"/>
                </a:solidFill>
                <a:cs typeface="Segoe UI" panose="020B0502040204020203" pitchFamily="34" charset="0"/>
              </a:rPr>
              <a:t>e.g.</a:t>
            </a:r>
          </a:p>
          <a:p>
            <a:pPr marL="0" indent="0">
              <a:spcBef>
                <a:spcPts val="0"/>
              </a:spcBef>
              <a:buFont typeface="Wingdings" panose="05000000000000000000" pitchFamily="2" charset="2"/>
              <a:buNone/>
              <a:defRPr/>
            </a:pPr>
            <a:r>
              <a:rPr kumimoji="0" lang="en-US" altLang="en-US" sz="2000" b="0" kern="0" dirty="0">
                <a:solidFill>
                  <a:srgbClr val="008000"/>
                </a:solidFill>
                <a:latin typeface="Consolas" panose="020B0609020204030204" pitchFamily="49" charset="0"/>
                <a:cs typeface="Segoe UI" panose="020B0502040204020203" pitchFamily="34" charset="0"/>
              </a:rPr>
              <a:t>	</a:t>
            </a:r>
            <a:r>
              <a:rPr kumimoji="0" lang="en-US" altLang="en-US" sz="2000" kern="0" dirty="0">
                <a:solidFill>
                  <a:srgbClr val="0000FF"/>
                </a:solidFill>
                <a:latin typeface="Courier New" panose="02070309020205020404" pitchFamily="49" charset="0"/>
                <a:cs typeface="Courier New" panose="02070309020205020404" pitchFamily="49" charset="0"/>
              </a:rPr>
              <a:t>int sum = 0;</a:t>
            </a:r>
          </a:p>
          <a:p>
            <a:pPr marL="0" indent="0">
              <a:spcBef>
                <a:spcPts val="0"/>
              </a:spcBef>
              <a:buNone/>
              <a:defRPr/>
            </a:pPr>
            <a:r>
              <a:rPr lang="en-SG" altLang="en-US" sz="2000" dirty="0">
                <a:solidFill>
                  <a:srgbClr val="0000FF"/>
                </a:solidFill>
                <a:latin typeface="Courier New" panose="02070309020205020404" pitchFamily="49" charset="0"/>
                <a:cs typeface="Courier New" panose="02070309020205020404" pitchFamily="49" charset="0"/>
              </a:rPr>
              <a:t>	string result;</a:t>
            </a:r>
            <a:endParaRPr kumimoji="0" lang="en-US" altLang="en-US" sz="2000" kern="0" dirty="0">
              <a:solidFill>
                <a:srgbClr val="0000FF"/>
              </a:solidFill>
              <a:latin typeface="Courier New" panose="02070309020205020404" pitchFamily="49" charset="0"/>
              <a:cs typeface="Courier New" panose="02070309020205020404" pitchFamily="49" charset="0"/>
            </a:endParaRPr>
          </a:p>
          <a:p>
            <a:pPr eaLnBrk="1" hangingPunct="1">
              <a:spcBef>
                <a:spcPts val="0"/>
              </a:spcBef>
              <a:buClr>
                <a:schemeClr val="accent2"/>
              </a:buClr>
              <a:buSzTx/>
              <a:buFontTx/>
              <a:buNone/>
              <a:defRPr/>
            </a:pPr>
            <a:r>
              <a:rPr kumimoji="0" lang="en-SG" altLang="en-US" sz="2000" dirty="0">
                <a:solidFill>
                  <a:srgbClr val="0000FF"/>
                </a:solidFill>
                <a:latin typeface="Courier New" panose="02070309020205020404" pitchFamily="49" charset="0"/>
                <a:cs typeface="Courier New" panose="02070309020205020404" pitchFamily="49" charset="0"/>
              </a:rPr>
              <a:t>		for (int count=1; count&lt;10; count++) </a:t>
            </a:r>
          </a:p>
          <a:p>
            <a:pPr eaLnBrk="1" hangingPunct="1">
              <a:spcBef>
                <a:spcPts val="0"/>
              </a:spcBef>
              <a:buClr>
                <a:schemeClr val="accent2"/>
              </a:buClr>
              <a:buSzTx/>
              <a:buFontTx/>
              <a:buNone/>
              <a:defRPr/>
            </a:pPr>
            <a:r>
              <a:rPr kumimoji="0" lang="en-SG" altLang="en-US" sz="2000" dirty="0">
                <a:solidFill>
                  <a:srgbClr val="0000FF"/>
                </a:solidFill>
                <a:latin typeface="Courier New" panose="02070309020205020404" pitchFamily="49" charset="0"/>
                <a:cs typeface="Courier New" panose="02070309020205020404" pitchFamily="49" charset="0"/>
              </a:rPr>
              <a:t>		{</a:t>
            </a:r>
          </a:p>
          <a:p>
            <a:pPr eaLnBrk="1" hangingPunct="1">
              <a:spcBef>
                <a:spcPts val="0"/>
              </a:spcBef>
              <a:buClr>
                <a:schemeClr val="accent2"/>
              </a:buClr>
              <a:buSzTx/>
              <a:buFontTx/>
              <a:buNone/>
              <a:tabLst>
                <a:tab pos="1536700" algn="l"/>
              </a:tabLst>
              <a:defRPr/>
            </a:pPr>
            <a:r>
              <a:rPr kumimoji="0" lang="en-SG" altLang="en-US" sz="2000" dirty="0">
                <a:solidFill>
                  <a:srgbClr val="0000FF"/>
                </a:solidFill>
                <a:latin typeface="Courier New" panose="02070309020205020404" pitchFamily="49" charset="0"/>
                <a:cs typeface="Courier New" panose="02070309020205020404" pitchFamily="49" charset="0"/>
              </a:rPr>
              <a:t>      	sum += count;</a:t>
            </a:r>
          </a:p>
          <a:p>
            <a:pPr eaLnBrk="1" hangingPunct="1">
              <a:spcBef>
                <a:spcPts val="0"/>
              </a:spcBef>
              <a:buClr>
                <a:schemeClr val="accent2"/>
              </a:buClr>
              <a:buSzTx/>
              <a:buFontTx/>
              <a:buNone/>
              <a:defRPr/>
            </a:pPr>
            <a:r>
              <a:rPr kumimoji="0" lang="en-SG" altLang="en-US" sz="2000" dirty="0">
                <a:solidFill>
                  <a:srgbClr val="0000FF"/>
                </a:solidFill>
                <a:latin typeface="Courier New" panose="02070309020205020404" pitchFamily="49" charset="0"/>
                <a:cs typeface="Courier New" panose="02070309020205020404" pitchFamily="49" charset="0"/>
              </a:rPr>
              <a:t>		}</a:t>
            </a:r>
          </a:p>
          <a:p>
            <a:pPr eaLnBrk="1" hangingPunct="1">
              <a:spcBef>
                <a:spcPts val="0"/>
              </a:spcBef>
              <a:buClr>
                <a:schemeClr val="accent2"/>
              </a:buClr>
              <a:buSzTx/>
              <a:buNone/>
              <a:defRPr/>
            </a:pPr>
            <a:r>
              <a:rPr lang="en-SG" altLang="en-US" sz="2000" dirty="0">
                <a:solidFill>
                  <a:srgbClr val="0000FF"/>
                </a:solidFill>
                <a:latin typeface="Courier New" panose="02070309020205020404" pitchFamily="49" charset="0"/>
                <a:cs typeface="Courier New" panose="02070309020205020404" pitchFamily="49" charset="0"/>
              </a:rPr>
              <a:t>		result = "1 + 2 + …+ 9 = " + sum;</a:t>
            </a:r>
          </a:p>
          <a:p>
            <a:pPr eaLnBrk="1" hangingPunct="1">
              <a:spcBef>
                <a:spcPct val="0"/>
              </a:spcBef>
              <a:buClr>
                <a:schemeClr val="accent2"/>
              </a:buClr>
              <a:buSzTx/>
              <a:buFontTx/>
              <a:buNone/>
              <a:defRPr/>
            </a:pPr>
            <a:endParaRPr kumimoji="0" lang="en-SG" altLang="en-US" sz="2000" dirty="0">
              <a:solidFill>
                <a:srgbClr val="0000FF"/>
              </a:solidFill>
              <a:latin typeface="Courier New" panose="02070309020205020404" pitchFamily="49" charset="0"/>
              <a:cs typeface="Courier New" panose="02070309020205020404" pitchFamily="49" charset="0"/>
            </a:endParaRPr>
          </a:p>
          <a:p>
            <a:pPr eaLnBrk="1" hangingPunct="1">
              <a:spcBef>
                <a:spcPct val="0"/>
              </a:spcBef>
              <a:buClr>
                <a:schemeClr val="accent2"/>
              </a:buClr>
              <a:buSzTx/>
              <a:buFontTx/>
              <a:buNone/>
              <a:defRPr/>
            </a:pPr>
            <a:endParaRPr kumimoji="0" lang="en-SG" altLang="en-US" sz="2000" b="0" dirty="0">
              <a:solidFill>
                <a:srgbClr val="008000"/>
              </a:solidFill>
              <a:latin typeface="Consolas" panose="020B0609020204030204" pitchFamily="49" charset="0"/>
              <a:cs typeface="Segoe UI" panose="020B0502040204020203" pitchFamily="34" charset="0"/>
            </a:endParaRPr>
          </a:p>
          <a:p>
            <a:pPr marL="0" indent="0">
              <a:buFont typeface="Wingdings" panose="05000000000000000000" pitchFamily="2" charset="2"/>
              <a:buNone/>
              <a:defRPr/>
            </a:pPr>
            <a:endParaRPr lang="en-US" altLang="en-US" sz="2000" b="0" kern="0" dirty="0">
              <a:solidFill>
                <a:srgbClr val="008000"/>
              </a:solidFill>
              <a:latin typeface="Consolas" panose="020B0609020204030204" pitchFamily="49" charset="0"/>
            </a:endParaRPr>
          </a:p>
          <a:p>
            <a:pPr>
              <a:buFont typeface="Wingdings" panose="05000000000000000000" pitchFamily="2" charset="2"/>
              <a:buNone/>
              <a:defRPr/>
            </a:pPr>
            <a:endParaRPr lang="en-US" altLang="en-US" sz="2000" b="0" kern="0" dirty="0">
              <a:solidFill>
                <a:srgbClr val="008000"/>
              </a:solidFill>
              <a:latin typeface="Consolas" panose="020B0609020204030204" pitchFamily="49" charset="0"/>
            </a:endParaRPr>
          </a:p>
        </p:txBody>
      </p:sp>
      <p:sp>
        <p:nvSpPr>
          <p:cNvPr id="6" name="Rectangle 3">
            <a:extLst>
              <a:ext uri="{FF2B5EF4-FFF2-40B4-BE49-F238E27FC236}">
                <a16:creationId xmlns:a16="http://schemas.microsoft.com/office/drawing/2014/main" id="{2B504C83-3942-4E56-A119-1B69799BFCAB}"/>
              </a:ext>
            </a:extLst>
          </p:cNvPr>
          <p:cNvSpPr>
            <a:spLocks noChangeArrowheads="1"/>
          </p:cNvSpPr>
          <p:nvPr/>
        </p:nvSpPr>
        <p:spPr bwMode="auto">
          <a:xfrm>
            <a:off x="152400" y="914400"/>
            <a:ext cx="89916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660033"/>
              </a:buClr>
              <a:buSzPct val="140000"/>
            </a:pPr>
            <a:r>
              <a:rPr lang="en-US" altLang="en-US" sz="2400" dirty="0">
                <a:solidFill>
                  <a:srgbClr val="660033"/>
                </a:solidFill>
                <a:latin typeface="+mn-lt"/>
              </a:rPr>
              <a:t>Executes a group of statements a specified number of times</a:t>
            </a:r>
            <a:endParaRPr kumimoji="1" lang="en-US" altLang="en-US" sz="2400" dirty="0">
              <a:solidFill>
                <a:srgbClr val="660033"/>
              </a:solidFill>
              <a:latin typeface="+mn-lt"/>
            </a:endParaRPr>
          </a:p>
        </p:txBody>
      </p:sp>
      <p:pic>
        <p:nvPicPr>
          <p:cNvPr id="2" name="s30">
            <a:hlinkClick r:id="" action="ppaction://media"/>
            <a:extLst>
              <a:ext uri="{FF2B5EF4-FFF2-40B4-BE49-F238E27FC236}">
                <a16:creationId xmlns:a16="http://schemas.microsoft.com/office/drawing/2014/main" id="{A0CFCCA4-EF20-4F66-BC6A-D0D741EEA6B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92202" y="186792"/>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3697EA76-ED02-4A03-8958-B06A2558F1AF}"/>
              </a:ext>
            </a:extLst>
          </p:cNvPr>
          <p:cNvSpPr>
            <a:spLocks noChangeArrowheads="1"/>
          </p:cNvSpPr>
          <p:nvPr/>
        </p:nvSpPr>
        <p:spPr bwMode="auto">
          <a:xfrm>
            <a:off x="914400" y="1676400"/>
            <a:ext cx="7620000" cy="1570037"/>
          </a:xfrm>
          <a:prstGeom prst="rect">
            <a:avLst/>
          </a:prstGeom>
          <a:solidFill>
            <a:srgbClr val="CCFFFF"/>
          </a:solidFill>
          <a:ln w="9525">
            <a:solidFill>
              <a:schemeClr val="tx1"/>
            </a:solidFill>
            <a:miter lim="800000"/>
            <a:headEnd/>
            <a:tailEnd/>
          </a:ln>
          <a:effectLst>
            <a:outerShdw dist="107763" dir="2700000" algn="ctr" rotWithShape="0">
              <a:srgbClr val="808080">
                <a:alpha val="50000"/>
              </a:srgbClr>
            </a:outerShdw>
          </a:effectLst>
        </p:spPr>
        <p:txBody>
          <a:bodyPr>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eaLnBrk="1" hangingPunct="1">
              <a:lnSpc>
                <a:spcPct val="120000"/>
              </a:lnSpc>
              <a:spcBef>
                <a:spcPct val="0"/>
              </a:spcBef>
              <a:buClr>
                <a:schemeClr val="accent2"/>
              </a:buClr>
              <a:buFontTx/>
              <a:buNone/>
            </a:pPr>
            <a:r>
              <a:rPr lang="en-SG" altLang="en-US" sz="2000" b="1" dirty="0">
                <a:solidFill>
                  <a:srgbClr val="0000FF"/>
                </a:solidFill>
                <a:latin typeface="Courier New" panose="02070309020205020404" pitchFamily="49" charset="0"/>
                <a:cs typeface="Courier New" panose="02070309020205020404" pitchFamily="49" charset="0"/>
              </a:rPr>
              <a:t>foreach ( </a:t>
            </a:r>
            <a:r>
              <a:rPr lang="en-SG" altLang="en-US" sz="2000" b="1" dirty="0">
                <a:solidFill>
                  <a:schemeClr val="tx1"/>
                </a:solidFill>
                <a:latin typeface="Arial Narrow" panose="020B0606020202030204" pitchFamily="34" charset="0"/>
              </a:rPr>
              <a:t>initializer </a:t>
            </a:r>
            <a:r>
              <a:rPr lang="en-SG" altLang="en-US" sz="2000" b="1" dirty="0">
                <a:solidFill>
                  <a:srgbClr val="0000FF"/>
                </a:solidFill>
                <a:latin typeface="Courier New" panose="02070309020205020404" pitchFamily="49" charset="0"/>
                <a:cs typeface="Courier New" panose="02070309020205020404" pitchFamily="49" charset="0"/>
              </a:rPr>
              <a:t>in</a:t>
            </a:r>
            <a:r>
              <a:rPr lang="en-SG" altLang="en-US" sz="2000" b="1" dirty="0">
                <a:solidFill>
                  <a:schemeClr val="tx1"/>
                </a:solidFill>
                <a:latin typeface="Arial Narrow" panose="020B0606020202030204" pitchFamily="34" charset="0"/>
              </a:rPr>
              <a:t> string </a:t>
            </a:r>
            <a:r>
              <a:rPr lang="en-SG" altLang="en-US" sz="2000" b="1" dirty="0">
                <a:solidFill>
                  <a:srgbClr val="0000FF"/>
                </a:solidFill>
                <a:latin typeface="Courier New" panose="02070309020205020404" pitchFamily="49" charset="0"/>
                <a:cs typeface="Courier New" panose="02070309020205020404" pitchFamily="49" charset="0"/>
              </a:rPr>
              <a:t>) </a:t>
            </a:r>
          </a:p>
          <a:p>
            <a:pPr eaLnBrk="1" hangingPunct="1">
              <a:lnSpc>
                <a:spcPct val="120000"/>
              </a:lnSpc>
              <a:spcBef>
                <a:spcPct val="0"/>
              </a:spcBef>
              <a:buClr>
                <a:schemeClr val="accent2"/>
              </a:buClr>
              <a:buFontTx/>
              <a:buNone/>
            </a:pPr>
            <a:r>
              <a:rPr lang="en-SG" altLang="en-US" sz="2000" b="1" dirty="0">
                <a:solidFill>
                  <a:srgbClr val="0000FF"/>
                </a:solidFill>
                <a:latin typeface="Courier New" panose="02070309020205020404" pitchFamily="49" charset="0"/>
                <a:cs typeface="Courier New" panose="02070309020205020404" pitchFamily="49" charset="0"/>
              </a:rPr>
              <a:t>{ </a:t>
            </a:r>
          </a:p>
          <a:p>
            <a:pPr eaLnBrk="1" hangingPunct="1">
              <a:lnSpc>
                <a:spcPct val="120000"/>
              </a:lnSpc>
              <a:spcBef>
                <a:spcPct val="0"/>
              </a:spcBef>
              <a:buClr>
                <a:schemeClr val="accent2"/>
              </a:buClr>
              <a:buFontTx/>
              <a:buNone/>
              <a:tabLst>
                <a:tab pos="457200" algn="l"/>
              </a:tabLst>
            </a:pPr>
            <a:r>
              <a:rPr lang="en-SG" altLang="en-US" sz="2000" b="1" dirty="0">
                <a:solidFill>
                  <a:schemeClr val="tx1"/>
                </a:solidFill>
                <a:latin typeface="Arial Narrow" panose="020B0606020202030204" pitchFamily="34" charset="0"/>
              </a:rPr>
              <a:t>	</a:t>
            </a:r>
            <a:r>
              <a:rPr lang="en-SG" altLang="en-US" sz="2000" b="1" i="1" dirty="0">
                <a:solidFill>
                  <a:srgbClr val="009900"/>
                </a:solidFill>
                <a:latin typeface="Arial Narrow" panose="020B0606020202030204" pitchFamily="34" charset="0"/>
              </a:rPr>
              <a:t>// statements to be executed </a:t>
            </a:r>
          </a:p>
          <a:p>
            <a:pPr eaLnBrk="1" hangingPunct="1">
              <a:lnSpc>
                <a:spcPct val="120000"/>
              </a:lnSpc>
              <a:spcBef>
                <a:spcPct val="0"/>
              </a:spcBef>
              <a:buClr>
                <a:schemeClr val="accent2"/>
              </a:buClr>
              <a:buFontTx/>
              <a:buNone/>
            </a:pPr>
            <a:r>
              <a:rPr lang="en-SG" altLang="en-US" sz="2000" b="1" dirty="0">
                <a:solidFill>
                  <a:srgbClr val="0000FF"/>
                </a:solidFill>
                <a:latin typeface="Courier New" panose="02070309020205020404" pitchFamily="49" charset="0"/>
                <a:cs typeface="Courier New" panose="02070309020205020404" pitchFamily="49" charset="0"/>
              </a:rPr>
              <a:t>}</a:t>
            </a:r>
          </a:p>
        </p:txBody>
      </p:sp>
      <p:sp>
        <p:nvSpPr>
          <p:cNvPr id="308229" name="Rectangle 5">
            <a:extLst>
              <a:ext uri="{FF2B5EF4-FFF2-40B4-BE49-F238E27FC236}">
                <a16:creationId xmlns:a16="http://schemas.microsoft.com/office/drawing/2014/main" id="{6A2AD045-DE91-45AE-9804-D0A2B73275CE}"/>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Control Structures – </a:t>
            </a:r>
            <a:r>
              <a:rPr lang="en-US" sz="3200" b="1" dirty="0" err="1">
                <a:solidFill>
                  <a:schemeClr val="bg1"/>
                </a:solidFill>
                <a:latin typeface="+mj-lt"/>
                <a:ea typeface="+mj-ea"/>
                <a:cs typeface="+mj-cs"/>
              </a:rPr>
              <a:t>foreach</a:t>
            </a:r>
            <a:endParaRPr lang="en-US" sz="3200" b="1" dirty="0">
              <a:solidFill>
                <a:schemeClr val="bg1"/>
              </a:solidFill>
              <a:latin typeface="+mj-lt"/>
              <a:ea typeface="+mj-ea"/>
              <a:cs typeface="+mj-cs"/>
            </a:endParaRPr>
          </a:p>
        </p:txBody>
      </p:sp>
      <p:sp>
        <p:nvSpPr>
          <p:cNvPr id="60420" name="Rectangle 3">
            <a:extLst>
              <a:ext uri="{FF2B5EF4-FFF2-40B4-BE49-F238E27FC236}">
                <a16:creationId xmlns:a16="http://schemas.microsoft.com/office/drawing/2014/main" id="{4985FC76-0D4E-4054-8990-19D43EC73C1D}"/>
              </a:ext>
            </a:extLst>
          </p:cNvPr>
          <p:cNvSpPr>
            <a:spLocks noChangeArrowheads="1"/>
          </p:cNvSpPr>
          <p:nvPr/>
        </p:nvSpPr>
        <p:spPr bwMode="auto">
          <a:xfrm>
            <a:off x="152400" y="914400"/>
            <a:ext cx="8991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buClr>
                <a:srgbClr val="660033"/>
              </a:buClr>
              <a:buSzPct val="140000"/>
            </a:pPr>
            <a:r>
              <a:rPr lang="en-US" altLang="en-US" sz="2400" dirty="0">
                <a:solidFill>
                  <a:srgbClr val="660033"/>
                </a:solidFill>
                <a:latin typeface="+mn-lt"/>
              </a:rPr>
              <a:t>Executes a group of statements a specified number of times</a:t>
            </a:r>
            <a:endParaRPr kumimoji="1" lang="en-US" altLang="en-US" sz="2400" dirty="0">
              <a:solidFill>
                <a:srgbClr val="660033"/>
              </a:solidFill>
              <a:latin typeface="+mn-lt"/>
            </a:endParaRPr>
          </a:p>
        </p:txBody>
      </p:sp>
      <p:sp>
        <p:nvSpPr>
          <p:cNvPr id="5" name="Rectangle 6">
            <a:extLst>
              <a:ext uri="{FF2B5EF4-FFF2-40B4-BE49-F238E27FC236}">
                <a16:creationId xmlns:a16="http://schemas.microsoft.com/office/drawing/2014/main" id="{356B1B97-827A-45B4-8C02-E10289B49C3C}"/>
              </a:ext>
            </a:extLst>
          </p:cNvPr>
          <p:cNvSpPr txBox="1">
            <a:spLocks noChangeArrowheads="1"/>
          </p:cNvSpPr>
          <p:nvPr/>
        </p:nvSpPr>
        <p:spPr>
          <a:xfrm>
            <a:off x="514350" y="3429000"/>
            <a:ext cx="8267700" cy="2362200"/>
          </a:xfrm>
          <a:prstGeom prst="rect">
            <a:avLst/>
          </a:prstGeom>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marL="0" indent="0">
              <a:buFont typeface="Wingdings" panose="05000000000000000000" pitchFamily="2" charset="2"/>
              <a:buNone/>
              <a:defRPr/>
            </a:pPr>
            <a:r>
              <a:rPr kumimoji="0" lang="en-US" altLang="en-US" sz="2800" b="0" kern="0" dirty="0">
                <a:solidFill>
                  <a:srgbClr val="660033"/>
                </a:solidFill>
                <a:cs typeface="Segoe UI" panose="020B0502040204020203" pitchFamily="34" charset="0"/>
              </a:rPr>
              <a:t>e.g.</a:t>
            </a:r>
          </a:p>
          <a:p>
            <a:pPr marL="0" indent="0" eaLnBrk="1" hangingPunct="1">
              <a:spcBef>
                <a:spcPts val="500"/>
              </a:spcBef>
              <a:buClrTx/>
              <a:buSzTx/>
              <a:buFont typeface="Wingdings" panose="05000000000000000000" pitchFamily="2" charset="2"/>
              <a:buNone/>
              <a:defRPr/>
            </a:pPr>
            <a:r>
              <a:rPr kumimoji="0" lang="en-US" altLang="en-US" sz="2000" b="0" kern="0" dirty="0">
                <a:solidFill>
                  <a:srgbClr val="008000"/>
                </a:solidFill>
                <a:latin typeface="Consolas" panose="020B0609020204030204" pitchFamily="49" charset="0"/>
                <a:cs typeface="Segoe UI" panose="020B0502040204020203" pitchFamily="34" charset="0"/>
              </a:rPr>
              <a:t>	</a:t>
            </a:r>
            <a:r>
              <a:rPr lang="en-US" altLang="en-US" sz="2000" dirty="0">
                <a:solidFill>
                  <a:srgbClr val="0000FF"/>
                </a:solidFill>
                <a:latin typeface="Courier New" panose="02070309020205020404" pitchFamily="49" charset="0"/>
                <a:cs typeface="Courier New" panose="02070309020205020404" pitchFamily="49" charset="0"/>
              </a:rPr>
              <a:t>string title = "programming"; </a:t>
            </a:r>
          </a:p>
          <a:p>
            <a:pPr marL="0" indent="0" eaLnBrk="1" hangingPunct="1">
              <a:spcBef>
                <a:spcPts val="500"/>
              </a:spcBef>
              <a:buClrTx/>
              <a:buSzTx/>
              <a:buFont typeface="Wingdings" panose="05000000000000000000" pitchFamily="2" charset="2"/>
              <a:buNone/>
              <a:defRPr/>
            </a:pPr>
            <a:r>
              <a:rPr lang="en-SG" altLang="en-US" sz="2000" dirty="0">
                <a:solidFill>
                  <a:srgbClr val="0000FF"/>
                </a:solidFill>
                <a:latin typeface="Courier New" panose="02070309020205020404" pitchFamily="49" charset="0"/>
                <a:cs typeface="Courier New" panose="02070309020205020404" pitchFamily="49" charset="0"/>
              </a:rPr>
              <a:t>	</a:t>
            </a:r>
            <a:r>
              <a:rPr lang="en-SG" altLang="en-US" sz="2000" dirty="0" err="1">
                <a:solidFill>
                  <a:srgbClr val="0000FF"/>
                </a:solidFill>
                <a:latin typeface="Courier New" panose="02070309020205020404" pitchFamily="49" charset="0"/>
                <a:cs typeface="Courier New" panose="02070309020205020404" pitchFamily="49" charset="0"/>
              </a:rPr>
              <a:t>foreach</a:t>
            </a:r>
            <a:r>
              <a:rPr lang="en-SG" altLang="en-US" sz="2000" dirty="0">
                <a:solidFill>
                  <a:srgbClr val="0000FF"/>
                </a:solidFill>
                <a:latin typeface="Courier New" panose="02070309020205020404" pitchFamily="49" charset="0"/>
                <a:cs typeface="Courier New" panose="02070309020205020404" pitchFamily="49" charset="0"/>
              </a:rPr>
              <a:t> (char c in title) </a:t>
            </a:r>
          </a:p>
          <a:p>
            <a:pPr marL="0" indent="0" eaLnBrk="1" hangingPunct="1">
              <a:spcBef>
                <a:spcPts val="500"/>
              </a:spcBef>
              <a:buClrTx/>
              <a:buSzTx/>
              <a:buFont typeface="Wingdings" panose="05000000000000000000" pitchFamily="2" charset="2"/>
              <a:buNone/>
              <a:defRPr/>
            </a:pPr>
            <a:r>
              <a:rPr lang="en-SG" altLang="en-US" sz="2000" dirty="0">
                <a:solidFill>
                  <a:srgbClr val="0000FF"/>
                </a:solidFill>
                <a:latin typeface="Courier New" panose="02070309020205020404" pitchFamily="49" charset="0"/>
                <a:cs typeface="Courier New" panose="02070309020205020404" pitchFamily="49" charset="0"/>
              </a:rPr>
              <a:t>	{</a:t>
            </a:r>
          </a:p>
          <a:p>
            <a:pPr marL="0" indent="0" eaLnBrk="1" hangingPunct="1">
              <a:spcBef>
                <a:spcPts val="500"/>
              </a:spcBef>
              <a:buClrTx/>
              <a:buSzTx/>
              <a:buFont typeface="Wingdings" panose="05000000000000000000" pitchFamily="2" charset="2"/>
              <a:buNone/>
              <a:defRPr/>
            </a:pPr>
            <a:r>
              <a:rPr lang="en-SG" altLang="en-US" sz="2000" dirty="0">
                <a:solidFill>
                  <a:srgbClr val="0000FF"/>
                </a:solidFill>
                <a:latin typeface="Courier New" panose="02070309020205020404" pitchFamily="49" charset="0"/>
                <a:cs typeface="Courier New" panose="02070309020205020404" pitchFamily="49" charset="0"/>
              </a:rPr>
              <a:t>      	</a:t>
            </a:r>
            <a:r>
              <a:rPr lang="en-SG" altLang="en-US" sz="2000" dirty="0" err="1">
                <a:solidFill>
                  <a:srgbClr val="0000FF"/>
                </a:solidFill>
                <a:latin typeface="Courier New" panose="02070309020205020404" pitchFamily="49" charset="0"/>
                <a:cs typeface="Courier New" panose="02070309020205020404" pitchFamily="49" charset="0"/>
              </a:rPr>
              <a:t>Console.WriteLine</a:t>
            </a:r>
            <a:r>
              <a:rPr lang="en-SG" altLang="en-US" sz="2000" dirty="0">
                <a:solidFill>
                  <a:srgbClr val="0000FF"/>
                </a:solidFill>
                <a:latin typeface="Courier New" panose="02070309020205020404" pitchFamily="49" charset="0"/>
                <a:cs typeface="Courier New" panose="02070309020205020404" pitchFamily="49" charset="0"/>
              </a:rPr>
              <a:t>(c);</a:t>
            </a:r>
          </a:p>
          <a:p>
            <a:pPr marL="0" indent="0" eaLnBrk="1" hangingPunct="1">
              <a:spcBef>
                <a:spcPts val="500"/>
              </a:spcBef>
              <a:buClrTx/>
              <a:buSzTx/>
              <a:buFont typeface="Wingdings" panose="05000000000000000000" pitchFamily="2" charset="2"/>
              <a:buNone/>
              <a:defRPr/>
            </a:pPr>
            <a:r>
              <a:rPr lang="en-SG" altLang="en-US" sz="2000" dirty="0">
                <a:solidFill>
                  <a:srgbClr val="0000FF"/>
                </a:solidFill>
                <a:latin typeface="Courier New" panose="02070309020205020404" pitchFamily="49" charset="0"/>
                <a:cs typeface="Courier New" panose="02070309020205020404" pitchFamily="49" charset="0"/>
              </a:rPr>
              <a:t>	}</a:t>
            </a:r>
          </a:p>
          <a:p>
            <a:pPr eaLnBrk="1" hangingPunct="1">
              <a:spcBef>
                <a:spcPct val="0"/>
              </a:spcBef>
              <a:buClr>
                <a:schemeClr val="accent2"/>
              </a:buClr>
              <a:buSzTx/>
              <a:buFontTx/>
              <a:buNone/>
              <a:defRPr/>
            </a:pPr>
            <a:endParaRPr kumimoji="0" lang="en-SG" altLang="en-US" sz="2000" b="0" dirty="0">
              <a:solidFill>
                <a:srgbClr val="008000"/>
              </a:solidFill>
              <a:latin typeface="Consolas" panose="020B0609020204030204" pitchFamily="49" charset="0"/>
              <a:cs typeface="Segoe UI" panose="020B0502040204020203" pitchFamily="34" charset="0"/>
            </a:endParaRPr>
          </a:p>
          <a:p>
            <a:pPr marL="0" indent="0">
              <a:buFont typeface="Wingdings" panose="05000000000000000000" pitchFamily="2" charset="2"/>
              <a:buNone/>
              <a:defRPr/>
            </a:pPr>
            <a:endParaRPr lang="en-US" altLang="en-US" sz="2000" b="0" kern="0" dirty="0">
              <a:solidFill>
                <a:srgbClr val="008000"/>
              </a:solidFill>
              <a:latin typeface="Consolas" panose="020B0609020204030204" pitchFamily="49" charset="0"/>
            </a:endParaRPr>
          </a:p>
          <a:p>
            <a:pPr>
              <a:buFont typeface="Wingdings" panose="05000000000000000000" pitchFamily="2" charset="2"/>
              <a:buNone/>
              <a:defRPr/>
            </a:pPr>
            <a:endParaRPr lang="en-US" altLang="en-US" sz="2000" b="0" kern="0" dirty="0">
              <a:solidFill>
                <a:srgbClr val="008000"/>
              </a:solidFill>
              <a:latin typeface="Consolas" panose="020B0609020204030204" pitchFamily="49" charset="0"/>
            </a:endParaRPr>
          </a:p>
        </p:txBody>
      </p:sp>
      <p:pic>
        <p:nvPicPr>
          <p:cNvPr id="2" name="s31">
            <a:hlinkClick r:id="" action="ppaction://media"/>
            <a:extLst>
              <a:ext uri="{FF2B5EF4-FFF2-40B4-BE49-F238E27FC236}">
                <a16:creationId xmlns:a16="http://schemas.microsoft.com/office/drawing/2014/main" id="{2177ABAD-E91F-4E69-96C6-DE7C59E5A97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43582" y="139700"/>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417FC5F-8C89-419C-BBBC-E072E7CD13A1}"/>
              </a:ext>
            </a:extLst>
          </p:cNvPr>
          <p:cNvSpPr>
            <a:spLocks noGrp="1"/>
          </p:cNvSpPr>
          <p:nvPr>
            <p:ph type="title"/>
          </p:nvPr>
        </p:nvSpPr>
        <p:spPr>
          <a:xfrm>
            <a:off x="722313" y="2795588"/>
            <a:ext cx="7772400" cy="1362075"/>
          </a:xfrm>
        </p:spPr>
        <p:txBody>
          <a:bodyPr/>
          <a:lstStyle/>
          <a:p>
            <a:pPr eaLnBrk="1" hangingPunct="1"/>
            <a:r>
              <a:rPr lang="en-US" altLang="en-US" dirty="0"/>
              <a:t>Method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AAFC4183-E06D-4193-99D5-80D149832AD1}"/>
              </a:ext>
            </a:extLst>
          </p:cNvPr>
          <p:cNvSpPr>
            <a:spLocks noGrp="1"/>
          </p:cNvSpPr>
          <p:nvPr>
            <p:ph type="title"/>
          </p:nvPr>
        </p:nvSpPr>
        <p:spPr/>
        <p:txBody>
          <a:bodyPr/>
          <a:lstStyle/>
          <a:p>
            <a:pPr eaLnBrk="1" hangingPunct="1"/>
            <a:r>
              <a:rPr lang="en-US" altLang="en-US" dirty="0"/>
              <a:t>Method</a:t>
            </a:r>
          </a:p>
        </p:txBody>
      </p:sp>
      <p:sp>
        <p:nvSpPr>
          <p:cNvPr id="71683" name="Content Placeholder 2">
            <a:extLst>
              <a:ext uri="{FF2B5EF4-FFF2-40B4-BE49-F238E27FC236}">
                <a16:creationId xmlns:a16="http://schemas.microsoft.com/office/drawing/2014/main" id="{2E4F9F5A-FA82-4499-8FB6-D0064E248C34}"/>
              </a:ext>
            </a:extLst>
          </p:cNvPr>
          <p:cNvSpPr>
            <a:spLocks noGrp="1"/>
          </p:cNvSpPr>
          <p:nvPr>
            <p:ph idx="1"/>
          </p:nvPr>
        </p:nvSpPr>
        <p:spPr>
          <a:xfrm>
            <a:off x="152400" y="882650"/>
            <a:ext cx="8610600" cy="2393950"/>
          </a:xfrm>
        </p:spPr>
        <p:txBody>
          <a:bodyPr/>
          <a:lstStyle/>
          <a:p>
            <a:pPr eaLnBrk="1" hangingPunct="1"/>
            <a:r>
              <a:rPr lang="en-US" altLang="en-US" dirty="0"/>
              <a:t>A method is code block that contains a series of statements</a:t>
            </a:r>
          </a:p>
          <a:p>
            <a:pPr eaLnBrk="1" hangingPunct="1"/>
            <a:r>
              <a:rPr lang="en-US" altLang="en-US" dirty="0"/>
              <a:t>Method allows programmer to modularize the program</a:t>
            </a:r>
          </a:p>
          <a:p>
            <a:pPr eaLnBrk="1" hangingPunct="1"/>
            <a:r>
              <a:rPr lang="en-US" altLang="en-US" dirty="0"/>
              <a:t>Method’s structure is as follow:</a:t>
            </a:r>
          </a:p>
        </p:txBody>
      </p:sp>
      <p:sp>
        <p:nvSpPr>
          <p:cNvPr id="7" name="TextBox 6">
            <a:extLst>
              <a:ext uri="{FF2B5EF4-FFF2-40B4-BE49-F238E27FC236}">
                <a16:creationId xmlns:a16="http://schemas.microsoft.com/office/drawing/2014/main" id="{0F0901D8-9D16-4D6F-AE2B-F3D2BFD4CFBC}"/>
              </a:ext>
            </a:extLst>
          </p:cNvPr>
          <p:cNvSpPr txBox="1"/>
          <p:nvPr/>
        </p:nvSpPr>
        <p:spPr>
          <a:xfrm>
            <a:off x="609600" y="3314701"/>
            <a:ext cx="7315200" cy="1784350"/>
          </a:xfrm>
          <a:prstGeom prst="rect">
            <a:avLst/>
          </a:prstGeom>
          <a:solidFill>
            <a:schemeClr val="accent2">
              <a:lumMod val="20000"/>
              <a:lumOff val="80000"/>
            </a:schemeClr>
          </a:solidFill>
          <a:ln>
            <a:solidFill>
              <a:schemeClr val="tx1"/>
            </a:solidFill>
          </a:ln>
        </p:spPr>
        <p:txBody>
          <a:bodyPr wrap="square">
            <a:spAutoFit/>
          </a:bodyPr>
          <a:lstStyle/>
          <a:p>
            <a:pPr marL="0" lvl="1" eaLnBrk="1" hangingPunct="1">
              <a:spcBef>
                <a:spcPct val="50000"/>
              </a:spcBef>
              <a:defRPr/>
            </a:pPr>
            <a:r>
              <a:rPr lang="en-US" sz="2000" i="1">
                <a:solidFill>
                  <a:srgbClr val="FF0000"/>
                </a:solidFill>
                <a:latin typeface="+mn-lt"/>
                <a:cs typeface="+mn-cs"/>
              </a:rPr>
              <a:t>return</a:t>
            </a:r>
            <a:r>
              <a:rPr lang="en-US" sz="2000" i="1" dirty="0" err="1">
                <a:solidFill>
                  <a:srgbClr val="FF0000"/>
                </a:solidFill>
                <a:latin typeface="+mn-lt"/>
                <a:cs typeface="+mn-cs"/>
              </a:rPr>
              <a:t>_type</a:t>
            </a:r>
            <a:r>
              <a:rPr lang="en-US" sz="2000" i="1" dirty="0">
                <a:solidFill>
                  <a:srgbClr val="FF0000"/>
                </a:solidFill>
                <a:latin typeface="+mn-lt"/>
                <a:cs typeface="+mn-cs"/>
              </a:rPr>
              <a:t> </a:t>
            </a:r>
            <a:r>
              <a:rPr lang="en-US" sz="2000" i="1" dirty="0" err="1">
                <a:solidFill>
                  <a:srgbClr val="FF0000"/>
                </a:solidFill>
                <a:latin typeface="+mn-lt"/>
                <a:cs typeface="+mn-cs"/>
              </a:rPr>
              <a:t>method_name</a:t>
            </a:r>
            <a:r>
              <a:rPr lang="en-US" sz="2000" dirty="0">
                <a:solidFill>
                  <a:srgbClr val="0000FF"/>
                </a:solidFill>
                <a:latin typeface="+mn-lt"/>
                <a:cs typeface="+mn-cs"/>
              </a:rPr>
              <a:t> </a:t>
            </a:r>
            <a:r>
              <a:rPr kumimoji="1" lang="en-US" sz="2000" b="1" dirty="0">
                <a:solidFill>
                  <a:srgbClr val="0000FF"/>
                </a:solidFill>
                <a:latin typeface="Courier New" panose="02070309020205020404" pitchFamily="49" charset="0"/>
                <a:cs typeface="Courier New" panose="02070309020205020404" pitchFamily="49" charset="0"/>
              </a:rPr>
              <a:t>(</a:t>
            </a:r>
            <a:r>
              <a:rPr lang="en-US" sz="2000" dirty="0">
                <a:solidFill>
                  <a:srgbClr val="0000FF"/>
                </a:solidFill>
                <a:latin typeface="+mn-lt"/>
                <a:cs typeface="+mn-cs"/>
              </a:rPr>
              <a:t> </a:t>
            </a:r>
            <a:r>
              <a:rPr lang="en-US" sz="2000" i="1" dirty="0">
                <a:solidFill>
                  <a:srgbClr val="FF0000"/>
                </a:solidFill>
                <a:latin typeface="+mn-lt"/>
                <a:cs typeface="+mn-cs"/>
              </a:rPr>
              <a:t>[parameters]</a:t>
            </a:r>
            <a:r>
              <a:rPr lang="en-US" sz="2000" dirty="0">
                <a:solidFill>
                  <a:srgbClr val="0000FF"/>
                </a:solidFill>
                <a:latin typeface="+mn-lt"/>
                <a:cs typeface="+mn-cs"/>
              </a:rPr>
              <a:t> </a:t>
            </a:r>
            <a:r>
              <a:rPr kumimoji="1" lang="en-US" sz="2000" b="1" dirty="0">
                <a:solidFill>
                  <a:srgbClr val="0000FF"/>
                </a:solidFill>
                <a:latin typeface="Courier New" panose="02070309020205020404" pitchFamily="49" charset="0"/>
                <a:cs typeface="Courier New" panose="02070309020205020404" pitchFamily="49" charset="0"/>
              </a:rPr>
              <a:t>)</a:t>
            </a:r>
          </a:p>
          <a:p>
            <a:pPr marL="0" lvl="1" eaLnBrk="1" hangingPunct="1">
              <a:spcBef>
                <a:spcPct val="50000"/>
              </a:spcBef>
              <a:defRPr/>
            </a:pPr>
            <a:r>
              <a:rPr kumimoji="1" lang="en-US" sz="2000" b="1" dirty="0">
                <a:solidFill>
                  <a:srgbClr val="0000FF"/>
                </a:solidFill>
                <a:latin typeface="Courier New" panose="02070309020205020404" pitchFamily="49" charset="0"/>
                <a:cs typeface="Courier New" panose="02070309020205020404" pitchFamily="49" charset="0"/>
              </a:rPr>
              <a:t>{</a:t>
            </a:r>
          </a:p>
          <a:p>
            <a:pPr marL="0" lvl="1" eaLnBrk="1" hangingPunct="1">
              <a:spcBef>
                <a:spcPct val="50000"/>
              </a:spcBef>
              <a:defRPr/>
            </a:pPr>
            <a:r>
              <a:rPr kumimoji="1" lang="en-US" sz="2000" b="1" dirty="0">
                <a:solidFill>
                  <a:srgbClr val="0000FF"/>
                </a:solidFill>
                <a:latin typeface="Courier New" panose="02070309020205020404" pitchFamily="49" charset="0"/>
                <a:cs typeface="Courier New" panose="02070309020205020404" pitchFamily="49" charset="0"/>
              </a:rPr>
              <a:t>   …</a:t>
            </a:r>
          </a:p>
          <a:p>
            <a:pPr marL="0" lvl="1" eaLnBrk="1" hangingPunct="1">
              <a:spcBef>
                <a:spcPct val="50000"/>
              </a:spcBef>
              <a:defRPr/>
            </a:pPr>
            <a:r>
              <a:rPr kumimoji="1" lang="en-US" sz="2000" b="1" dirty="0">
                <a:solidFill>
                  <a:srgbClr val="0000FF"/>
                </a:solidFill>
                <a:latin typeface="Courier New" panose="02070309020205020404" pitchFamily="49" charset="0"/>
                <a:cs typeface="Courier New" panose="02070309020205020404" pitchFamily="49" charset="0"/>
              </a:rPr>
              <a:t>}</a:t>
            </a:r>
          </a:p>
        </p:txBody>
      </p:sp>
      <p:pic>
        <p:nvPicPr>
          <p:cNvPr id="2" name="s40">
            <a:hlinkClick r:id="" action="ppaction://media"/>
            <a:extLst>
              <a:ext uri="{FF2B5EF4-FFF2-40B4-BE49-F238E27FC236}">
                <a16:creationId xmlns:a16="http://schemas.microsoft.com/office/drawing/2014/main" id="{728DDB7A-A6E9-4563-8F72-34E97D08029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4625"/>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EE5770F-F62B-4A65-BA1A-C54A5C351B5C}"/>
              </a:ext>
            </a:extLst>
          </p:cNvPr>
          <p:cNvSpPr>
            <a:spLocks noGrp="1"/>
          </p:cNvSpPr>
          <p:nvPr>
            <p:ph type="title"/>
          </p:nvPr>
        </p:nvSpPr>
        <p:spPr/>
        <p:txBody>
          <a:bodyPr/>
          <a:lstStyle/>
          <a:p>
            <a:pPr eaLnBrk="1" hangingPunct="1"/>
            <a:r>
              <a:rPr lang="en-US" altLang="en-US" dirty="0"/>
              <a:t>Method – no return value</a:t>
            </a:r>
          </a:p>
        </p:txBody>
      </p:sp>
      <p:sp>
        <p:nvSpPr>
          <p:cNvPr id="105475" name="Content Placeholder 2">
            <a:extLst>
              <a:ext uri="{FF2B5EF4-FFF2-40B4-BE49-F238E27FC236}">
                <a16:creationId xmlns:a16="http://schemas.microsoft.com/office/drawing/2014/main" id="{6581EE73-AC3D-4B6B-BDA9-DFAF06680A22}"/>
              </a:ext>
            </a:extLst>
          </p:cNvPr>
          <p:cNvSpPr>
            <a:spLocks noGrp="1"/>
          </p:cNvSpPr>
          <p:nvPr>
            <p:ph idx="1"/>
          </p:nvPr>
        </p:nvSpPr>
        <p:spPr>
          <a:xfrm>
            <a:off x="152400" y="762000"/>
            <a:ext cx="8610600" cy="1174750"/>
          </a:xfrm>
        </p:spPr>
        <p:txBody>
          <a:bodyPr/>
          <a:lstStyle/>
          <a:p>
            <a:pPr eaLnBrk="1" hangingPunct="1">
              <a:defRPr/>
            </a:pPr>
            <a:r>
              <a:rPr lang="en-US" altLang="en-US" dirty="0"/>
              <a:t>Method that does not return a value, specify </a:t>
            </a:r>
            <a:r>
              <a:rPr kumimoji="1" lang="en-US" altLang="en-US" b="1" kern="1200" dirty="0">
                <a:solidFill>
                  <a:srgbClr val="0000FF"/>
                </a:solidFill>
                <a:latin typeface="Courier New" panose="02070309020205020404" pitchFamily="49" charset="0"/>
                <a:cs typeface="Courier New" panose="02070309020205020404" pitchFamily="49" charset="0"/>
              </a:rPr>
              <a:t>void</a:t>
            </a:r>
            <a:r>
              <a:rPr lang="en-US" altLang="en-US" sz="3600" dirty="0"/>
              <a:t> </a:t>
            </a:r>
            <a:r>
              <a:rPr lang="en-US" altLang="en-US" dirty="0"/>
              <a:t>as the </a:t>
            </a:r>
            <a:r>
              <a:rPr lang="en-US" altLang="en-US" dirty="0" err="1"/>
              <a:t>return_type</a:t>
            </a:r>
            <a:r>
              <a:rPr lang="en-US" altLang="en-US" dirty="0"/>
              <a:t>.</a:t>
            </a:r>
            <a:endParaRPr lang="en-US" altLang="en-US" dirty="0">
              <a:solidFill>
                <a:srgbClr val="FF0000"/>
              </a:solidFill>
            </a:endParaRPr>
          </a:p>
        </p:txBody>
      </p:sp>
      <p:sp>
        <p:nvSpPr>
          <p:cNvPr id="4" name="TextBox 3">
            <a:extLst>
              <a:ext uri="{FF2B5EF4-FFF2-40B4-BE49-F238E27FC236}">
                <a16:creationId xmlns:a16="http://schemas.microsoft.com/office/drawing/2014/main" id="{63357529-0BF3-4C35-9D38-70686604D763}"/>
              </a:ext>
            </a:extLst>
          </p:cNvPr>
          <p:cNvSpPr txBox="1"/>
          <p:nvPr/>
        </p:nvSpPr>
        <p:spPr>
          <a:xfrm>
            <a:off x="609600" y="1828800"/>
            <a:ext cx="8153400" cy="4038600"/>
          </a:xfrm>
          <a:prstGeom prst="rect">
            <a:avLst/>
          </a:prstGeom>
          <a:solidFill>
            <a:schemeClr val="accent2">
              <a:lumMod val="20000"/>
              <a:lumOff val="80000"/>
            </a:schemeClr>
          </a:solidFill>
          <a:ln>
            <a:solidFill>
              <a:schemeClr val="tx1"/>
            </a:solidFill>
          </a:ln>
        </p:spPr>
        <p:txBody>
          <a:bodyPr/>
          <a:lstStyle/>
          <a:p>
            <a:pPr marL="0" lvl="1" eaLnBrk="1" hangingPunct="1">
              <a:spcBef>
                <a:spcPts val="0"/>
              </a:spcBef>
              <a:defRPr/>
            </a:pPr>
            <a:r>
              <a:rPr kumimoji="1" lang="en-US" sz="2000" b="1">
                <a:solidFill>
                  <a:srgbClr val="0000FF"/>
                </a:solidFill>
                <a:latin typeface="Courier New" panose="02070309020205020404" pitchFamily="49" charset="0"/>
                <a:cs typeface="Courier New" panose="02070309020205020404" pitchFamily="49" charset="0"/>
              </a:rPr>
              <a:t>DisplayMenu(); </a:t>
            </a:r>
            <a:r>
              <a:rPr kumimoji="1" lang="en-US" sz="2000" b="1">
                <a:solidFill>
                  <a:srgbClr val="009900"/>
                </a:solidFill>
                <a:latin typeface="Courier New" panose="02070309020205020404" pitchFamily="49" charset="0"/>
                <a:cs typeface="Courier New" panose="02070309020205020404" pitchFamily="49" charset="0"/>
              </a:rPr>
              <a:t>//</a:t>
            </a:r>
            <a:r>
              <a:rPr kumimoji="1" lang="en-US" sz="2000" b="1" dirty="0">
                <a:solidFill>
                  <a:srgbClr val="009900"/>
                </a:solidFill>
                <a:latin typeface="Courier New" panose="02070309020205020404" pitchFamily="49" charset="0"/>
                <a:cs typeface="Courier New" panose="02070309020205020404" pitchFamily="49" charset="0"/>
              </a:rPr>
              <a:t>calling method that does not return value</a:t>
            </a:r>
          </a:p>
          <a:p>
            <a:pPr marL="0" lvl="1" eaLnBrk="1" hangingPunct="1">
              <a:spcBef>
                <a:spcPts val="0"/>
              </a:spcBef>
              <a:defRPr/>
            </a:pPr>
            <a:endParaRPr kumimoji="1" lang="en-US" sz="2000" b="1" dirty="0">
              <a:solidFill>
                <a:srgbClr val="0000FF"/>
              </a:solidFill>
              <a:latin typeface="Courier New" panose="02070309020205020404" pitchFamily="49" charset="0"/>
              <a:cs typeface="Courier New" panose="02070309020205020404" pitchFamily="49" charset="0"/>
            </a:endParaRPr>
          </a:p>
          <a:p>
            <a:pPr marL="0" lvl="1" eaLnBrk="1" hangingPunct="1">
              <a:spcBef>
                <a:spcPts val="0"/>
              </a:spcBef>
              <a:defRPr/>
            </a:pPr>
            <a:endParaRPr kumimoji="1" lang="en-US" sz="2000" b="1" dirty="0">
              <a:solidFill>
                <a:srgbClr val="0000FF"/>
              </a:solidFill>
              <a:latin typeface="Courier New" panose="02070309020205020404" pitchFamily="49" charset="0"/>
              <a:cs typeface="Courier New" panose="02070309020205020404" pitchFamily="49" charset="0"/>
            </a:endParaRPr>
          </a:p>
          <a:p>
            <a:pPr marL="0" lvl="1" eaLnBrk="1" hangingPunct="1">
              <a:spcBef>
                <a:spcPts val="0"/>
              </a:spcBef>
              <a:defRPr/>
            </a:pPr>
            <a:r>
              <a:rPr kumimoji="1" lang="en-US" sz="2000" b="1">
                <a:solidFill>
                  <a:srgbClr val="FF0000"/>
                </a:solidFill>
                <a:latin typeface="Courier New" panose="02070309020205020404" pitchFamily="49" charset="0"/>
                <a:cs typeface="Courier New" panose="02070309020205020404" pitchFamily="49" charset="0"/>
              </a:rPr>
              <a:t>void</a:t>
            </a:r>
            <a:r>
              <a:rPr kumimoji="1" lang="en-US" sz="2000" b="1">
                <a:solidFill>
                  <a:srgbClr val="0000FF"/>
                </a:solidFill>
                <a:latin typeface="Courier New" panose="02070309020205020404" pitchFamily="49" charset="0"/>
                <a:cs typeface="Courier New" panose="02070309020205020404" pitchFamily="49" charset="0"/>
              </a:rPr>
              <a:t> </a:t>
            </a:r>
            <a:r>
              <a:rPr kumimoji="1" lang="en-US" sz="2000" b="1" dirty="0" err="1">
                <a:solidFill>
                  <a:srgbClr val="0000FF"/>
                </a:solidFill>
                <a:latin typeface="Courier New" panose="02070309020205020404" pitchFamily="49" charset="0"/>
                <a:cs typeface="Courier New" panose="02070309020205020404" pitchFamily="49" charset="0"/>
              </a:rPr>
              <a:t>DisplayMenu</a:t>
            </a:r>
            <a:r>
              <a:rPr kumimoji="1" lang="en-US" sz="2000" b="1" dirty="0">
                <a:solidFill>
                  <a:srgbClr val="0000FF"/>
                </a:solidFill>
                <a:latin typeface="Courier New" panose="02070309020205020404" pitchFamily="49" charset="0"/>
                <a:cs typeface="Courier New" panose="02070309020205020404" pitchFamily="49" charset="0"/>
              </a:rPr>
              <a:t>()</a:t>
            </a:r>
          </a:p>
          <a:p>
            <a:pPr marL="0" lvl="1" eaLnBrk="1" hangingPunct="1">
              <a:spcBef>
                <a:spcPts val="0"/>
              </a:spcBef>
              <a:defRPr/>
            </a:pPr>
            <a:r>
              <a:rPr kumimoji="1" lang="en-US" sz="2000" b="1" dirty="0">
                <a:solidFill>
                  <a:srgbClr val="0000FF"/>
                </a:solidFill>
                <a:latin typeface="Courier New" panose="02070309020205020404" pitchFamily="49" charset="0"/>
                <a:cs typeface="Courier New" panose="02070309020205020404" pitchFamily="49" charset="0"/>
              </a:rPr>
              <a:t>{</a:t>
            </a:r>
          </a:p>
          <a:p>
            <a:pPr marL="0" lvl="1" eaLnBrk="1" hangingPunct="1">
              <a:spcBef>
                <a:spcPts val="0"/>
              </a:spcBef>
              <a:defRPr/>
            </a:pPr>
            <a:r>
              <a:rPr kumimoji="1" lang="en-US" sz="2000" b="1" dirty="0">
                <a:solidFill>
                  <a:srgbClr val="0000FF"/>
                </a:solidFill>
                <a:latin typeface="Courier New" panose="02070309020205020404" pitchFamily="49" charset="0"/>
                <a:cs typeface="Courier New" panose="02070309020205020404" pitchFamily="49" charset="0"/>
              </a:rPr>
              <a:t>   </a:t>
            </a:r>
            <a:r>
              <a:rPr kumimoji="1" lang="en-US" sz="2000" b="1" dirty="0" err="1">
                <a:solidFill>
                  <a:srgbClr val="0000FF"/>
                </a:solidFill>
                <a:latin typeface="Courier New" panose="02070309020205020404" pitchFamily="49" charset="0"/>
                <a:cs typeface="Courier New" panose="02070309020205020404" pitchFamily="49" charset="0"/>
              </a:rPr>
              <a:t>Console.WriteLine</a:t>
            </a:r>
            <a:r>
              <a:rPr kumimoji="1" lang="en-US" sz="2000" b="1" dirty="0">
                <a:solidFill>
                  <a:srgbClr val="0000FF"/>
                </a:solidFill>
                <a:latin typeface="Courier New" panose="02070309020205020404" pitchFamily="49" charset="0"/>
                <a:cs typeface="Courier New" panose="02070309020205020404" pitchFamily="49" charset="0"/>
              </a:rPr>
              <a:t>("Menu");</a:t>
            </a:r>
          </a:p>
          <a:p>
            <a:pPr marL="0" lvl="1" eaLnBrk="1" hangingPunct="1">
              <a:spcBef>
                <a:spcPts val="0"/>
              </a:spcBef>
              <a:defRPr/>
            </a:pPr>
            <a:r>
              <a:rPr kumimoji="1" lang="en-US" sz="2000" b="1" dirty="0">
                <a:solidFill>
                  <a:srgbClr val="0000FF"/>
                </a:solidFill>
                <a:latin typeface="Courier New" panose="02070309020205020404" pitchFamily="49" charset="0"/>
                <a:cs typeface="Courier New" panose="02070309020205020404" pitchFamily="49" charset="0"/>
              </a:rPr>
              <a:t>   </a:t>
            </a:r>
            <a:r>
              <a:rPr kumimoji="1" lang="en-US" sz="2000" b="1" dirty="0" err="1">
                <a:solidFill>
                  <a:srgbClr val="0000FF"/>
                </a:solidFill>
                <a:latin typeface="Courier New" panose="02070309020205020404" pitchFamily="49" charset="0"/>
                <a:cs typeface="Courier New" panose="02070309020205020404" pitchFamily="49" charset="0"/>
              </a:rPr>
              <a:t>Console.WriteLine</a:t>
            </a:r>
            <a:r>
              <a:rPr kumimoji="1" lang="en-US" sz="2000" b="1" dirty="0">
                <a:solidFill>
                  <a:srgbClr val="0000FF"/>
                </a:solidFill>
                <a:latin typeface="Courier New" panose="02070309020205020404" pitchFamily="49" charset="0"/>
                <a:cs typeface="Courier New" panose="02070309020205020404" pitchFamily="49" charset="0"/>
              </a:rPr>
              <a:t>("1. Circle");  </a:t>
            </a:r>
          </a:p>
          <a:p>
            <a:pPr marL="0" lvl="1" eaLnBrk="1" hangingPunct="1">
              <a:spcBef>
                <a:spcPts val="0"/>
              </a:spcBef>
              <a:defRPr/>
            </a:pPr>
            <a:r>
              <a:rPr kumimoji="1" lang="en-US" sz="2000" b="1" dirty="0">
                <a:solidFill>
                  <a:srgbClr val="0000FF"/>
                </a:solidFill>
                <a:latin typeface="Courier New" panose="02070309020205020404" pitchFamily="49" charset="0"/>
                <a:cs typeface="Courier New" panose="02070309020205020404" pitchFamily="49" charset="0"/>
              </a:rPr>
              <a:t>   </a:t>
            </a:r>
            <a:r>
              <a:rPr kumimoji="1" lang="en-US" sz="2000" b="1" dirty="0" err="1">
                <a:solidFill>
                  <a:srgbClr val="0000FF"/>
                </a:solidFill>
                <a:latin typeface="Courier New" panose="02070309020205020404" pitchFamily="49" charset="0"/>
                <a:cs typeface="Courier New" panose="02070309020205020404" pitchFamily="49" charset="0"/>
              </a:rPr>
              <a:t>Console.WriteLine</a:t>
            </a:r>
            <a:r>
              <a:rPr kumimoji="1" lang="en-US" sz="2000" b="1" dirty="0">
                <a:solidFill>
                  <a:srgbClr val="0000FF"/>
                </a:solidFill>
                <a:latin typeface="Courier New" panose="02070309020205020404" pitchFamily="49" charset="0"/>
                <a:cs typeface="Courier New" panose="02070309020205020404" pitchFamily="49" charset="0"/>
              </a:rPr>
              <a:t>("2. Square");</a:t>
            </a:r>
          </a:p>
          <a:p>
            <a:pPr marL="0" lvl="1" eaLnBrk="1" hangingPunct="1">
              <a:spcBef>
                <a:spcPts val="0"/>
              </a:spcBef>
              <a:defRPr/>
            </a:pPr>
            <a:r>
              <a:rPr kumimoji="1" lang="en-US" sz="2000" b="1" dirty="0">
                <a:solidFill>
                  <a:srgbClr val="0000FF"/>
                </a:solidFill>
                <a:latin typeface="Courier New" panose="02070309020205020404" pitchFamily="49" charset="0"/>
                <a:cs typeface="Courier New" panose="02070309020205020404" pitchFamily="49" charset="0"/>
              </a:rPr>
              <a:t>   </a:t>
            </a:r>
            <a:r>
              <a:rPr kumimoji="1" lang="en-US" sz="2000" b="1" dirty="0" err="1">
                <a:solidFill>
                  <a:srgbClr val="0000FF"/>
                </a:solidFill>
                <a:latin typeface="Courier New" panose="02070309020205020404" pitchFamily="49" charset="0"/>
                <a:cs typeface="Courier New" panose="02070309020205020404" pitchFamily="49" charset="0"/>
              </a:rPr>
              <a:t>Console.WriteLine</a:t>
            </a:r>
            <a:r>
              <a:rPr kumimoji="1" lang="en-US" sz="2000" b="1" dirty="0">
                <a:solidFill>
                  <a:srgbClr val="0000FF"/>
                </a:solidFill>
                <a:latin typeface="Courier New" panose="02070309020205020404" pitchFamily="49" charset="0"/>
                <a:cs typeface="Courier New" panose="02070309020205020404" pitchFamily="49" charset="0"/>
              </a:rPr>
              <a:t>("3. Triangle");</a:t>
            </a:r>
          </a:p>
          <a:p>
            <a:pPr marL="0" lvl="1" eaLnBrk="1" hangingPunct="1">
              <a:spcBef>
                <a:spcPts val="0"/>
              </a:spcBef>
              <a:defRPr/>
            </a:pPr>
            <a:r>
              <a:rPr kumimoji="1" lang="en-US" sz="2000" b="1" dirty="0">
                <a:solidFill>
                  <a:srgbClr val="0000FF"/>
                </a:solidFill>
                <a:latin typeface="Courier New" panose="02070309020205020404" pitchFamily="49" charset="0"/>
                <a:cs typeface="Courier New" panose="02070309020205020404" pitchFamily="49" charset="0"/>
              </a:rPr>
              <a:t>}</a:t>
            </a:r>
          </a:p>
        </p:txBody>
      </p:sp>
      <p:pic>
        <p:nvPicPr>
          <p:cNvPr id="2" name="s41">
            <a:hlinkClick r:id="" action="ppaction://media"/>
            <a:extLst>
              <a:ext uri="{FF2B5EF4-FFF2-40B4-BE49-F238E27FC236}">
                <a16:creationId xmlns:a16="http://schemas.microsoft.com/office/drawing/2014/main" id="{7E578958-44E6-4E18-B0F4-2DA5AAE87D4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777CFF3-5D33-4F48-BFE2-F6519DA37BB5}"/>
              </a:ext>
            </a:extLst>
          </p:cNvPr>
          <p:cNvSpPr>
            <a:spLocks noGrp="1"/>
          </p:cNvSpPr>
          <p:nvPr>
            <p:ph type="title"/>
          </p:nvPr>
        </p:nvSpPr>
        <p:spPr/>
        <p:txBody>
          <a:bodyPr/>
          <a:lstStyle/>
          <a:p>
            <a:pPr eaLnBrk="1" hangingPunct="1"/>
            <a:r>
              <a:rPr lang="en-US" altLang="en-US" dirty="0"/>
              <a:t>Method – with a return value</a:t>
            </a:r>
          </a:p>
        </p:txBody>
      </p:sp>
      <p:sp>
        <p:nvSpPr>
          <p:cNvPr id="5" name="TextBox 4">
            <a:extLst>
              <a:ext uri="{FF2B5EF4-FFF2-40B4-BE49-F238E27FC236}">
                <a16:creationId xmlns:a16="http://schemas.microsoft.com/office/drawing/2014/main" id="{E60B52F5-DAFF-40FC-B606-30E32DDCE266}"/>
              </a:ext>
            </a:extLst>
          </p:cNvPr>
          <p:cNvSpPr txBox="1"/>
          <p:nvPr/>
        </p:nvSpPr>
        <p:spPr>
          <a:xfrm>
            <a:off x="609600" y="2057400"/>
            <a:ext cx="7543800" cy="3657600"/>
          </a:xfrm>
          <a:prstGeom prst="rect">
            <a:avLst/>
          </a:prstGeom>
          <a:solidFill>
            <a:schemeClr val="accent2">
              <a:lumMod val="20000"/>
              <a:lumOff val="80000"/>
            </a:schemeClr>
          </a:solidFill>
          <a:ln>
            <a:solidFill>
              <a:schemeClr val="tx1"/>
            </a:solidFill>
          </a:ln>
        </p:spPr>
        <p:txBody>
          <a:bodyPr/>
          <a:lstStyle/>
          <a:p>
            <a:pPr marL="0" lvl="1">
              <a:defRPr/>
            </a:pPr>
            <a:r>
              <a:rPr kumimoji="1" lang="en-US" sz="2000" b="1">
                <a:solidFill>
                  <a:srgbClr val="0000FF"/>
                </a:solidFill>
                <a:latin typeface="Courier New" panose="02070309020205020404" pitchFamily="49" charset="0"/>
                <a:cs typeface="Courier New" panose="02070309020205020404" pitchFamily="49" charset="0"/>
              </a:rPr>
              <a:t>int </a:t>
            </a:r>
            <a:r>
              <a:rPr kumimoji="1" lang="en-US" sz="2000" b="1" dirty="0">
                <a:solidFill>
                  <a:srgbClr val="0000FF"/>
                </a:solidFill>
                <a:latin typeface="Courier New" panose="02070309020205020404" pitchFamily="49" charset="0"/>
                <a:cs typeface="Courier New" panose="02070309020205020404" pitchFamily="49" charset="0"/>
              </a:rPr>
              <a:t>total = Sum(3, 5);   </a:t>
            </a:r>
            <a:br>
              <a:rPr kumimoji="1" lang="en-US" sz="2000" b="1">
                <a:solidFill>
                  <a:srgbClr val="0000FF"/>
                </a:solidFill>
                <a:latin typeface="Courier New" panose="02070309020205020404" pitchFamily="49" charset="0"/>
                <a:cs typeface="Courier New" panose="02070309020205020404" pitchFamily="49" charset="0"/>
              </a:rPr>
            </a:br>
            <a:r>
              <a:rPr kumimoji="1" lang="en-US" sz="2000" b="1">
                <a:solidFill>
                  <a:srgbClr val="009900"/>
                </a:solidFill>
                <a:latin typeface="Courier New" panose="02070309020205020404" pitchFamily="49" charset="0"/>
                <a:cs typeface="Courier New" panose="02070309020205020404" pitchFamily="49" charset="0"/>
              </a:rPr>
              <a:t>// </a:t>
            </a:r>
            <a:r>
              <a:rPr kumimoji="1" lang="en-US" sz="2000" b="1" dirty="0">
                <a:solidFill>
                  <a:srgbClr val="009900"/>
                </a:solidFill>
                <a:latin typeface="Courier New" panose="02070309020205020404" pitchFamily="49" charset="0"/>
                <a:cs typeface="Courier New" panose="02070309020205020404" pitchFamily="49" charset="0"/>
              </a:rPr>
              <a:t>calling method with return value                  </a:t>
            </a:r>
            <a:br>
              <a:rPr kumimoji="1" lang="en-US" sz="2000" b="1">
                <a:solidFill>
                  <a:srgbClr val="009900"/>
                </a:solidFill>
                <a:latin typeface="Courier New" panose="02070309020205020404" pitchFamily="49" charset="0"/>
                <a:cs typeface="Courier New" panose="02070309020205020404" pitchFamily="49" charset="0"/>
              </a:rPr>
            </a:br>
            <a:r>
              <a:rPr kumimoji="1" lang="en-US" sz="2000" b="1">
                <a:solidFill>
                  <a:srgbClr val="009900"/>
                </a:solidFill>
                <a:latin typeface="Courier New" panose="02070309020205020404" pitchFamily="49" charset="0"/>
                <a:cs typeface="Courier New" panose="02070309020205020404" pitchFamily="49" charset="0"/>
              </a:rPr>
              <a:t>// </a:t>
            </a:r>
            <a:r>
              <a:rPr kumimoji="1" lang="en-US" sz="2000" b="1" dirty="0">
                <a:solidFill>
                  <a:srgbClr val="009900"/>
                </a:solidFill>
                <a:latin typeface="Courier New" panose="02070309020205020404" pitchFamily="49" charset="0"/>
                <a:cs typeface="Courier New" panose="02070309020205020404" pitchFamily="49" charset="0"/>
              </a:rPr>
              <a:t>and stored in variable total</a:t>
            </a:r>
          </a:p>
          <a:p>
            <a:pPr marL="0" lvl="1">
              <a:defRPr/>
            </a:pPr>
            <a:endParaRPr kumimoji="1" lang="en-US" sz="2000" b="1" dirty="0">
              <a:solidFill>
                <a:srgbClr val="0000FF"/>
              </a:solidFill>
              <a:latin typeface="Courier New" panose="02070309020205020404" pitchFamily="49" charset="0"/>
              <a:cs typeface="Courier New" panose="02070309020205020404" pitchFamily="49" charset="0"/>
            </a:endParaRPr>
          </a:p>
          <a:p>
            <a:pPr marL="0" lvl="1">
              <a:defRPr/>
            </a:pPr>
            <a:endParaRPr kumimoji="1" lang="en-US" sz="2000" b="1" dirty="0">
              <a:solidFill>
                <a:srgbClr val="0000FF"/>
              </a:solidFill>
              <a:latin typeface="Courier New" panose="02070309020205020404" pitchFamily="49" charset="0"/>
              <a:cs typeface="Courier New" panose="02070309020205020404" pitchFamily="49" charset="0"/>
            </a:endParaRPr>
          </a:p>
          <a:p>
            <a:pPr marL="0" lvl="1">
              <a:defRPr/>
            </a:pPr>
            <a:r>
              <a:rPr kumimoji="1" lang="en-US" sz="2000" b="1">
                <a:solidFill>
                  <a:srgbClr val="FF0000"/>
                </a:solidFill>
                <a:latin typeface="Courier New" panose="02070309020205020404" pitchFamily="49" charset="0"/>
                <a:cs typeface="Courier New" panose="02070309020205020404" pitchFamily="49" charset="0"/>
              </a:rPr>
              <a:t>int </a:t>
            </a:r>
            <a:r>
              <a:rPr kumimoji="1" lang="en-US" sz="2000" b="1" dirty="0">
                <a:solidFill>
                  <a:srgbClr val="0000FF"/>
                </a:solidFill>
                <a:latin typeface="Courier New" panose="02070309020205020404" pitchFamily="49" charset="0"/>
                <a:cs typeface="Courier New" panose="02070309020205020404" pitchFamily="49" charset="0"/>
              </a:rPr>
              <a:t>Sum(</a:t>
            </a: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 n1, </a:t>
            </a: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 n2)</a:t>
            </a:r>
          </a:p>
          <a:p>
            <a:pPr marL="0" lvl="1">
              <a:defRPr/>
            </a:pPr>
            <a:r>
              <a:rPr kumimoji="1" lang="en-US" sz="2000" b="1" dirty="0">
                <a:solidFill>
                  <a:srgbClr val="0000FF"/>
                </a:solidFill>
                <a:latin typeface="Courier New" panose="02070309020205020404" pitchFamily="49" charset="0"/>
                <a:cs typeface="Courier New" panose="02070309020205020404" pitchFamily="49" charset="0"/>
              </a:rPr>
              <a:t>{</a:t>
            </a:r>
          </a:p>
          <a:p>
            <a:pPr marL="0" lvl="1">
              <a:defRPr/>
            </a:pPr>
            <a:r>
              <a:rPr kumimoji="1" lang="en-US" sz="2000" b="1" dirty="0">
                <a:solidFill>
                  <a:srgbClr val="0000FF"/>
                </a:solidFill>
                <a:latin typeface="Courier New" panose="02070309020205020404" pitchFamily="49" charset="0"/>
                <a:cs typeface="Courier New" panose="02070309020205020404" pitchFamily="49" charset="0"/>
              </a:rPr>
              <a:t>    </a:t>
            </a:r>
            <a:r>
              <a:rPr kumimoji="1" lang="en-US" sz="2000" b="1" dirty="0">
                <a:solidFill>
                  <a:srgbClr val="FF0000"/>
                </a:solidFill>
                <a:latin typeface="Courier New" panose="02070309020205020404" pitchFamily="49" charset="0"/>
                <a:cs typeface="Courier New" panose="02070309020205020404" pitchFamily="49" charset="0"/>
              </a:rPr>
              <a:t>return</a:t>
            </a:r>
            <a:r>
              <a:rPr kumimoji="1" lang="en-US" sz="2000" b="1" dirty="0">
                <a:solidFill>
                  <a:srgbClr val="0000FF"/>
                </a:solidFill>
                <a:latin typeface="Courier New" panose="02070309020205020404" pitchFamily="49" charset="0"/>
                <a:cs typeface="Courier New" panose="02070309020205020404" pitchFamily="49" charset="0"/>
              </a:rPr>
              <a:t> (n1 + n2);</a:t>
            </a:r>
          </a:p>
          <a:p>
            <a:pPr marL="0" lvl="1">
              <a:defRPr/>
            </a:pPr>
            <a:r>
              <a:rPr kumimoji="1" lang="en-US" sz="2000" b="1" dirty="0">
                <a:solidFill>
                  <a:srgbClr val="0000FF"/>
                </a:solidFill>
                <a:latin typeface="Courier New" panose="02070309020205020404" pitchFamily="49" charset="0"/>
                <a:cs typeface="Courier New" panose="02070309020205020404" pitchFamily="49" charset="0"/>
              </a:rPr>
              <a:t>}</a:t>
            </a:r>
          </a:p>
        </p:txBody>
      </p:sp>
      <p:sp>
        <p:nvSpPr>
          <p:cNvPr id="6" name="Content Placeholder 2">
            <a:extLst>
              <a:ext uri="{FF2B5EF4-FFF2-40B4-BE49-F238E27FC236}">
                <a16:creationId xmlns:a16="http://schemas.microsoft.com/office/drawing/2014/main" id="{846419AF-F49F-4D79-8A46-A3C42E6F36FC}"/>
              </a:ext>
            </a:extLst>
          </p:cNvPr>
          <p:cNvSpPr txBox="1">
            <a:spLocks/>
          </p:cNvSpPr>
          <p:nvPr/>
        </p:nvSpPr>
        <p:spPr bwMode="auto">
          <a:xfrm>
            <a:off x="152400" y="990600"/>
            <a:ext cx="8686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2"/>
              </a:buClr>
              <a:buSzPct val="140000"/>
              <a:buFont typeface="Wingdings" panose="05000000000000000000"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120000"/>
              <a:buFont typeface="Wingdings" panose="05000000000000000000" pitchFamily="2" charset="2"/>
              <a:buChar char="§"/>
              <a:defRPr kumimoji="1" sz="2800" b="1">
                <a:solidFill>
                  <a:srgbClr val="0033CC"/>
                </a:solidFill>
                <a:latin typeface="+mn-lt"/>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hlink"/>
                </a:solidFill>
                <a:latin typeface="+mn-lt"/>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
              <a:defRPr kumimoji="1" sz="2000">
                <a:solidFill>
                  <a:schemeClr val="tx1"/>
                </a:solidFill>
                <a:latin typeface="+mn-lt"/>
              </a:defRPr>
            </a:lvl4pPr>
            <a:lvl5pPr marL="2057400" indent="-228600" algn="l" rtl="0" eaLnBrk="0" fontAlgn="base" hangingPunct="0">
              <a:spcBef>
                <a:spcPct val="20000"/>
              </a:spcBef>
              <a:spcAft>
                <a:spcPct val="0"/>
              </a:spcAft>
              <a:buClr>
                <a:srgbClr val="009900"/>
              </a:buClr>
              <a:buSzPct val="90000"/>
              <a:buFont typeface="Wingdings" panose="05000000000000000000" pitchFamily="2" charset="2"/>
              <a:buChar char="§"/>
              <a:defRPr kumimoji="1" sz="2000">
                <a:solidFill>
                  <a:srgbClr val="009900"/>
                </a:solidFill>
                <a:latin typeface="+mn-lt"/>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a:lstStyle>
          <a:p>
            <a:pPr>
              <a:buClrTx/>
              <a:buSzPct val="138000"/>
              <a:buFont typeface="Arial" panose="020B0604020202020204" pitchFamily="34" charset="0"/>
              <a:buChar char="•"/>
              <a:defRPr/>
            </a:pPr>
            <a:r>
              <a:rPr lang="en-US" sz="2800" b="0" dirty="0">
                <a:solidFill>
                  <a:srgbClr val="660033"/>
                </a:solidFill>
              </a:rPr>
              <a:t>Method that returns a value, specify the </a:t>
            </a:r>
            <a:r>
              <a:rPr lang="en-US" sz="2800" dirty="0">
                <a:solidFill>
                  <a:srgbClr val="FF0000"/>
                </a:solidFill>
              </a:rPr>
              <a:t>data</a:t>
            </a:r>
            <a:r>
              <a:rPr lang="en-US" sz="2800" dirty="0">
                <a:solidFill>
                  <a:srgbClr val="660033"/>
                </a:solidFill>
              </a:rPr>
              <a:t> </a:t>
            </a:r>
            <a:r>
              <a:rPr lang="en-US" sz="2800" dirty="0">
                <a:solidFill>
                  <a:srgbClr val="FF0000"/>
                </a:solidFill>
              </a:rPr>
              <a:t>type</a:t>
            </a:r>
            <a:r>
              <a:rPr lang="en-US" sz="2800" b="0" dirty="0">
                <a:solidFill>
                  <a:srgbClr val="660033"/>
                </a:solidFill>
              </a:rPr>
              <a:t> as the </a:t>
            </a:r>
            <a:r>
              <a:rPr lang="en-US" sz="2800" b="0" dirty="0" err="1">
                <a:solidFill>
                  <a:srgbClr val="660033"/>
                </a:solidFill>
              </a:rPr>
              <a:t>return_type</a:t>
            </a:r>
            <a:r>
              <a:rPr lang="en-US" sz="2800" b="0" dirty="0">
                <a:solidFill>
                  <a:srgbClr val="660033"/>
                </a:solidFill>
              </a:rPr>
              <a:t>.</a:t>
            </a:r>
          </a:p>
        </p:txBody>
      </p:sp>
      <p:pic>
        <p:nvPicPr>
          <p:cNvPr id="2" name="s42">
            <a:hlinkClick r:id="" action="ppaction://media"/>
            <a:extLst>
              <a:ext uri="{FF2B5EF4-FFF2-40B4-BE49-F238E27FC236}">
                <a16:creationId xmlns:a16="http://schemas.microsoft.com/office/drawing/2014/main" id="{C9CFE9DE-A98E-42DC-B40D-E4F9BCDB4FA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360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749AE3D7-928C-42EA-AFD0-07ACC861E8DC}"/>
              </a:ext>
            </a:extLst>
          </p:cNvPr>
          <p:cNvSpPr>
            <a:spLocks noGrp="1"/>
          </p:cNvSpPr>
          <p:nvPr>
            <p:ph type="title"/>
          </p:nvPr>
        </p:nvSpPr>
        <p:spPr/>
        <p:txBody>
          <a:bodyPr/>
          <a:lstStyle/>
          <a:p>
            <a:pPr eaLnBrk="1" hangingPunct="1"/>
            <a:r>
              <a:rPr lang="en-US" altLang="en-US" dirty="0"/>
              <a:t>Method with Optional Parameter</a:t>
            </a:r>
          </a:p>
        </p:txBody>
      </p:sp>
      <p:sp>
        <p:nvSpPr>
          <p:cNvPr id="74755" name="Content Placeholder 2">
            <a:extLst>
              <a:ext uri="{FF2B5EF4-FFF2-40B4-BE49-F238E27FC236}">
                <a16:creationId xmlns:a16="http://schemas.microsoft.com/office/drawing/2014/main" id="{E30C6B9C-7891-4189-8E96-738BC73176E9}"/>
              </a:ext>
            </a:extLst>
          </p:cNvPr>
          <p:cNvSpPr>
            <a:spLocks noGrp="1"/>
          </p:cNvSpPr>
          <p:nvPr>
            <p:ph idx="1"/>
          </p:nvPr>
        </p:nvSpPr>
        <p:spPr>
          <a:xfrm>
            <a:off x="152400" y="833438"/>
            <a:ext cx="8839200" cy="4043362"/>
          </a:xfrm>
        </p:spPr>
        <p:txBody>
          <a:bodyPr/>
          <a:lstStyle/>
          <a:p>
            <a:pPr eaLnBrk="1" hangingPunct="1"/>
            <a:r>
              <a:rPr lang="en-US" altLang="en-US" sz="2400" dirty="0"/>
              <a:t>Allows calling method with varying number of arguments to pass</a:t>
            </a:r>
          </a:p>
          <a:p>
            <a:pPr lvl="1" eaLnBrk="1" hangingPunct="1"/>
            <a:r>
              <a:rPr lang="en-US" altLang="en-US" sz="2200" dirty="0"/>
              <a:t>Optional parameter must specify a default value</a:t>
            </a:r>
          </a:p>
          <a:p>
            <a:pPr lvl="1" eaLnBrk="1" hangingPunct="1"/>
            <a:r>
              <a:rPr lang="en-US" altLang="en-US" sz="2200" dirty="0"/>
              <a:t>All optional parameters must be placed after the non-optional parameters</a:t>
            </a:r>
          </a:p>
          <a:p>
            <a:pPr eaLnBrk="1" hangingPunct="1"/>
            <a:r>
              <a:rPr lang="en-US" altLang="en-US" sz="2400" dirty="0"/>
              <a:t>E.g. </a:t>
            </a:r>
          </a:p>
          <a:p>
            <a:pPr marL="0" indent="0" eaLnBrk="1" hangingPunct="1">
              <a:spcBef>
                <a:spcPts val="0"/>
              </a:spcBef>
              <a:buNone/>
              <a:tabLst>
                <a:tab pos="344488" algn="l"/>
              </a:tabLst>
            </a:pPr>
            <a:r>
              <a:rPr lang="en-US" altLang="en-US" dirty="0"/>
              <a:t>	</a:t>
            </a:r>
            <a:r>
              <a:rPr lang="en-US" altLang="en-US" sz="2200" dirty="0"/>
              <a:t>Method heading with default value defined for the 2</a:t>
            </a:r>
            <a:r>
              <a:rPr lang="en-US" altLang="en-US" sz="2200" baseline="30000" dirty="0"/>
              <a:t>nd</a:t>
            </a:r>
            <a:r>
              <a:rPr lang="en-US" altLang="en-US" sz="2200" dirty="0"/>
              <a:t> parameter:</a:t>
            </a:r>
          </a:p>
          <a:p>
            <a:pPr marL="0" indent="0" eaLnBrk="1" hangingPunct="1">
              <a:spcBef>
                <a:spcPts val="0"/>
              </a:spcBef>
              <a:buNone/>
              <a:tabLst>
                <a:tab pos="344488" algn="l"/>
              </a:tabLst>
            </a:pPr>
            <a:endParaRPr lang="en-US" altLang="en-US" sz="2200" dirty="0"/>
          </a:p>
          <a:p>
            <a:pPr marL="0" indent="0" eaLnBrk="1" hangingPunct="1">
              <a:spcBef>
                <a:spcPts val="1200"/>
              </a:spcBef>
              <a:buNone/>
              <a:tabLst>
                <a:tab pos="344488" algn="l"/>
              </a:tabLst>
            </a:pPr>
            <a:r>
              <a:rPr lang="en-US" altLang="en-US" sz="2200" dirty="0"/>
              <a:t>	To call the method:</a:t>
            </a:r>
          </a:p>
        </p:txBody>
      </p:sp>
      <p:sp>
        <p:nvSpPr>
          <p:cNvPr id="5" name="TextBox 4">
            <a:extLst>
              <a:ext uri="{FF2B5EF4-FFF2-40B4-BE49-F238E27FC236}">
                <a16:creationId xmlns:a16="http://schemas.microsoft.com/office/drawing/2014/main" id="{49744EEB-7807-45FC-B563-978038333087}"/>
              </a:ext>
            </a:extLst>
          </p:cNvPr>
          <p:cNvSpPr txBox="1"/>
          <p:nvPr/>
        </p:nvSpPr>
        <p:spPr>
          <a:xfrm>
            <a:off x="990600" y="3643165"/>
            <a:ext cx="5486400" cy="369888"/>
          </a:xfrm>
          <a:prstGeom prst="rect">
            <a:avLst/>
          </a:prstGeom>
          <a:solidFill>
            <a:schemeClr val="accent2">
              <a:lumMod val="20000"/>
              <a:lumOff val="80000"/>
            </a:schemeClr>
          </a:solidFill>
          <a:ln>
            <a:solidFill>
              <a:schemeClr val="tx1"/>
            </a:solidFill>
          </a:ln>
        </p:spPr>
        <p:txBody>
          <a:bodyPr>
            <a:spAutoFit/>
          </a:bodyPr>
          <a:lstStyle/>
          <a:p>
            <a:pPr marL="230188" lvl="1">
              <a:defRPr/>
            </a:pPr>
            <a:r>
              <a:rPr kumimoji="1" lang="en-US" sz="1800" b="1">
                <a:solidFill>
                  <a:srgbClr val="0000FF"/>
                </a:solidFill>
                <a:latin typeface="Courier New" panose="02070309020205020404" pitchFamily="49" charset="0"/>
                <a:cs typeface="Courier New" panose="02070309020205020404" pitchFamily="49" charset="0"/>
              </a:rPr>
              <a:t>int </a:t>
            </a:r>
            <a:r>
              <a:rPr kumimoji="1" lang="en-US" sz="1800" b="1" dirty="0">
                <a:solidFill>
                  <a:srgbClr val="0000FF"/>
                </a:solidFill>
                <a:latin typeface="Courier New" panose="02070309020205020404" pitchFamily="49" charset="0"/>
                <a:cs typeface="Courier New" panose="02070309020205020404" pitchFamily="49" charset="0"/>
              </a:rPr>
              <a:t>Sum( </a:t>
            </a:r>
            <a:r>
              <a:rPr kumimoji="1" lang="en-US" sz="1800" b="1" dirty="0" err="1">
                <a:solidFill>
                  <a:srgbClr val="0000FF"/>
                </a:solidFill>
                <a:latin typeface="Courier New" panose="02070309020205020404" pitchFamily="49" charset="0"/>
                <a:cs typeface="Courier New" panose="02070309020205020404" pitchFamily="49" charset="0"/>
              </a:rPr>
              <a:t>int</a:t>
            </a:r>
            <a:r>
              <a:rPr kumimoji="1" lang="en-US" sz="1800" b="1" dirty="0">
                <a:solidFill>
                  <a:srgbClr val="0000FF"/>
                </a:solidFill>
                <a:latin typeface="Courier New" panose="02070309020205020404" pitchFamily="49" charset="0"/>
                <a:cs typeface="Courier New" panose="02070309020205020404" pitchFamily="49" charset="0"/>
              </a:rPr>
              <a:t> n1, </a:t>
            </a:r>
            <a:r>
              <a:rPr kumimoji="1" lang="en-US" sz="1800" b="1" dirty="0" err="1">
                <a:solidFill>
                  <a:srgbClr val="0000FF"/>
                </a:solidFill>
                <a:latin typeface="Courier New" panose="02070309020205020404" pitchFamily="49" charset="0"/>
                <a:cs typeface="Courier New" panose="02070309020205020404" pitchFamily="49" charset="0"/>
              </a:rPr>
              <a:t>int</a:t>
            </a:r>
            <a:r>
              <a:rPr kumimoji="1" lang="en-US" sz="1800" b="1" dirty="0">
                <a:solidFill>
                  <a:srgbClr val="0000FF"/>
                </a:solidFill>
                <a:latin typeface="Courier New" panose="02070309020205020404" pitchFamily="49" charset="0"/>
                <a:cs typeface="Courier New" panose="02070309020205020404" pitchFamily="49" charset="0"/>
              </a:rPr>
              <a:t> n2 = 2 )</a:t>
            </a:r>
          </a:p>
        </p:txBody>
      </p:sp>
      <p:sp>
        <p:nvSpPr>
          <p:cNvPr id="6" name="TextBox 5">
            <a:extLst>
              <a:ext uri="{FF2B5EF4-FFF2-40B4-BE49-F238E27FC236}">
                <a16:creationId xmlns:a16="http://schemas.microsoft.com/office/drawing/2014/main" id="{62DD0E1D-9CC7-4E65-9380-EDF0D47DD733}"/>
              </a:ext>
            </a:extLst>
          </p:cNvPr>
          <p:cNvSpPr txBox="1"/>
          <p:nvPr/>
        </p:nvSpPr>
        <p:spPr>
          <a:xfrm>
            <a:off x="990600" y="4491038"/>
            <a:ext cx="4876800" cy="1016000"/>
          </a:xfrm>
          <a:prstGeom prst="rect">
            <a:avLst/>
          </a:prstGeom>
          <a:solidFill>
            <a:schemeClr val="accent2">
              <a:lumMod val="20000"/>
              <a:lumOff val="80000"/>
            </a:schemeClr>
          </a:solidFill>
          <a:ln>
            <a:solidFill>
              <a:schemeClr val="tx1"/>
            </a:solidFill>
          </a:ln>
        </p:spPr>
        <p:txBody>
          <a:bodyPr>
            <a:spAutoFit/>
          </a:bodyPr>
          <a:lstStyle/>
          <a:p>
            <a:pPr marL="230188" lvl="1">
              <a:defRPr/>
            </a:pP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 result = Sum();</a:t>
            </a:r>
          </a:p>
          <a:p>
            <a:pPr marL="230188" lvl="1">
              <a:defRPr/>
            </a:pP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 result = Sum(10);</a:t>
            </a:r>
          </a:p>
          <a:p>
            <a:pPr marL="230188" lvl="1">
              <a:defRPr/>
            </a:pP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 result = Sum(10, 3);</a:t>
            </a:r>
          </a:p>
        </p:txBody>
      </p:sp>
      <p:sp>
        <p:nvSpPr>
          <p:cNvPr id="8" name="Rounded Rectangular Callout 7">
            <a:extLst>
              <a:ext uri="{FF2B5EF4-FFF2-40B4-BE49-F238E27FC236}">
                <a16:creationId xmlns:a16="http://schemas.microsoft.com/office/drawing/2014/main" id="{ABBC8903-CAB1-4FD1-A4E5-3F879E5B8E2A}"/>
              </a:ext>
            </a:extLst>
          </p:cNvPr>
          <p:cNvSpPr/>
          <p:nvPr/>
        </p:nvSpPr>
        <p:spPr bwMode="auto">
          <a:xfrm>
            <a:off x="5334000" y="4681108"/>
            <a:ext cx="3657600" cy="538020"/>
          </a:xfrm>
          <a:prstGeom prst="wedgeRoundRectCallout">
            <a:avLst>
              <a:gd name="adj1" fmla="val -71890"/>
              <a:gd name="adj2" fmla="val -2367"/>
              <a:gd name="adj3" fmla="val 16667"/>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wrap="square" anchor="ctr">
            <a:spAutoFit/>
          </a:bodyPr>
          <a:lstStyle/>
          <a:p>
            <a:pPr>
              <a:lnSpc>
                <a:spcPct val="80000"/>
              </a:lnSpc>
              <a:spcBef>
                <a:spcPct val="20000"/>
              </a:spcBef>
              <a:buClr>
                <a:schemeClr val="bg1"/>
              </a:buClr>
              <a:buFont typeface="Wingdings" pitchFamily="2" charset="2"/>
              <a:buNone/>
              <a:defRPr/>
            </a:pPr>
            <a:r>
              <a:rPr lang="en-US" sz="1600" dirty="0">
                <a:solidFill>
                  <a:srgbClr val="0000FF"/>
                </a:solidFill>
                <a:latin typeface="+mj-lt"/>
                <a:cs typeface="+mn-cs"/>
              </a:rPr>
              <a:t>Uses default value for the optional parameter, n1 is 10, n2 is 2</a:t>
            </a:r>
          </a:p>
        </p:txBody>
      </p:sp>
      <p:sp>
        <p:nvSpPr>
          <p:cNvPr id="9" name="Rounded Rectangular Callout 8">
            <a:extLst>
              <a:ext uri="{FF2B5EF4-FFF2-40B4-BE49-F238E27FC236}">
                <a16:creationId xmlns:a16="http://schemas.microsoft.com/office/drawing/2014/main" id="{041055AF-ACF7-46AF-995F-CD91E5D99562}"/>
              </a:ext>
            </a:extLst>
          </p:cNvPr>
          <p:cNvSpPr/>
          <p:nvPr/>
        </p:nvSpPr>
        <p:spPr bwMode="auto">
          <a:xfrm>
            <a:off x="6105525" y="4269961"/>
            <a:ext cx="2505075" cy="320675"/>
          </a:xfrm>
          <a:prstGeom prst="wedgeRoundRectCallout">
            <a:avLst>
              <a:gd name="adj1" fmla="val -123940"/>
              <a:gd name="adj2" fmla="val 72670"/>
              <a:gd name="adj3" fmla="val 16667"/>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wrap="square" anchor="ctr">
            <a:spAutoFit/>
          </a:bodyPr>
          <a:lstStyle/>
          <a:p>
            <a:pPr>
              <a:lnSpc>
                <a:spcPct val="80000"/>
              </a:lnSpc>
              <a:spcBef>
                <a:spcPct val="20000"/>
              </a:spcBef>
              <a:buClr>
                <a:schemeClr val="bg1"/>
              </a:buClr>
              <a:buFont typeface="Wingdings" pitchFamily="2" charset="2"/>
              <a:buNone/>
              <a:defRPr/>
            </a:pPr>
            <a:r>
              <a:rPr lang="en-US" sz="1600" dirty="0">
                <a:solidFill>
                  <a:srgbClr val="FF0000"/>
                </a:solidFill>
                <a:latin typeface="+mj-lt"/>
                <a:cs typeface="+mn-cs"/>
              </a:rPr>
              <a:t>COMPILATION ERROR!</a:t>
            </a:r>
          </a:p>
        </p:txBody>
      </p:sp>
      <p:sp>
        <p:nvSpPr>
          <p:cNvPr id="10" name="Rounded Rectangular Callout 7">
            <a:extLst>
              <a:ext uri="{FF2B5EF4-FFF2-40B4-BE49-F238E27FC236}">
                <a16:creationId xmlns:a16="http://schemas.microsoft.com/office/drawing/2014/main" id="{9C24FC4A-CDD5-4171-8F5E-B07EF166BA7B}"/>
              </a:ext>
            </a:extLst>
          </p:cNvPr>
          <p:cNvSpPr/>
          <p:nvPr/>
        </p:nvSpPr>
        <p:spPr bwMode="auto">
          <a:xfrm>
            <a:off x="5310809" y="5328500"/>
            <a:ext cx="3657600" cy="538020"/>
          </a:xfrm>
          <a:prstGeom prst="wedgeRoundRectCallout">
            <a:avLst>
              <a:gd name="adj1" fmla="val -65355"/>
              <a:gd name="adj2" fmla="val -38371"/>
              <a:gd name="adj3" fmla="val 16667"/>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wrap="square" anchor="ctr">
            <a:spAutoFit/>
          </a:bodyPr>
          <a:lstStyle/>
          <a:p>
            <a:pPr>
              <a:lnSpc>
                <a:spcPct val="80000"/>
              </a:lnSpc>
              <a:spcBef>
                <a:spcPct val="20000"/>
              </a:spcBef>
              <a:buClr>
                <a:schemeClr val="bg1"/>
              </a:buClr>
              <a:buFont typeface="Wingdings" pitchFamily="2" charset="2"/>
              <a:buNone/>
              <a:defRPr/>
            </a:pPr>
            <a:r>
              <a:rPr lang="en-US" sz="1600" dirty="0">
                <a:solidFill>
                  <a:srgbClr val="0000FF"/>
                </a:solidFill>
                <a:latin typeface="+mj-lt"/>
                <a:cs typeface="+mn-cs"/>
              </a:rPr>
              <a:t>Not using the default value, n1 is 10, n2 is 3 </a:t>
            </a:r>
          </a:p>
        </p:txBody>
      </p:sp>
      <p:pic>
        <p:nvPicPr>
          <p:cNvPr id="2" name="s43">
            <a:hlinkClick r:id="" action="ppaction://media"/>
            <a:extLst>
              <a:ext uri="{FF2B5EF4-FFF2-40B4-BE49-F238E27FC236}">
                <a16:creationId xmlns:a16="http://schemas.microsoft.com/office/drawing/2014/main" id="{7EFEECA6-2F0A-48E8-9406-0BEEE2C9061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53431"/>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63F4D5DC-0DEC-4B16-B639-90BB466AD89B}"/>
              </a:ext>
            </a:extLst>
          </p:cNvPr>
          <p:cNvSpPr>
            <a:spLocks noGrp="1"/>
          </p:cNvSpPr>
          <p:nvPr>
            <p:ph type="title"/>
          </p:nvPr>
        </p:nvSpPr>
        <p:spPr/>
        <p:txBody>
          <a:bodyPr/>
          <a:lstStyle/>
          <a:p>
            <a:pPr eaLnBrk="1" hangingPunct="1"/>
            <a:r>
              <a:rPr lang="en-US" altLang="en-US" sz="2800" dirty="0"/>
              <a:t>Value-Type Variable vs Reference-Type Variable</a:t>
            </a:r>
          </a:p>
        </p:txBody>
      </p:sp>
      <p:sp>
        <p:nvSpPr>
          <p:cNvPr id="107523" name="Content Placeholder 2">
            <a:extLst>
              <a:ext uri="{FF2B5EF4-FFF2-40B4-BE49-F238E27FC236}">
                <a16:creationId xmlns:a16="http://schemas.microsoft.com/office/drawing/2014/main" id="{C64A5E02-CDED-470B-9702-3F580EFC2563}"/>
              </a:ext>
            </a:extLst>
          </p:cNvPr>
          <p:cNvSpPr>
            <a:spLocks noGrp="1"/>
          </p:cNvSpPr>
          <p:nvPr>
            <p:ph idx="1"/>
          </p:nvPr>
        </p:nvSpPr>
        <p:spPr>
          <a:xfrm>
            <a:off x="76200" y="788988"/>
            <a:ext cx="9220200" cy="1600200"/>
          </a:xfrm>
        </p:spPr>
        <p:txBody>
          <a:bodyPr/>
          <a:lstStyle/>
          <a:p>
            <a:pPr eaLnBrk="1" hangingPunct="1">
              <a:defRPr/>
            </a:pPr>
            <a:r>
              <a:rPr lang="en-US" altLang="en-US" dirty="0"/>
              <a:t>Value-type variable contain data directly</a:t>
            </a:r>
          </a:p>
          <a:p>
            <a:pPr marL="457200" lvl="1" indent="0" eaLnBrk="1" hangingPunct="1">
              <a:buFontTx/>
              <a:buNone/>
              <a:defRPr/>
            </a:pPr>
            <a:r>
              <a:rPr lang="en-US" altLang="en-US" dirty="0"/>
              <a:t>e.g. </a:t>
            </a:r>
            <a:r>
              <a:rPr kumimoji="1" lang="en-US" altLang="en-US" sz="2000" b="1" kern="1200" dirty="0">
                <a:solidFill>
                  <a:srgbClr val="0000FF"/>
                </a:solidFill>
                <a:latin typeface="Courier New" panose="02070309020205020404" pitchFamily="49" charset="0"/>
                <a:ea typeface="+mn-ea"/>
                <a:cs typeface="Courier New" panose="02070309020205020404" pitchFamily="49" charset="0"/>
              </a:rPr>
              <a:t>bool, byte, char, decimal, double, </a:t>
            </a:r>
            <a:r>
              <a:rPr kumimoji="1" lang="en-US" altLang="en-US" sz="2000" b="1" kern="1200" dirty="0" err="1">
                <a:solidFill>
                  <a:srgbClr val="0000FF"/>
                </a:solidFill>
                <a:latin typeface="Courier New" panose="02070309020205020404" pitchFamily="49" charset="0"/>
                <a:ea typeface="+mn-ea"/>
                <a:cs typeface="Courier New" panose="02070309020205020404" pitchFamily="49" charset="0"/>
              </a:rPr>
              <a:t>enum</a:t>
            </a:r>
            <a:r>
              <a:rPr kumimoji="1" lang="en-US" altLang="en-US" sz="2000" b="1" kern="1200" dirty="0">
                <a:solidFill>
                  <a:srgbClr val="0000FF"/>
                </a:solidFill>
                <a:latin typeface="Courier New" panose="02070309020205020404" pitchFamily="49" charset="0"/>
                <a:ea typeface="+mn-ea"/>
                <a:cs typeface="Courier New" panose="02070309020205020404" pitchFamily="49" charset="0"/>
              </a:rPr>
              <a:t>, float, int,  	 long, </a:t>
            </a:r>
            <a:r>
              <a:rPr kumimoji="1" lang="en-US" altLang="en-US" sz="2000" b="1" kern="1200" dirty="0" err="1">
                <a:solidFill>
                  <a:srgbClr val="0000FF"/>
                </a:solidFill>
                <a:latin typeface="Courier New" panose="02070309020205020404" pitchFamily="49" charset="0"/>
                <a:ea typeface="+mn-ea"/>
                <a:cs typeface="Courier New" panose="02070309020205020404" pitchFamily="49" charset="0"/>
              </a:rPr>
              <a:t>sbyte</a:t>
            </a:r>
            <a:r>
              <a:rPr kumimoji="1" lang="en-US" altLang="en-US" sz="2000" b="1" kern="1200" dirty="0">
                <a:solidFill>
                  <a:srgbClr val="0000FF"/>
                </a:solidFill>
                <a:latin typeface="Courier New" panose="02070309020205020404" pitchFamily="49" charset="0"/>
                <a:ea typeface="+mn-ea"/>
                <a:cs typeface="Courier New" panose="02070309020205020404" pitchFamily="49" charset="0"/>
              </a:rPr>
              <a:t>, short, struct, </a:t>
            </a:r>
            <a:r>
              <a:rPr kumimoji="1" lang="en-US" altLang="en-US" sz="2000" b="1" kern="1200" dirty="0" err="1">
                <a:solidFill>
                  <a:srgbClr val="0000FF"/>
                </a:solidFill>
                <a:latin typeface="Courier New" panose="02070309020205020404" pitchFamily="49" charset="0"/>
                <a:ea typeface="+mn-ea"/>
                <a:cs typeface="Courier New" panose="02070309020205020404" pitchFamily="49" charset="0"/>
              </a:rPr>
              <a:t>uint</a:t>
            </a:r>
            <a:r>
              <a:rPr kumimoji="1" lang="en-US" altLang="en-US" sz="2000" b="1" kern="1200" dirty="0">
                <a:solidFill>
                  <a:srgbClr val="0000FF"/>
                </a:solidFill>
                <a:latin typeface="Courier New" panose="02070309020205020404" pitchFamily="49" charset="0"/>
                <a:ea typeface="+mn-ea"/>
                <a:cs typeface="Courier New" panose="02070309020205020404" pitchFamily="49" charset="0"/>
              </a:rPr>
              <a:t>, </a:t>
            </a:r>
            <a:r>
              <a:rPr kumimoji="1" lang="en-US" altLang="en-US" sz="2000" b="1" kern="1200" dirty="0" err="1">
                <a:solidFill>
                  <a:srgbClr val="0000FF"/>
                </a:solidFill>
                <a:latin typeface="Courier New" panose="02070309020205020404" pitchFamily="49" charset="0"/>
                <a:ea typeface="+mn-ea"/>
                <a:cs typeface="Courier New" panose="02070309020205020404" pitchFamily="49" charset="0"/>
              </a:rPr>
              <a:t>ulong</a:t>
            </a:r>
            <a:r>
              <a:rPr kumimoji="1" lang="en-US" altLang="en-US" sz="2000" b="1" kern="1200" dirty="0">
                <a:solidFill>
                  <a:srgbClr val="0000FF"/>
                </a:solidFill>
                <a:latin typeface="Courier New" panose="02070309020205020404" pitchFamily="49" charset="0"/>
                <a:ea typeface="+mn-ea"/>
                <a:cs typeface="Courier New" panose="02070309020205020404" pitchFamily="49" charset="0"/>
              </a:rPr>
              <a:t>, </a:t>
            </a:r>
            <a:r>
              <a:rPr kumimoji="1" lang="en-US" altLang="en-US" sz="2000" b="1" kern="1200" dirty="0" err="1">
                <a:solidFill>
                  <a:srgbClr val="0000FF"/>
                </a:solidFill>
                <a:latin typeface="Courier New" panose="02070309020205020404" pitchFamily="49" charset="0"/>
                <a:ea typeface="+mn-ea"/>
                <a:cs typeface="Courier New" panose="02070309020205020404" pitchFamily="49" charset="0"/>
              </a:rPr>
              <a:t>ushort</a:t>
            </a:r>
            <a:endParaRPr kumimoji="1" lang="en-US" altLang="en-US" sz="2000" b="1" kern="1200" dirty="0">
              <a:solidFill>
                <a:srgbClr val="0000FF"/>
              </a:solidFill>
              <a:latin typeface="Courier New" panose="02070309020205020404" pitchFamily="49" charset="0"/>
              <a:ea typeface="+mn-ea"/>
              <a:cs typeface="Courier New" panose="02070309020205020404" pitchFamily="49" charset="0"/>
            </a:endParaRPr>
          </a:p>
          <a:p>
            <a:pPr marL="457200" lvl="1" indent="0" eaLnBrk="1" hangingPunct="1">
              <a:buFontTx/>
              <a:buNone/>
              <a:defRPr/>
            </a:pPr>
            <a:br>
              <a:rPr kumimoji="1" lang="en-US" altLang="en-US" sz="2000" b="1" kern="1200" dirty="0">
                <a:solidFill>
                  <a:srgbClr val="0000FF"/>
                </a:solidFill>
                <a:latin typeface="Courier New" panose="02070309020205020404" pitchFamily="49" charset="0"/>
                <a:ea typeface="+mn-ea"/>
                <a:cs typeface="Courier New" panose="02070309020205020404" pitchFamily="49" charset="0"/>
              </a:rPr>
            </a:br>
            <a:endParaRPr kumimoji="1" lang="en-US" altLang="en-US" sz="2000" b="1" kern="1200" dirty="0">
              <a:solidFill>
                <a:srgbClr val="0000FF"/>
              </a:solidFill>
              <a:latin typeface="Courier New" panose="02070309020205020404" pitchFamily="49" charset="0"/>
              <a:ea typeface="+mn-ea"/>
              <a:cs typeface="Courier New" panose="02070309020205020404" pitchFamily="49" charset="0"/>
            </a:endParaRPr>
          </a:p>
          <a:p>
            <a:pPr marL="457200" lvl="1" indent="0" eaLnBrk="1" hangingPunct="1">
              <a:buFontTx/>
              <a:buNone/>
              <a:defRPr/>
            </a:pPr>
            <a:endParaRPr kumimoji="1" lang="en-US" altLang="en-US" sz="2000" b="1" kern="1200" dirty="0">
              <a:solidFill>
                <a:srgbClr val="0000FF"/>
              </a:solidFill>
              <a:latin typeface="Courier New" panose="02070309020205020404" pitchFamily="49" charset="0"/>
              <a:ea typeface="+mn-ea"/>
              <a:cs typeface="Courier New" panose="02070309020205020404" pitchFamily="49" charset="0"/>
            </a:endParaRPr>
          </a:p>
          <a:p>
            <a:pPr marL="342900" lvl="1" indent="-342900" eaLnBrk="1" hangingPunct="1">
              <a:buFont typeface="Arial" panose="020B0604020202020204" pitchFamily="34" charset="0"/>
              <a:buChar char="•"/>
              <a:defRPr/>
            </a:pPr>
            <a:r>
              <a:rPr lang="en-US" altLang="en-US" sz="2800" dirty="0"/>
              <a:t>Reference-type variable does not contain data directly, it contains a reference to its data</a:t>
            </a:r>
          </a:p>
          <a:p>
            <a:pPr marL="346075" lvl="1" indent="0" eaLnBrk="1" hangingPunct="1">
              <a:buFontTx/>
              <a:buNone/>
              <a:defRPr/>
            </a:pPr>
            <a:r>
              <a:rPr lang="en-US" altLang="en-US" dirty="0"/>
              <a:t>e.g. </a:t>
            </a:r>
            <a:r>
              <a:rPr kumimoji="1" lang="en-US" altLang="en-US" sz="2000" b="1" kern="1200" dirty="0">
                <a:solidFill>
                  <a:srgbClr val="0000FF"/>
                </a:solidFill>
                <a:latin typeface="Courier New" panose="02070309020205020404" pitchFamily="49" charset="0"/>
                <a:ea typeface="+mn-ea"/>
                <a:cs typeface="Courier New" panose="02070309020205020404" pitchFamily="49" charset="0"/>
              </a:rPr>
              <a:t>List</a:t>
            </a:r>
            <a:r>
              <a:rPr lang="en-US" altLang="en-US" sz="2800" dirty="0"/>
              <a:t>, </a:t>
            </a:r>
            <a:r>
              <a:rPr lang="en-US" altLang="en-US" dirty="0"/>
              <a:t>Objects created from Classes</a:t>
            </a:r>
            <a:endParaRPr lang="en-US" altLang="en-US" sz="2800" dirty="0"/>
          </a:p>
          <a:p>
            <a:pPr marL="342900" lvl="1" indent="-342900" eaLnBrk="1" hangingPunct="1">
              <a:buFont typeface="Arial" panose="020B0604020202020204" pitchFamily="34" charset="0"/>
              <a:buChar char="•"/>
              <a:defRPr/>
            </a:pPr>
            <a:endParaRPr lang="en-US" altLang="en-US" sz="2800" dirty="0"/>
          </a:p>
          <a:p>
            <a:pPr marL="0" lvl="1" indent="0" eaLnBrk="1" hangingPunct="1">
              <a:defRPr/>
            </a:pPr>
            <a:endParaRPr kumimoji="1" lang="en-US" altLang="en-US" sz="2800" b="1" kern="1200" dirty="0">
              <a:solidFill>
                <a:srgbClr val="0000FF"/>
              </a:solidFill>
              <a:latin typeface="Courier New" panose="02070309020205020404" pitchFamily="49" charset="0"/>
              <a:ea typeface="+mn-ea"/>
              <a:cs typeface="Courier New" panose="02070309020205020404" pitchFamily="49" charset="0"/>
            </a:endParaRPr>
          </a:p>
          <a:p>
            <a:pPr marL="342900" lvl="1" indent="-342900" eaLnBrk="1" hangingPunct="1">
              <a:defRPr/>
            </a:pPr>
            <a:endParaRPr kumimoji="1" lang="en-US" altLang="en-US" sz="2800" b="1" kern="1200" dirty="0">
              <a:solidFill>
                <a:srgbClr val="0000FF"/>
              </a:solidFill>
              <a:latin typeface="Courier New" panose="02070309020205020404" pitchFamily="49" charset="0"/>
              <a:ea typeface="+mn-ea"/>
              <a:cs typeface="Courier New" panose="02070309020205020404" pitchFamily="49" charset="0"/>
            </a:endParaRPr>
          </a:p>
          <a:p>
            <a:pPr marL="457200" lvl="1" indent="0" eaLnBrk="1" hangingPunct="1">
              <a:buFontTx/>
              <a:buNone/>
              <a:defRPr/>
            </a:pPr>
            <a:endParaRPr kumimoji="1" lang="en-US" altLang="en-US" sz="2000" b="1" kern="1200" dirty="0">
              <a:solidFill>
                <a:srgbClr val="0000FF"/>
              </a:solidFill>
              <a:latin typeface="Courier New" panose="02070309020205020404" pitchFamily="49" charset="0"/>
              <a:ea typeface="+mn-ea"/>
              <a:cs typeface="Courier New" panose="02070309020205020404" pitchFamily="49" charset="0"/>
            </a:endParaRPr>
          </a:p>
          <a:p>
            <a:pPr marL="457200" lvl="1" indent="0" eaLnBrk="1" hangingPunct="1">
              <a:buFontTx/>
              <a:buNone/>
              <a:defRPr/>
            </a:pPr>
            <a:endParaRPr kumimoji="1" lang="en-US" altLang="en-US" sz="2000" b="1" kern="1200" dirty="0">
              <a:solidFill>
                <a:srgbClr val="0000FF"/>
              </a:solidFill>
              <a:latin typeface="Courier New" panose="02070309020205020404" pitchFamily="49" charset="0"/>
              <a:ea typeface="+mn-ea"/>
              <a:cs typeface="Courier New" panose="02070309020205020404" pitchFamily="49" charset="0"/>
            </a:endParaRPr>
          </a:p>
          <a:p>
            <a:pPr marL="457200" lvl="1" indent="0" eaLnBrk="1" hangingPunct="1">
              <a:buFontTx/>
              <a:buNone/>
              <a:defRPr/>
            </a:pPr>
            <a:endParaRPr kumimoji="1" lang="en-US" altLang="en-US" sz="2000" b="1" kern="1200" dirty="0">
              <a:solidFill>
                <a:srgbClr val="0000FF"/>
              </a:solidFill>
              <a:latin typeface="Courier New" panose="02070309020205020404" pitchFamily="49" charset="0"/>
              <a:ea typeface="+mn-ea"/>
              <a:cs typeface="Courier New" panose="02070309020205020404" pitchFamily="49" charset="0"/>
            </a:endParaRPr>
          </a:p>
        </p:txBody>
      </p:sp>
      <p:sp>
        <p:nvSpPr>
          <p:cNvPr id="17" name="TextBox 16">
            <a:extLst>
              <a:ext uri="{FF2B5EF4-FFF2-40B4-BE49-F238E27FC236}">
                <a16:creationId xmlns:a16="http://schemas.microsoft.com/office/drawing/2014/main" id="{55E6F082-7CB3-44E8-B82A-2853F82BDA23}"/>
              </a:ext>
            </a:extLst>
          </p:cNvPr>
          <p:cNvSpPr txBox="1"/>
          <p:nvPr/>
        </p:nvSpPr>
        <p:spPr>
          <a:xfrm>
            <a:off x="1194803" y="2336877"/>
            <a:ext cx="2474912" cy="407988"/>
          </a:xfrm>
          <a:prstGeom prst="rect">
            <a:avLst/>
          </a:prstGeom>
          <a:solidFill>
            <a:schemeClr val="accent2">
              <a:lumMod val="20000"/>
              <a:lumOff val="80000"/>
            </a:schemeClr>
          </a:solidFill>
          <a:ln>
            <a:solidFill>
              <a:schemeClr val="tx1"/>
            </a:solidFill>
          </a:ln>
        </p:spPr>
        <p:txBody>
          <a:bodyPr/>
          <a:lstStyle/>
          <a:p>
            <a:pPr marL="173038" lvl="1">
              <a:defRPr/>
            </a:pP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 </a:t>
            </a:r>
            <a:r>
              <a:rPr kumimoji="1" lang="en-US" sz="2000" b="1" dirty="0" err="1">
                <a:solidFill>
                  <a:srgbClr val="0000FF"/>
                </a:solidFill>
                <a:latin typeface="Courier New" panose="02070309020205020404" pitchFamily="49" charset="0"/>
                <a:cs typeface="Courier New" panose="02070309020205020404" pitchFamily="49" charset="0"/>
              </a:rPr>
              <a:t>num</a:t>
            </a:r>
            <a:r>
              <a:rPr kumimoji="1" lang="en-US" sz="2000" b="1" dirty="0">
                <a:solidFill>
                  <a:srgbClr val="0000FF"/>
                </a:solidFill>
                <a:latin typeface="Courier New" panose="02070309020205020404" pitchFamily="49" charset="0"/>
                <a:cs typeface="Courier New" panose="02070309020205020404" pitchFamily="49" charset="0"/>
              </a:rPr>
              <a:t> = 88;</a:t>
            </a:r>
          </a:p>
        </p:txBody>
      </p:sp>
      <p:grpSp>
        <p:nvGrpSpPr>
          <p:cNvPr id="75781" name="Group 14">
            <a:extLst>
              <a:ext uri="{FF2B5EF4-FFF2-40B4-BE49-F238E27FC236}">
                <a16:creationId xmlns:a16="http://schemas.microsoft.com/office/drawing/2014/main" id="{F66135DF-8108-4F97-A581-A39EF7444E9B}"/>
              </a:ext>
            </a:extLst>
          </p:cNvPr>
          <p:cNvGrpSpPr>
            <a:grpSpLocks/>
          </p:cNvGrpSpPr>
          <p:nvPr/>
        </p:nvGrpSpPr>
        <p:grpSpPr bwMode="auto">
          <a:xfrm>
            <a:off x="4239919" y="2044700"/>
            <a:ext cx="2014538" cy="963613"/>
            <a:chOff x="5697952" y="2451751"/>
            <a:chExt cx="2015295" cy="964261"/>
          </a:xfrm>
        </p:grpSpPr>
        <p:sp>
          <p:nvSpPr>
            <p:cNvPr id="3" name="TextBox 2">
              <a:extLst>
                <a:ext uri="{FF2B5EF4-FFF2-40B4-BE49-F238E27FC236}">
                  <a16:creationId xmlns:a16="http://schemas.microsoft.com/office/drawing/2014/main" id="{E657F107-373F-4362-A567-E9E1564A47FF}"/>
                </a:ext>
              </a:extLst>
            </p:cNvPr>
            <p:cNvSpPr txBox="1"/>
            <p:nvPr/>
          </p:nvSpPr>
          <p:spPr>
            <a:xfrm>
              <a:off x="6706394" y="3015693"/>
              <a:ext cx="417669" cy="400319"/>
            </a:xfrm>
            <a:prstGeom prst="rect">
              <a:avLst/>
            </a:prstGeom>
            <a:solidFill>
              <a:srgbClr val="99CCFF"/>
            </a:solidFill>
            <a:ln>
              <a:solidFill>
                <a:schemeClr val="tx1"/>
              </a:solidFill>
            </a:ln>
          </p:spPr>
          <p:txBody>
            <a:bodyPr wrap="none">
              <a:spAutoFit/>
            </a:bodyPr>
            <a:lstStyle/>
            <a:p>
              <a:pPr>
                <a:defRPr/>
              </a:pPr>
              <a:r>
                <a:rPr lang="en-US" sz="2000" dirty="0">
                  <a:latin typeface="+mn-lt"/>
                  <a:cs typeface="+mn-cs"/>
                </a:rPr>
                <a:t>88</a:t>
              </a:r>
            </a:p>
          </p:txBody>
        </p:sp>
        <p:cxnSp>
          <p:nvCxnSpPr>
            <p:cNvPr id="75799" name="Straight Arrow Connector 4">
              <a:extLst>
                <a:ext uri="{FF2B5EF4-FFF2-40B4-BE49-F238E27FC236}">
                  <a16:creationId xmlns:a16="http://schemas.microsoft.com/office/drawing/2014/main" id="{31AB666E-04AA-495F-AFE2-00E8786BEAA8}"/>
                </a:ext>
              </a:extLst>
            </p:cNvPr>
            <p:cNvCxnSpPr>
              <a:cxnSpLocks noChangeShapeType="1"/>
            </p:cNvCxnSpPr>
            <p:nvPr/>
          </p:nvCxnSpPr>
          <p:spPr bwMode="auto">
            <a:xfrm>
              <a:off x="6096000" y="2863502"/>
              <a:ext cx="609600" cy="383232"/>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532B0555-EAD1-411D-B049-62B4B49735F3}"/>
                </a:ext>
              </a:extLst>
            </p:cNvPr>
            <p:cNvSpPr txBox="1"/>
            <p:nvPr/>
          </p:nvSpPr>
          <p:spPr>
            <a:xfrm>
              <a:off x="5697952" y="2451751"/>
              <a:ext cx="2015295" cy="400319"/>
            </a:xfrm>
            <a:prstGeom prst="rect">
              <a:avLst/>
            </a:prstGeom>
            <a:noFill/>
          </p:spPr>
          <p:txBody>
            <a:bodyPr wrap="none">
              <a:spAutoFit/>
            </a:bodyPr>
            <a:lstStyle/>
            <a:p>
              <a:pPr>
                <a:defRPr/>
              </a:pPr>
              <a:r>
                <a:rPr lang="en-US" sz="2000" dirty="0" err="1">
                  <a:latin typeface="+mn-lt"/>
                  <a:cs typeface="+mn-cs"/>
                </a:rPr>
                <a:t>num</a:t>
              </a:r>
              <a:r>
                <a:rPr lang="en-US" sz="2000" dirty="0">
                  <a:latin typeface="+mn-lt"/>
                  <a:cs typeface="+mn-cs"/>
                </a:rPr>
                <a:t>, </a:t>
              </a:r>
              <a:r>
                <a:rPr lang="en-US" sz="1600" dirty="0">
                  <a:solidFill>
                    <a:srgbClr val="FF0000"/>
                  </a:solidFill>
                  <a:latin typeface="+mn-lt"/>
                  <a:cs typeface="+mn-cs"/>
                </a:rPr>
                <a:t>Address : 0x1234</a:t>
              </a:r>
            </a:p>
          </p:txBody>
        </p:sp>
      </p:grpSp>
      <p:sp>
        <p:nvSpPr>
          <p:cNvPr id="19" name="TextBox 18">
            <a:extLst>
              <a:ext uri="{FF2B5EF4-FFF2-40B4-BE49-F238E27FC236}">
                <a16:creationId xmlns:a16="http://schemas.microsoft.com/office/drawing/2014/main" id="{D2C72B1C-F996-4F69-9497-41CD10653AFE}"/>
              </a:ext>
            </a:extLst>
          </p:cNvPr>
          <p:cNvSpPr txBox="1"/>
          <p:nvPr/>
        </p:nvSpPr>
        <p:spPr>
          <a:xfrm>
            <a:off x="1194803" y="4568107"/>
            <a:ext cx="7580312" cy="379413"/>
          </a:xfrm>
          <a:prstGeom prst="rect">
            <a:avLst/>
          </a:prstGeom>
          <a:solidFill>
            <a:schemeClr val="accent2">
              <a:lumMod val="20000"/>
              <a:lumOff val="80000"/>
            </a:schemeClr>
          </a:solidFill>
          <a:ln>
            <a:solidFill>
              <a:schemeClr val="tx1"/>
            </a:solidFill>
          </a:ln>
        </p:spPr>
        <p:txBody>
          <a:bodyPr/>
          <a:lstStyle/>
          <a:p>
            <a:pPr marL="173038" lvl="1">
              <a:defRPr/>
            </a:pPr>
            <a:r>
              <a:rPr kumimoji="1" lang="en-US" sz="2000" b="1" dirty="0">
                <a:solidFill>
                  <a:srgbClr val="0000FF"/>
                </a:solidFill>
                <a:latin typeface="Courier New" panose="02070309020205020404" pitchFamily="49" charset="0"/>
                <a:cs typeface="Courier New" panose="02070309020205020404" pitchFamily="49" charset="0"/>
              </a:rPr>
              <a:t>List&lt;</a:t>
            </a: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&gt; marks = new List&lt;</a:t>
            </a:r>
            <a:r>
              <a:rPr kumimoji="1" lang="en-US" sz="2000" b="1" dirty="0" err="1">
                <a:solidFill>
                  <a:srgbClr val="0000FF"/>
                </a:solidFill>
                <a:latin typeface="Courier New" panose="02070309020205020404" pitchFamily="49" charset="0"/>
                <a:cs typeface="Courier New" panose="02070309020205020404" pitchFamily="49" charset="0"/>
              </a:rPr>
              <a:t>int</a:t>
            </a:r>
            <a:r>
              <a:rPr kumimoji="1" lang="en-US" sz="2000" b="1" dirty="0">
                <a:solidFill>
                  <a:srgbClr val="0000FF"/>
                </a:solidFill>
                <a:latin typeface="Courier New" panose="02070309020205020404" pitchFamily="49" charset="0"/>
                <a:cs typeface="Courier New" panose="02070309020205020404" pitchFamily="49" charset="0"/>
              </a:rPr>
              <a:t>&gt; { 80, 75, 55 };</a:t>
            </a:r>
          </a:p>
        </p:txBody>
      </p:sp>
      <p:grpSp>
        <p:nvGrpSpPr>
          <p:cNvPr id="75783" name="Group 19">
            <a:extLst>
              <a:ext uri="{FF2B5EF4-FFF2-40B4-BE49-F238E27FC236}">
                <a16:creationId xmlns:a16="http://schemas.microsoft.com/office/drawing/2014/main" id="{0267E1FC-E24F-42EA-A328-62DD2D38EA11}"/>
              </a:ext>
            </a:extLst>
          </p:cNvPr>
          <p:cNvGrpSpPr>
            <a:grpSpLocks/>
          </p:cNvGrpSpPr>
          <p:nvPr/>
        </p:nvGrpSpPr>
        <p:grpSpPr bwMode="auto">
          <a:xfrm>
            <a:off x="1487487" y="4947520"/>
            <a:ext cx="2522537" cy="957263"/>
            <a:chOff x="5650908" y="2457401"/>
            <a:chExt cx="2087521" cy="958611"/>
          </a:xfrm>
        </p:grpSpPr>
        <p:sp>
          <p:nvSpPr>
            <p:cNvPr id="21" name="TextBox 20">
              <a:extLst>
                <a:ext uri="{FF2B5EF4-FFF2-40B4-BE49-F238E27FC236}">
                  <a16:creationId xmlns:a16="http://schemas.microsoft.com/office/drawing/2014/main" id="{29485F5C-DD51-42DA-8404-AF03A03F54EF}"/>
                </a:ext>
              </a:extLst>
            </p:cNvPr>
            <p:cNvSpPr txBox="1"/>
            <p:nvPr/>
          </p:nvSpPr>
          <p:spPr>
            <a:xfrm>
              <a:off x="6707149" y="3015399"/>
              <a:ext cx="873632" cy="400613"/>
            </a:xfrm>
            <a:prstGeom prst="rect">
              <a:avLst/>
            </a:prstGeom>
            <a:solidFill>
              <a:srgbClr val="99CCFF"/>
            </a:solidFill>
            <a:ln>
              <a:solidFill>
                <a:schemeClr val="tx1"/>
              </a:solidFill>
            </a:ln>
          </p:spPr>
          <p:txBody>
            <a:bodyPr wrap="none">
              <a:spAutoFit/>
            </a:bodyPr>
            <a:lstStyle/>
            <a:p>
              <a:pPr>
                <a:defRPr/>
              </a:pPr>
              <a:r>
                <a:rPr lang="en-US" sz="2000" dirty="0">
                  <a:latin typeface="+mn-lt"/>
                  <a:cs typeface="+mn-cs"/>
                </a:rPr>
                <a:t>0x3456</a:t>
              </a:r>
            </a:p>
          </p:txBody>
        </p:sp>
        <p:cxnSp>
          <p:nvCxnSpPr>
            <p:cNvPr id="75796" name="Straight Arrow Connector 21">
              <a:extLst>
                <a:ext uri="{FF2B5EF4-FFF2-40B4-BE49-F238E27FC236}">
                  <a16:creationId xmlns:a16="http://schemas.microsoft.com/office/drawing/2014/main" id="{D4788995-C7C5-4E38-8507-0A4E2B801A97}"/>
                </a:ext>
              </a:extLst>
            </p:cNvPr>
            <p:cNvCxnSpPr>
              <a:cxnSpLocks noChangeShapeType="1"/>
            </p:cNvCxnSpPr>
            <p:nvPr/>
          </p:nvCxnSpPr>
          <p:spPr bwMode="auto">
            <a:xfrm>
              <a:off x="6096000" y="2863502"/>
              <a:ext cx="609600" cy="383232"/>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3" name="TextBox 22">
              <a:extLst>
                <a:ext uri="{FF2B5EF4-FFF2-40B4-BE49-F238E27FC236}">
                  <a16:creationId xmlns:a16="http://schemas.microsoft.com/office/drawing/2014/main" id="{49906A1E-3D0D-4B42-821C-C3CFCF1F35A5}"/>
                </a:ext>
              </a:extLst>
            </p:cNvPr>
            <p:cNvSpPr txBox="1"/>
            <p:nvPr/>
          </p:nvSpPr>
          <p:spPr>
            <a:xfrm>
              <a:off x="5650908" y="2457401"/>
              <a:ext cx="2087521" cy="400613"/>
            </a:xfrm>
            <a:prstGeom prst="rect">
              <a:avLst/>
            </a:prstGeom>
            <a:noFill/>
          </p:spPr>
          <p:txBody>
            <a:bodyPr wrap="none">
              <a:spAutoFit/>
            </a:bodyPr>
            <a:lstStyle/>
            <a:p>
              <a:pPr>
                <a:defRPr/>
              </a:pPr>
              <a:r>
                <a:rPr lang="en-US" sz="2000" dirty="0">
                  <a:latin typeface="+mn-lt"/>
                  <a:cs typeface="+mn-cs"/>
                </a:rPr>
                <a:t>marks, </a:t>
              </a:r>
              <a:r>
                <a:rPr lang="en-US" sz="1600" dirty="0">
                  <a:solidFill>
                    <a:srgbClr val="FF0000"/>
                  </a:solidFill>
                  <a:latin typeface="+mn-lt"/>
                  <a:cs typeface="+mn-cs"/>
                </a:rPr>
                <a:t>Address:0x1234</a:t>
              </a:r>
            </a:p>
          </p:txBody>
        </p:sp>
      </p:grpSp>
      <p:sp>
        <p:nvSpPr>
          <p:cNvPr id="25" name="TextBox 24">
            <a:extLst>
              <a:ext uri="{FF2B5EF4-FFF2-40B4-BE49-F238E27FC236}">
                <a16:creationId xmlns:a16="http://schemas.microsoft.com/office/drawing/2014/main" id="{1843A794-4AC8-4E4B-90D8-34EECF95ED80}"/>
              </a:ext>
            </a:extLst>
          </p:cNvPr>
          <p:cNvSpPr txBox="1"/>
          <p:nvPr/>
        </p:nvSpPr>
        <p:spPr>
          <a:xfrm>
            <a:off x="4997659" y="4947520"/>
            <a:ext cx="1444625" cy="339725"/>
          </a:xfrm>
          <a:prstGeom prst="rect">
            <a:avLst/>
          </a:prstGeom>
          <a:noFill/>
        </p:spPr>
        <p:txBody>
          <a:bodyPr wrap="none">
            <a:spAutoFit/>
          </a:bodyPr>
          <a:lstStyle/>
          <a:p>
            <a:pPr>
              <a:defRPr/>
            </a:pPr>
            <a:r>
              <a:rPr lang="en-US" sz="1600" dirty="0">
                <a:solidFill>
                  <a:srgbClr val="FF0000"/>
                </a:solidFill>
                <a:latin typeface="+mn-lt"/>
                <a:cs typeface="+mn-cs"/>
              </a:rPr>
              <a:t>Address: 0x3456</a:t>
            </a:r>
          </a:p>
        </p:txBody>
      </p:sp>
      <p:graphicFrame>
        <p:nvGraphicFramePr>
          <p:cNvPr id="6" name="Table 5">
            <a:extLst>
              <a:ext uri="{FF2B5EF4-FFF2-40B4-BE49-F238E27FC236}">
                <a16:creationId xmlns:a16="http://schemas.microsoft.com/office/drawing/2014/main" id="{61C659CD-6C07-4452-9FCB-FF9F8867D4D4}"/>
              </a:ext>
            </a:extLst>
          </p:cNvPr>
          <p:cNvGraphicFramePr>
            <a:graphicFrameLocks noGrp="1"/>
          </p:cNvGraphicFramePr>
          <p:nvPr>
            <p:extLst>
              <p:ext uri="{D42A27DB-BD31-4B8C-83A1-F6EECF244321}">
                <p14:modId xmlns:p14="http://schemas.microsoft.com/office/powerpoint/2010/main" val="3397087836"/>
              </p:ext>
            </p:extLst>
          </p:nvPr>
        </p:nvGraphicFramePr>
        <p:xfrm>
          <a:off x="6705600" y="5024515"/>
          <a:ext cx="1042988" cy="960436"/>
        </p:xfrm>
        <a:graphic>
          <a:graphicData uri="http://schemas.openxmlformats.org/drawingml/2006/table">
            <a:tbl>
              <a:tblPr/>
              <a:tblGrid>
                <a:gridCol w="1042988">
                  <a:extLst>
                    <a:ext uri="{9D8B030D-6E8A-4147-A177-3AD203B41FA5}">
                      <a16:colId xmlns:a16="http://schemas.microsoft.com/office/drawing/2014/main" val="20000"/>
                    </a:ext>
                  </a:extLst>
                </a:gridCol>
              </a:tblGrid>
              <a:tr h="304944">
                <a:tc>
                  <a:txBody>
                    <a:bodyPr/>
                    <a:lstStyle/>
                    <a:p>
                      <a:pPr algn="ctr"/>
                      <a:r>
                        <a:rPr lang="en-US" sz="1400" b="1" dirty="0"/>
                        <a:t>80</a:t>
                      </a:r>
                    </a:p>
                  </a:txBody>
                  <a:tcPr marL="91435" marR="91435" marT="45742" marB="45742">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350548">
                <a:tc>
                  <a:txBody>
                    <a:bodyPr/>
                    <a:lstStyle/>
                    <a:p>
                      <a:pPr algn="ctr"/>
                      <a:r>
                        <a:rPr lang="en-US" sz="1400" b="1" dirty="0"/>
                        <a:t>75</a:t>
                      </a:r>
                    </a:p>
                  </a:txBody>
                  <a:tcPr marL="91435" marR="91435" marT="45742" marB="45742">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304944">
                <a:tc>
                  <a:txBody>
                    <a:bodyPr/>
                    <a:lstStyle/>
                    <a:p>
                      <a:pPr algn="ctr"/>
                      <a:r>
                        <a:rPr lang="en-US" sz="1400" b="1" dirty="0"/>
                        <a:t>55</a:t>
                      </a:r>
                    </a:p>
                  </a:txBody>
                  <a:tcPr marL="91435" marR="91435" marT="45742" marB="45742">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bl>
          </a:graphicData>
        </a:graphic>
      </p:graphicFrame>
      <p:pic>
        <p:nvPicPr>
          <p:cNvPr id="2" name="s44">
            <a:hlinkClick r:id="" action="ppaction://media"/>
            <a:extLst>
              <a:ext uri="{FF2B5EF4-FFF2-40B4-BE49-F238E27FC236}">
                <a16:creationId xmlns:a16="http://schemas.microsoft.com/office/drawing/2014/main" id="{5C9CD833-974B-43EE-B9EE-00140AF54CB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200819"/>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A72B238-E8EF-4C7E-96B2-FEC8919B17A8}"/>
              </a:ext>
            </a:extLst>
          </p:cNvPr>
          <p:cNvSpPr>
            <a:spLocks noGrp="1"/>
          </p:cNvSpPr>
          <p:nvPr>
            <p:ph type="title"/>
          </p:nvPr>
        </p:nvSpPr>
        <p:spPr/>
        <p:txBody>
          <a:bodyPr/>
          <a:lstStyle/>
          <a:p>
            <a:pPr eaLnBrk="1" hangingPunct="1"/>
            <a:r>
              <a:rPr lang="en-US" altLang="en-US" dirty="0"/>
              <a:t>My First C# Program </a:t>
            </a:r>
            <a:r>
              <a:rPr lang="en-US" altLang="en-US" baseline="-25000" dirty="0"/>
              <a:t>…/1</a:t>
            </a:r>
          </a:p>
        </p:txBody>
      </p:sp>
      <p:sp>
        <p:nvSpPr>
          <p:cNvPr id="11267" name="TextBox 9">
            <a:extLst>
              <a:ext uri="{FF2B5EF4-FFF2-40B4-BE49-F238E27FC236}">
                <a16:creationId xmlns:a16="http://schemas.microsoft.com/office/drawing/2014/main" id="{D9039A9A-DED7-4AE5-937D-CD2A21738E7D}"/>
              </a:ext>
            </a:extLst>
          </p:cNvPr>
          <p:cNvSpPr txBox="1">
            <a:spLocks noChangeArrowheads="1"/>
          </p:cNvSpPr>
          <p:nvPr/>
        </p:nvSpPr>
        <p:spPr bwMode="auto">
          <a:xfrm>
            <a:off x="6096000" y="2971587"/>
            <a:ext cx="1501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400" dirty="0">
                <a:solidFill>
                  <a:schemeClr val="tx1"/>
                </a:solidFill>
                <a:latin typeface="Verdana" panose="020B0604030504040204" pitchFamily="34" charset="0"/>
              </a:rPr>
              <a:t>Output :</a:t>
            </a:r>
          </a:p>
        </p:txBody>
      </p:sp>
      <p:pic>
        <p:nvPicPr>
          <p:cNvPr id="3" name="Picture 2">
            <a:extLst>
              <a:ext uri="{FF2B5EF4-FFF2-40B4-BE49-F238E27FC236}">
                <a16:creationId xmlns:a16="http://schemas.microsoft.com/office/drawing/2014/main" id="{E76673C4-3C57-47F3-A666-511EB0E45F0C}"/>
              </a:ext>
            </a:extLst>
          </p:cNvPr>
          <p:cNvPicPr>
            <a:picLocks noChangeAspect="1"/>
          </p:cNvPicPr>
          <p:nvPr/>
        </p:nvPicPr>
        <p:blipFill>
          <a:blip r:embed="rId3"/>
          <a:stretch>
            <a:fillRect/>
          </a:stretch>
        </p:blipFill>
        <p:spPr>
          <a:xfrm>
            <a:off x="228600" y="899461"/>
            <a:ext cx="8305800" cy="1717939"/>
          </a:xfrm>
          <a:prstGeom prst="rect">
            <a:avLst/>
          </a:prstGeom>
          <a:ln>
            <a:solidFill>
              <a:schemeClr val="tx1"/>
            </a:solidFill>
          </a:ln>
        </p:spPr>
      </p:pic>
      <p:pic>
        <p:nvPicPr>
          <p:cNvPr id="4" name="Picture 3">
            <a:extLst>
              <a:ext uri="{FF2B5EF4-FFF2-40B4-BE49-F238E27FC236}">
                <a16:creationId xmlns:a16="http://schemas.microsoft.com/office/drawing/2014/main" id="{E88C0EC8-C0D1-486A-A480-B8BC385466E9}"/>
              </a:ext>
            </a:extLst>
          </p:cNvPr>
          <p:cNvPicPr>
            <a:picLocks noChangeAspect="1"/>
          </p:cNvPicPr>
          <p:nvPr/>
        </p:nvPicPr>
        <p:blipFill>
          <a:blip r:embed="rId4"/>
          <a:stretch>
            <a:fillRect/>
          </a:stretch>
        </p:blipFill>
        <p:spPr>
          <a:xfrm>
            <a:off x="5410911" y="3525884"/>
            <a:ext cx="3652719" cy="2247249"/>
          </a:xfrm>
          <a:prstGeom prst="rect">
            <a:avLst/>
          </a:prstGeom>
        </p:spPr>
      </p:pic>
      <p:sp>
        <p:nvSpPr>
          <p:cNvPr id="10" name="Content Placeholder 2">
            <a:extLst>
              <a:ext uri="{FF2B5EF4-FFF2-40B4-BE49-F238E27FC236}">
                <a16:creationId xmlns:a16="http://schemas.microsoft.com/office/drawing/2014/main" id="{76993D3A-5781-4C3F-8F23-762E2BA27494}"/>
              </a:ext>
            </a:extLst>
          </p:cNvPr>
          <p:cNvSpPr>
            <a:spLocks noGrp="1"/>
          </p:cNvSpPr>
          <p:nvPr>
            <p:ph idx="1"/>
          </p:nvPr>
        </p:nvSpPr>
        <p:spPr>
          <a:xfrm>
            <a:off x="228600" y="2792801"/>
            <a:ext cx="5334000" cy="2895600"/>
          </a:xfrm>
        </p:spPr>
        <p:txBody>
          <a:bodyPr>
            <a:normAutofit fontScale="92500" lnSpcReduction="20000"/>
          </a:bodyPr>
          <a:lstStyle/>
          <a:p>
            <a:pPr eaLnBrk="1" hangingPunct="1">
              <a:spcBef>
                <a:spcPts val="0"/>
              </a:spcBef>
              <a:spcAft>
                <a:spcPts val="600"/>
              </a:spcAft>
              <a:defRPr/>
            </a:pPr>
            <a:r>
              <a:rPr lang="en-SG" altLang="en-US"/>
              <a:t>This is the </a:t>
            </a:r>
            <a:r>
              <a:rPr lang="en-SG" altLang="en-US">
                <a:solidFill>
                  <a:srgbClr val="0000FF"/>
                </a:solidFill>
              </a:rPr>
              <a:t>Main program without Main method </a:t>
            </a:r>
            <a:r>
              <a:rPr lang="en-SG" altLang="en-US"/>
              <a:t>is</a:t>
            </a:r>
            <a:r>
              <a:rPr lang="en-SG" altLang="en-US">
                <a:solidFill>
                  <a:srgbClr val="0000FF"/>
                </a:solidFill>
              </a:rPr>
              <a:t> </a:t>
            </a:r>
            <a:r>
              <a:rPr lang="en-SG" altLang="en-US"/>
              <a:t>generated using top-level statements feature which minimizes the code you write.</a:t>
            </a:r>
          </a:p>
          <a:p>
            <a:pPr eaLnBrk="1" hangingPunct="1">
              <a:spcBef>
                <a:spcPts val="0"/>
              </a:spcBef>
              <a:spcAft>
                <a:spcPts val="600"/>
              </a:spcAft>
              <a:defRPr/>
            </a:pPr>
            <a:r>
              <a:rPr lang="en-SG" altLang="en-US"/>
              <a:t>A project can have only one file with top-level statements. </a:t>
            </a:r>
            <a:endParaRPr lang="en-SG" altLang="en-US" dirty="0"/>
          </a:p>
          <a:p>
            <a:pPr eaLnBrk="1" hangingPunct="1">
              <a:spcBef>
                <a:spcPts val="0"/>
              </a:spcBef>
              <a:spcAft>
                <a:spcPts val="600"/>
              </a:spcAft>
              <a:defRPr/>
            </a:pPr>
            <a:r>
              <a:rPr lang="en-SG" altLang="en-US"/>
              <a:t>This is similar to Python. </a:t>
            </a:r>
            <a:endParaRPr lang="en-SG" altLang="en-US" dirty="0"/>
          </a:p>
          <a:p>
            <a:pPr eaLnBrk="1" hangingPunct="1">
              <a:defRPr/>
            </a:pPr>
            <a:endParaRPr lang="en-US" altLang="en-US" dirty="0"/>
          </a:p>
        </p:txBody>
      </p:sp>
    </p:spTree>
    <p:extLst>
      <p:ext uri="{BB962C8B-B14F-4D97-AF65-F5344CB8AC3E}">
        <p14:creationId xmlns:p14="http://schemas.microsoft.com/office/powerpoint/2010/main" val="359547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74A7A6B6-041A-4C46-8307-2A00CAACA052}"/>
              </a:ext>
            </a:extLst>
          </p:cNvPr>
          <p:cNvSpPr>
            <a:spLocks noGrp="1"/>
          </p:cNvSpPr>
          <p:nvPr>
            <p:ph type="title"/>
          </p:nvPr>
        </p:nvSpPr>
        <p:spPr/>
        <p:txBody>
          <a:bodyPr/>
          <a:lstStyle/>
          <a:p>
            <a:pPr eaLnBrk="1" hangingPunct="1"/>
            <a:r>
              <a:rPr lang="en-US" altLang="en-US"/>
              <a:t>Passing Value Type</a:t>
            </a:r>
          </a:p>
        </p:txBody>
      </p:sp>
      <p:sp>
        <p:nvSpPr>
          <p:cNvPr id="76803" name="Content Placeholder 2">
            <a:extLst>
              <a:ext uri="{FF2B5EF4-FFF2-40B4-BE49-F238E27FC236}">
                <a16:creationId xmlns:a16="http://schemas.microsoft.com/office/drawing/2014/main" id="{37CA72EA-41A2-4E52-9D7E-F3A1B6F21841}"/>
              </a:ext>
            </a:extLst>
          </p:cNvPr>
          <p:cNvSpPr>
            <a:spLocks noGrp="1"/>
          </p:cNvSpPr>
          <p:nvPr>
            <p:ph idx="1"/>
          </p:nvPr>
        </p:nvSpPr>
        <p:spPr>
          <a:xfrm>
            <a:off x="228600" y="836613"/>
            <a:ext cx="8382000" cy="1068387"/>
          </a:xfrm>
        </p:spPr>
        <p:txBody>
          <a:bodyPr/>
          <a:lstStyle/>
          <a:p>
            <a:pPr eaLnBrk="1" hangingPunct="1"/>
            <a:r>
              <a:rPr lang="en-US" altLang="en-US" dirty="0"/>
              <a:t>When a value-type argument is passed by value, the original value will </a:t>
            </a:r>
            <a:r>
              <a:rPr lang="en-US" altLang="en-US" dirty="0">
                <a:solidFill>
                  <a:srgbClr val="FF0000"/>
                </a:solidFill>
              </a:rPr>
              <a:t>NOT</a:t>
            </a:r>
            <a:r>
              <a:rPr lang="en-US" altLang="en-US" dirty="0"/>
              <a:t> be modified.</a:t>
            </a:r>
          </a:p>
        </p:txBody>
      </p:sp>
      <p:sp>
        <p:nvSpPr>
          <p:cNvPr id="4" name="TextBox 3">
            <a:extLst>
              <a:ext uri="{FF2B5EF4-FFF2-40B4-BE49-F238E27FC236}">
                <a16:creationId xmlns:a16="http://schemas.microsoft.com/office/drawing/2014/main" id="{7C17FF06-3E84-411C-B1FC-AA5F85D206DA}"/>
              </a:ext>
            </a:extLst>
          </p:cNvPr>
          <p:cNvSpPr txBox="1"/>
          <p:nvPr/>
        </p:nvSpPr>
        <p:spPr>
          <a:xfrm>
            <a:off x="533400" y="1905000"/>
            <a:ext cx="8381999" cy="3170099"/>
          </a:xfrm>
          <a:prstGeom prst="rect">
            <a:avLst/>
          </a:prstGeom>
          <a:solidFill>
            <a:schemeClr val="accent2">
              <a:lumMod val="20000"/>
              <a:lumOff val="80000"/>
            </a:schemeClr>
          </a:solidFill>
          <a:ln>
            <a:solidFill>
              <a:schemeClr val="tx1"/>
            </a:solidFill>
          </a:ln>
        </p:spPr>
        <p:txBody>
          <a:bodyPr wrap="square">
            <a:spAutoFit/>
          </a:bodyPr>
          <a:lstStyle/>
          <a:p>
            <a:pPr marL="0" lvl="1">
              <a:defRPr/>
            </a:pPr>
            <a:r>
              <a:rPr kumimoji="1" lang="en-US" sz="2000" b="1">
                <a:solidFill>
                  <a:srgbClr val="0000FF"/>
                </a:solidFill>
                <a:latin typeface="Courier New" panose="02070309020205020404" pitchFamily="49" charset="0"/>
                <a:cs typeface="Courier New" panose="02070309020205020404" pitchFamily="49" charset="0"/>
              </a:rPr>
              <a:t>int </a:t>
            </a:r>
            <a:r>
              <a:rPr kumimoji="1" lang="en-US" sz="2000" b="1" dirty="0">
                <a:solidFill>
                  <a:srgbClr val="0000FF"/>
                </a:solidFill>
                <a:latin typeface="Courier New" panose="02070309020205020404" pitchFamily="49" charset="0"/>
                <a:cs typeface="Courier New" panose="02070309020205020404" pitchFamily="49" charset="0"/>
              </a:rPr>
              <a:t>y=3;</a:t>
            </a:r>
          </a:p>
          <a:p>
            <a:pPr marL="0" lvl="1">
              <a:defRPr/>
            </a:pPr>
            <a:r>
              <a:rPr kumimoji="1" lang="en-US" sz="2000" b="1">
                <a:solidFill>
                  <a:srgbClr val="0000FF"/>
                </a:solidFill>
                <a:latin typeface="Courier New" panose="02070309020205020404" pitchFamily="49" charset="0"/>
                <a:cs typeface="Courier New" panose="02070309020205020404" pitchFamily="49" charset="0"/>
              </a:rPr>
              <a:t>Square</a:t>
            </a:r>
            <a:r>
              <a:rPr kumimoji="1" lang="en-US" sz="2000" b="1" dirty="0">
                <a:solidFill>
                  <a:srgbClr val="0000FF"/>
                </a:solidFill>
                <a:latin typeface="Courier New" panose="02070309020205020404" pitchFamily="49" charset="0"/>
                <a:cs typeface="Courier New" panose="02070309020205020404" pitchFamily="49" charset="0"/>
              </a:rPr>
              <a:t>(y);</a:t>
            </a:r>
          </a:p>
          <a:p>
            <a:pPr marL="0" lvl="1">
              <a:defRPr/>
            </a:pPr>
            <a:r>
              <a:rPr kumimoji="1" lang="en-US" sz="2000" b="1">
                <a:solidFill>
                  <a:srgbClr val="0000FF"/>
                </a:solidFill>
                <a:latin typeface="Courier New" panose="02070309020205020404" pitchFamily="49" charset="0"/>
                <a:cs typeface="Courier New" panose="02070309020205020404" pitchFamily="49" charset="0"/>
              </a:rPr>
              <a:t>Console</a:t>
            </a:r>
            <a:r>
              <a:rPr kumimoji="1" lang="en-US" sz="2000" b="1" dirty="0" err="1">
                <a:solidFill>
                  <a:srgbClr val="0000FF"/>
                </a:solidFill>
                <a:latin typeface="Courier New" panose="02070309020205020404" pitchFamily="49" charset="0"/>
                <a:cs typeface="Courier New" panose="02070309020205020404" pitchFamily="49" charset="0"/>
              </a:rPr>
              <a:t>.WriteLine</a:t>
            </a:r>
            <a:r>
              <a:rPr kumimoji="1" lang="en-US" sz="2000" b="1" dirty="0">
                <a:solidFill>
                  <a:srgbClr val="0000FF"/>
                </a:solidFill>
                <a:latin typeface="Courier New" panose="02070309020205020404" pitchFamily="49" charset="0"/>
                <a:cs typeface="Courier New" panose="02070309020205020404" pitchFamily="49" charset="0"/>
              </a:rPr>
              <a:t>(</a:t>
            </a:r>
            <a:r>
              <a:rPr kumimoji="1" lang="en-US" altLang="en-US" sz="2000" b="1" dirty="0">
                <a:solidFill>
                  <a:srgbClr val="0000FF"/>
                </a:solidFill>
                <a:latin typeface="Courier New" panose="02070309020205020404" pitchFamily="49" charset="0"/>
                <a:cs typeface="Courier New" panose="02070309020205020404" pitchFamily="49" charset="0"/>
              </a:rPr>
              <a:t>"</a:t>
            </a:r>
            <a:r>
              <a:rPr kumimoji="1" lang="en-US" sz="2000" b="1" dirty="0">
                <a:solidFill>
                  <a:srgbClr val="0000FF"/>
                </a:solidFill>
                <a:latin typeface="Courier New" panose="02070309020205020404" pitchFamily="49" charset="0"/>
                <a:cs typeface="Courier New" panose="02070309020205020404" pitchFamily="49" charset="0"/>
              </a:rPr>
              <a:t>y = </a:t>
            </a:r>
            <a:r>
              <a:rPr kumimoji="1" lang="en-US" altLang="en-US" sz="2000" b="1" dirty="0">
                <a:solidFill>
                  <a:srgbClr val="0000FF"/>
                </a:solidFill>
                <a:latin typeface="Courier New" panose="02070309020205020404" pitchFamily="49" charset="0"/>
                <a:cs typeface="Courier New" panose="02070309020205020404" pitchFamily="49" charset="0"/>
              </a:rPr>
              <a:t>"</a:t>
            </a:r>
            <a:r>
              <a:rPr kumimoji="1" lang="en-US" sz="2000" b="1" dirty="0">
                <a:solidFill>
                  <a:srgbClr val="0000FF"/>
                </a:solidFill>
                <a:latin typeface="Courier New" panose="02070309020205020404" pitchFamily="49" charset="0"/>
                <a:cs typeface="Courier New" panose="02070309020205020404" pitchFamily="49" charset="0"/>
              </a:rPr>
              <a:t> + y);</a:t>
            </a:r>
          </a:p>
          <a:p>
            <a:pPr marL="0" lvl="1">
              <a:defRPr/>
            </a:pPr>
            <a:endParaRPr kumimoji="1" lang="en-US" sz="2000" b="1">
              <a:solidFill>
                <a:srgbClr val="0000FF"/>
              </a:solidFill>
              <a:latin typeface="Courier New" panose="02070309020205020404" pitchFamily="49" charset="0"/>
              <a:cs typeface="Courier New" panose="02070309020205020404" pitchFamily="49" charset="0"/>
            </a:endParaRPr>
          </a:p>
          <a:p>
            <a:pPr marL="0" lvl="1">
              <a:defRPr/>
            </a:pPr>
            <a:endParaRPr kumimoji="1" lang="en-US" sz="2000" b="1" dirty="0">
              <a:solidFill>
                <a:srgbClr val="0000FF"/>
              </a:solidFill>
              <a:latin typeface="Courier New" panose="02070309020205020404" pitchFamily="49" charset="0"/>
              <a:cs typeface="Courier New" panose="02070309020205020404" pitchFamily="49" charset="0"/>
            </a:endParaRPr>
          </a:p>
          <a:p>
            <a:pPr marL="0" lvl="1">
              <a:defRPr/>
            </a:pPr>
            <a:r>
              <a:rPr kumimoji="1" lang="en-US" sz="2000" b="1">
                <a:solidFill>
                  <a:srgbClr val="0000FF"/>
                </a:solidFill>
                <a:latin typeface="Courier New" panose="02070309020205020404" pitchFamily="49" charset="0"/>
                <a:cs typeface="Courier New" panose="02070309020205020404" pitchFamily="49" charset="0"/>
              </a:rPr>
              <a:t>void </a:t>
            </a:r>
            <a:r>
              <a:rPr kumimoji="1" lang="en-US" sz="2000" b="1" dirty="0">
                <a:solidFill>
                  <a:srgbClr val="0000FF"/>
                </a:solidFill>
                <a:latin typeface="Courier New" panose="02070309020205020404" pitchFamily="49" charset="0"/>
                <a:cs typeface="Courier New" panose="02070309020205020404" pitchFamily="49" charset="0"/>
              </a:rPr>
              <a:t>Square(</a:t>
            </a:r>
            <a:r>
              <a:rPr kumimoji="1" lang="en-US" sz="2000" b="1" err="1">
                <a:solidFill>
                  <a:srgbClr val="0000FF"/>
                </a:solidFill>
                <a:latin typeface="Courier New" panose="02070309020205020404" pitchFamily="49" charset="0"/>
                <a:cs typeface="Courier New" panose="02070309020205020404" pitchFamily="49" charset="0"/>
              </a:rPr>
              <a:t>int</a:t>
            </a:r>
            <a:r>
              <a:rPr kumimoji="1" lang="en-US" sz="2000" b="1">
                <a:solidFill>
                  <a:srgbClr val="0000FF"/>
                </a:solidFill>
                <a:latin typeface="Courier New" panose="02070309020205020404" pitchFamily="49" charset="0"/>
                <a:cs typeface="Courier New" panose="02070309020205020404" pitchFamily="49" charset="0"/>
              </a:rPr>
              <a:t> y)</a:t>
            </a:r>
            <a:endParaRPr kumimoji="1" lang="en-US" sz="2000" b="1" dirty="0">
              <a:solidFill>
                <a:srgbClr val="0000FF"/>
              </a:solidFill>
              <a:latin typeface="Courier New" panose="02070309020205020404" pitchFamily="49" charset="0"/>
              <a:cs typeface="Courier New" panose="02070309020205020404" pitchFamily="49" charset="0"/>
            </a:endParaRPr>
          </a:p>
          <a:p>
            <a:pPr marL="0" lvl="1">
              <a:defRPr/>
            </a:pPr>
            <a:r>
              <a:rPr kumimoji="1" lang="en-US" sz="2000" b="1" dirty="0">
                <a:solidFill>
                  <a:srgbClr val="0000FF"/>
                </a:solidFill>
                <a:latin typeface="Courier New" panose="02070309020205020404" pitchFamily="49" charset="0"/>
                <a:cs typeface="Courier New" panose="02070309020205020404" pitchFamily="49" charset="0"/>
              </a:rPr>
              <a:t>{</a:t>
            </a:r>
          </a:p>
          <a:p>
            <a:pPr marL="0" lvl="1">
              <a:defRPr/>
            </a:pPr>
            <a:r>
              <a:rPr kumimoji="1" lang="en-US" sz="2000" b="1">
                <a:solidFill>
                  <a:srgbClr val="0000FF"/>
                </a:solidFill>
                <a:latin typeface="Courier New" panose="02070309020205020404" pitchFamily="49" charset="0"/>
                <a:cs typeface="Courier New" panose="02070309020205020404" pitchFamily="49" charset="0"/>
              </a:rPr>
              <a:t>     y = y * y;</a:t>
            </a:r>
            <a:endParaRPr kumimoji="1" lang="en-US" sz="2000" b="1" dirty="0">
              <a:solidFill>
                <a:srgbClr val="0000FF"/>
              </a:solidFill>
              <a:latin typeface="Courier New" panose="02070309020205020404" pitchFamily="49" charset="0"/>
              <a:cs typeface="Courier New" panose="02070309020205020404" pitchFamily="49" charset="0"/>
            </a:endParaRPr>
          </a:p>
          <a:p>
            <a:pPr marL="0" lvl="1">
              <a:defRPr/>
            </a:pPr>
            <a:r>
              <a:rPr kumimoji="1" lang="en-US" sz="2000" b="1" dirty="0">
                <a:solidFill>
                  <a:srgbClr val="0000FF"/>
                </a:solidFill>
                <a:latin typeface="Courier New" panose="02070309020205020404" pitchFamily="49" charset="0"/>
                <a:cs typeface="Courier New" panose="02070309020205020404" pitchFamily="49" charset="0"/>
              </a:rPr>
              <a:t>}</a:t>
            </a:r>
          </a:p>
          <a:p>
            <a:pPr lvl="1">
              <a:defRPr/>
            </a:pPr>
            <a:endParaRPr lang="en-US" sz="2000" dirty="0">
              <a:solidFill>
                <a:srgbClr val="0000FF"/>
              </a:solidFill>
              <a:latin typeface="+mn-lt"/>
              <a:cs typeface="+mn-cs"/>
            </a:endParaRPr>
          </a:p>
        </p:txBody>
      </p:sp>
      <p:sp>
        <p:nvSpPr>
          <p:cNvPr id="5" name="TextBox 4">
            <a:extLst>
              <a:ext uri="{FF2B5EF4-FFF2-40B4-BE49-F238E27FC236}">
                <a16:creationId xmlns:a16="http://schemas.microsoft.com/office/drawing/2014/main" id="{B536DD05-B534-42BA-AFCD-C060D9CF8B1F}"/>
              </a:ext>
            </a:extLst>
          </p:cNvPr>
          <p:cNvSpPr txBox="1"/>
          <p:nvPr/>
        </p:nvSpPr>
        <p:spPr>
          <a:xfrm>
            <a:off x="5001880" y="3740934"/>
            <a:ext cx="387350" cy="369332"/>
          </a:xfrm>
          <a:prstGeom prst="rect">
            <a:avLst/>
          </a:prstGeom>
          <a:solidFill>
            <a:srgbClr val="CCECFF"/>
          </a:solidFill>
          <a:ln>
            <a:solidFill>
              <a:schemeClr val="tx1"/>
            </a:solidFill>
          </a:ln>
        </p:spPr>
        <p:txBody>
          <a:bodyPr wrap="square">
            <a:spAutoFit/>
          </a:bodyPr>
          <a:lstStyle/>
          <a:p>
            <a:pPr marL="0" lvl="1">
              <a:defRPr/>
            </a:pPr>
            <a:r>
              <a:rPr lang="en-US" dirty="0">
                <a:solidFill>
                  <a:srgbClr val="009900"/>
                </a:solidFill>
                <a:latin typeface="+mn-lt"/>
                <a:cs typeface="+mn-cs"/>
              </a:rPr>
              <a:t>3</a:t>
            </a:r>
          </a:p>
        </p:txBody>
      </p:sp>
      <p:sp>
        <p:nvSpPr>
          <p:cNvPr id="9" name="TextBox 8">
            <a:extLst>
              <a:ext uri="{FF2B5EF4-FFF2-40B4-BE49-F238E27FC236}">
                <a16:creationId xmlns:a16="http://schemas.microsoft.com/office/drawing/2014/main" id="{438CF1A0-D5B8-43B5-B55E-AC46EFE639A0}"/>
              </a:ext>
            </a:extLst>
          </p:cNvPr>
          <p:cNvSpPr txBox="1"/>
          <p:nvPr/>
        </p:nvSpPr>
        <p:spPr>
          <a:xfrm>
            <a:off x="4724399" y="4917558"/>
            <a:ext cx="1447802" cy="677108"/>
          </a:xfrm>
          <a:prstGeom prst="rect">
            <a:avLst/>
          </a:prstGeom>
          <a:solidFill>
            <a:srgbClr val="CCECFF"/>
          </a:solidFill>
          <a:ln>
            <a:solidFill>
              <a:schemeClr val="tx1"/>
            </a:solidFill>
          </a:ln>
        </p:spPr>
        <p:txBody>
          <a:bodyPr wrap="square">
            <a:spAutoFit/>
          </a:bodyPr>
          <a:lstStyle/>
          <a:p>
            <a:pPr marL="0" lvl="1">
              <a:defRPr/>
            </a:pPr>
            <a:r>
              <a:rPr lang="en-US" dirty="0">
                <a:latin typeface="+mn-lt"/>
                <a:cs typeface="+mn-cs"/>
              </a:rPr>
              <a:t>Output</a:t>
            </a:r>
            <a:r>
              <a:rPr lang="en-US" dirty="0">
                <a:solidFill>
                  <a:srgbClr val="009900"/>
                </a:solidFill>
                <a:latin typeface="+mn-lt"/>
                <a:cs typeface="+mn-cs"/>
              </a:rPr>
              <a:t>: </a:t>
            </a:r>
          </a:p>
          <a:p>
            <a:pPr marL="0" lvl="1">
              <a:defRPr/>
            </a:pPr>
            <a:r>
              <a:rPr kumimoji="1" lang="en-US" sz="2000" b="1" dirty="0">
                <a:solidFill>
                  <a:srgbClr val="0000FF"/>
                </a:solidFill>
                <a:latin typeface="Courier New" panose="02070309020205020404" pitchFamily="49" charset="0"/>
                <a:cs typeface="Courier New" panose="02070309020205020404" pitchFamily="49" charset="0"/>
              </a:rPr>
              <a:t>y = 3</a:t>
            </a:r>
          </a:p>
        </p:txBody>
      </p:sp>
      <p:pic>
        <p:nvPicPr>
          <p:cNvPr id="2" name="s45">
            <a:hlinkClick r:id="" action="ppaction://media"/>
            <a:extLst>
              <a:ext uri="{FF2B5EF4-FFF2-40B4-BE49-F238E27FC236}">
                <a16:creationId xmlns:a16="http://schemas.microsoft.com/office/drawing/2014/main" id="{29E1ED7D-1626-4AEB-B0CD-A90F01B1FDE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51543" y="195962"/>
            <a:ext cx="406400" cy="406400"/>
          </a:xfrm>
          <a:prstGeom prst="rect">
            <a:avLst/>
          </a:prstGeom>
        </p:spPr>
      </p:pic>
      <p:sp>
        <p:nvSpPr>
          <p:cNvPr id="10" name="U-Turn Arrow 13">
            <a:extLst>
              <a:ext uri="{FF2B5EF4-FFF2-40B4-BE49-F238E27FC236}">
                <a16:creationId xmlns:a16="http://schemas.microsoft.com/office/drawing/2014/main" id="{9B098D77-68A3-41A0-9DE0-D6DCB9A3A303}"/>
              </a:ext>
            </a:extLst>
          </p:cNvPr>
          <p:cNvSpPr/>
          <p:nvPr/>
        </p:nvSpPr>
        <p:spPr bwMode="auto">
          <a:xfrm rot="5400000">
            <a:off x="4828906" y="-193160"/>
            <a:ext cx="1480085" cy="6388102"/>
          </a:xfrm>
          <a:prstGeom prst="uturnArrow">
            <a:avLst>
              <a:gd name="adj1" fmla="val 8925"/>
              <a:gd name="adj2" fmla="val 8576"/>
              <a:gd name="adj3" fmla="val 31290"/>
              <a:gd name="adj4" fmla="val 43750"/>
              <a:gd name="adj5" fmla="val 67051"/>
            </a:avLst>
          </a:prstGeom>
          <a:solidFill>
            <a:srgbClr val="CCECFF"/>
          </a:solidFill>
          <a:ln w="12700" cap="flat" cmpd="sng" algn="ctr">
            <a:solidFill>
              <a:schemeClr val="tx1"/>
            </a:solidFill>
            <a:prstDash val="solid"/>
            <a:round/>
            <a:headEnd type="none" w="sm" len="sm"/>
            <a:tailEnd type="none" w="sm" len="sm"/>
          </a:ln>
          <a:effectLst/>
        </p:spPr>
        <p:txBody>
          <a:bodyPr/>
          <a:lstStyle/>
          <a:p>
            <a:pPr>
              <a:defRPr/>
            </a:pPr>
            <a:endParaRPr lang="en-US">
              <a:cs typeface="+mn-cs"/>
            </a:endParaRPr>
          </a:p>
        </p:txBody>
      </p:sp>
      <p:sp>
        <p:nvSpPr>
          <p:cNvPr id="8" name="TextBox 7">
            <a:extLst>
              <a:ext uri="{FF2B5EF4-FFF2-40B4-BE49-F238E27FC236}">
                <a16:creationId xmlns:a16="http://schemas.microsoft.com/office/drawing/2014/main" id="{CF563AEB-68F6-4D3B-BA5C-C9EE97C525B0}"/>
              </a:ext>
            </a:extLst>
          </p:cNvPr>
          <p:cNvSpPr txBox="1"/>
          <p:nvPr/>
        </p:nvSpPr>
        <p:spPr>
          <a:xfrm>
            <a:off x="5363830" y="2589710"/>
            <a:ext cx="3287713" cy="585788"/>
          </a:xfrm>
          <a:prstGeom prst="rect">
            <a:avLst/>
          </a:prstGeom>
          <a:solidFill>
            <a:srgbClr val="CCECFF"/>
          </a:solidFill>
          <a:ln>
            <a:solidFill>
              <a:schemeClr val="tx1"/>
            </a:solidFill>
          </a:ln>
        </p:spPr>
        <p:txBody>
          <a:bodyPr wrap="square">
            <a:spAutoFit/>
          </a:bodyPr>
          <a:lstStyle/>
          <a:p>
            <a:pPr marL="0" lvl="1">
              <a:defRPr/>
            </a:pPr>
            <a:r>
              <a:rPr lang="en-US" sz="1600" dirty="0">
                <a:solidFill>
                  <a:srgbClr val="0000FF"/>
                </a:solidFill>
                <a:latin typeface="+mn-lt"/>
                <a:cs typeface="+mn-cs"/>
              </a:rPr>
              <a:t>A copy of the </a:t>
            </a:r>
            <a:r>
              <a:rPr lang="en-US" sz="1600" dirty="0">
                <a:solidFill>
                  <a:srgbClr val="FF0000"/>
                </a:solidFill>
                <a:latin typeface="+mn-lt"/>
                <a:cs typeface="+mn-cs"/>
              </a:rPr>
              <a:t>value in ‘y’</a:t>
            </a:r>
            <a:r>
              <a:rPr lang="en-US" sz="1600" dirty="0">
                <a:solidFill>
                  <a:srgbClr val="0000FF"/>
                </a:solidFill>
                <a:latin typeface="+mn-lt"/>
                <a:cs typeface="+mn-cs"/>
              </a:rPr>
              <a:t> is passed into parameter ‘x’</a:t>
            </a:r>
          </a:p>
        </p:txBody>
      </p:sp>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CC40864C-E3EC-47CC-8E6B-64C7E27A05E4}"/>
              </a:ext>
            </a:extLst>
          </p:cNvPr>
          <p:cNvSpPr>
            <a:spLocks noGrp="1"/>
          </p:cNvSpPr>
          <p:nvPr>
            <p:ph type="title"/>
          </p:nvPr>
        </p:nvSpPr>
        <p:spPr/>
        <p:txBody>
          <a:bodyPr/>
          <a:lstStyle/>
          <a:p>
            <a:pPr eaLnBrk="1" hangingPunct="1"/>
            <a:r>
              <a:rPr lang="en-US" altLang="en-US"/>
              <a:t>Passing Value Type</a:t>
            </a:r>
          </a:p>
        </p:txBody>
      </p:sp>
      <p:sp>
        <p:nvSpPr>
          <p:cNvPr id="4" name="TextBox 3">
            <a:extLst>
              <a:ext uri="{FF2B5EF4-FFF2-40B4-BE49-F238E27FC236}">
                <a16:creationId xmlns:a16="http://schemas.microsoft.com/office/drawing/2014/main" id="{C9A64EF3-4346-4617-996F-BEC47E8866A4}"/>
              </a:ext>
            </a:extLst>
          </p:cNvPr>
          <p:cNvSpPr txBox="1"/>
          <p:nvPr/>
        </p:nvSpPr>
        <p:spPr>
          <a:xfrm>
            <a:off x="747713" y="1013536"/>
            <a:ext cx="6705600" cy="1015663"/>
          </a:xfrm>
          <a:prstGeom prst="rect">
            <a:avLst/>
          </a:prstGeom>
          <a:solidFill>
            <a:schemeClr val="accent2">
              <a:lumMod val="20000"/>
              <a:lumOff val="80000"/>
            </a:schemeClr>
          </a:solidFill>
          <a:ln>
            <a:solidFill>
              <a:schemeClr val="tx1"/>
            </a:solidFill>
          </a:ln>
        </p:spPr>
        <p:txBody>
          <a:bodyPr>
            <a:spAutoFit/>
          </a:bodyPr>
          <a:lstStyle/>
          <a:p>
            <a:pPr lvl="1">
              <a:defRPr/>
            </a:pPr>
            <a:r>
              <a:rPr lang="en-US" sz="2000" b="1" dirty="0" err="1">
                <a:solidFill>
                  <a:schemeClr val="tx2">
                    <a:lumMod val="50000"/>
                    <a:lumOff val="50000"/>
                  </a:schemeClr>
                </a:solidFill>
                <a:latin typeface="Courier New" panose="02070309020205020404" pitchFamily="49" charset="0"/>
                <a:cs typeface="Courier New" panose="02070309020205020404" pitchFamily="49" charset="0"/>
              </a:rPr>
              <a:t>int</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 y=3;</a:t>
            </a:r>
          </a:p>
          <a:p>
            <a:pPr lvl="1">
              <a:defRPr/>
            </a:pPr>
            <a:r>
              <a:rPr lang="en-US" sz="2000" b="1" dirty="0">
                <a:solidFill>
                  <a:schemeClr val="tx2">
                    <a:lumMod val="50000"/>
                    <a:lumOff val="50000"/>
                  </a:schemeClr>
                </a:solidFill>
                <a:latin typeface="Courier New" panose="02070309020205020404" pitchFamily="49" charset="0"/>
                <a:cs typeface="Courier New" panose="02070309020205020404" pitchFamily="49" charset="0"/>
              </a:rPr>
              <a:t>Square(</a:t>
            </a:r>
            <a:r>
              <a:rPr lang="en-US" sz="2000" b="1">
                <a:solidFill>
                  <a:schemeClr val="tx2">
                    <a:lumMod val="50000"/>
                    <a:lumOff val="50000"/>
                  </a:schemeClr>
                </a:solidFill>
                <a:latin typeface="Courier New" panose="02070309020205020404" pitchFamily="49" charset="0"/>
                <a:cs typeface="Courier New" panose="02070309020205020404" pitchFamily="49" charset="0"/>
              </a:rPr>
              <a:t>y);</a:t>
            </a:r>
          </a:p>
          <a:p>
            <a:pPr lvl="1">
              <a:defRPr/>
            </a:pPr>
            <a:r>
              <a:rPr kumimoji="1" lang="en-US" sz="2000" b="1">
                <a:solidFill>
                  <a:schemeClr val="tx2">
                    <a:lumMod val="50000"/>
                    <a:lumOff val="50000"/>
                  </a:schemeClr>
                </a:solidFill>
                <a:latin typeface="Courier New" panose="02070309020205020404" pitchFamily="49" charset="0"/>
                <a:cs typeface="Courier New" panose="02070309020205020404" pitchFamily="49" charset="0"/>
              </a:rPr>
              <a:t>Console.WriteLine(</a:t>
            </a:r>
            <a:r>
              <a:rPr kumimoji="1" lang="en-US" altLang="en-US" sz="2000" b="1">
                <a:solidFill>
                  <a:schemeClr val="tx2">
                    <a:lumMod val="50000"/>
                    <a:lumOff val="50000"/>
                  </a:schemeClr>
                </a:solidFill>
                <a:latin typeface="Courier New" panose="02070309020205020404" pitchFamily="49" charset="0"/>
                <a:cs typeface="Courier New" panose="02070309020205020404" pitchFamily="49" charset="0"/>
              </a:rPr>
              <a:t>"</a:t>
            </a:r>
            <a:r>
              <a:rPr kumimoji="1" lang="en-US" sz="2000" b="1">
                <a:solidFill>
                  <a:schemeClr val="tx2">
                    <a:lumMod val="50000"/>
                    <a:lumOff val="50000"/>
                  </a:schemeClr>
                </a:solidFill>
                <a:latin typeface="Courier New" panose="02070309020205020404" pitchFamily="49" charset="0"/>
                <a:cs typeface="Courier New" panose="02070309020205020404" pitchFamily="49" charset="0"/>
              </a:rPr>
              <a:t>y = </a:t>
            </a:r>
            <a:r>
              <a:rPr kumimoji="1" lang="en-US" altLang="en-US" sz="2000" b="1">
                <a:solidFill>
                  <a:schemeClr val="tx2">
                    <a:lumMod val="50000"/>
                    <a:lumOff val="50000"/>
                  </a:schemeClr>
                </a:solidFill>
                <a:latin typeface="Courier New" panose="02070309020205020404" pitchFamily="49" charset="0"/>
                <a:cs typeface="Courier New" panose="02070309020205020404" pitchFamily="49" charset="0"/>
              </a:rPr>
              <a:t>"</a:t>
            </a:r>
            <a:r>
              <a:rPr kumimoji="1" lang="en-US" sz="2000" b="1">
                <a:solidFill>
                  <a:schemeClr val="tx2">
                    <a:lumMod val="50000"/>
                    <a:lumOff val="50000"/>
                  </a:schemeClr>
                </a:solidFill>
                <a:latin typeface="Courier New" panose="02070309020205020404" pitchFamily="49" charset="0"/>
                <a:cs typeface="Courier New" panose="02070309020205020404" pitchFamily="49" charset="0"/>
              </a:rPr>
              <a:t> + y);</a:t>
            </a:r>
            <a:endParaRPr lang="en-US" sz="2000" b="1" dirty="0">
              <a:solidFill>
                <a:schemeClr val="tx2">
                  <a:lumMod val="50000"/>
                  <a:lumOff val="50000"/>
                </a:schemeClr>
              </a:solidFill>
              <a:latin typeface="Courier New" panose="02070309020205020404" pitchFamily="49" charset="0"/>
              <a:cs typeface="Courier New" panose="02070309020205020404" pitchFamily="49" charset="0"/>
            </a:endParaRPr>
          </a:p>
        </p:txBody>
      </p:sp>
      <p:grpSp>
        <p:nvGrpSpPr>
          <p:cNvPr id="79876" name="Group 4">
            <a:extLst>
              <a:ext uri="{FF2B5EF4-FFF2-40B4-BE49-F238E27FC236}">
                <a16:creationId xmlns:a16="http://schemas.microsoft.com/office/drawing/2014/main" id="{7715E1E3-CDAD-49C4-8CDA-65C1E186EE4A}"/>
              </a:ext>
            </a:extLst>
          </p:cNvPr>
          <p:cNvGrpSpPr>
            <a:grpSpLocks/>
          </p:cNvGrpSpPr>
          <p:nvPr/>
        </p:nvGrpSpPr>
        <p:grpSpPr bwMode="auto">
          <a:xfrm>
            <a:off x="1600200" y="3276600"/>
            <a:ext cx="2182813" cy="958850"/>
            <a:chOff x="5514031" y="2457401"/>
            <a:chExt cx="2182264" cy="958611"/>
          </a:xfrm>
        </p:grpSpPr>
        <p:sp>
          <p:nvSpPr>
            <p:cNvPr id="79883" name="TextBox 5">
              <a:extLst>
                <a:ext uri="{FF2B5EF4-FFF2-40B4-BE49-F238E27FC236}">
                  <a16:creationId xmlns:a16="http://schemas.microsoft.com/office/drawing/2014/main" id="{62692AC2-740F-469D-AFB5-93A5BDB995C2}"/>
                </a:ext>
              </a:extLst>
            </p:cNvPr>
            <p:cNvSpPr txBox="1">
              <a:spLocks noChangeArrowheads="1"/>
            </p:cNvSpPr>
            <p:nvPr/>
          </p:nvSpPr>
          <p:spPr bwMode="auto">
            <a:xfrm>
              <a:off x="6705600" y="3015902"/>
              <a:ext cx="348172" cy="400110"/>
            </a:xfrm>
            <a:prstGeom prst="rect">
              <a:avLst/>
            </a:prstGeom>
            <a:solidFill>
              <a:srgbClr val="99CCFF"/>
            </a:solidFill>
            <a:ln w="9525">
              <a:solidFill>
                <a:schemeClr val="tx1"/>
              </a:solidFill>
              <a:miter lim="800000"/>
              <a:headEnd/>
              <a:tailEnd/>
            </a:ln>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chemeClr val="tx1"/>
                  </a:solidFill>
                  <a:latin typeface="Verdana" panose="020B0604030504040204" pitchFamily="34" charset="0"/>
                </a:rPr>
                <a:t>3</a:t>
              </a:r>
            </a:p>
          </p:txBody>
        </p:sp>
        <p:cxnSp>
          <p:nvCxnSpPr>
            <p:cNvPr id="79884" name="Straight Arrow Connector 6">
              <a:extLst>
                <a:ext uri="{FF2B5EF4-FFF2-40B4-BE49-F238E27FC236}">
                  <a16:creationId xmlns:a16="http://schemas.microsoft.com/office/drawing/2014/main" id="{F2052596-32A0-401D-A75A-DF8AA401A261}"/>
                </a:ext>
              </a:extLst>
            </p:cNvPr>
            <p:cNvCxnSpPr>
              <a:cxnSpLocks noChangeShapeType="1"/>
            </p:cNvCxnSpPr>
            <p:nvPr/>
          </p:nvCxnSpPr>
          <p:spPr bwMode="auto">
            <a:xfrm>
              <a:off x="6096000" y="2863502"/>
              <a:ext cx="609600" cy="383232"/>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79885" name="TextBox 7">
              <a:extLst>
                <a:ext uri="{FF2B5EF4-FFF2-40B4-BE49-F238E27FC236}">
                  <a16:creationId xmlns:a16="http://schemas.microsoft.com/office/drawing/2014/main" id="{ACC20781-7774-4E85-9125-C7B3405EE4D2}"/>
                </a:ext>
              </a:extLst>
            </p:cNvPr>
            <p:cNvSpPr txBox="1">
              <a:spLocks noChangeArrowheads="1"/>
            </p:cNvSpPr>
            <p:nvPr/>
          </p:nvSpPr>
          <p:spPr bwMode="auto">
            <a:xfrm>
              <a:off x="5514031" y="2457401"/>
              <a:ext cx="2182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dirty="0">
                  <a:solidFill>
                    <a:schemeClr val="tx1"/>
                  </a:solidFill>
                  <a:latin typeface="Verdana" panose="020B0604030504040204" pitchFamily="34" charset="0"/>
                </a:rPr>
                <a:t>y, </a:t>
              </a:r>
              <a:r>
                <a:rPr lang="en-US" altLang="en-US" sz="1600" dirty="0">
                  <a:solidFill>
                    <a:srgbClr val="FF0000"/>
                  </a:solidFill>
                  <a:latin typeface="Verdana" panose="020B0604030504040204" pitchFamily="34" charset="0"/>
                </a:rPr>
                <a:t>Address:0x1234</a:t>
              </a:r>
            </a:p>
          </p:txBody>
        </p:sp>
      </p:grpSp>
      <p:sp>
        <p:nvSpPr>
          <p:cNvPr id="9" name="TextBox 8">
            <a:extLst>
              <a:ext uri="{FF2B5EF4-FFF2-40B4-BE49-F238E27FC236}">
                <a16:creationId xmlns:a16="http://schemas.microsoft.com/office/drawing/2014/main" id="{A489D1DB-07F7-40A3-B209-11F8858D2ABA}"/>
              </a:ext>
            </a:extLst>
          </p:cNvPr>
          <p:cNvSpPr txBox="1"/>
          <p:nvPr/>
        </p:nvSpPr>
        <p:spPr>
          <a:xfrm>
            <a:off x="762000" y="2103438"/>
            <a:ext cx="6705600" cy="1016000"/>
          </a:xfrm>
          <a:prstGeom prst="rect">
            <a:avLst/>
          </a:prstGeom>
          <a:solidFill>
            <a:schemeClr val="accent2">
              <a:lumMod val="20000"/>
              <a:lumOff val="80000"/>
            </a:schemeClr>
          </a:solidFill>
          <a:ln>
            <a:solidFill>
              <a:schemeClr val="tx1"/>
            </a:solidFill>
          </a:ln>
        </p:spPr>
        <p:txBody>
          <a:bodyPr>
            <a:spAutoFit/>
          </a:bodyPr>
          <a:lstStyle/>
          <a:p>
            <a:pPr lvl="1">
              <a:defRPr/>
            </a:pPr>
            <a:r>
              <a:rPr lang="en-US" sz="2000" b="1">
                <a:solidFill>
                  <a:schemeClr val="tx2">
                    <a:lumMod val="50000"/>
                    <a:lumOff val="50000"/>
                  </a:schemeClr>
                </a:solidFill>
                <a:latin typeface="Courier New" panose="02070309020205020404" pitchFamily="49" charset="0"/>
                <a:cs typeface="Courier New" panose="02070309020205020404" pitchFamily="49" charset="0"/>
              </a:rPr>
              <a:t>void </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Square(</a:t>
            </a:r>
            <a:r>
              <a:rPr lang="en-US" sz="2000" b="1">
                <a:solidFill>
                  <a:schemeClr val="tx2">
                    <a:lumMod val="50000"/>
                    <a:lumOff val="50000"/>
                  </a:schemeClr>
                </a:solidFill>
                <a:latin typeface="Courier New" panose="02070309020205020404" pitchFamily="49" charset="0"/>
                <a:cs typeface="Courier New" panose="02070309020205020404" pitchFamily="49" charset="0"/>
              </a:rPr>
              <a:t>int y) </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a:t>
            </a:r>
          </a:p>
          <a:p>
            <a:pPr lvl="1">
              <a:defRPr/>
            </a:pPr>
            <a:r>
              <a:rPr lang="en-US" sz="2000" b="1">
                <a:solidFill>
                  <a:srgbClr val="0000FF"/>
                </a:solidFill>
                <a:latin typeface="Courier New" panose="02070309020205020404" pitchFamily="49" charset="0"/>
                <a:cs typeface="Courier New" panose="02070309020205020404" pitchFamily="49" charset="0"/>
              </a:rPr>
              <a:t>     y = y * y;</a:t>
            </a:r>
            <a:endParaRPr lang="en-US" sz="2000" b="1" dirty="0">
              <a:solidFill>
                <a:srgbClr val="0000FF"/>
              </a:solidFill>
              <a:latin typeface="Courier New" panose="02070309020205020404" pitchFamily="49" charset="0"/>
              <a:cs typeface="Courier New" panose="02070309020205020404" pitchFamily="49" charset="0"/>
            </a:endParaRPr>
          </a:p>
          <a:p>
            <a:pPr lvl="1">
              <a:defRPr/>
            </a:pPr>
            <a:r>
              <a:rPr lang="en-US" sz="2000" b="1" dirty="0">
                <a:solidFill>
                  <a:schemeClr val="tx2">
                    <a:lumMod val="50000"/>
                    <a:lumOff val="50000"/>
                  </a:schemeClr>
                </a:solidFill>
                <a:latin typeface="Courier New" panose="02070309020205020404" pitchFamily="49" charset="0"/>
                <a:cs typeface="Courier New" panose="02070309020205020404" pitchFamily="49" charset="0"/>
              </a:rPr>
              <a:t>}</a:t>
            </a:r>
          </a:p>
        </p:txBody>
      </p:sp>
      <p:grpSp>
        <p:nvGrpSpPr>
          <p:cNvPr id="79878" name="Group 9">
            <a:extLst>
              <a:ext uri="{FF2B5EF4-FFF2-40B4-BE49-F238E27FC236}">
                <a16:creationId xmlns:a16="http://schemas.microsoft.com/office/drawing/2014/main" id="{E0C4BB52-A679-4B9D-8001-642F933858FF}"/>
              </a:ext>
            </a:extLst>
          </p:cNvPr>
          <p:cNvGrpSpPr>
            <a:grpSpLocks/>
          </p:cNvGrpSpPr>
          <p:nvPr/>
        </p:nvGrpSpPr>
        <p:grpSpPr bwMode="auto">
          <a:xfrm>
            <a:off x="4114801" y="3276600"/>
            <a:ext cx="2182264" cy="958850"/>
            <a:chOff x="5514031" y="2457401"/>
            <a:chExt cx="2181698" cy="958611"/>
          </a:xfrm>
        </p:grpSpPr>
        <p:sp>
          <p:nvSpPr>
            <p:cNvPr id="79880" name="TextBox 10">
              <a:extLst>
                <a:ext uri="{FF2B5EF4-FFF2-40B4-BE49-F238E27FC236}">
                  <a16:creationId xmlns:a16="http://schemas.microsoft.com/office/drawing/2014/main" id="{906DADB0-57C9-4E97-88C2-6AE800ABDC94}"/>
                </a:ext>
              </a:extLst>
            </p:cNvPr>
            <p:cNvSpPr txBox="1">
              <a:spLocks noChangeArrowheads="1"/>
            </p:cNvSpPr>
            <p:nvPr/>
          </p:nvSpPr>
          <p:spPr bwMode="auto">
            <a:xfrm>
              <a:off x="6705600" y="3015902"/>
              <a:ext cx="348172" cy="400110"/>
            </a:xfrm>
            <a:prstGeom prst="rect">
              <a:avLst/>
            </a:prstGeom>
            <a:solidFill>
              <a:srgbClr val="99CCFF"/>
            </a:solidFill>
            <a:ln w="9525">
              <a:solidFill>
                <a:schemeClr val="tx1"/>
              </a:solidFill>
              <a:miter lim="800000"/>
              <a:headEnd/>
              <a:tailEnd/>
            </a:ln>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rgbClr val="0000FF"/>
                  </a:solidFill>
                  <a:latin typeface="Verdana" panose="020B0604030504040204" pitchFamily="34" charset="0"/>
                </a:rPr>
                <a:t>9</a:t>
              </a:r>
            </a:p>
          </p:txBody>
        </p:sp>
        <p:cxnSp>
          <p:nvCxnSpPr>
            <p:cNvPr id="79881" name="Straight Arrow Connector 11">
              <a:extLst>
                <a:ext uri="{FF2B5EF4-FFF2-40B4-BE49-F238E27FC236}">
                  <a16:creationId xmlns:a16="http://schemas.microsoft.com/office/drawing/2014/main" id="{B7E4BD04-BD95-4167-973D-1EC6A158ACD3}"/>
                </a:ext>
              </a:extLst>
            </p:cNvPr>
            <p:cNvCxnSpPr>
              <a:cxnSpLocks noChangeShapeType="1"/>
            </p:cNvCxnSpPr>
            <p:nvPr/>
          </p:nvCxnSpPr>
          <p:spPr bwMode="auto">
            <a:xfrm>
              <a:off x="6096000" y="2863502"/>
              <a:ext cx="609600" cy="383232"/>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79882" name="TextBox 12">
              <a:extLst>
                <a:ext uri="{FF2B5EF4-FFF2-40B4-BE49-F238E27FC236}">
                  <a16:creationId xmlns:a16="http://schemas.microsoft.com/office/drawing/2014/main" id="{AF94F812-9E93-4F7C-8713-BDE21208C3D4}"/>
                </a:ext>
              </a:extLst>
            </p:cNvPr>
            <p:cNvSpPr txBox="1">
              <a:spLocks noChangeArrowheads="1"/>
            </p:cNvSpPr>
            <p:nvPr/>
          </p:nvSpPr>
          <p:spPr bwMode="auto">
            <a:xfrm>
              <a:off x="5514031" y="2457401"/>
              <a:ext cx="2181698" cy="4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rgbClr val="0000FF"/>
                  </a:solidFill>
                  <a:latin typeface="Verdana" panose="020B0604030504040204" pitchFamily="34" charset="0"/>
                </a:rPr>
                <a:t>y,</a:t>
              </a:r>
              <a:r>
                <a:rPr lang="en-US" altLang="en-US" sz="2000">
                  <a:solidFill>
                    <a:schemeClr val="tx1"/>
                  </a:solidFill>
                  <a:latin typeface="Verdana" panose="020B0604030504040204" pitchFamily="34" charset="0"/>
                </a:rPr>
                <a:t> </a:t>
              </a:r>
              <a:r>
                <a:rPr lang="en-US" altLang="en-US" sz="1600">
                  <a:solidFill>
                    <a:srgbClr val="FF0000"/>
                  </a:solidFill>
                  <a:latin typeface="Verdana" panose="020B0604030504040204" pitchFamily="34" charset="0"/>
                </a:rPr>
                <a:t>Address:0x2345</a:t>
              </a:r>
            </a:p>
          </p:txBody>
        </p:sp>
      </p:grpSp>
      <p:sp>
        <p:nvSpPr>
          <p:cNvPr id="14" name="TextBox 13">
            <a:extLst>
              <a:ext uri="{FF2B5EF4-FFF2-40B4-BE49-F238E27FC236}">
                <a16:creationId xmlns:a16="http://schemas.microsoft.com/office/drawing/2014/main" id="{89BBAF21-95C3-4119-8219-5ADC358B12F5}"/>
              </a:ext>
            </a:extLst>
          </p:cNvPr>
          <p:cNvSpPr txBox="1"/>
          <p:nvPr/>
        </p:nvSpPr>
        <p:spPr>
          <a:xfrm>
            <a:off x="762000" y="4648200"/>
            <a:ext cx="6858000" cy="461963"/>
          </a:xfrm>
          <a:prstGeom prst="rect">
            <a:avLst/>
          </a:prstGeom>
          <a:solidFill>
            <a:schemeClr val="accent5">
              <a:lumMod val="75000"/>
            </a:schemeClr>
          </a:solidFill>
          <a:ln>
            <a:solidFill>
              <a:schemeClr val="tx1"/>
            </a:solidFill>
          </a:ln>
        </p:spPr>
        <p:txBody>
          <a:bodyPr>
            <a:spAutoFit/>
          </a:bodyPr>
          <a:lstStyle/>
          <a:p>
            <a:pPr marL="0" lvl="1">
              <a:defRPr/>
            </a:pPr>
            <a:r>
              <a:rPr lang="en-US" dirty="0">
                <a:solidFill>
                  <a:srgbClr val="0000FF"/>
                </a:solidFill>
                <a:latin typeface="+mn-lt"/>
                <a:cs typeface="+mn-cs"/>
              </a:rPr>
              <a:t>Conclusion: the value in y is not modified;   y =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8359724-9C3A-4F37-8C2F-738EACF85DB0}"/>
              </a:ext>
            </a:extLst>
          </p:cNvPr>
          <p:cNvSpPr>
            <a:spLocks noGrp="1"/>
          </p:cNvSpPr>
          <p:nvPr>
            <p:ph type="title"/>
          </p:nvPr>
        </p:nvSpPr>
        <p:spPr/>
        <p:txBody>
          <a:bodyPr/>
          <a:lstStyle/>
          <a:p>
            <a:pPr eaLnBrk="1" hangingPunct="1"/>
            <a:r>
              <a:rPr lang="en-US" altLang="en-US"/>
              <a:t>Passing Reference Type</a:t>
            </a:r>
          </a:p>
        </p:txBody>
      </p:sp>
      <p:sp>
        <p:nvSpPr>
          <p:cNvPr id="80899" name="Content Placeholder 2">
            <a:extLst>
              <a:ext uri="{FF2B5EF4-FFF2-40B4-BE49-F238E27FC236}">
                <a16:creationId xmlns:a16="http://schemas.microsoft.com/office/drawing/2014/main" id="{FE223A3C-F17A-436B-BA0D-452EF8EA273E}"/>
              </a:ext>
            </a:extLst>
          </p:cNvPr>
          <p:cNvSpPr>
            <a:spLocks noGrp="1"/>
          </p:cNvSpPr>
          <p:nvPr>
            <p:ph idx="1"/>
          </p:nvPr>
        </p:nvSpPr>
        <p:spPr>
          <a:xfrm>
            <a:off x="152400" y="849313"/>
            <a:ext cx="8229600" cy="1131887"/>
          </a:xfrm>
        </p:spPr>
        <p:txBody>
          <a:bodyPr/>
          <a:lstStyle/>
          <a:p>
            <a:pPr eaLnBrk="1" hangingPunct="1"/>
            <a:r>
              <a:rPr lang="en-US" altLang="en-US" dirty="0"/>
              <a:t>When a reference-type argument is passed, the original data </a:t>
            </a:r>
            <a:r>
              <a:rPr lang="en-US" altLang="en-US" dirty="0">
                <a:solidFill>
                  <a:srgbClr val="FF0000"/>
                </a:solidFill>
              </a:rPr>
              <a:t>will be</a:t>
            </a:r>
            <a:r>
              <a:rPr lang="en-US" altLang="en-US" dirty="0"/>
              <a:t> modified.</a:t>
            </a:r>
          </a:p>
          <a:p>
            <a:pPr eaLnBrk="1" hangingPunct="1"/>
            <a:endParaRPr lang="en-US" altLang="en-US" dirty="0"/>
          </a:p>
        </p:txBody>
      </p:sp>
      <p:pic>
        <p:nvPicPr>
          <p:cNvPr id="2" name="s47">
            <a:hlinkClick r:id="" action="ppaction://media"/>
            <a:extLst>
              <a:ext uri="{FF2B5EF4-FFF2-40B4-BE49-F238E27FC236}">
                <a16:creationId xmlns:a16="http://schemas.microsoft.com/office/drawing/2014/main" id="{14CC4FCE-E63C-490B-9FE3-C5700106CF1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57957"/>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403A6361-2980-46C5-A64D-36CCBDF031A1}"/>
              </a:ext>
            </a:extLst>
          </p:cNvPr>
          <p:cNvSpPr>
            <a:spLocks noGrp="1"/>
          </p:cNvSpPr>
          <p:nvPr>
            <p:ph type="title"/>
          </p:nvPr>
        </p:nvSpPr>
        <p:spPr/>
        <p:txBody>
          <a:bodyPr/>
          <a:lstStyle/>
          <a:p>
            <a:pPr eaLnBrk="1" hangingPunct="1"/>
            <a:r>
              <a:rPr lang="en-US" altLang="en-US"/>
              <a:t>Passing Reference Type</a:t>
            </a:r>
          </a:p>
        </p:txBody>
      </p:sp>
      <p:sp>
        <p:nvSpPr>
          <p:cNvPr id="4" name="TextBox 3">
            <a:extLst>
              <a:ext uri="{FF2B5EF4-FFF2-40B4-BE49-F238E27FC236}">
                <a16:creationId xmlns:a16="http://schemas.microsoft.com/office/drawing/2014/main" id="{C42EBEFC-F8B8-46D1-8082-EA2F64550105}"/>
              </a:ext>
            </a:extLst>
          </p:cNvPr>
          <p:cNvSpPr txBox="1"/>
          <p:nvPr/>
        </p:nvSpPr>
        <p:spPr>
          <a:xfrm>
            <a:off x="457200" y="849313"/>
            <a:ext cx="8458200" cy="3139321"/>
          </a:xfrm>
          <a:prstGeom prst="rect">
            <a:avLst/>
          </a:prstGeom>
          <a:solidFill>
            <a:schemeClr val="accent2">
              <a:lumMod val="20000"/>
              <a:lumOff val="80000"/>
            </a:schemeClr>
          </a:solidFill>
          <a:ln>
            <a:solidFill>
              <a:schemeClr val="tx1"/>
            </a:solidFill>
          </a:ln>
        </p:spPr>
        <p:txBody>
          <a:bodyPr>
            <a:spAutoFit/>
          </a:bodyPr>
          <a:lstStyle/>
          <a:p>
            <a:pPr marL="230188" lvl="1">
              <a:defRPr/>
            </a:pPr>
            <a:r>
              <a:rPr lang="en-US" sz="1800" b="1">
                <a:solidFill>
                  <a:srgbClr val="0000FF"/>
                </a:solidFill>
                <a:latin typeface="Courier New" panose="02070309020205020404" pitchFamily="49" charset="0"/>
                <a:cs typeface="Courier New" panose="02070309020205020404" pitchFamily="49" charset="0"/>
              </a:rPr>
              <a:t>List&lt;int&gt; marks = new List&lt;int&gt; { 80, 75, 55 };</a:t>
            </a:r>
          </a:p>
          <a:p>
            <a:pPr marL="230188" lvl="1">
              <a:defRPr/>
            </a:pPr>
            <a:r>
              <a:rPr lang="en-US" sz="1800" b="1">
                <a:solidFill>
                  <a:srgbClr val="0000FF"/>
                </a:solidFill>
                <a:latin typeface="Courier New" panose="02070309020205020404" pitchFamily="49" charset="0"/>
                <a:cs typeface="Courier New" panose="02070309020205020404" pitchFamily="49" charset="0"/>
              </a:rPr>
              <a:t>IncreaseMark</a:t>
            </a:r>
            <a:r>
              <a:rPr lang="en-US" sz="1800" b="1" dirty="0">
                <a:solidFill>
                  <a:srgbClr val="0000FF"/>
                </a:solidFill>
                <a:latin typeface="Courier New" panose="02070309020205020404" pitchFamily="49" charset="0"/>
                <a:cs typeface="Courier New" panose="02070309020205020404" pitchFamily="49" charset="0"/>
              </a:rPr>
              <a:t>(marks);</a:t>
            </a:r>
          </a:p>
          <a:p>
            <a:pPr marL="230188" lvl="1">
              <a:defRPr/>
            </a:pPr>
            <a:r>
              <a:rPr lang="en-US" sz="1800" b="1">
                <a:solidFill>
                  <a:srgbClr val="0000FF"/>
                </a:solidFill>
                <a:latin typeface="Courier New" panose="02070309020205020404" pitchFamily="49" charset="0"/>
                <a:cs typeface="Courier New" panose="02070309020205020404" pitchFamily="49" charset="0"/>
              </a:rPr>
              <a:t>foreach </a:t>
            </a:r>
            <a:r>
              <a:rPr lang="en-US" sz="1800" b="1" dirty="0">
                <a:solidFill>
                  <a:srgbClr val="0000FF"/>
                </a:solidFill>
                <a:latin typeface="Courier New" panose="02070309020205020404" pitchFamily="49" charset="0"/>
                <a:cs typeface="Courier New" panose="02070309020205020404" pitchFamily="49" charset="0"/>
              </a:rPr>
              <a:t>(</a:t>
            </a:r>
            <a:r>
              <a:rPr lang="en-US" sz="1800" b="1" dirty="0" err="1">
                <a:solidFill>
                  <a:srgbClr val="0000FF"/>
                </a:solidFill>
                <a:latin typeface="Courier New" panose="02070309020205020404" pitchFamily="49" charset="0"/>
                <a:cs typeface="Courier New" panose="02070309020205020404" pitchFamily="49" charset="0"/>
              </a:rPr>
              <a:t>int</a:t>
            </a:r>
            <a:r>
              <a:rPr lang="en-US" sz="1800" b="1" dirty="0">
                <a:solidFill>
                  <a:srgbClr val="0000FF"/>
                </a:solidFill>
                <a:latin typeface="Courier New" panose="02070309020205020404" pitchFamily="49" charset="0"/>
                <a:cs typeface="Courier New" panose="02070309020205020404" pitchFamily="49" charset="0"/>
              </a:rPr>
              <a:t> m in marks)</a:t>
            </a:r>
          </a:p>
          <a:p>
            <a:pPr marL="230188" lvl="1">
              <a:defRPr/>
            </a:pPr>
            <a:r>
              <a:rPr lang="en-US" sz="1800" b="1">
                <a:solidFill>
                  <a:srgbClr val="0000FF"/>
                </a:solidFill>
                <a:latin typeface="Courier New" panose="02070309020205020404" pitchFamily="49" charset="0"/>
                <a:cs typeface="Courier New" panose="02070309020205020404" pitchFamily="49" charset="0"/>
              </a:rPr>
              <a:t>   Console</a:t>
            </a:r>
            <a:r>
              <a:rPr lang="en-US" sz="1800" b="1" dirty="0" err="1">
                <a:solidFill>
                  <a:srgbClr val="0000FF"/>
                </a:solidFill>
                <a:latin typeface="Courier New" panose="02070309020205020404" pitchFamily="49" charset="0"/>
                <a:cs typeface="Courier New" panose="02070309020205020404" pitchFamily="49" charset="0"/>
              </a:rPr>
              <a:t>.WriteLine</a:t>
            </a:r>
            <a:r>
              <a:rPr lang="en-US" sz="1800" b="1" dirty="0">
                <a:solidFill>
                  <a:srgbClr val="0000FF"/>
                </a:solidFill>
                <a:latin typeface="Courier New" panose="02070309020205020404" pitchFamily="49" charset="0"/>
                <a:cs typeface="Courier New" panose="02070309020205020404" pitchFamily="49" charset="0"/>
              </a:rPr>
              <a:t>(m);</a:t>
            </a:r>
          </a:p>
          <a:p>
            <a:pPr marL="230188" lvl="1">
              <a:defRPr/>
            </a:pPr>
            <a:endParaRPr lang="en-US" sz="1800" b="1" dirty="0">
              <a:solidFill>
                <a:srgbClr val="0000FF"/>
              </a:solidFill>
              <a:latin typeface="Courier New" panose="02070309020205020404" pitchFamily="49" charset="0"/>
              <a:cs typeface="Courier New" panose="02070309020205020404" pitchFamily="49" charset="0"/>
            </a:endParaRPr>
          </a:p>
          <a:p>
            <a:pPr marL="230188" lvl="1">
              <a:defRPr/>
            </a:pPr>
            <a:endParaRPr lang="en-US" sz="1800" b="1" dirty="0">
              <a:solidFill>
                <a:srgbClr val="0000FF"/>
              </a:solidFill>
              <a:latin typeface="Courier New" panose="02070309020205020404" pitchFamily="49" charset="0"/>
              <a:cs typeface="Courier New" panose="02070309020205020404" pitchFamily="49" charset="0"/>
            </a:endParaRPr>
          </a:p>
          <a:p>
            <a:pPr marL="230188" lvl="1">
              <a:defRPr/>
            </a:pPr>
            <a:r>
              <a:rPr lang="en-US" sz="1800" b="1">
                <a:solidFill>
                  <a:srgbClr val="0000FF"/>
                </a:solidFill>
                <a:latin typeface="Courier New" panose="02070309020205020404" pitchFamily="49" charset="0"/>
                <a:cs typeface="Courier New" panose="02070309020205020404" pitchFamily="49" charset="0"/>
              </a:rPr>
              <a:t>void </a:t>
            </a:r>
            <a:r>
              <a:rPr lang="en-US" sz="1800" b="1" dirty="0" err="1">
                <a:solidFill>
                  <a:srgbClr val="0000FF"/>
                </a:solidFill>
                <a:latin typeface="Courier New" panose="02070309020205020404" pitchFamily="49" charset="0"/>
                <a:cs typeface="Courier New" panose="02070309020205020404" pitchFamily="49" charset="0"/>
              </a:rPr>
              <a:t>IncreaseMark</a:t>
            </a:r>
            <a:r>
              <a:rPr lang="en-US" sz="1800" b="1" dirty="0">
                <a:solidFill>
                  <a:srgbClr val="0000FF"/>
                </a:solidFill>
                <a:latin typeface="Courier New" panose="02070309020205020404" pitchFamily="49" charset="0"/>
                <a:cs typeface="Courier New" panose="02070309020205020404" pitchFamily="49" charset="0"/>
              </a:rPr>
              <a:t>(List&lt;</a:t>
            </a:r>
            <a:r>
              <a:rPr lang="en-US" sz="1800" b="1" dirty="0" err="1">
                <a:solidFill>
                  <a:srgbClr val="0000FF"/>
                </a:solidFill>
                <a:latin typeface="Courier New" panose="02070309020205020404" pitchFamily="49" charset="0"/>
                <a:cs typeface="Courier New" panose="02070309020205020404" pitchFamily="49" charset="0"/>
              </a:rPr>
              <a:t>int</a:t>
            </a:r>
            <a:r>
              <a:rPr lang="en-US" sz="1800" b="1" dirty="0">
                <a:solidFill>
                  <a:srgbClr val="0000FF"/>
                </a:solidFill>
                <a:latin typeface="Courier New" panose="02070309020205020404" pitchFamily="49" charset="0"/>
                <a:cs typeface="Courier New" panose="02070309020205020404" pitchFamily="49" charset="0"/>
              </a:rPr>
              <a:t>&gt; </a:t>
            </a:r>
            <a:r>
              <a:rPr lang="en-US" sz="1800" b="1" dirty="0" err="1">
                <a:solidFill>
                  <a:srgbClr val="0000FF"/>
                </a:solidFill>
                <a:latin typeface="Courier New" panose="02070309020205020404" pitchFamily="49" charset="0"/>
                <a:cs typeface="Courier New" panose="02070309020205020404" pitchFamily="49" charset="0"/>
              </a:rPr>
              <a:t>mList</a:t>
            </a:r>
            <a:r>
              <a:rPr lang="en-US" sz="1800" b="1" dirty="0">
                <a:solidFill>
                  <a:srgbClr val="0000FF"/>
                </a:solidFill>
                <a:latin typeface="Courier New" panose="02070309020205020404" pitchFamily="49" charset="0"/>
                <a:cs typeface="Courier New" panose="02070309020205020404" pitchFamily="49" charset="0"/>
              </a:rPr>
              <a:t>)</a:t>
            </a:r>
          </a:p>
          <a:p>
            <a:pPr marL="230188" lvl="1">
              <a:defRPr/>
            </a:pPr>
            <a:r>
              <a:rPr lang="en-US" sz="1800" b="1" dirty="0">
                <a:solidFill>
                  <a:srgbClr val="0000FF"/>
                </a:solidFill>
                <a:latin typeface="Courier New" panose="02070309020205020404" pitchFamily="49" charset="0"/>
                <a:cs typeface="Courier New" panose="02070309020205020404" pitchFamily="49" charset="0"/>
              </a:rPr>
              <a:t>{</a:t>
            </a:r>
          </a:p>
          <a:p>
            <a:pPr marL="230188" lvl="1">
              <a:defRPr/>
            </a:pPr>
            <a:r>
              <a:rPr lang="en-US" sz="1800" b="1" dirty="0">
                <a:solidFill>
                  <a:srgbClr val="0000FF"/>
                </a:solidFill>
                <a:latin typeface="Courier New" panose="02070309020205020404" pitchFamily="49" charset="0"/>
                <a:cs typeface="Courier New" panose="02070309020205020404" pitchFamily="49" charset="0"/>
              </a:rPr>
              <a:t>   for (</a:t>
            </a:r>
            <a:r>
              <a:rPr lang="en-US" sz="1800" b="1" dirty="0" err="1">
                <a:solidFill>
                  <a:srgbClr val="0000FF"/>
                </a:solidFill>
                <a:latin typeface="Courier New" panose="02070309020205020404" pitchFamily="49" charset="0"/>
                <a:cs typeface="Courier New" panose="02070309020205020404" pitchFamily="49" charset="0"/>
              </a:rPr>
              <a:t>int</a:t>
            </a:r>
            <a:r>
              <a:rPr lang="en-US" sz="1800" b="1" dirty="0">
                <a:solidFill>
                  <a:srgbClr val="0000FF"/>
                </a:solidFill>
                <a:latin typeface="Courier New" panose="02070309020205020404" pitchFamily="49" charset="0"/>
                <a:cs typeface="Courier New" panose="02070309020205020404" pitchFamily="49" charset="0"/>
              </a:rPr>
              <a:t> </a:t>
            </a:r>
            <a:r>
              <a:rPr lang="en-US" sz="1800" b="1" dirty="0" err="1">
                <a:solidFill>
                  <a:srgbClr val="0000FF"/>
                </a:solidFill>
                <a:latin typeface="Courier New" panose="02070309020205020404" pitchFamily="49" charset="0"/>
                <a:cs typeface="Courier New" panose="02070309020205020404" pitchFamily="49" charset="0"/>
              </a:rPr>
              <a:t>i</a:t>
            </a:r>
            <a:r>
              <a:rPr lang="en-US" sz="1800" b="1" dirty="0">
                <a:solidFill>
                  <a:srgbClr val="0000FF"/>
                </a:solidFill>
                <a:latin typeface="Courier New" panose="02070309020205020404" pitchFamily="49" charset="0"/>
                <a:cs typeface="Courier New" panose="02070309020205020404" pitchFamily="49" charset="0"/>
              </a:rPr>
              <a:t>=0; </a:t>
            </a:r>
            <a:r>
              <a:rPr lang="en-US" sz="1800" b="1" dirty="0" err="1">
                <a:solidFill>
                  <a:srgbClr val="0000FF"/>
                </a:solidFill>
                <a:latin typeface="Courier New" panose="02070309020205020404" pitchFamily="49" charset="0"/>
                <a:cs typeface="Courier New" panose="02070309020205020404" pitchFamily="49" charset="0"/>
              </a:rPr>
              <a:t>i</a:t>
            </a:r>
            <a:r>
              <a:rPr lang="en-US" sz="1800" b="1" dirty="0">
                <a:solidFill>
                  <a:srgbClr val="0000FF"/>
                </a:solidFill>
                <a:latin typeface="Courier New" panose="02070309020205020404" pitchFamily="49" charset="0"/>
                <a:cs typeface="Courier New" panose="02070309020205020404" pitchFamily="49" charset="0"/>
              </a:rPr>
              <a:t>&lt;</a:t>
            </a:r>
            <a:r>
              <a:rPr lang="en-US" sz="1800" b="1" dirty="0" err="1">
                <a:solidFill>
                  <a:srgbClr val="0000FF"/>
                </a:solidFill>
                <a:latin typeface="Courier New" panose="02070309020205020404" pitchFamily="49" charset="0"/>
                <a:cs typeface="Courier New" panose="02070309020205020404" pitchFamily="49" charset="0"/>
              </a:rPr>
              <a:t>mList.Count</a:t>
            </a:r>
            <a:r>
              <a:rPr lang="en-US" sz="1800" b="1" dirty="0">
                <a:solidFill>
                  <a:srgbClr val="0000FF"/>
                </a:solidFill>
                <a:latin typeface="Courier New" panose="02070309020205020404" pitchFamily="49" charset="0"/>
                <a:cs typeface="Courier New" panose="02070309020205020404" pitchFamily="49" charset="0"/>
              </a:rPr>
              <a:t>; </a:t>
            </a:r>
            <a:r>
              <a:rPr lang="en-US" sz="1800" b="1" dirty="0" err="1">
                <a:solidFill>
                  <a:srgbClr val="0000FF"/>
                </a:solidFill>
                <a:latin typeface="Courier New" panose="02070309020205020404" pitchFamily="49" charset="0"/>
                <a:cs typeface="Courier New" panose="02070309020205020404" pitchFamily="49" charset="0"/>
              </a:rPr>
              <a:t>i</a:t>
            </a:r>
            <a:r>
              <a:rPr lang="en-US" sz="1800" b="1" dirty="0">
                <a:solidFill>
                  <a:srgbClr val="0000FF"/>
                </a:solidFill>
                <a:latin typeface="Courier New" panose="02070309020205020404" pitchFamily="49" charset="0"/>
                <a:cs typeface="Courier New" panose="02070309020205020404" pitchFamily="49" charset="0"/>
              </a:rPr>
              <a:t>++)</a:t>
            </a:r>
          </a:p>
          <a:p>
            <a:pPr marL="230188" lvl="1">
              <a:defRPr/>
            </a:pPr>
            <a:r>
              <a:rPr lang="en-US" sz="1800" b="1" dirty="0">
                <a:solidFill>
                  <a:srgbClr val="0000FF"/>
                </a:solidFill>
                <a:latin typeface="Courier New" panose="02070309020205020404" pitchFamily="49" charset="0"/>
                <a:cs typeface="Courier New" panose="02070309020205020404" pitchFamily="49" charset="0"/>
              </a:rPr>
              <a:t>      </a:t>
            </a:r>
            <a:r>
              <a:rPr lang="en-US" sz="1800" b="1" dirty="0" err="1">
                <a:solidFill>
                  <a:srgbClr val="0000FF"/>
                </a:solidFill>
                <a:latin typeface="Courier New" panose="02070309020205020404" pitchFamily="49" charset="0"/>
                <a:cs typeface="Courier New" panose="02070309020205020404" pitchFamily="49" charset="0"/>
              </a:rPr>
              <a:t>mList</a:t>
            </a:r>
            <a:r>
              <a:rPr lang="en-US" sz="1800" b="1" dirty="0">
                <a:solidFill>
                  <a:srgbClr val="0000FF"/>
                </a:solidFill>
                <a:latin typeface="Courier New" panose="02070309020205020404" pitchFamily="49" charset="0"/>
                <a:cs typeface="Courier New" panose="02070309020205020404" pitchFamily="49" charset="0"/>
              </a:rPr>
              <a:t>[</a:t>
            </a:r>
            <a:r>
              <a:rPr lang="en-US" sz="1800" b="1" dirty="0" err="1">
                <a:solidFill>
                  <a:srgbClr val="0000FF"/>
                </a:solidFill>
                <a:latin typeface="Courier New" panose="02070309020205020404" pitchFamily="49" charset="0"/>
                <a:cs typeface="Courier New" panose="02070309020205020404" pitchFamily="49" charset="0"/>
              </a:rPr>
              <a:t>i</a:t>
            </a:r>
            <a:r>
              <a:rPr lang="en-US" sz="1800" b="1" dirty="0">
                <a:solidFill>
                  <a:srgbClr val="0000FF"/>
                </a:solidFill>
                <a:latin typeface="Courier New" panose="02070309020205020404" pitchFamily="49" charset="0"/>
                <a:cs typeface="Courier New" panose="02070309020205020404" pitchFamily="49" charset="0"/>
              </a:rPr>
              <a:t>] = </a:t>
            </a:r>
            <a:r>
              <a:rPr lang="en-US" sz="1800" b="1" dirty="0" err="1">
                <a:solidFill>
                  <a:srgbClr val="0000FF"/>
                </a:solidFill>
                <a:latin typeface="Courier New" panose="02070309020205020404" pitchFamily="49" charset="0"/>
                <a:cs typeface="Courier New" panose="02070309020205020404" pitchFamily="49" charset="0"/>
              </a:rPr>
              <a:t>mList</a:t>
            </a:r>
            <a:r>
              <a:rPr lang="en-US" sz="1800" b="1" dirty="0">
                <a:solidFill>
                  <a:srgbClr val="0000FF"/>
                </a:solidFill>
                <a:latin typeface="Courier New" panose="02070309020205020404" pitchFamily="49" charset="0"/>
                <a:cs typeface="Courier New" panose="02070309020205020404" pitchFamily="49" charset="0"/>
              </a:rPr>
              <a:t>[</a:t>
            </a:r>
            <a:r>
              <a:rPr lang="en-US" sz="1800" b="1" dirty="0" err="1">
                <a:solidFill>
                  <a:srgbClr val="0000FF"/>
                </a:solidFill>
                <a:latin typeface="Courier New" panose="02070309020205020404" pitchFamily="49" charset="0"/>
                <a:cs typeface="Courier New" panose="02070309020205020404" pitchFamily="49" charset="0"/>
              </a:rPr>
              <a:t>i</a:t>
            </a:r>
            <a:r>
              <a:rPr lang="en-US" sz="1800" b="1" dirty="0">
                <a:solidFill>
                  <a:srgbClr val="0000FF"/>
                </a:solidFill>
                <a:latin typeface="Courier New" panose="02070309020205020404" pitchFamily="49" charset="0"/>
                <a:cs typeface="Courier New" panose="02070309020205020404" pitchFamily="49" charset="0"/>
              </a:rPr>
              <a:t>] + 5;</a:t>
            </a:r>
          </a:p>
          <a:p>
            <a:pPr marL="230188" lvl="1">
              <a:defRPr/>
            </a:pPr>
            <a:r>
              <a:rPr lang="en-US" sz="1800" b="1" dirty="0">
                <a:solidFill>
                  <a:srgbClr val="0000FF"/>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47E21610-35CC-496F-AE45-7080F9375082}"/>
              </a:ext>
            </a:extLst>
          </p:cNvPr>
          <p:cNvSpPr txBox="1"/>
          <p:nvPr/>
        </p:nvSpPr>
        <p:spPr>
          <a:xfrm>
            <a:off x="990600" y="4932501"/>
            <a:ext cx="7162800" cy="707886"/>
          </a:xfrm>
          <a:prstGeom prst="rect">
            <a:avLst/>
          </a:prstGeom>
          <a:solidFill>
            <a:srgbClr val="CCECFF"/>
          </a:solidFill>
          <a:ln>
            <a:solidFill>
              <a:schemeClr val="tx1"/>
            </a:solidFill>
          </a:ln>
        </p:spPr>
        <p:txBody>
          <a:bodyPr>
            <a:spAutoFit/>
          </a:bodyPr>
          <a:lstStyle/>
          <a:p>
            <a:pPr marL="0" lvl="1">
              <a:defRPr/>
            </a:pPr>
            <a:r>
              <a:rPr lang="en-US" sz="2000">
                <a:solidFill>
                  <a:srgbClr val="0000FF"/>
                </a:solidFill>
                <a:latin typeface="+mn-lt"/>
                <a:cs typeface="+mn-cs"/>
              </a:rPr>
              <a:t>Before </a:t>
            </a:r>
            <a:r>
              <a:rPr lang="en-US" sz="2000" dirty="0">
                <a:solidFill>
                  <a:srgbClr val="0000FF"/>
                </a:solidFill>
                <a:latin typeface="+mn-lt"/>
                <a:cs typeface="+mn-cs"/>
              </a:rPr>
              <a:t>calling </a:t>
            </a:r>
            <a:r>
              <a:rPr lang="en-US" sz="2000" dirty="0" err="1">
                <a:solidFill>
                  <a:srgbClr val="0000FF"/>
                </a:solidFill>
                <a:latin typeface="+mn-lt"/>
                <a:cs typeface="+mn-cs"/>
              </a:rPr>
              <a:t>IncreaseMark</a:t>
            </a:r>
            <a:r>
              <a:rPr lang="en-US" sz="2000" dirty="0">
                <a:solidFill>
                  <a:srgbClr val="0000FF"/>
                </a:solidFill>
                <a:latin typeface="+mn-lt"/>
                <a:cs typeface="+mn-cs"/>
              </a:rPr>
              <a:t>() method,  marks = { 80, 75, 55 }</a:t>
            </a:r>
          </a:p>
          <a:p>
            <a:pPr marL="0" lvl="1">
              <a:defRPr/>
            </a:pPr>
            <a:r>
              <a:rPr lang="en-US" sz="2000" dirty="0">
                <a:solidFill>
                  <a:srgbClr val="0000FF"/>
                </a:solidFill>
                <a:latin typeface="+mn-lt"/>
                <a:cs typeface="+mn-cs"/>
              </a:rPr>
              <a:t>After calling </a:t>
            </a:r>
            <a:r>
              <a:rPr lang="en-US" sz="2000" dirty="0" err="1">
                <a:solidFill>
                  <a:srgbClr val="0000FF"/>
                </a:solidFill>
                <a:latin typeface="+mn-lt"/>
                <a:cs typeface="+mn-cs"/>
              </a:rPr>
              <a:t>IncreaseMark</a:t>
            </a:r>
            <a:r>
              <a:rPr lang="en-US" sz="2000" dirty="0">
                <a:solidFill>
                  <a:srgbClr val="0000FF"/>
                </a:solidFill>
                <a:latin typeface="+mn-lt"/>
                <a:cs typeface="+mn-cs"/>
              </a:rPr>
              <a:t>() method, marks = { 85, 80, 60}</a:t>
            </a:r>
          </a:p>
        </p:txBody>
      </p:sp>
      <p:sp>
        <p:nvSpPr>
          <p:cNvPr id="9" name="Rounded Rectangular Callout 8">
            <a:extLst>
              <a:ext uri="{FF2B5EF4-FFF2-40B4-BE49-F238E27FC236}">
                <a16:creationId xmlns:a16="http://schemas.microsoft.com/office/drawing/2014/main" id="{52288AC2-8378-45D0-AB20-24ED44A81BCF}"/>
              </a:ext>
            </a:extLst>
          </p:cNvPr>
          <p:cNvSpPr/>
          <p:nvPr/>
        </p:nvSpPr>
        <p:spPr bwMode="auto">
          <a:xfrm>
            <a:off x="4114800" y="4096582"/>
            <a:ext cx="4267200" cy="708025"/>
          </a:xfrm>
          <a:prstGeom prst="wedgeRoundRectCallout">
            <a:avLst>
              <a:gd name="adj1" fmla="val -90604"/>
              <a:gd name="adj2" fmla="val -116673"/>
              <a:gd name="adj3" fmla="val 16667"/>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nchor="ctr"/>
          <a:lstStyle/>
          <a:p>
            <a:pPr>
              <a:lnSpc>
                <a:spcPct val="80000"/>
              </a:lnSpc>
              <a:spcBef>
                <a:spcPct val="20000"/>
              </a:spcBef>
              <a:buClr>
                <a:schemeClr val="bg1"/>
              </a:buClr>
              <a:buFont typeface="Wingdings" pitchFamily="2" charset="2"/>
              <a:buNone/>
              <a:defRPr/>
            </a:pPr>
            <a:r>
              <a:rPr lang="en-US" sz="1600" dirty="0">
                <a:solidFill>
                  <a:srgbClr val="0000FF"/>
                </a:solidFill>
                <a:latin typeface="+mn-lt"/>
                <a:cs typeface="+mn-cs"/>
              </a:rPr>
              <a:t>‘</a:t>
            </a:r>
            <a:r>
              <a:rPr lang="en-US" sz="1600" dirty="0" err="1">
                <a:solidFill>
                  <a:srgbClr val="0000FF"/>
                </a:solidFill>
                <a:latin typeface="+mn-lt"/>
                <a:cs typeface="+mn-cs"/>
              </a:rPr>
              <a:t>mList</a:t>
            </a:r>
            <a:r>
              <a:rPr lang="en-US" sz="1600" dirty="0">
                <a:solidFill>
                  <a:srgbClr val="0000FF"/>
                </a:solidFill>
                <a:latin typeface="+mn-lt"/>
                <a:cs typeface="+mn-cs"/>
              </a:rPr>
              <a:t>’ is pointing to the original list ‘marks’, hence it </a:t>
            </a:r>
            <a:r>
              <a:rPr lang="en-US" sz="1600" dirty="0">
                <a:solidFill>
                  <a:srgbClr val="FF0000"/>
                </a:solidFill>
                <a:latin typeface="+mn-lt"/>
                <a:cs typeface="+mn-cs"/>
              </a:rPr>
              <a:t>modifies the original data in the list ‘marks’</a:t>
            </a:r>
          </a:p>
        </p:txBody>
      </p:sp>
      <p:sp>
        <p:nvSpPr>
          <p:cNvPr id="14" name="U-Turn Arrow 13">
            <a:extLst>
              <a:ext uri="{FF2B5EF4-FFF2-40B4-BE49-F238E27FC236}">
                <a16:creationId xmlns:a16="http://schemas.microsoft.com/office/drawing/2014/main" id="{138B195A-D756-495A-A337-D81A1AFDBF60}"/>
              </a:ext>
            </a:extLst>
          </p:cNvPr>
          <p:cNvSpPr/>
          <p:nvPr/>
        </p:nvSpPr>
        <p:spPr bwMode="auto">
          <a:xfrm rot="5400000">
            <a:off x="5511006" y="-330994"/>
            <a:ext cx="1601788" cy="4699002"/>
          </a:xfrm>
          <a:prstGeom prst="uturnArrow">
            <a:avLst>
              <a:gd name="adj1" fmla="val 8925"/>
              <a:gd name="adj2" fmla="val 8576"/>
              <a:gd name="adj3" fmla="val 31290"/>
              <a:gd name="adj4" fmla="val 43750"/>
              <a:gd name="adj5" fmla="val 67051"/>
            </a:avLst>
          </a:prstGeom>
          <a:solidFill>
            <a:srgbClr val="CCECFF"/>
          </a:solidFill>
          <a:ln w="12700" cap="flat" cmpd="sng" algn="ctr">
            <a:solidFill>
              <a:schemeClr val="tx1"/>
            </a:solidFill>
            <a:prstDash val="solid"/>
            <a:round/>
            <a:headEnd type="none" w="sm" len="sm"/>
            <a:tailEnd type="none" w="sm" len="sm"/>
          </a:ln>
          <a:effectLst/>
        </p:spPr>
        <p:txBody>
          <a:bodyPr/>
          <a:lstStyle/>
          <a:p>
            <a:pPr>
              <a:defRPr/>
            </a:pPr>
            <a:endParaRPr lang="en-US">
              <a:cs typeface="+mn-cs"/>
            </a:endParaRPr>
          </a:p>
        </p:txBody>
      </p:sp>
      <p:sp>
        <p:nvSpPr>
          <p:cNvPr id="8" name="TextBox 7">
            <a:extLst>
              <a:ext uri="{FF2B5EF4-FFF2-40B4-BE49-F238E27FC236}">
                <a16:creationId xmlns:a16="http://schemas.microsoft.com/office/drawing/2014/main" id="{D40BFA63-C3BC-4093-B404-7D19A99B653C}"/>
              </a:ext>
            </a:extLst>
          </p:cNvPr>
          <p:cNvSpPr txBox="1"/>
          <p:nvPr/>
        </p:nvSpPr>
        <p:spPr>
          <a:xfrm>
            <a:off x="4329907" y="1679574"/>
            <a:ext cx="3886200" cy="584200"/>
          </a:xfrm>
          <a:prstGeom prst="rect">
            <a:avLst/>
          </a:prstGeom>
          <a:solidFill>
            <a:srgbClr val="CCECFF"/>
          </a:solidFill>
          <a:ln>
            <a:solidFill>
              <a:schemeClr val="tx1"/>
            </a:solidFill>
          </a:ln>
        </p:spPr>
        <p:txBody>
          <a:bodyPr>
            <a:spAutoFit/>
          </a:bodyPr>
          <a:lstStyle/>
          <a:p>
            <a:pPr marL="0" lvl="1">
              <a:defRPr/>
            </a:pPr>
            <a:r>
              <a:rPr lang="en-US" sz="1600" dirty="0">
                <a:solidFill>
                  <a:srgbClr val="0000FF"/>
                </a:solidFill>
                <a:latin typeface="+mn-lt"/>
                <a:cs typeface="+mn-cs"/>
              </a:rPr>
              <a:t>The </a:t>
            </a:r>
            <a:r>
              <a:rPr lang="en-US" sz="1600" dirty="0">
                <a:solidFill>
                  <a:srgbClr val="FF0000"/>
                </a:solidFill>
                <a:latin typeface="+mn-lt"/>
                <a:cs typeface="+mn-cs"/>
              </a:rPr>
              <a:t>reference</a:t>
            </a:r>
            <a:r>
              <a:rPr lang="en-US" sz="1600" dirty="0">
                <a:solidFill>
                  <a:srgbClr val="0000FF"/>
                </a:solidFill>
                <a:latin typeface="+mn-lt"/>
                <a:cs typeface="+mn-cs"/>
              </a:rPr>
              <a:t> to the </a:t>
            </a:r>
            <a:r>
              <a:rPr lang="en-US" sz="1600" dirty="0">
                <a:solidFill>
                  <a:srgbClr val="FF0000"/>
                </a:solidFill>
                <a:latin typeface="+mn-lt"/>
                <a:cs typeface="+mn-cs"/>
              </a:rPr>
              <a:t>value in ‘marks’ </a:t>
            </a:r>
            <a:r>
              <a:rPr lang="en-US" sz="1600" dirty="0">
                <a:solidFill>
                  <a:srgbClr val="0000FF"/>
                </a:solidFill>
                <a:latin typeface="+mn-lt"/>
                <a:cs typeface="+mn-cs"/>
              </a:rPr>
              <a:t>is passed into parameter ‘</a:t>
            </a:r>
            <a:r>
              <a:rPr lang="en-US" sz="1600" dirty="0" err="1">
                <a:solidFill>
                  <a:srgbClr val="0000FF"/>
                </a:solidFill>
                <a:latin typeface="+mn-lt"/>
                <a:cs typeface="+mn-cs"/>
              </a:rPr>
              <a:t>mList</a:t>
            </a:r>
            <a:r>
              <a:rPr lang="en-US" sz="1600" dirty="0">
                <a:solidFill>
                  <a:srgbClr val="0000FF"/>
                </a:solidFill>
                <a:latin typeface="+mn-lt"/>
                <a:cs typeface="+mn-cs"/>
              </a:rPr>
              <a:t>’</a:t>
            </a:r>
          </a:p>
        </p:txBody>
      </p:sp>
      <p:pic>
        <p:nvPicPr>
          <p:cNvPr id="2" name="s48">
            <a:hlinkClick r:id="" action="ppaction://media"/>
            <a:extLst>
              <a:ext uri="{FF2B5EF4-FFF2-40B4-BE49-F238E27FC236}">
                <a16:creationId xmlns:a16="http://schemas.microsoft.com/office/drawing/2014/main" id="{0FC8B3F7-947A-4FDE-9069-190F8020425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661400" y="175017"/>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2"/>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9C4AAC31-61A2-4535-A03D-F3901E6092F5}"/>
              </a:ext>
            </a:extLst>
          </p:cNvPr>
          <p:cNvSpPr>
            <a:spLocks noGrp="1"/>
          </p:cNvSpPr>
          <p:nvPr>
            <p:ph type="title"/>
          </p:nvPr>
        </p:nvSpPr>
        <p:spPr/>
        <p:txBody>
          <a:bodyPr/>
          <a:lstStyle/>
          <a:p>
            <a:pPr eaLnBrk="1" hangingPunct="1"/>
            <a:r>
              <a:rPr lang="en-US" altLang="en-US"/>
              <a:t>Passing Reference Type</a:t>
            </a:r>
          </a:p>
        </p:txBody>
      </p:sp>
      <p:sp>
        <p:nvSpPr>
          <p:cNvPr id="4" name="TextBox 3">
            <a:extLst>
              <a:ext uri="{FF2B5EF4-FFF2-40B4-BE49-F238E27FC236}">
                <a16:creationId xmlns:a16="http://schemas.microsoft.com/office/drawing/2014/main" id="{DE455F94-5035-4955-930E-6940F89DE84F}"/>
              </a:ext>
            </a:extLst>
          </p:cNvPr>
          <p:cNvSpPr txBox="1"/>
          <p:nvPr/>
        </p:nvSpPr>
        <p:spPr>
          <a:xfrm>
            <a:off x="762000" y="838200"/>
            <a:ext cx="8001000" cy="708025"/>
          </a:xfrm>
          <a:prstGeom prst="rect">
            <a:avLst/>
          </a:prstGeom>
          <a:solidFill>
            <a:schemeClr val="accent2">
              <a:lumMod val="20000"/>
              <a:lumOff val="80000"/>
            </a:schemeClr>
          </a:solidFill>
          <a:ln>
            <a:solidFill>
              <a:schemeClr val="tx1"/>
            </a:solidFill>
          </a:ln>
        </p:spPr>
        <p:txBody>
          <a:bodyPr wrap="square">
            <a:spAutoFit/>
          </a:bodyPr>
          <a:lstStyle/>
          <a:p>
            <a:pPr lvl="1">
              <a:defRPr/>
            </a:pPr>
            <a:r>
              <a:rPr lang="en-US" sz="2000" b="1" dirty="0">
                <a:solidFill>
                  <a:schemeClr val="tx2">
                    <a:lumMod val="50000"/>
                    <a:lumOff val="50000"/>
                  </a:schemeClr>
                </a:solidFill>
                <a:latin typeface="Courier New" panose="02070309020205020404" pitchFamily="49" charset="0"/>
                <a:cs typeface="Courier New" panose="02070309020205020404" pitchFamily="49" charset="0"/>
              </a:rPr>
              <a:t>List&lt;</a:t>
            </a:r>
            <a:r>
              <a:rPr lang="en-US" sz="2000" b="1" dirty="0" err="1">
                <a:solidFill>
                  <a:schemeClr val="tx2">
                    <a:lumMod val="50000"/>
                    <a:lumOff val="50000"/>
                  </a:schemeClr>
                </a:solidFill>
                <a:latin typeface="Courier New" panose="02070309020205020404" pitchFamily="49" charset="0"/>
                <a:cs typeface="Courier New" panose="02070309020205020404" pitchFamily="49" charset="0"/>
              </a:rPr>
              <a:t>int</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&gt; marks = new List&lt;</a:t>
            </a:r>
            <a:r>
              <a:rPr lang="en-US" sz="2000" b="1" dirty="0" err="1">
                <a:solidFill>
                  <a:schemeClr val="tx2">
                    <a:lumMod val="50000"/>
                    <a:lumOff val="50000"/>
                  </a:schemeClr>
                </a:solidFill>
                <a:latin typeface="Courier New" panose="02070309020205020404" pitchFamily="49" charset="0"/>
                <a:cs typeface="Courier New" panose="02070309020205020404" pitchFamily="49" charset="0"/>
              </a:rPr>
              <a:t>int</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&gt; { 80, 75, 55 };</a:t>
            </a:r>
          </a:p>
          <a:p>
            <a:pPr lvl="1">
              <a:defRPr/>
            </a:pPr>
            <a:r>
              <a:rPr lang="en-US" sz="2000" b="1" dirty="0" err="1">
                <a:solidFill>
                  <a:srgbClr val="0000FF"/>
                </a:solidFill>
                <a:latin typeface="Courier New" panose="02070309020205020404" pitchFamily="49" charset="0"/>
                <a:cs typeface="Courier New" panose="02070309020205020404" pitchFamily="49" charset="0"/>
              </a:rPr>
              <a:t>IncreaseMark</a:t>
            </a:r>
            <a:r>
              <a:rPr lang="en-US" sz="2000" b="1" dirty="0">
                <a:solidFill>
                  <a:srgbClr val="0000FF"/>
                </a:solidFill>
                <a:latin typeface="Courier New" panose="02070309020205020404" pitchFamily="49" charset="0"/>
                <a:cs typeface="Courier New" panose="02070309020205020404" pitchFamily="49" charset="0"/>
              </a:rPr>
              <a:t>(marks);</a:t>
            </a:r>
          </a:p>
        </p:txBody>
      </p:sp>
      <p:grpSp>
        <p:nvGrpSpPr>
          <p:cNvPr id="83972" name="Group 4">
            <a:extLst>
              <a:ext uri="{FF2B5EF4-FFF2-40B4-BE49-F238E27FC236}">
                <a16:creationId xmlns:a16="http://schemas.microsoft.com/office/drawing/2014/main" id="{6C2AE6C7-B199-4381-AB08-D65EE3CB215F}"/>
              </a:ext>
            </a:extLst>
          </p:cNvPr>
          <p:cNvGrpSpPr>
            <a:grpSpLocks/>
          </p:cNvGrpSpPr>
          <p:nvPr/>
        </p:nvGrpSpPr>
        <p:grpSpPr bwMode="auto">
          <a:xfrm>
            <a:off x="1268413" y="3276600"/>
            <a:ext cx="2852737" cy="958850"/>
            <a:chOff x="5514031" y="2457401"/>
            <a:chExt cx="2851744" cy="958611"/>
          </a:xfrm>
        </p:grpSpPr>
        <p:sp>
          <p:nvSpPr>
            <p:cNvPr id="83988" name="TextBox 5">
              <a:extLst>
                <a:ext uri="{FF2B5EF4-FFF2-40B4-BE49-F238E27FC236}">
                  <a16:creationId xmlns:a16="http://schemas.microsoft.com/office/drawing/2014/main" id="{BB40502B-FBB9-4CAE-9743-239C0FFF2C3B}"/>
                </a:ext>
              </a:extLst>
            </p:cNvPr>
            <p:cNvSpPr txBox="1">
              <a:spLocks noChangeArrowheads="1"/>
            </p:cNvSpPr>
            <p:nvPr/>
          </p:nvSpPr>
          <p:spPr bwMode="auto">
            <a:xfrm>
              <a:off x="6705600" y="3015902"/>
              <a:ext cx="1154483" cy="400110"/>
            </a:xfrm>
            <a:prstGeom prst="rect">
              <a:avLst/>
            </a:prstGeom>
            <a:solidFill>
              <a:srgbClr val="99CCFF"/>
            </a:solidFill>
            <a:ln w="9525">
              <a:solidFill>
                <a:schemeClr val="tx1"/>
              </a:solidFill>
              <a:miter lim="800000"/>
              <a:headEnd/>
              <a:tailEnd/>
            </a:ln>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chemeClr val="tx1"/>
                  </a:solidFill>
                  <a:latin typeface="Verdana" panose="020B0604030504040204" pitchFamily="34" charset="0"/>
                </a:rPr>
                <a:t>0x3456</a:t>
              </a:r>
            </a:p>
          </p:txBody>
        </p:sp>
        <p:cxnSp>
          <p:nvCxnSpPr>
            <p:cNvPr id="83989" name="Straight Arrow Connector 6">
              <a:extLst>
                <a:ext uri="{FF2B5EF4-FFF2-40B4-BE49-F238E27FC236}">
                  <a16:creationId xmlns:a16="http://schemas.microsoft.com/office/drawing/2014/main" id="{D36D0C31-2AFB-45F0-A276-C13148433FBF}"/>
                </a:ext>
              </a:extLst>
            </p:cNvPr>
            <p:cNvCxnSpPr>
              <a:cxnSpLocks noChangeShapeType="1"/>
            </p:cNvCxnSpPr>
            <p:nvPr/>
          </p:nvCxnSpPr>
          <p:spPr bwMode="auto">
            <a:xfrm>
              <a:off x="6096000" y="2863502"/>
              <a:ext cx="609600" cy="383232"/>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83990" name="TextBox 7">
              <a:extLst>
                <a:ext uri="{FF2B5EF4-FFF2-40B4-BE49-F238E27FC236}">
                  <a16:creationId xmlns:a16="http://schemas.microsoft.com/office/drawing/2014/main" id="{25AC26E5-012B-4DB6-A087-BBFAC970BF3D}"/>
                </a:ext>
              </a:extLst>
            </p:cNvPr>
            <p:cNvSpPr txBox="1">
              <a:spLocks noChangeArrowheads="1"/>
            </p:cNvSpPr>
            <p:nvPr/>
          </p:nvSpPr>
          <p:spPr bwMode="auto">
            <a:xfrm>
              <a:off x="5514031" y="2457401"/>
              <a:ext cx="2851744" cy="4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dirty="0">
                  <a:solidFill>
                    <a:schemeClr val="tx1"/>
                  </a:solidFill>
                  <a:latin typeface="Verdana" panose="020B0604030504040204" pitchFamily="34" charset="0"/>
                </a:rPr>
                <a:t>marks, </a:t>
              </a:r>
              <a:r>
                <a:rPr lang="en-US" altLang="en-US" sz="1600" dirty="0">
                  <a:solidFill>
                    <a:srgbClr val="FF0000"/>
                  </a:solidFill>
                  <a:latin typeface="Verdana" panose="020B0604030504040204" pitchFamily="34" charset="0"/>
                </a:rPr>
                <a:t>Address:0x1234</a:t>
              </a:r>
            </a:p>
          </p:txBody>
        </p:sp>
      </p:grpSp>
      <p:sp>
        <p:nvSpPr>
          <p:cNvPr id="83973" name="TextBox 9">
            <a:extLst>
              <a:ext uri="{FF2B5EF4-FFF2-40B4-BE49-F238E27FC236}">
                <a16:creationId xmlns:a16="http://schemas.microsoft.com/office/drawing/2014/main" id="{6300BD48-43DA-4AE1-9BF6-A41D5776E80A}"/>
              </a:ext>
            </a:extLst>
          </p:cNvPr>
          <p:cNvSpPr txBox="1">
            <a:spLocks noChangeArrowheads="1"/>
          </p:cNvSpPr>
          <p:nvPr/>
        </p:nvSpPr>
        <p:spPr bwMode="auto">
          <a:xfrm>
            <a:off x="4884738" y="3227388"/>
            <a:ext cx="1943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600" dirty="0">
                <a:solidFill>
                  <a:srgbClr val="FF0000"/>
                </a:solidFill>
                <a:latin typeface="Verdana" panose="020B0604030504040204" pitchFamily="34" charset="0"/>
              </a:rPr>
              <a:t>Address: 0x3456</a:t>
            </a:r>
          </a:p>
        </p:txBody>
      </p:sp>
      <p:sp>
        <p:nvSpPr>
          <p:cNvPr id="83975" name="TextBox 11">
            <a:extLst>
              <a:ext uri="{FF2B5EF4-FFF2-40B4-BE49-F238E27FC236}">
                <a16:creationId xmlns:a16="http://schemas.microsoft.com/office/drawing/2014/main" id="{37AF9030-4EB2-49BF-9227-EA5EAA66B2FF}"/>
              </a:ext>
            </a:extLst>
          </p:cNvPr>
          <p:cNvSpPr txBox="1">
            <a:spLocks noChangeArrowheads="1"/>
          </p:cNvSpPr>
          <p:nvPr/>
        </p:nvSpPr>
        <p:spPr bwMode="auto">
          <a:xfrm>
            <a:off x="1338263" y="4479925"/>
            <a:ext cx="2751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dirty="0" err="1">
                <a:solidFill>
                  <a:srgbClr val="0000FF"/>
                </a:solidFill>
                <a:latin typeface="Verdana" panose="020B0604030504040204" pitchFamily="34" charset="0"/>
              </a:rPr>
              <a:t>mList</a:t>
            </a:r>
            <a:r>
              <a:rPr lang="en-US" altLang="en-US" sz="2000" dirty="0">
                <a:solidFill>
                  <a:srgbClr val="0000FF"/>
                </a:solidFill>
                <a:latin typeface="Verdana" panose="020B0604030504040204" pitchFamily="34" charset="0"/>
              </a:rPr>
              <a:t>, </a:t>
            </a:r>
            <a:r>
              <a:rPr lang="en-US" altLang="en-US" sz="1600" dirty="0">
                <a:solidFill>
                  <a:srgbClr val="FF0000"/>
                </a:solidFill>
                <a:latin typeface="Verdana" panose="020B0604030504040204" pitchFamily="34" charset="0"/>
              </a:rPr>
              <a:t>Address:0x2345</a:t>
            </a:r>
          </a:p>
        </p:txBody>
      </p:sp>
      <p:sp>
        <p:nvSpPr>
          <p:cNvPr id="83976" name="TextBox 13">
            <a:extLst>
              <a:ext uri="{FF2B5EF4-FFF2-40B4-BE49-F238E27FC236}">
                <a16:creationId xmlns:a16="http://schemas.microsoft.com/office/drawing/2014/main" id="{7BFF580A-D65B-4664-8E49-CCE2712DC139}"/>
              </a:ext>
            </a:extLst>
          </p:cNvPr>
          <p:cNvSpPr txBox="1">
            <a:spLocks noChangeArrowheads="1"/>
          </p:cNvSpPr>
          <p:nvPr/>
        </p:nvSpPr>
        <p:spPr bwMode="auto">
          <a:xfrm>
            <a:off x="2460625" y="5038725"/>
            <a:ext cx="1154113" cy="400050"/>
          </a:xfrm>
          <a:prstGeom prst="rect">
            <a:avLst/>
          </a:prstGeom>
          <a:solidFill>
            <a:srgbClr val="99CCFF"/>
          </a:solidFill>
          <a:ln w="9525">
            <a:solidFill>
              <a:schemeClr val="tx1"/>
            </a:solidFill>
            <a:miter lim="800000"/>
            <a:headEnd/>
            <a:tailEnd/>
          </a:ln>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rgbClr val="0000FF"/>
                </a:solidFill>
                <a:latin typeface="Verdana" panose="020B0604030504040204" pitchFamily="34" charset="0"/>
              </a:rPr>
              <a:t>0x3456</a:t>
            </a:r>
          </a:p>
        </p:txBody>
      </p:sp>
      <p:cxnSp>
        <p:nvCxnSpPr>
          <p:cNvPr id="83977" name="Straight Arrow Connector 14">
            <a:extLst>
              <a:ext uri="{FF2B5EF4-FFF2-40B4-BE49-F238E27FC236}">
                <a16:creationId xmlns:a16="http://schemas.microsoft.com/office/drawing/2014/main" id="{55B625D2-AB87-4008-9C04-37089A626B59}"/>
              </a:ext>
            </a:extLst>
          </p:cNvPr>
          <p:cNvCxnSpPr>
            <a:cxnSpLocks noChangeShapeType="1"/>
          </p:cNvCxnSpPr>
          <p:nvPr/>
        </p:nvCxnSpPr>
        <p:spPr bwMode="auto">
          <a:xfrm>
            <a:off x="1851025" y="4886325"/>
            <a:ext cx="609600" cy="382588"/>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aphicFrame>
        <p:nvGraphicFramePr>
          <p:cNvPr id="14" name="Table 13">
            <a:extLst>
              <a:ext uri="{FF2B5EF4-FFF2-40B4-BE49-F238E27FC236}">
                <a16:creationId xmlns:a16="http://schemas.microsoft.com/office/drawing/2014/main" id="{8DFA0455-35F3-4828-AAA1-ED804752A680}"/>
              </a:ext>
            </a:extLst>
          </p:cNvPr>
          <p:cNvGraphicFramePr>
            <a:graphicFrameLocks noGrp="1"/>
          </p:cNvGraphicFramePr>
          <p:nvPr/>
        </p:nvGraphicFramePr>
        <p:xfrm>
          <a:off x="5257800" y="3590925"/>
          <a:ext cx="1524000" cy="1295399"/>
        </p:xfrm>
        <a:graphic>
          <a:graphicData uri="http://schemas.openxmlformats.org/drawingml/2006/table">
            <a:tbl>
              <a:tblPr/>
              <a:tblGrid>
                <a:gridCol w="1524000">
                  <a:extLst>
                    <a:ext uri="{9D8B030D-6E8A-4147-A177-3AD203B41FA5}">
                      <a16:colId xmlns:a16="http://schemas.microsoft.com/office/drawing/2014/main" val="20000"/>
                    </a:ext>
                  </a:extLst>
                </a:gridCol>
              </a:tblGrid>
              <a:tr h="411297">
                <a:tc>
                  <a:txBody>
                    <a:bodyPr/>
                    <a:lstStyle/>
                    <a:p>
                      <a:pPr algn="ctr"/>
                      <a:r>
                        <a:rPr lang="en-US" sz="2000" b="1" dirty="0">
                          <a:latin typeface="Verdana" panose="020B0604030504040204" pitchFamily="34" charset="0"/>
                          <a:ea typeface="Verdana" panose="020B0604030504040204" pitchFamily="34" charset="0"/>
                          <a:cs typeface="Verdana" panose="020B0604030504040204" pitchFamily="34" charset="0"/>
                        </a:rPr>
                        <a:t>80</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472805">
                <a:tc>
                  <a:txBody>
                    <a:bodyPr/>
                    <a:lstStyle/>
                    <a:p>
                      <a:pPr algn="ctr"/>
                      <a:r>
                        <a:rPr lang="en-US" sz="2000" b="1" dirty="0">
                          <a:latin typeface="Verdana" panose="020B0604030504040204" pitchFamily="34" charset="0"/>
                          <a:ea typeface="Verdana" panose="020B0604030504040204" pitchFamily="34" charset="0"/>
                          <a:cs typeface="Verdana" panose="020B0604030504040204" pitchFamily="34" charset="0"/>
                        </a:rPr>
                        <a:t>75</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411297">
                <a:tc>
                  <a:txBody>
                    <a:bodyPr/>
                    <a:lstStyle/>
                    <a:p>
                      <a:pPr algn="ctr"/>
                      <a:r>
                        <a:rPr lang="en-US" sz="2000" b="1" dirty="0">
                          <a:latin typeface="Verdana" panose="020B0604030504040204" pitchFamily="34" charset="0"/>
                          <a:ea typeface="Verdana" panose="020B0604030504040204" pitchFamily="34" charset="0"/>
                          <a:cs typeface="Verdana" panose="020B0604030504040204" pitchFamily="34" charset="0"/>
                        </a:rPr>
                        <a:t>55</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bl>
          </a:graphicData>
        </a:graphic>
      </p:graphicFrame>
      <p:sp>
        <p:nvSpPr>
          <p:cNvPr id="15" name="TextBox 14">
            <a:extLst>
              <a:ext uri="{FF2B5EF4-FFF2-40B4-BE49-F238E27FC236}">
                <a16:creationId xmlns:a16="http://schemas.microsoft.com/office/drawing/2014/main" id="{A3528460-B3EF-4F88-A776-E9415CF32E8F}"/>
              </a:ext>
            </a:extLst>
          </p:cNvPr>
          <p:cNvSpPr txBox="1"/>
          <p:nvPr/>
        </p:nvSpPr>
        <p:spPr>
          <a:xfrm>
            <a:off x="762000" y="1664368"/>
            <a:ext cx="8001000" cy="1412207"/>
          </a:xfrm>
          <a:prstGeom prst="rect">
            <a:avLst/>
          </a:prstGeom>
          <a:solidFill>
            <a:schemeClr val="accent2">
              <a:lumMod val="20000"/>
              <a:lumOff val="80000"/>
            </a:schemeClr>
          </a:solidFill>
          <a:ln>
            <a:solidFill>
              <a:schemeClr val="tx1"/>
            </a:solidFill>
          </a:ln>
        </p:spPr>
        <p:txBody>
          <a:bodyPr/>
          <a:lstStyle>
            <a:defPPr>
              <a:defRPr lang="en-US"/>
            </a:defPPr>
            <a:lvl2pPr lvl="1">
              <a:defRPr sz="2000" b="1">
                <a:solidFill>
                  <a:schemeClr val="tx2">
                    <a:lumMod val="50000"/>
                    <a:lumOff val="50000"/>
                  </a:schemeClr>
                </a:solidFill>
                <a:latin typeface="Courier New" panose="02070309020205020404" pitchFamily="49" charset="0"/>
                <a:cs typeface="Courier New" panose="02070309020205020404" pitchFamily="49" charset="0"/>
              </a:defRPr>
            </a:lvl2pPr>
          </a:lstStyle>
          <a:p>
            <a:pPr lvl="1"/>
            <a:r>
              <a:rPr lang="en-US">
                <a:solidFill>
                  <a:srgbClr val="0000FF"/>
                </a:solidFill>
              </a:rPr>
              <a:t>void </a:t>
            </a:r>
            <a:r>
              <a:rPr lang="en-US" dirty="0" err="1">
                <a:solidFill>
                  <a:srgbClr val="0000FF"/>
                </a:solidFill>
              </a:rPr>
              <a:t>IncreaseMark</a:t>
            </a:r>
            <a:r>
              <a:rPr lang="en-US" dirty="0">
                <a:solidFill>
                  <a:srgbClr val="0000FF"/>
                </a:solidFill>
              </a:rPr>
              <a:t>(List&lt;int&gt; </a:t>
            </a:r>
            <a:r>
              <a:rPr lang="en-US" dirty="0" err="1">
                <a:solidFill>
                  <a:srgbClr val="0000FF"/>
                </a:solidFill>
              </a:rPr>
              <a:t>mList</a:t>
            </a:r>
            <a:r>
              <a:rPr lang="en-US" dirty="0">
                <a:solidFill>
                  <a:srgbClr val="0000FF"/>
                </a:solidFill>
              </a:rPr>
              <a:t>) </a:t>
            </a:r>
          </a:p>
          <a:p>
            <a:pPr lvl="1">
              <a:lnSpc>
                <a:spcPts val="2000"/>
              </a:lnSpc>
            </a:pPr>
            <a:r>
              <a:rPr lang="en-US" dirty="0">
                <a:solidFill>
                  <a:srgbClr val="0000FF"/>
                </a:solidFill>
              </a:rPr>
              <a:t>{</a:t>
            </a:r>
          </a:p>
          <a:p>
            <a:pPr lvl="1">
              <a:lnSpc>
                <a:spcPts val="2000"/>
              </a:lnSpc>
            </a:pPr>
            <a:r>
              <a:rPr lang="en-US" dirty="0">
                <a:solidFill>
                  <a:srgbClr val="0000FF"/>
                </a:solidFill>
              </a:rPr>
              <a:t>     </a:t>
            </a:r>
          </a:p>
          <a:p>
            <a:pPr lvl="1">
              <a:lnSpc>
                <a:spcPts val="2000"/>
              </a:lnSpc>
            </a:pPr>
            <a:r>
              <a:rPr lang="en-US" dirty="0">
                <a:solidFill>
                  <a:srgbClr val="0000FF"/>
                </a:solidFill>
              </a:rPr>
              <a:t>  </a:t>
            </a:r>
          </a:p>
          <a:p>
            <a:pPr lvl="1">
              <a:lnSpc>
                <a:spcPts val="2000"/>
              </a:lnSpc>
            </a:pPr>
            <a:r>
              <a:rPr lang="en-US"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9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9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3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P spid="83975" grpId="0"/>
      <p:bldP spid="83976"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9020566F-1C54-4918-BE73-68E11C321963}"/>
              </a:ext>
            </a:extLst>
          </p:cNvPr>
          <p:cNvSpPr>
            <a:spLocks noGrp="1"/>
          </p:cNvSpPr>
          <p:nvPr>
            <p:ph type="title"/>
          </p:nvPr>
        </p:nvSpPr>
        <p:spPr/>
        <p:txBody>
          <a:bodyPr/>
          <a:lstStyle/>
          <a:p>
            <a:pPr eaLnBrk="1" hangingPunct="1"/>
            <a:r>
              <a:rPr lang="en-US" altLang="en-US"/>
              <a:t>Passing Reference Type</a:t>
            </a:r>
          </a:p>
        </p:txBody>
      </p:sp>
      <p:sp>
        <p:nvSpPr>
          <p:cNvPr id="4" name="TextBox 3">
            <a:extLst>
              <a:ext uri="{FF2B5EF4-FFF2-40B4-BE49-F238E27FC236}">
                <a16:creationId xmlns:a16="http://schemas.microsoft.com/office/drawing/2014/main" id="{16F11F71-F7DD-42E3-AB34-BB71610978EC}"/>
              </a:ext>
            </a:extLst>
          </p:cNvPr>
          <p:cNvSpPr txBox="1"/>
          <p:nvPr/>
        </p:nvSpPr>
        <p:spPr>
          <a:xfrm>
            <a:off x="762000" y="838200"/>
            <a:ext cx="8001000" cy="708025"/>
          </a:xfrm>
          <a:prstGeom prst="rect">
            <a:avLst/>
          </a:prstGeom>
          <a:solidFill>
            <a:schemeClr val="accent2">
              <a:lumMod val="20000"/>
              <a:lumOff val="80000"/>
            </a:schemeClr>
          </a:solidFill>
          <a:ln>
            <a:solidFill>
              <a:schemeClr val="tx1"/>
            </a:solidFill>
          </a:ln>
        </p:spPr>
        <p:txBody>
          <a:bodyPr>
            <a:spAutoFit/>
          </a:bodyPr>
          <a:lstStyle/>
          <a:p>
            <a:pPr lvl="1">
              <a:defRPr/>
            </a:pPr>
            <a:r>
              <a:rPr lang="en-US" sz="2000" b="1" dirty="0">
                <a:solidFill>
                  <a:schemeClr val="tx2">
                    <a:lumMod val="50000"/>
                    <a:lumOff val="50000"/>
                  </a:schemeClr>
                </a:solidFill>
                <a:latin typeface="Courier New" panose="02070309020205020404" pitchFamily="49" charset="0"/>
                <a:cs typeface="Courier New" panose="02070309020205020404" pitchFamily="49" charset="0"/>
              </a:rPr>
              <a:t>List&lt;</a:t>
            </a:r>
            <a:r>
              <a:rPr lang="en-US" sz="2000" b="1" dirty="0" err="1">
                <a:solidFill>
                  <a:schemeClr val="tx2">
                    <a:lumMod val="50000"/>
                    <a:lumOff val="50000"/>
                  </a:schemeClr>
                </a:solidFill>
                <a:latin typeface="Courier New" panose="02070309020205020404" pitchFamily="49" charset="0"/>
                <a:cs typeface="Courier New" panose="02070309020205020404" pitchFamily="49" charset="0"/>
              </a:rPr>
              <a:t>int</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&gt; marks = new List&lt;</a:t>
            </a:r>
            <a:r>
              <a:rPr lang="en-US" sz="2000" b="1" dirty="0" err="1">
                <a:solidFill>
                  <a:schemeClr val="tx2">
                    <a:lumMod val="50000"/>
                    <a:lumOff val="50000"/>
                  </a:schemeClr>
                </a:solidFill>
                <a:latin typeface="Courier New" panose="02070309020205020404" pitchFamily="49" charset="0"/>
                <a:cs typeface="Courier New" panose="02070309020205020404" pitchFamily="49" charset="0"/>
              </a:rPr>
              <a:t>int</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&gt; { 80, 75, 55 };</a:t>
            </a:r>
          </a:p>
          <a:p>
            <a:pPr lvl="1">
              <a:defRPr/>
            </a:pPr>
            <a:r>
              <a:rPr lang="en-US" sz="2000" b="1" dirty="0" err="1">
                <a:solidFill>
                  <a:schemeClr val="tx2">
                    <a:lumMod val="50000"/>
                    <a:lumOff val="50000"/>
                  </a:schemeClr>
                </a:solidFill>
                <a:latin typeface="Courier New" panose="02070309020205020404" pitchFamily="49" charset="0"/>
                <a:cs typeface="Courier New" panose="02070309020205020404" pitchFamily="49" charset="0"/>
              </a:rPr>
              <a:t>IncreaseMark</a:t>
            </a:r>
            <a:r>
              <a:rPr lang="en-US" sz="2000" b="1" dirty="0">
                <a:solidFill>
                  <a:schemeClr val="tx2">
                    <a:lumMod val="50000"/>
                    <a:lumOff val="50000"/>
                  </a:schemeClr>
                </a:solidFill>
                <a:latin typeface="Courier New" panose="02070309020205020404" pitchFamily="49" charset="0"/>
                <a:cs typeface="Courier New" panose="02070309020205020404" pitchFamily="49" charset="0"/>
              </a:rPr>
              <a:t>(marks);</a:t>
            </a:r>
          </a:p>
        </p:txBody>
      </p:sp>
      <p:grpSp>
        <p:nvGrpSpPr>
          <p:cNvPr id="84996" name="Group 4">
            <a:extLst>
              <a:ext uri="{FF2B5EF4-FFF2-40B4-BE49-F238E27FC236}">
                <a16:creationId xmlns:a16="http://schemas.microsoft.com/office/drawing/2014/main" id="{DE7FE9A4-4C78-4E26-885F-F6BE12565F0D}"/>
              </a:ext>
            </a:extLst>
          </p:cNvPr>
          <p:cNvGrpSpPr>
            <a:grpSpLocks/>
          </p:cNvGrpSpPr>
          <p:nvPr/>
        </p:nvGrpSpPr>
        <p:grpSpPr bwMode="auto">
          <a:xfrm>
            <a:off x="1244600" y="3101975"/>
            <a:ext cx="2852738" cy="958850"/>
            <a:chOff x="5514031" y="2457401"/>
            <a:chExt cx="2851744" cy="958611"/>
          </a:xfrm>
        </p:grpSpPr>
        <p:sp>
          <p:nvSpPr>
            <p:cNvPr id="85014" name="TextBox 5">
              <a:extLst>
                <a:ext uri="{FF2B5EF4-FFF2-40B4-BE49-F238E27FC236}">
                  <a16:creationId xmlns:a16="http://schemas.microsoft.com/office/drawing/2014/main" id="{55EFF4CC-B819-45FA-A42A-DD62B31D86A6}"/>
                </a:ext>
              </a:extLst>
            </p:cNvPr>
            <p:cNvSpPr txBox="1">
              <a:spLocks noChangeArrowheads="1"/>
            </p:cNvSpPr>
            <p:nvPr/>
          </p:nvSpPr>
          <p:spPr bwMode="auto">
            <a:xfrm>
              <a:off x="6705600" y="3015902"/>
              <a:ext cx="1154483" cy="400110"/>
            </a:xfrm>
            <a:prstGeom prst="rect">
              <a:avLst/>
            </a:prstGeom>
            <a:solidFill>
              <a:srgbClr val="99CCFF"/>
            </a:solidFill>
            <a:ln w="9525">
              <a:solidFill>
                <a:schemeClr val="tx1"/>
              </a:solidFill>
              <a:miter lim="800000"/>
              <a:headEnd/>
              <a:tailEnd/>
            </a:ln>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chemeClr val="tx1"/>
                  </a:solidFill>
                  <a:latin typeface="Verdana" panose="020B0604030504040204" pitchFamily="34" charset="0"/>
                </a:rPr>
                <a:t>0x3456</a:t>
              </a:r>
            </a:p>
          </p:txBody>
        </p:sp>
        <p:cxnSp>
          <p:nvCxnSpPr>
            <p:cNvPr id="85015" name="Straight Arrow Connector 6">
              <a:extLst>
                <a:ext uri="{FF2B5EF4-FFF2-40B4-BE49-F238E27FC236}">
                  <a16:creationId xmlns:a16="http://schemas.microsoft.com/office/drawing/2014/main" id="{D7E2732A-E02A-4E2F-B184-A83D1BB9686D}"/>
                </a:ext>
              </a:extLst>
            </p:cNvPr>
            <p:cNvCxnSpPr>
              <a:cxnSpLocks noChangeShapeType="1"/>
            </p:cNvCxnSpPr>
            <p:nvPr/>
          </p:nvCxnSpPr>
          <p:spPr bwMode="auto">
            <a:xfrm>
              <a:off x="6096000" y="2863502"/>
              <a:ext cx="609600" cy="383232"/>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85016" name="TextBox 7">
              <a:extLst>
                <a:ext uri="{FF2B5EF4-FFF2-40B4-BE49-F238E27FC236}">
                  <a16:creationId xmlns:a16="http://schemas.microsoft.com/office/drawing/2014/main" id="{7BCE0823-9B4F-4ADD-86D7-03CECD18819B}"/>
                </a:ext>
              </a:extLst>
            </p:cNvPr>
            <p:cNvSpPr txBox="1">
              <a:spLocks noChangeArrowheads="1"/>
            </p:cNvSpPr>
            <p:nvPr/>
          </p:nvSpPr>
          <p:spPr bwMode="auto">
            <a:xfrm>
              <a:off x="5514031" y="2457401"/>
              <a:ext cx="2851744" cy="40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chemeClr val="tx1"/>
                  </a:solidFill>
                  <a:latin typeface="Verdana" panose="020B0604030504040204" pitchFamily="34" charset="0"/>
                </a:rPr>
                <a:t>marks, </a:t>
              </a:r>
              <a:r>
                <a:rPr lang="en-US" altLang="en-US" sz="1600">
                  <a:solidFill>
                    <a:srgbClr val="FF0000"/>
                  </a:solidFill>
                  <a:latin typeface="Verdana" panose="020B0604030504040204" pitchFamily="34" charset="0"/>
                </a:rPr>
                <a:t>Address:0x1234</a:t>
              </a:r>
            </a:p>
          </p:txBody>
        </p:sp>
      </p:grpSp>
      <p:sp>
        <p:nvSpPr>
          <p:cNvPr id="84997" name="TextBox 9">
            <a:extLst>
              <a:ext uri="{FF2B5EF4-FFF2-40B4-BE49-F238E27FC236}">
                <a16:creationId xmlns:a16="http://schemas.microsoft.com/office/drawing/2014/main" id="{5AE5A5D0-65ED-4AA2-A41A-54B1EC28A568}"/>
              </a:ext>
            </a:extLst>
          </p:cNvPr>
          <p:cNvSpPr txBox="1">
            <a:spLocks noChangeArrowheads="1"/>
          </p:cNvSpPr>
          <p:nvPr/>
        </p:nvSpPr>
        <p:spPr bwMode="auto">
          <a:xfrm>
            <a:off x="6819900" y="3227388"/>
            <a:ext cx="1943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600" dirty="0">
                <a:solidFill>
                  <a:srgbClr val="FF0000"/>
                </a:solidFill>
                <a:latin typeface="Verdana" panose="020B0604030504040204" pitchFamily="34" charset="0"/>
              </a:rPr>
              <a:t>Address: 0x3456</a:t>
            </a:r>
          </a:p>
        </p:txBody>
      </p:sp>
      <p:sp>
        <p:nvSpPr>
          <p:cNvPr id="11" name="TextBox 10">
            <a:extLst>
              <a:ext uri="{FF2B5EF4-FFF2-40B4-BE49-F238E27FC236}">
                <a16:creationId xmlns:a16="http://schemas.microsoft.com/office/drawing/2014/main" id="{F30D6DE5-AE3F-4ABC-B428-5A0947DF6644}"/>
              </a:ext>
            </a:extLst>
          </p:cNvPr>
          <p:cNvSpPr txBox="1"/>
          <p:nvPr/>
        </p:nvSpPr>
        <p:spPr>
          <a:xfrm>
            <a:off x="762000" y="1664368"/>
            <a:ext cx="8001000" cy="1412207"/>
          </a:xfrm>
          <a:prstGeom prst="rect">
            <a:avLst/>
          </a:prstGeom>
          <a:solidFill>
            <a:schemeClr val="accent2">
              <a:lumMod val="20000"/>
              <a:lumOff val="80000"/>
            </a:schemeClr>
          </a:solidFill>
          <a:ln>
            <a:solidFill>
              <a:schemeClr val="tx1"/>
            </a:solidFill>
          </a:ln>
        </p:spPr>
        <p:txBody>
          <a:bodyPr/>
          <a:lstStyle>
            <a:defPPr>
              <a:defRPr lang="en-US"/>
            </a:defPPr>
            <a:lvl2pPr lvl="1">
              <a:defRPr sz="2000" b="1">
                <a:solidFill>
                  <a:schemeClr val="tx2">
                    <a:lumMod val="50000"/>
                    <a:lumOff val="50000"/>
                  </a:schemeClr>
                </a:solidFill>
                <a:latin typeface="Courier New" panose="02070309020205020404" pitchFamily="49" charset="0"/>
                <a:cs typeface="Courier New" panose="02070309020205020404" pitchFamily="49" charset="0"/>
              </a:defRPr>
            </a:lvl2pPr>
          </a:lstStyle>
          <a:p>
            <a:pPr lvl="1"/>
            <a:r>
              <a:rPr lang="en-US"/>
              <a:t>void </a:t>
            </a:r>
            <a:r>
              <a:rPr lang="en-US" dirty="0" err="1"/>
              <a:t>IncreaseMark</a:t>
            </a:r>
            <a:r>
              <a:rPr lang="en-US" dirty="0"/>
              <a:t>(List&lt;int&gt; </a:t>
            </a:r>
            <a:r>
              <a:rPr lang="en-US" dirty="0" err="1"/>
              <a:t>mList</a:t>
            </a:r>
            <a:r>
              <a:rPr lang="en-US" dirty="0"/>
              <a:t>) </a:t>
            </a:r>
          </a:p>
          <a:p>
            <a:pPr lvl="1">
              <a:lnSpc>
                <a:spcPts val="2000"/>
              </a:lnSpc>
            </a:pPr>
            <a:r>
              <a:rPr lang="en-US" dirty="0"/>
              <a:t>{</a:t>
            </a:r>
          </a:p>
          <a:p>
            <a:pPr lvl="1">
              <a:lnSpc>
                <a:spcPts val="2000"/>
              </a:lnSpc>
            </a:pPr>
            <a:r>
              <a:rPr lang="en-US" dirty="0"/>
              <a:t>     for (</a:t>
            </a:r>
            <a:r>
              <a:rPr lang="en-US" dirty="0" err="1"/>
              <a:t>int</a:t>
            </a:r>
            <a:r>
              <a:rPr lang="en-US" dirty="0"/>
              <a:t> </a:t>
            </a:r>
            <a:r>
              <a:rPr lang="en-US" dirty="0" err="1"/>
              <a:t>i</a:t>
            </a:r>
            <a:r>
              <a:rPr lang="en-US" dirty="0"/>
              <a:t>=0; </a:t>
            </a:r>
            <a:r>
              <a:rPr lang="en-US" dirty="0" err="1"/>
              <a:t>i</a:t>
            </a:r>
            <a:r>
              <a:rPr lang="en-US" dirty="0"/>
              <a:t>&lt;</a:t>
            </a:r>
            <a:r>
              <a:rPr lang="en-US" dirty="0" err="1"/>
              <a:t>mList.Count</a:t>
            </a:r>
            <a:r>
              <a:rPr lang="en-US" dirty="0"/>
              <a:t>; </a:t>
            </a:r>
            <a:r>
              <a:rPr lang="en-US" dirty="0" err="1"/>
              <a:t>i</a:t>
            </a:r>
            <a:r>
              <a:rPr lang="en-US" dirty="0"/>
              <a:t>++)</a:t>
            </a:r>
          </a:p>
          <a:p>
            <a:pPr lvl="1">
              <a:lnSpc>
                <a:spcPts val="2000"/>
              </a:lnSpc>
            </a:pPr>
            <a:r>
              <a:rPr lang="en-US" dirty="0"/>
              <a:t>          </a:t>
            </a:r>
            <a:r>
              <a:rPr lang="en-US" dirty="0" err="1"/>
              <a:t>mList</a:t>
            </a:r>
            <a:r>
              <a:rPr lang="en-US" dirty="0"/>
              <a:t>[</a:t>
            </a:r>
            <a:r>
              <a:rPr lang="en-US" dirty="0" err="1"/>
              <a:t>i</a:t>
            </a:r>
            <a:r>
              <a:rPr lang="en-US" dirty="0"/>
              <a:t>] = </a:t>
            </a:r>
            <a:r>
              <a:rPr lang="en-US" dirty="0" err="1"/>
              <a:t>mList</a:t>
            </a:r>
            <a:r>
              <a:rPr lang="en-US" dirty="0"/>
              <a:t>[</a:t>
            </a:r>
            <a:r>
              <a:rPr lang="en-US" dirty="0" err="1"/>
              <a:t>i</a:t>
            </a:r>
            <a:r>
              <a:rPr lang="en-US" dirty="0"/>
              <a:t>] + 5;</a:t>
            </a:r>
          </a:p>
          <a:p>
            <a:pPr lvl="1">
              <a:lnSpc>
                <a:spcPts val="2000"/>
              </a:lnSpc>
            </a:pPr>
            <a:r>
              <a:rPr lang="en-US" dirty="0"/>
              <a:t>}</a:t>
            </a:r>
          </a:p>
        </p:txBody>
      </p:sp>
      <p:grpSp>
        <p:nvGrpSpPr>
          <p:cNvPr id="84999" name="Group 4">
            <a:extLst>
              <a:ext uri="{FF2B5EF4-FFF2-40B4-BE49-F238E27FC236}">
                <a16:creationId xmlns:a16="http://schemas.microsoft.com/office/drawing/2014/main" id="{686ABEC9-879C-47A1-9AC0-81CFB8D0D60F}"/>
              </a:ext>
            </a:extLst>
          </p:cNvPr>
          <p:cNvGrpSpPr>
            <a:grpSpLocks/>
          </p:cNvGrpSpPr>
          <p:nvPr/>
        </p:nvGrpSpPr>
        <p:grpSpPr bwMode="auto">
          <a:xfrm>
            <a:off x="1295400" y="4248150"/>
            <a:ext cx="2751138" cy="958850"/>
            <a:chOff x="1295400" y="4451350"/>
            <a:chExt cx="2751074" cy="958850"/>
          </a:xfrm>
        </p:grpSpPr>
        <p:sp>
          <p:nvSpPr>
            <p:cNvPr id="85011" name="TextBox 13">
              <a:extLst>
                <a:ext uri="{FF2B5EF4-FFF2-40B4-BE49-F238E27FC236}">
                  <a16:creationId xmlns:a16="http://schemas.microsoft.com/office/drawing/2014/main" id="{A1682BF5-726C-410A-83EC-E4DE7C322C4C}"/>
                </a:ext>
              </a:extLst>
            </p:cNvPr>
            <p:cNvSpPr txBox="1">
              <a:spLocks noChangeArrowheads="1"/>
            </p:cNvSpPr>
            <p:nvPr/>
          </p:nvSpPr>
          <p:spPr bwMode="auto">
            <a:xfrm>
              <a:off x="2417763" y="5010150"/>
              <a:ext cx="1154112" cy="400050"/>
            </a:xfrm>
            <a:prstGeom prst="rect">
              <a:avLst/>
            </a:prstGeom>
            <a:solidFill>
              <a:srgbClr val="99CCFF"/>
            </a:solidFill>
            <a:ln w="9525">
              <a:solidFill>
                <a:schemeClr val="tx1"/>
              </a:solidFill>
              <a:miter lim="800000"/>
              <a:headEnd/>
              <a:tailEnd/>
            </a:ln>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chemeClr val="tx1"/>
                  </a:solidFill>
                  <a:latin typeface="Verdana" panose="020B0604030504040204" pitchFamily="34" charset="0"/>
                </a:rPr>
                <a:t>0x3456</a:t>
              </a:r>
            </a:p>
          </p:txBody>
        </p:sp>
        <p:sp>
          <p:nvSpPr>
            <p:cNvPr id="85012" name="TextBox 11">
              <a:extLst>
                <a:ext uri="{FF2B5EF4-FFF2-40B4-BE49-F238E27FC236}">
                  <a16:creationId xmlns:a16="http://schemas.microsoft.com/office/drawing/2014/main" id="{A4FB6D6B-9865-40E0-95B3-331BDAF637CD}"/>
                </a:ext>
              </a:extLst>
            </p:cNvPr>
            <p:cNvSpPr txBox="1">
              <a:spLocks noChangeArrowheads="1"/>
            </p:cNvSpPr>
            <p:nvPr/>
          </p:nvSpPr>
          <p:spPr bwMode="auto">
            <a:xfrm>
              <a:off x="1295400" y="4451350"/>
              <a:ext cx="27510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2000">
                  <a:solidFill>
                    <a:schemeClr val="tx1"/>
                  </a:solidFill>
                  <a:latin typeface="Verdana" panose="020B0604030504040204" pitchFamily="34" charset="0"/>
                </a:rPr>
                <a:t>mList, </a:t>
              </a:r>
              <a:r>
                <a:rPr lang="en-US" altLang="en-US" sz="1600">
                  <a:solidFill>
                    <a:srgbClr val="FF0000"/>
                  </a:solidFill>
                  <a:latin typeface="Verdana" panose="020B0604030504040204" pitchFamily="34" charset="0"/>
                </a:rPr>
                <a:t>Address:0x2345</a:t>
              </a:r>
            </a:p>
          </p:txBody>
        </p:sp>
        <p:cxnSp>
          <p:nvCxnSpPr>
            <p:cNvPr id="85013" name="Straight Arrow Connector 14">
              <a:extLst>
                <a:ext uri="{FF2B5EF4-FFF2-40B4-BE49-F238E27FC236}">
                  <a16:creationId xmlns:a16="http://schemas.microsoft.com/office/drawing/2014/main" id="{7747C129-B915-473C-A6E1-B99BC668A0CB}"/>
                </a:ext>
              </a:extLst>
            </p:cNvPr>
            <p:cNvCxnSpPr>
              <a:cxnSpLocks noChangeShapeType="1"/>
            </p:cNvCxnSpPr>
            <p:nvPr/>
          </p:nvCxnSpPr>
          <p:spPr bwMode="auto">
            <a:xfrm>
              <a:off x="1808163" y="4857750"/>
              <a:ext cx="609600" cy="382588"/>
            </a:xfrm>
            <a:prstGeom prst="straightConnector1">
              <a:avLst/>
            </a:prstGeom>
            <a:noFill/>
            <a:ln w="7620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graphicFrame>
        <p:nvGraphicFramePr>
          <p:cNvPr id="14" name="Table 13">
            <a:extLst>
              <a:ext uri="{FF2B5EF4-FFF2-40B4-BE49-F238E27FC236}">
                <a16:creationId xmlns:a16="http://schemas.microsoft.com/office/drawing/2014/main" id="{49861583-3B17-440F-A16B-9B56C54438C9}"/>
              </a:ext>
            </a:extLst>
          </p:cNvPr>
          <p:cNvGraphicFramePr>
            <a:graphicFrameLocks noGrp="1"/>
          </p:cNvGraphicFramePr>
          <p:nvPr>
            <p:extLst>
              <p:ext uri="{D42A27DB-BD31-4B8C-83A1-F6EECF244321}">
                <p14:modId xmlns:p14="http://schemas.microsoft.com/office/powerpoint/2010/main" val="1096114285"/>
              </p:ext>
            </p:extLst>
          </p:nvPr>
        </p:nvGraphicFramePr>
        <p:xfrm>
          <a:off x="7192962" y="3590925"/>
          <a:ext cx="1524000" cy="1295399"/>
        </p:xfrm>
        <a:graphic>
          <a:graphicData uri="http://schemas.openxmlformats.org/drawingml/2006/table">
            <a:tbl>
              <a:tblPr/>
              <a:tblGrid>
                <a:gridCol w="1524000">
                  <a:extLst>
                    <a:ext uri="{9D8B030D-6E8A-4147-A177-3AD203B41FA5}">
                      <a16:colId xmlns:a16="http://schemas.microsoft.com/office/drawing/2014/main" val="20000"/>
                    </a:ext>
                  </a:extLst>
                </a:gridCol>
              </a:tblGrid>
              <a:tr h="411297">
                <a:tc>
                  <a:txBody>
                    <a:bodyPr/>
                    <a:lstStyle/>
                    <a:p>
                      <a:pPr algn="ctr"/>
                      <a:r>
                        <a:rPr lang="en-US" sz="2000" b="1" dirty="0">
                          <a:solidFill>
                            <a:srgbClr val="0000FF"/>
                          </a:solidFill>
                          <a:latin typeface="Verdana" panose="020B0604030504040204" pitchFamily="34" charset="0"/>
                          <a:ea typeface="Verdana" panose="020B0604030504040204" pitchFamily="34" charset="0"/>
                          <a:cs typeface="Verdana" panose="020B0604030504040204" pitchFamily="34" charset="0"/>
                        </a:rPr>
                        <a:t>85</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472805">
                <a:tc>
                  <a:txBody>
                    <a:bodyPr/>
                    <a:lstStyle/>
                    <a:p>
                      <a:pPr algn="ctr"/>
                      <a:r>
                        <a:rPr lang="en-US" sz="2000" b="1" dirty="0">
                          <a:solidFill>
                            <a:srgbClr val="0000FF"/>
                          </a:solidFill>
                          <a:latin typeface="Verdana" panose="020B0604030504040204" pitchFamily="34" charset="0"/>
                          <a:ea typeface="Verdana" panose="020B0604030504040204" pitchFamily="34" charset="0"/>
                          <a:cs typeface="Verdana" panose="020B0604030504040204" pitchFamily="34" charset="0"/>
                        </a:rPr>
                        <a:t>80</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411297">
                <a:tc>
                  <a:txBody>
                    <a:bodyPr/>
                    <a:lstStyle/>
                    <a:p>
                      <a:pPr algn="ctr"/>
                      <a:r>
                        <a:rPr lang="en-US" sz="2000" b="1" dirty="0">
                          <a:solidFill>
                            <a:srgbClr val="0000FF"/>
                          </a:solidFill>
                          <a:latin typeface="Verdana" panose="020B0604030504040204" pitchFamily="34" charset="0"/>
                          <a:ea typeface="Verdana" panose="020B0604030504040204" pitchFamily="34" charset="0"/>
                          <a:cs typeface="Verdana" panose="020B0604030504040204" pitchFamily="34" charset="0"/>
                        </a:rPr>
                        <a:t>60</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bl>
          </a:graphicData>
        </a:graphic>
      </p:graphicFrame>
      <p:sp>
        <p:nvSpPr>
          <p:cNvPr id="15" name="TextBox 14">
            <a:extLst>
              <a:ext uri="{FF2B5EF4-FFF2-40B4-BE49-F238E27FC236}">
                <a16:creationId xmlns:a16="http://schemas.microsoft.com/office/drawing/2014/main" id="{E5EF9651-C4A6-4A95-A62C-898CC40FAB99}"/>
              </a:ext>
            </a:extLst>
          </p:cNvPr>
          <p:cNvSpPr txBox="1"/>
          <p:nvPr/>
        </p:nvSpPr>
        <p:spPr>
          <a:xfrm>
            <a:off x="762000" y="5334000"/>
            <a:ext cx="6705600" cy="594360"/>
          </a:xfrm>
          <a:prstGeom prst="rect">
            <a:avLst/>
          </a:prstGeom>
          <a:solidFill>
            <a:schemeClr val="accent5">
              <a:lumMod val="75000"/>
            </a:schemeClr>
          </a:solidFill>
          <a:ln>
            <a:solidFill>
              <a:schemeClr val="tx1"/>
            </a:solidFill>
          </a:ln>
        </p:spPr>
        <p:txBody>
          <a:bodyPr>
            <a:spAutoFit/>
          </a:bodyPr>
          <a:lstStyle/>
          <a:p>
            <a:pPr marL="0" lvl="1">
              <a:defRPr/>
            </a:pPr>
            <a:r>
              <a:rPr lang="en-US" dirty="0">
                <a:solidFill>
                  <a:srgbClr val="0000FF"/>
                </a:solidFill>
                <a:latin typeface="+mn-lt"/>
                <a:cs typeface="+mn-cs"/>
              </a:rPr>
              <a:t>Conclusion: the values in marks are modified;   </a:t>
            </a:r>
          </a:p>
          <a:p>
            <a:pPr marL="0" lvl="1">
              <a:defRPr/>
            </a:pPr>
            <a:r>
              <a:rPr lang="en-US" dirty="0">
                <a:solidFill>
                  <a:srgbClr val="0000FF"/>
                </a:solidFill>
                <a:latin typeface="+mn-lt"/>
                <a:cs typeface="+mn-cs"/>
              </a:rPr>
              <a:t>               marks = { 85, 80, 60 }</a:t>
            </a:r>
          </a:p>
        </p:txBody>
      </p:sp>
      <p:sp>
        <p:nvSpPr>
          <p:cNvPr id="22" name="TextBox 9">
            <a:extLst>
              <a:ext uri="{FF2B5EF4-FFF2-40B4-BE49-F238E27FC236}">
                <a16:creationId xmlns:a16="http://schemas.microsoft.com/office/drawing/2014/main" id="{044E3F36-1788-4FAB-A82A-4CC4456941F3}"/>
              </a:ext>
            </a:extLst>
          </p:cNvPr>
          <p:cNvSpPr txBox="1">
            <a:spLocks noChangeArrowheads="1"/>
          </p:cNvSpPr>
          <p:nvPr/>
        </p:nvSpPr>
        <p:spPr bwMode="auto">
          <a:xfrm>
            <a:off x="4884738" y="3227388"/>
            <a:ext cx="1943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rgbClr val="640064"/>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640064"/>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640064"/>
                </a:solidFill>
                <a:latin typeface="Arial" panose="020B0604020202020204" pitchFamily="34" charset="0"/>
                <a:cs typeface="Arial" panose="020B0604020202020204" pitchFamily="34" charset="0"/>
              </a:defRPr>
            </a:lvl3pPr>
            <a:lvl4pPr marL="1600200" indent="-228600">
              <a:spcBef>
                <a:spcPct val="20000"/>
              </a:spcBef>
              <a:buChar char="–"/>
              <a:defRPr>
                <a:solidFill>
                  <a:srgbClr val="640064"/>
                </a:solidFill>
                <a:latin typeface="Arial" panose="020B0604020202020204" pitchFamily="34" charset="0"/>
                <a:cs typeface="Arial" panose="020B0604020202020204" pitchFamily="34" charset="0"/>
              </a:defRPr>
            </a:lvl4pPr>
            <a:lvl5pPr marL="2057400" indent="-228600">
              <a:spcBef>
                <a:spcPct val="20000"/>
              </a:spcBef>
              <a:buChar char="»"/>
              <a:defRPr>
                <a:solidFill>
                  <a:srgbClr val="640064"/>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rgbClr val="640064"/>
                </a:solidFill>
                <a:latin typeface="Arial" panose="020B0604020202020204" pitchFamily="34" charset="0"/>
                <a:cs typeface="Arial" panose="020B0604020202020204" pitchFamily="34" charset="0"/>
              </a:defRPr>
            </a:lvl9pPr>
          </a:lstStyle>
          <a:p>
            <a:pPr>
              <a:spcBef>
                <a:spcPct val="0"/>
              </a:spcBef>
              <a:buFontTx/>
              <a:buNone/>
            </a:pPr>
            <a:r>
              <a:rPr lang="en-US" altLang="en-US" sz="1600" dirty="0">
                <a:solidFill>
                  <a:srgbClr val="FF0000"/>
                </a:solidFill>
                <a:latin typeface="Verdana" panose="020B0604030504040204" pitchFamily="34" charset="0"/>
              </a:rPr>
              <a:t>Address: 0x3456</a:t>
            </a:r>
          </a:p>
        </p:txBody>
      </p:sp>
      <p:graphicFrame>
        <p:nvGraphicFramePr>
          <p:cNvPr id="23" name="Table 22">
            <a:extLst>
              <a:ext uri="{FF2B5EF4-FFF2-40B4-BE49-F238E27FC236}">
                <a16:creationId xmlns:a16="http://schemas.microsoft.com/office/drawing/2014/main" id="{8DD3EC11-0EC4-45B1-863E-C56A40890978}"/>
              </a:ext>
            </a:extLst>
          </p:cNvPr>
          <p:cNvGraphicFramePr>
            <a:graphicFrameLocks noGrp="1"/>
          </p:cNvGraphicFramePr>
          <p:nvPr/>
        </p:nvGraphicFramePr>
        <p:xfrm>
          <a:off x="5257800" y="3590925"/>
          <a:ext cx="1524000" cy="1295399"/>
        </p:xfrm>
        <a:graphic>
          <a:graphicData uri="http://schemas.openxmlformats.org/drawingml/2006/table">
            <a:tbl>
              <a:tblPr/>
              <a:tblGrid>
                <a:gridCol w="1524000">
                  <a:extLst>
                    <a:ext uri="{9D8B030D-6E8A-4147-A177-3AD203B41FA5}">
                      <a16:colId xmlns:a16="http://schemas.microsoft.com/office/drawing/2014/main" val="20000"/>
                    </a:ext>
                  </a:extLst>
                </a:gridCol>
              </a:tblGrid>
              <a:tr h="411297">
                <a:tc>
                  <a:txBody>
                    <a:bodyPr/>
                    <a:lstStyle/>
                    <a:p>
                      <a:pPr algn="ctr"/>
                      <a:r>
                        <a:rPr lang="en-US" sz="2000" b="1" dirty="0">
                          <a:latin typeface="Verdana" panose="020B0604030504040204" pitchFamily="34" charset="0"/>
                          <a:ea typeface="Verdana" panose="020B0604030504040204" pitchFamily="34" charset="0"/>
                          <a:cs typeface="Verdana" panose="020B0604030504040204" pitchFamily="34" charset="0"/>
                        </a:rPr>
                        <a:t>80</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472805">
                <a:tc>
                  <a:txBody>
                    <a:bodyPr/>
                    <a:lstStyle/>
                    <a:p>
                      <a:pPr algn="ctr"/>
                      <a:r>
                        <a:rPr lang="en-US" sz="2000" b="1" dirty="0">
                          <a:latin typeface="Verdana" panose="020B0604030504040204" pitchFamily="34" charset="0"/>
                          <a:ea typeface="Verdana" panose="020B0604030504040204" pitchFamily="34" charset="0"/>
                          <a:cs typeface="Verdana" panose="020B0604030504040204" pitchFamily="34" charset="0"/>
                        </a:rPr>
                        <a:t>75</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411297">
                <a:tc>
                  <a:txBody>
                    <a:bodyPr/>
                    <a:lstStyle/>
                    <a:p>
                      <a:pPr algn="ctr"/>
                      <a:r>
                        <a:rPr lang="en-US" sz="2000" b="1" dirty="0">
                          <a:latin typeface="Verdana" panose="020B0604030504040204" pitchFamily="34" charset="0"/>
                          <a:ea typeface="Verdana" panose="020B0604030504040204" pitchFamily="34" charset="0"/>
                          <a:cs typeface="Verdana" panose="020B0604030504040204" pitchFamily="34" charset="0"/>
                        </a:rPr>
                        <a:t>55</a:t>
                      </a:r>
                    </a:p>
                  </a:txBody>
                  <a:tcPr marT="45700" marB="45700">
                    <a:lnL w="12700" cmpd="sng">
                      <a:solidFill>
                        <a:srgbClr val="0000FF"/>
                      </a:solidFill>
                      <a:prstDash val="solid"/>
                    </a:lnL>
                    <a:lnR w="12700" cmpd="sng">
                      <a:solidFill>
                        <a:srgbClr val="0000FF"/>
                      </a:solidFill>
                      <a:prstDash val="solid"/>
                    </a:lnR>
                    <a:lnT w="12700" cmpd="sng">
                      <a:solidFill>
                        <a:srgbClr val="0000FF"/>
                      </a:solidFill>
                      <a:prstDash val="solid"/>
                    </a:lnT>
                    <a:lnB w="12700" cap="flat" cmpd="sng" algn="ctr">
                      <a:solidFill>
                        <a:srgbClr val="0000FF"/>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bl>
          </a:graphicData>
        </a:graphic>
      </p:graphicFrame>
      <p:cxnSp>
        <p:nvCxnSpPr>
          <p:cNvPr id="3" name="Straight Connector 2">
            <a:extLst>
              <a:ext uri="{FF2B5EF4-FFF2-40B4-BE49-F238E27FC236}">
                <a16:creationId xmlns:a16="http://schemas.microsoft.com/office/drawing/2014/main" id="{B437537E-1C69-4823-B88A-44453C7B61DA}"/>
              </a:ext>
            </a:extLst>
          </p:cNvPr>
          <p:cNvCxnSpPr/>
          <p:nvPr/>
        </p:nvCxnSpPr>
        <p:spPr>
          <a:xfrm>
            <a:off x="5014119" y="3565525"/>
            <a:ext cx="1935162" cy="15463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3716BA-C732-4F8B-B025-D60CCC790BB4}"/>
              </a:ext>
            </a:extLst>
          </p:cNvPr>
          <p:cNvCxnSpPr>
            <a:cxnSpLocks/>
          </p:cNvCxnSpPr>
          <p:nvPr/>
        </p:nvCxnSpPr>
        <p:spPr>
          <a:xfrm flipH="1">
            <a:off x="5029200" y="3559015"/>
            <a:ext cx="1935162" cy="15463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9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CF344E1-8AF5-4798-A707-A74A44F1F108}"/>
              </a:ext>
            </a:extLst>
          </p:cNvPr>
          <p:cNvSpPr>
            <a:spLocks noGrp="1" noChangeArrowheads="1"/>
          </p:cNvSpPr>
          <p:nvPr>
            <p:ph type="title"/>
          </p:nvPr>
        </p:nvSpPr>
        <p:spPr/>
        <p:txBody>
          <a:bodyPr/>
          <a:lstStyle/>
          <a:p>
            <a:pPr eaLnBrk="1" hangingPunct="1"/>
            <a:r>
              <a:rPr lang="en-US" altLang="en-US"/>
              <a:t>Reading Reference</a:t>
            </a:r>
          </a:p>
        </p:txBody>
      </p:sp>
      <p:sp>
        <p:nvSpPr>
          <p:cNvPr id="86019" name="Content Placeholder 1">
            <a:extLst>
              <a:ext uri="{FF2B5EF4-FFF2-40B4-BE49-F238E27FC236}">
                <a16:creationId xmlns:a16="http://schemas.microsoft.com/office/drawing/2014/main" id="{7EAFA707-884E-4B5C-9219-E19AAA62B26F}"/>
              </a:ext>
            </a:extLst>
          </p:cNvPr>
          <p:cNvSpPr>
            <a:spLocks noGrp="1"/>
          </p:cNvSpPr>
          <p:nvPr>
            <p:ph idx="1"/>
          </p:nvPr>
        </p:nvSpPr>
        <p:spPr>
          <a:xfrm>
            <a:off x="76200" y="800100"/>
            <a:ext cx="8991600" cy="5257800"/>
          </a:xfrm>
        </p:spPr>
        <p:txBody>
          <a:bodyPr/>
          <a:lstStyle/>
          <a:p>
            <a:pPr eaLnBrk="1" hangingPunct="1"/>
            <a:r>
              <a:rPr lang="en-US" altLang="en-US" sz="2400"/>
              <a:t>A tour of the C# language - </a:t>
            </a:r>
            <a:br>
              <a:rPr lang="en-US" altLang="en-US" sz="2400"/>
            </a:br>
            <a:r>
              <a:rPr lang="en-US" altLang="en-US" sz="2400">
                <a:hlinkClick r:id="rId3"/>
              </a:rPr>
              <a:t>https://msdn.microsoft.com/en-us/library/a72418yk</a:t>
            </a:r>
            <a:endParaRPr lang="en-US" altLang="en-US" sz="2400"/>
          </a:p>
          <a:p>
            <a:pPr eaLnBrk="1" hangingPunct="1"/>
            <a:r>
              <a:rPr lang="en-US" altLang="en-US" sz="2400"/>
              <a:t>C# Programming Guide </a:t>
            </a:r>
            <a:r>
              <a:rPr lang="en-US" altLang="en-US" sz="2400">
                <a:hlinkClick r:id="rId4"/>
              </a:rPr>
              <a:t>–</a:t>
            </a:r>
            <a:r>
              <a:rPr lang="en-US" altLang="en-US" sz="2400"/>
              <a:t> </a:t>
            </a:r>
            <a:br>
              <a:rPr lang="en-US" altLang="en-US" sz="2400"/>
            </a:br>
            <a:r>
              <a:rPr lang="en-US" altLang="en-US" sz="2400">
                <a:hlinkClick r:id="rId4"/>
              </a:rPr>
              <a:t>https://msdn.microsoft.com/en-us/library/67ef8sbd</a:t>
            </a:r>
            <a:endParaRPr lang="en-US" altLang="en-US" sz="2400"/>
          </a:p>
          <a:p>
            <a:pPr eaLnBrk="1" hangingPunct="1"/>
            <a:r>
              <a:rPr lang="en-US" altLang="en-US" sz="2400"/>
              <a:t>Top-level statements – programs without Main methods - </a:t>
            </a:r>
            <a:r>
              <a:rPr lang="en-US" altLang="en-US" sz="2400">
                <a:hlinkClick r:id="rId5"/>
              </a:rPr>
              <a:t>https://learn.microsoft.com/en-us/dotnet/csharp/fundamentals/program-structure/top-level-statements</a:t>
            </a:r>
            <a:endParaRPr lang="en-US" altLang="en-US" sz="2400"/>
          </a:p>
          <a:p>
            <a:pPr eaLnBrk="1" hangingPunct="1"/>
            <a:r>
              <a:rPr lang="en-US" altLang="en-US" sz="2400"/>
              <a:t>C# Reference - </a:t>
            </a:r>
            <a:br>
              <a:rPr lang="en-US" altLang="en-US" sz="2400"/>
            </a:br>
            <a:r>
              <a:rPr lang="en-US" altLang="en-US" sz="2400">
                <a:hlinkClick r:id="rId6"/>
              </a:rPr>
              <a:t>https://msdn.microsoft.com/en-us/library/618ayhy6</a:t>
            </a:r>
            <a:endParaRPr lang="en-US" altLang="en-US" sz="2400"/>
          </a:p>
          <a:p>
            <a:pPr eaLnBrk="1" hangingPunct="1"/>
            <a:r>
              <a:rPr lang="en-US" altLang="en-US" sz="2400"/>
              <a:t>C# Examples – </a:t>
            </a:r>
            <a:br>
              <a:rPr lang="en-US" altLang="en-US" sz="2400"/>
            </a:br>
            <a:r>
              <a:rPr lang="en-US" altLang="en-US" sz="2400">
                <a:hlinkClick r:id="rId7"/>
              </a:rPr>
              <a:t>http://www.csharp-examples.net/examples/</a:t>
            </a:r>
            <a:br>
              <a:rPr lang="en-US" altLang="en-US" sz="2400"/>
            </a:br>
            <a:r>
              <a:rPr lang="en-US" altLang="en-US" sz="2400">
                <a:hlinkClick r:id="rId8"/>
              </a:rPr>
              <a:t>https://www.javatpoint.com/csharp-programs</a:t>
            </a:r>
            <a:br>
              <a:rPr lang="en-US" altLang="en-US" sz="2400"/>
            </a:b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CD7C9-99EF-4C23-852A-129A0B130367}"/>
              </a:ext>
            </a:extLst>
          </p:cNvPr>
          <p:cNvSpPr>
            <a:spLocks noGrp="1"/>
          </p:cNvSpPr>
          <p:nvPr>
            <p:ph idx="1"/>
          </p:nvPr>
        </p:nvSpPr>
        <p:spPr/>
        <p:txBody>
          <a:bodyPr/>
          <a:lstStyle/>
          <a:p>
            <a:pPr eaLnBrk="1" hangingPunct="1">
              <a:defRPr/>
            </a:pPr>
            <a:r>
              <a:rPr lang="en-US" altLang="en-US" dirty="0"/>
              <a:t>Essentials of C# programming:</a:t>
            </a:r>
          </a:p>
          <a:p>
            <a:pPr lvl="1" eaLnBrk="1" hangingPunct="1">
              <a:buFont typeface="Arial" panose="020B0604020202020204" pitchFamily="34" charset="0"/>
              <a:buChar char="•"/>
              <a:defRPr/>
            </a:pPr>
            <a:r>
              <a:rPr lang="en-US" altLang="en-US" dirty="0"/>
              <a:t>Data types</a:t>
            </a:r>
          </a:p>
          <a:p>
            <a:pPr lvl="1" eaLnBrk="1" hangingPunct="1">
              <a:buFont typeface="Arial" panose="020B0604020202020204" pitchFamily="34" charset="0"/>
              <a:buChar char="•"/>
              <a:defRPr/>
            </a:pPr>
            <a:r>
              <a:rPr lang="en-US" altLang="en-US" dirty="0"/>
              <a:t>Variables &amp; Constants</a:t>
            </a:r>
          </a:p>
          <a:p>
            <a:pPr lvl="1" eaLnBrk="1" hangingPunct="1">
              <a:buFont typeface="Arial" panose="020B0604020202020204" pitchFamily="34" charset="0"/>
              <a:buChar char="•"/>
              <a:defRPr/>
            </a:pPr>
            <a:r>
              <a:rPr lang="en-US" altLang="en-US" dirty="0"/>
              <a:t>Operators</a:t>
            </a:r>
          </a:p>
          <a:p>
            <a:pPr lvl="1" eaLnBrk="1" hangingPunct="1">
              <a:buFont typeface="Arial" panose="020B0604020202020204" pitchFamily="34" charset="0"/>
              <a:buChar char="•"/>
              <a:defRPr/>
            </a:pPr>
            <a:r>
              <a:rPr lang="en-US" altLang="en-US" dirty="0"/>
              <a:t>Selection structure (if … else)</a:t>
            </a:r>
          </a:p>
          <a:p>
            <a:pPr lvl="1" eaLnBrk="1" hangingPunct="1">
              <a:buFont typeface="Arial" panose="020B0604020202020204" pitchFamily="34" charset="0"/>
              <a:buChar char="•"/>
              <a:defRPr/>
            </a:pPr>
            <a:r>
              <a:rPr lang="en-US" altLang="en-US" dirty="0"/>
              <a:t>Repetition structure (for / while)</a:t>
            </a:r>
          </a:p>
          <a:p>
            <a:pPr eaLnBrk="1" hangingPunct="1">
              <a:defRPr/>
            </a:pPr>
            <a:r>
              <a:rPr lang="en-US" altLang="en-US"/>
              <a:t>Method</a:t>
            </a:r>
            <a:endParaRPr lang="en-US" altLang="en-US" dirty="0"/>
          </a:p>
          <a:p>
            <a:pPr lvl="1" eaLnBrk="1" hangingPunct="1">
              <a:buFont typeface="Arial" panose="020B0604020202020204" pitchFamily="34" charset="0"/>
              <a:buChar char="•"/>
              <a:defRPr/>
            </a:pPr>
            <a:r>
              <a:rPr lang="en-US" altLang="en-US" dirty="0"/>
              <a:t>Optional values</a:t>
            </a:r>
          </a:p>
          <a:p>
            <a:pPr lvl="1" eaLnBrk="1" hangingPunct="1">
              <a:buFont typeface="Arial" panose="020B0604020202020204" pitchFamily="34" charset="0"/>
              <a:buChar char="•"/>
              <a:defRPr/>
            </a:pPr>
            <a:r>
              <a:rPr lang="en-US" altLang="en-US" dirty="0"/>
              <a:t>Passing Value-Type &amp; Reference-Type</a:t>
            </a:r>
          </a:p>
          <a:p>
            <a:pPr marL="0" indent="0">
              <a:buFontTx/>
              <a:buNone/>
              <a:defRPr/>
            </a:pPr>
            <a:endParaRPr lang="en-US" dirty="0"/>
          </a:p>
        </p:txBody>
      </p:sp>
      <p:sp>
        <p:nvSpPr>
          <p:cNvPr id="88067" name="Rectangle 2">
            <a:extLst>
              <a:ext uri="{FF2B5EF4-FFF2-40B4-BE49-F238E27FC236}">
                <a16:creationId xmlns:a16="http://schemas.microsoft.com/office/drawing/2014/main" id="{628442AC-BC64-4A36-9AA7-9A18EBB52A94}"/>
              </a:ext>
            </a:extLst>
          </p:cNvPr>
          <p:cNvSpPr>
            <a:spLocks noGrp="1" noChangeArrowheads="1"/>
          </p:cNvSpPr>
          <p:nvPr>
            <p:ph type="title"/>
          </p:nvPr>
        </p:nvSpPr>
        <p:spPr/>
        <p:txBody>
          <a:bodyPr/>
          <a:lstStyle/>
          <a:p>
            <a:pPr eaLnBrk="1" hangingPunct="1"/>
            <a:r>
              <a:rPr lang="en-US" altLang="en-US"/>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CD8A-E03F-4860-9FF4-A7939DA23069}"/>
              </a:ext>
            </a:extLst>
          </p:cNvPr>
          <p:cNvSpPr>
            <a:spLocks noGrp="1"/>
          </p:cNvSpPr>
          <p:nvPr>
            <p:ph type="title"/>
          </p:nvPr>
        </p:nvSpPr>
        <p:spPr/>
        <p:txBody>
          <a:bodyPr/>
          <a:lstStyle/>
          <a:p>
            <a:r>
              <a:rPr lang="en-US" altLang="en-US"/>
              <a:t>My First C# Program</a:t>
            </a:r>
            <a:r>
              <a:rPr lang="en-US" altLang="en-US" baseline="-25000"/>
              <a:t> …/2</a:t>
            </a:r>
            <a:endParaRPr lang="en-US"/>
          </a:p>
        </p:txBody>
      </p:sp>
      <p:sp>
        <p:nvSpPr>
          <p:cNvPr id="3" name="Content Placeholder 2">
            <a:extLst>
              <a:ext uri="{FF2B5EF4-FFF2-40B4-BE49-F238E27FC236}">
                <a16:creationId xmlns:a16="http://schemas.microsoft.com/office/drawing/2014/main" id="{1A8C1810-91A0-4FE8-A021-2F268E4015FD}"/>
              </a:ext>
            </a:extLst>
          </p:cNvPr>
          <p:cNvSpPr>
            <a:spLocks noGrp="1"/>
          </p:cNvSpPr>
          <p:nvPr>
            <p:ph idx="1"/>
          </p:nvPr>
        </p:nvSpPr>
        <p:spPr>
          <a:xfrm>
            <a:off x="152399" y="4343400"/>
            <a:ext cx="8547101" cy="1676400"/>
          </a:xfrm>
        </p:spPr>
        <p:txBody>
          <a:bodyPr/>
          <a:lstStyle/>
          <a:p>
            <a:r>
              <a:rPr lang="en-US" sz="2400"/>
              <a:t>This is the equivalent traditional C# </a:t>
            </a:r>
            <a:r>
              <a:rPr lang="en-US" sz="2400">
                <a:solidFill>
                  <a:srgbClr val="0000FF"/>
                </a:solidFill>
              </a:rPr>
              <a:t>Main program with Main method</a:t>
            </a:r>
            <a:r>
              <a:rPr lang="en-US" sz="2400"/>
              <a:t>.</a:t>
            </a:r>
          </a:p>
          <a:p>
            <a:r>
              <a:rPr lang="en-US" sz="2400"/>
              <a:t>Next few slides will based on this program to explain each of these statement in details.</a:t>
            </a:r>
          </a:p>
        </p:txBody>
      </p:sp>
      <p:pic>
        <p:nvPicPr>
          <p:cNvPr id="4" name="Picture 3">
            <a:extLst>
              <a:ext uri="{FF2B5EF4-FFF2-40B4-BE49-F238E27FC236}">
                <a16:creationId xmlns:a16="http://schemas.microsoft.com/office/drawing/2014/main" id="{06540351-B175-4AC9-8CAF-9735E730934A}"/>
              </a:ext>
            </a:extLst>
          </p:cNvPr>
          <p:cNvPicPr>
            <a:picLocks noChangeAspect="1"/>
          </p:cNvPicPr>
          <p:nvPr/>
        </p:nvPicPr>
        <p:blipFill>
          <a:blip r:embed="rId3"/>
          <a:stretch>
            <a:fillRect/>
          </a:stretch>
        </p:blipFill>
        <p:spPr>
          <a:xfrm>
            <a:off x="152399" y="838200"/>
            <a:ext cx="8883703" cy="3505200"/>
          </a:xfrm>
          <a:prstGeom prst="rect">
            <a:avLst/>
          </a:prstGeom>
        </p:spPr>
      </p:pic>
    </p:spTree>
    <p:extLst>
      <p:ext uri="{BB962C8B-B14F-4D97-AF65-F5344CB8AC3E}">
        <p14:creationId xmlns:p14="http://schemas.microsoft.com/office/powerpoint/2010/main" val="34948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D94403A-C184-4ED8-B499-9AA1265BDA8A}"/>
              </a:ext>
            </a:extLst>
          </p:cNvPr>
          <p:cNvSpPr>
            <a:spLocks noGrp="1"/>
          </p:cNvSpPr>
          <p:nvPr>
            <p:ph type="title"/>
          </p:nvPr>
        </p:nvSpPr>
        <p:spPr/>
        <p:txBody>
          <a:bodyPr/>
          <a:lstStyle/>
          <a:p>
            <a:pPr eaLnBrk="1" hangingPunct="1"/>
            <a:r>
              <a:rPr lang="en-US" altLang="en-US" dirty="0"/>
              <a:t>My First C# </a:t>
            </a:r>
            <a:r>
              <a:rPr lang="en-US" altLang="en-US"/>
              <a:t>Program</a:t>
            </a:r>
            <a:r>
              <a:rPr lang="en-US" altLang="en-US" baseline="-25000"/>
              <a:t> …/3</a:t>
            </a:r>
            <a:endParaRPr lang="en-US" altLang="en-US" dirty="0"/>
          </a:p>
        </p:txBody>
      </p:sp>
      <p:sp>
        <p:nvSpPr>
          <p:cNvPr id="14339" name="Content Placeholder 2">
            <a:extLst>
              <a:ext uri="{FF2B5EF4-FFF2-40B4-BE49-F238E27FC236}">
                <a16:creationId xmlns:a16="http://schemas.microsoft.com/office/drawing/2014/main" id="{849390C5-84A4-4977-83FE-1609EEF08707}"/>
              </a:ext>
            </a:extLst>
          </p:cNvPr>
          <p:cNvSpPr>
            <a:spLocks noGrp="1"/>
          </p:cNvSpPr>
          <p:nvPr>
            <p:ph idx="1"/>
          </p:nvPr>
        </p:nvSpPr>
        <p:spPr>
          <a:xfrm>
            <a:off x="76200" y="838200"/>
            <a:ext cx="8839200" cy="5059362"/>
          </a:xfrm>
        </p:spPr>
        <p:txBody>
          <a:bodyPr>
            <a:normAutofit fontScale="92500"/>
          </a:bodyPr>
          <a:lstStyle/>
          <a:p>
            <a:pPr eaLnBrk="1" hangingPunct="1">
              <a:spcBef>
                <a:spcPts val="0"/>
              </a:spcBef>
              <a:spcAft>
                <a:spcPts val="600"/>
              </a:spcAft>
              <a:defRPr/>
            </a:pPr>
            <a:r>
              <a:rPr lang="en-SG" altLang="en-US" dirty="0"/>
              <a:t>Comments:</a:t>
            </a:r>
          </a:p>
          <a:p>
            <a:pPr lvl="1" eaLnBrk="1" hangingPunct="1">
              <a:spcBef>
                <a:spcPts val="0"/>
              </a:spcBef>
              <a:spcAft>
                <a:spcPts val="600"/>
              </a:spcAft>
              <a:defRPr/>
            </a:pPr>
            <a:r>
              <a:rPr lang="en-SG" altLang="en-US" dirty="0"/>
              <a:t> </a:t>
            </a:r>
            <a:r>
              <a:rPr lang="en-SG" altLang="en-US" b="1" dirty="0">
                <a:solidFill>
                  <a:srgbClr val="0000FF"/>
                </a:solidFill>
                <a:latin typeface="Courier New" panose="02070309020205020404" pitchFamily="49" charset="0"/>
                <a:cs typeface="Courier New" panose="02070309020205020404" pitchFamily="49" charset="0"/>
              </a:rPr>
              <a:t>//</a:t>
            </a:r>
            <a:r>
              <a:rPr lang="en-SG" altLang="en-US" dirty="0">
                <a:solidFill>
                  <a:srgbClr val="0000FF"/>
                </a:solidFill>
              </a:rPr>
              <a:t> </a:t>
            </a:r>
            <a:r>
              <a:rPr lang="en-SG" altLang="en-US" dirty="0"/>
              <a:t>- single line comments</a:t>
            </a:r>
          </a:p>
          <a:p>
            <a:pPr lvl="1" eaLnBrk="1" hangingPunct="1">
              <a:spcBef>
                <a:spcPts val="0"/>
              </a:spcBef>
              <a:spcAft>
                <a:spcPts val="600"/>
              </a:spcAft>
              <a:defRPr/>
            </a:pPr>
            <a:r>
              <a:rPr lang="en-SG" altLang="en-US" dirty="0"/>
              <a:t> </a:t>
            </a:r>
            <a:r>
              <a:rPr lang="en-SG" altLang="en-US" b="1" dirty="0">
                <a:solidFill>
                  <a:srgbClr val="0000FF"/>
                </a:solidFill>
                <a:latin typeface="Courier New" panose="02070309020205020404" pitchFamily="49" charset="0"/>
                <a:cs typeface="Courier New" panose="02070309020205020404" pitchFamily="49" charset="0"/>
              </a:rPr>
              <a:t>/* … */ </a:t>
            </a:r>
            <a:r>
              <a:rPr lang="en-SG" altLang="en-US" dirty="0"/>
              <a:t>- span multiple lines</a:t>
            </a:r>
          </a:p>
          <a:p>
            <a:pPr lvl="1" eaLnBrk="1" hangingPunct="1">
              <a:spcBef>
                <a:spcPts val="0"/>
              </a:spcBef>
              <a:spcAft>
                <a:spcPts val="600"/>
              </a:spcAft>
              <a:defRPr/>
            </a:pPr>
            <a:r>
              <a:rPr lang="en-SG" altLang="en-US" dirty="0"/>
              <a:t>Comments are ignored when your program compiles. </a:t>
            </a:r>
          </a:p>
          <a:p>
            <a:pPr lvl="1" eaLnBrk="1" hangingPunct="1">
              <a:spcBef>
                <a:spcPts val="0"/>
              </a:spcBef>
              <a:spcAft>
                <a:spcPts val="600"/>
              </a:spcAft>
              <a:defRPr/>
            </a:pPr>
            <a:r>
              <a:rPr lang="en-SG" altLang="en-US" dirty="0"/>
              <a:t>Document what your program does.</a:t>
            </a:r>
          </a:p>
          <a:p>
            <a:pPr eaLnBrk="1" hangingPunct="1">
              <a:spcBef>
                <a:spcPts val="0"/>
              </a:spcBef>
              <a:spcAft>
                <a:spcPts val="600"/>
              </a:spcAft>
              <a:defRPr/>
            </a:pPr>
            <a:r>
              <a:rPr lang="en-SG" altLang="en-US" dirty="0"/>
              <a:t>All statements end with a </a:t>
            </a:r>
            <a:r>
              <a:rPr lang="en-SG" altLang="en-US" b="1" dirty="0">
                <a:solidFill>
                  <a:srgbClr val="0000FF"/>
                </a:solidFill>
                <a:latin typeface="Courier New" panose="02070309020205020404" pitchFamily="49" charset="0"/>
                <a:cs typeface="Courier New" panose="02070309020205020404" pitchFamily="49" charset="0"/>
              </a:rPr>
              <a:t>;</a:t>
            </a:r>
            <a:r>
              <a:rPr lang="en-SG" altLang="en-US" dirty="0"/>
              <a:t> semi-colon. </a:t>
            </a:r>
          </a:p>
          <a:p>
            <a:pPr eaLnBrk="1" hangingPunct="1">
              <a:spcBef>
                <a:spcPts val="0"/>
              </a:spcBef>
              <a:spcAft>
                <a:spcPts val="600"/>
              </a:spcAft>
              <a:defRPr/>
            </a:pPr>
            <a:r>
              <a:rPr lang="en-SG" altLang="en-US" dirty="0"/>
              <a:t>Classes and methods </a:t>
            </a:r>
          </a:p>
          <a:p>
            <a:pPr lvl="1" eaLnBrk="1" hangingPunct="1">
              <a:spcBef>
                <a:spcPts val="0"/>
              </a:spcBef>
              <a:spcAft>
                <a:spcPts val="600"/>
              </a:spcAft>
              <a:defRPr/>
            </a:pPr>
            <a:r>
              <a:rPr lang="en-SG" altLang="en-US" dirty="0"/>
              <a:t>begin with </a:t>
            </a:r>
            <a:r>
              <a:rPr lang="en-SG" altLang="en-US" b="1" dirty="0">
                <a:solidFill>
                  <a:srgbClr val="0000FF"/>
                </a:solidFill>
                <a:latin typeface="Courier New" panose="02070309020205020404" pitchFamily="49" charset="0"/>
                <a:cs typeface="Courier New" panose="02070309020205020404" pitchFamily="49" charset="0"/>
              </a:rPr>
              <a:t>{</a:t>
            </a:r>
            <a:r>
              <a:rPr lang="en-SG" altLang="en-US" sz="3000" dirty="0"/>
              <a:t> </a:t>
            </a:r>
            <a:r>
              <a:rPr lang="en-SG" altLang="en-US" dirty="0"/>
              <a:t>end with a </a:t>
            </a:r>
            <a:r>
              <a:rPr lang="en-SG" altLang="en-US" b="1" dirty="0">
                <a:solidFill>
                  <a:srgbClr val="0000FF"/>
                </a:solidFill>
                <a:latin typeface="Courier New" panose="02070309020205020404" pitchFamily="49" charset="0"/>
                <a:cs typeface="Courier New" panose="02070309020205020404" pitchFamily="49" charset="0"/>
              </a:rPr>
              <a:t>}</a:t>
            </a:r>
          </a:p>
          <a:p>
            <a:pPr eaLnBrk="1" hangingPunct="1">
              <a:spcBef>
                <a:spcPts val="0"/>
              </a:spcBef>
              <a:spcAft>
                <a:spcPts val="600"/>
              </a:spcAft>
              <a:defRPr/>
            </a:pPr>
            <a:r>
              <a:rPr lang="en-SG" altLang="en-US" dirty="0"/>
              <a:t>Blocks </a:t>
            </a:r>
          </a:p>
          <a:p>
            <a:pPr lvl="1" eaLnBrk="1" hangingPunct="1">
              <a:spcBef>
                <a:spcPts val="0"/>
              </a:spcBef>
              <a:spcAft>
                <a:spcPts val="600"/>
              </a:spcAft>
              <a:defRPr/>
            </a:pPr>
            <a:r>
              <a:rPr lang="en-SG" altLang="en-US" dirty="0"/>
              <a:t>define scope (or lifetime and visibility) of program elements.</a:t>
            </a:r>
          </a:p>
          <a:p>
            <a:pPr lvl="1" eaLnBrk="1" hangingPunct="1">
              <a:spcBef>
                <a:spcPts val="0"/>
              </a:spcBef>
              <a:spcAft>
                <a:spcPts val="600"/>
              </a:spcAft>
              <a:defRPr/>
            </a:pPr>
            <a:r>
              <a:rPr lang="en-SG" altLang="en-US" dirty="0"/>
              <a:t>Any statements within and including </a:t>
            </a:r>
            <a:r>
              <a:rPr lang="en-SG" altLang="en-US" b="1" dirty="0">
                <a:solidFill>
                  <a:srgbClr val="0000FF"/>
                </a:solidFill>
                <a:latin typeface="Courier New" panose="02070309020205020404" pitchFamily="49" charset="0"/>
                <a:cs typeface="Courier New" panose="02070309020205020404" pitchFamily="49" charset="0"/>
              </a:rPr>
              <a:t>{</a:t>
            </a:r>
            <a:r>
              <a:rPr lang="en-SG" altLang="en-US" sz="3000" dirty="0"/>
              <a:t> </a:t>
            </a:r>
            <a:r>
              <a:rPr lang="en-SG" altLang="en-US" dirty="0"/>
              <a:t>and </a:t>
            </a:r>
            <a:r>
              <a:rPr lang="en-SG" altLang="en-US" b="1" dirty="0">
                <a:solidFill>
                  <a:srgbClr val="0000FF"/>
                </a:solidFill>
                <a:latin typeface="Courier New" panose="02070309020205020404" pitchFamily="49" charset="0"/>
                <a:cs typeface="Courier New" panose="02070309020205020404" pitchFamily="49" charset="0"/>
              </a:rPr>
              <a:t>}</a:t>
            </a:r>
            <a:r>
              <a:rPr lang="en-SG" altLang="en-US" sz="3000" dirty="0">
                <a:solidFill>
                  <a:srgbClr val="CC3300"/>
                </a:solidFill>
              </a:rPr>
              <a:t> </a:t>
            </a:r>
            <a:r>
              <a:rPr lang="en-SG" altLang="en-US" dirty="0"/>
              <a:t>define a block. </a:t>
            </a:r>
          </a:p>
          <a:p>
            <a:pPr eaLnBrk="1" hangingPunct="1">
              <a:defRPr/>
            </a:pPr>
            <a:endParaRPr lang="en-US" altLang="en-US" dirty="0"/>
          </a:p>
        </p:txBody>
      </p:sp>
      <p:pic>
        <p:nvPicPr>
          <p:cNvPr id="2" name="Picture 1">
            <a:extLst>
              <a:ext uri="{FF2B5EF4-FFF2-40B4-BE49-F238E27FC236}">
                <a16:creationId xmlns:a16="http://schemas.microsoft.com/office/drawing/2014/main" id="{5C7D1985-94BF-4154-8532-420FD60A2921}"/>
              </a:ext>
            </a:extLst>
          </p:cNvPr>
          <p:cNvPicPr>
            <a:picLocks noChangeAspect="1"/>
          </p:cNvPicPr>
          <p:nvPr/>
        </p:nvPicPr>
        <p:blipFill>
          <a:blip r:embed="rId5"/>
          <a:stretch>
            <a:fillRect/>
          </a:stretch>
        </p:blipFill>
        <p:spPr>
          <a:xfrm>
            <a:off x="5406886" y="3367881"/>
            <a:ext cx="3508514" cy="231906"/>
          </a:xfrm>
          <a:prstGeom prst="rect">
            <a:avLst/>
          </a:prstGeom>
        </p:spPr>
      </p:pic>
      <p:pic>
        <p:nvPicPr>
          <p:cNvPr id="3" name="Picture 2">
            <a:extLst>
              <a:ext uri="{FF2B5EF4-FFF2-40B4-BE49-F238E27FC236}">
                <a16:creationId xmlns:a16="http://schemas.microsoft.com/office/drawing/2014/main" id="{A1F7EC79-C9C0-4271-9C50-4F6F7663D065}"/>
              </a:ext>
            </a:extLst>
          </p:cNvPr>
          <p:cNvPicPr>
            <a:picLocks noChangeAspect="1"/>
          </p:cNvPicPr>
          <p:nvPr/>
        </p:nvPicPr>
        <p:blipFill>
          <a:blip r:embed="rId6"/>
          <a:stretch>
            <a:fillRect/>
          </a:stretch>
        </p:blipFill>
        <p:spPr>
          <a:xfrm>
            <a:off x="5377070" y="1436777"/>
            <a:ext cx="3508513" cy="666263"/>
          </a:xfrm>
          <a:prstGeom prst="rect">
            <a:avLst/>
          </a:prstGeom>
        </p:spPr>
      </p:pic>
      <p:pic>
        <p:nvPicPr>
          <p:cNvPr id="6" name="s05">
            <a:hlinkClick r:id="" action="ppaction://media"/>
            <a:extLst>
              <a:ext uri="{FF2B5EF4-FFF2-40B4-BE49-F238E27FC236}">
                <a16:creationId xmlns:a16="http://schemas.microsoft.com/office/drawing/2014/main" id="{FD14AB16-7F53-4AF1-9F84-818C78D1034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682383" y="187197"/>
            <a:ext cx="406400" cy="406400"/>
          </a:xfrm>
          <a:prstGeom prst="rect">
            <a:avLst/>
          </a:prstGeom>
        </p:spPr>
      </p:pic>
      <p:pic>
        <p:nvPicPr>
          <p:cNvPr id="4" name="Picture 3">
            <a:extLst>
              <a:ext uri="{FF2B5EF4-FFF2-40B4-BE49-F238E27FC236}">
                <a16:creationId xmlns:a16="http://schemas.microsoft.com/office/drawing/2014/main" id="{E517AFDB-EC9C-43F8-95FB-AE926B2357CB}"/>
              </a:ext>
            </a:extLst>
          </p:cNvPr>
          <p:cNvPicPr>
            <a:picLocks noChangeAspect="1"/>
          </p:cNvPicPr>
          <p:nvPr/>
        </p:nvPicPr>
        <p:blipFill>
          <a:blip r:embed="rId8"/>
          <a:stretch>
            <a:fillRect/>
          </a:stretch>
        </p:blipFill>
        <p:spPr>
          <a:xfrm>
            <a:off x="4267200" y="3698609"/>
            <a:ext cx="3048000" cy="1203297"/>
          </a:xfrm>
          <a:prstGeom prst="rect">
            <a:avLst/>
          </a:prstGeom>
          <a:ln>
            <a:solidFill>
              <a:schemeClr val="tx1"/>
            </a:solidFill>
          </a:ln>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10532E-C77A-40C9-95A3-8E8A5F90E6AD}"/>
              </a:ext>
            </a:extLst>
          </p:cNvPr>
          <p:cNvSpPr>
            <a:spLocks noGrp="1"/>
          </p:cNvSpPr>
          <p:nvPr>
            <p:ph type="title"/>
          </p:nvPr>
        </p:nvSpPr>
        <p:spPr/>
        <p:txBody>
          <a:bodyPr/>
          <a:lstStyle/>
          <a:p>
            <a:pPr eaLnBrk="1" hangingPunct="1"/>
            <a:r>
              <a:rPr lang="en-US" altLang="en-US" dirty="0"/>
              <a:t>My First C# </a:t>
            </a:r>
            <a:r>
              <a:rPr lang="en-US" altLang="en-US"/>
              <a:t>Program</a:t>
            </a:r>
            <a:r>
              <a:rPr lang="en-US" altLang="en-US" baseline="-25000"/>
              <a:t> …/4</a:t>
            </a:r>
            <a:endParaRPr lang="en-US" altLang="en-US" dirty="0"/>
          </a:p>
        </p:txBody>
      </p:sp>
      <p:sp>
        <p:nvSpPr>
          <p:cNvPr id="13315" name="Content Placeholder 2">
            <a:extLst>
              <a:ext uri="{FF2B5EF4-FFF2-40B4-BE49-F238E27FC236}">
                <a16:creationId xmlns:a16="http://schemas.microsoft.com/office/drawing/2014/main" id="{CC91F16B-526D-42A2-BB72-057524BD24F4}"/>
              </a:ext>
            </a:extLst>
          </p:cNvPr>
          <p:cNvSpPr>
            <a:spLocks noGrp="1"/>
          </p:cNvSpPr>
          <p:nvPr>
            <p:ph idx="1"/>
          </p:nvPr>
        </p:nvSpPr>
        <p:spPr>
          <a:xfrm>
            <a:off x="76200" y="838200"/>
            <a:ext cx="5943600" cy="4648200"/>
          </a:xfrm>
        </p:spPr>
        <p:txBody>
          <a:bodyPr>
            <a:normAutofit/>
          </a:bodyPr>
          <a:lstStyle/>
          <a:p>
            <a:pPr eaLnBrk="1" hangingPunct="1">
              <a:spcBef>
                <a:spcPts val="0"/>
              </a:spcBef>
              <a:spcAft>
                <a:spcPts val="600"/>
              </a:spcAft>
              <a:defRPr/>
            </a:pPr>
            <a:r>
              <a:rPr lang="en-SG" altLang="en-US" dirty="0">
                <a:solidFill>
                  <a:srgbClr val="0000FF"/>
                </a:solidFill>
              </a:rPr>
              <a:t>Main</a:t>
            </a:r>
            <a:r>
              <a:rPr lang="en-SG" altLang="en-US" dirty="0"/>
              <a:t> method:</a:t>
            </a:r>
          </a:p>
          <a:p>
            <a:pPr lvl="1" eaLnBrk="1" hangingPunct="1">
              <a:spcBef>
                <a:spcPts val="0"/>
              </a:spcBef>
              <a:spcAft>
                <a:spcPts val="600"/>
              </a:spcAft>
              <a:defRPr/>
            </a:pPr>
            <a:r>
              <a:rPr lang="en-SG" altLang="en-US"/>
              <a:t>The starting and ending of a C# console program</a:t>
            </a:r>
          </a:p>
          <a:p>
            <a:pPr lvl="1" eaLnBrk="1" hangingPunct="1">
              <a:spcBef>
                <a:spcPts val="0"/>
              </a:spcBef>
              <a:spcAft>
                <a:spcPts val="600"/>
              </a:spcAft>
              <a:defRPr/>
            </a:pPr>
            <a:r>
              <a:rPr lang="en-SG" altLang="en-US"/>
              <a:t>In the past, C# console program </a:t>
            </a:r>
            <a:r>
              <a:rPr lang="en-SG" altLang="en-US" dirty="0"/>
              <a:t>must contain a Main method. </a:t>
            </a:r>
          </a:p>
          <a:p>
            <a:pPr lvl="1" eaLnBrk="1" hangingPunct="1">
              <a:spcBef>
                <a:spcPts val="0"/>
              </a:spcBef>
              <a:spcAft>
                <a:spcPts val="600"/>
              </a:spcAft>
              <a:defRPr/>
            </a:pPr>
            <a:r>
              <a:rPr lang="en-SG" altLang="en-US"/>
              <a:t>With top-level statements feature, you don’t have to explicity include a Main method. </a:t>
            </a:r>
          </a:p>
          <a:p>
            <a:pPr lvl="1" eaLnBrk="1" hangingPunct="1">
              <a:spcBef>
                <a:spcPts val="0"/>
              </a:spcBef>
              <a:spcAft>
                <a:spcPts val="600"/>
              </a:spcAft>
              <a:defRPr/>
            </a:pPr>
            <a:r>
              <a:rPr lang="en-SG" altLang="en-US"/>
              <a:t>The compiler generates a class and Main method entry point.</a:t>
            </a:r>
          </a:p>
          <a:p>
            <a:pPr lvl="1" eaLnBrk="1" hangingPunct="1">
              <a:spcBef>
                <a:spcPts val="0"/>
              </a:spcBef>
              <a:spcAft>
                <a:spcPts val="600"/>
              </a:spcAft>
              <a:defRPr/>
            </a:pPr>
            <a:endParaRPr lang="en-SG" altLang="en-US"/>
          </a:p>
          <a:p>
            <a:pPr lvl="1" eaLnBrk="1" hangingPunct="1">
              <a:spcBef>
                <a:spcPts val="0"/>
              </a:spcBef>
              <a:spcAft>
                <a:spcPts val="600"/>
              </a:spcAft>
              <a:defRPr/>
            </a:pPr>
            <a:endParaRPr lang="en-SG" altLang="en-US" dirty="0"/>
          </a:p>
        </p:txBody>
      </p:sp>
      <p:pic>
        <p:nvPicPr>
          <p:cNvPr id="7" name="Picture 6">
            <a:extLst>
              <a:ext uri="{FF2B5EF4-FFF2-40B4-BE49-F238E27FC236}">
                <a16:creationId xmlns:a16="http://schemas.microsoft.com/office/drawing/2014/main" id="{29C28A92-9136-4234-BCF9-744EEDDE9A21}"/>
              </a:ext>
            </a:extLst>
          </p:cNvPr>
          <p:cNvPicPr>
            <a:picLocks noChangeAspect="1"/>
          </p:cNvPicPr>
          <p:nvPr/>
        </p:nvPicPr>
        <p:blipFill>
          <a:blip r:embed="rId3"/>
          <a:stretch>
            <a:fillRect/>
          </a:stretch>
        </p:blipFill>
        <p:spPr>
          <a:xfrm>
            <a:off x="4419600" y="4698430"/>
            <a:ext cx="4479009" cy="926421"/>
          </a:xfrm>
          <a:prstGeom prst="rect">
            <a:avLst/>
          </a:prstGeom>
          <a:ln>
            <a:solidFill>
              <a:schemeClr val="tx1"/>
            </a:solidFill>
          </a:ln>
        </p:spPr>
      </p:pic>
      <p:pic>
        <p:nvPicPr>
          <p:cNvPr id="8" name="Picture 7">
            <a:extLst>
              <a:ext uri="{FF2B5EF4-FFF2-40B4-BE49-F238E27FC236}">
                <a16:creationId xmlns:a16="http://schemas.microsoft.com/office/drawing/2014/main" id="{537E635B-6B33-4534-8F4C-5E25785BC884}"/>
              </a:ext>
            </a:extLst>
          </p:cNvPr>
          <p:cNvPicPr>
            <a:picLocks noChangeAspect="1"/>
          </p:cNvPicPr>
          <p:nvPr/>
        </p:nvPicPr>
        <p:blipFill>
          <a:blip r:embed="rId4"/>
          <a:stretch>
            <a:fillRect/>
          </a:stretch>
        </p:blipFill>
        <p:spPr>
          <a:xfrm>
            <a:off x="5791200" y="1557921"/>
            <a:ext cx="3048000" cy="1203297"/>
          </a:xfrm>
          <a:prstGeom prst="rect">
            <a:avLst/>
          </a:prstGeom>
          <a:ln>
            <a:solidFill>
              <a:schemeClr val="tx1"/>
            </a:solidFill>
          </a:ln>
        </p:spPr>
      </p:pic>
    </p:spTree>
    <p:extLst>
      <p:ext uri="{BB962C8B-B14F-4D97-AF65-F5344CB8AC3E}">
        <p14:creationId xmlns:p14="http://schemas.microsoft.com/office/powerpoint/2010/main" val="27237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10532E-C77A-40C9-95A3-8E8A5F90E6AD}"/>
              </a:ext>
            </a:extLst>
          </p:cNvPr>
          <p:cNvSpPr>
            <a:spLocks noGrp="1"/>
          </p:cNvSpPr>
          <p:nvPr>
            <p:ph type="title"/>
          </p:nvPr>
        </p:nvSpPr>
        <p:spPr/>
        <p:txBody>
          <a:bodyPr/>
          <a:lstStyle/>
          <a:p>
            <a:pPr eaLnBrk="1" hangingPunct="1"/>
            <a:r>
              <a:rPr lang="en-US" altLang="en-US"/>
              <a:t>Additional Information</a:t>
            </a:r>
            <a:endParaRPr lang="en-US" altLang="en-US" dirty="0"/>
          </a:p>
        </p:txBody>
      </p:sp>
      <p:sp>
        <p:nvSpPr>
          <p:cNvPr id="13315" name="Content Placeholder 2">
            <a:extLst>
              <a:ext uri="{FF2B5EF4-FFF2-40B4-BE49-F238E27FC236}">
                <a16:creationId xmlns:a16="http://schemas.microsoft.com/office/drawing/2014/main" id="{CC91F16B-526D-42A2-BB72-057524BD24F4}"/>
              </a:ext>
            </a:extLst>
          </p:cNvPr>
          <p:cNvSpPr>
            <a:spLocks noGrp="1"/>
          </p:cNvSpPr>
          <p:nvPr>
            <p:ph idx="1"/>
          </p:nvPr>
        </p:nvSpPr>
        <p:spPr>
          <a:xfrm>
            <a:off x="19878" y="817349"/>
            <a:ext cx="8743122" cy="4364251"/>
          </a:xfrm>
        </p:spPr>
        <p:txBody>
          <a:bodyPr>
            <a:normAutofit fontScale="92500" lnSpcReduction="20000"/>
          </a:bodyPr>
          <a:lstStyle/>
          <a:p>
            <a:pPr eaLnBrk="1" hangingPunct="1">
              <a:spcBef>
                <a:spcPts val="0"/>
              </a:spcBef>
              <a:spcAft>
                <a:spcPts val="600"/>
              </a:spcAft>
              <a:defRPr/>
            </a:pPr>
            <a:r>
              <a:rPr lang="en-SG" altLang="en-US" b="1" kern="1200" dirty="0">
                <a:solidFill>
                  <a:srgbClr val="0000FF"/>
                </a:solidFill>
                <a:latin typeface="Courier New" panose="02070309020205020404" pitchFamily="49" charset="0"/>
                <a:cs typeface="Courier New" panose="02070309020205020404" pitchFamily="49" charset="0"/>
              </a:rPr>
              <a:t>namespace</a:t>
            </a:r>
            <a:r>
              <a:rPr lang="en-SG" altLang="en-US" dirty="0"/>
              <a:t> </a:t>
            </a:r>
            <a:r>
              <a:rPr lang="en-SG" altLang="en-US"/>
              <a:t>keyword:</a:t>
            </a:r>
          </a:p>
          <a:p>
            <a:pPr lvl="1" eaLnBrk="1" hangingPunct="1">
              <a:spcBef>
                <a:spcPts val="0"/>
              </a:spcBef>
              <a:spcAft>
                <a:spcPts val="600"/>
              </a:spcAft>
              <a:defRPr/>
            </a:pPr>
            <a:r>
              <a:rPr lang="en-SG" altLang="en-US"/>
              <a:t>To be used to declare a namespace.</a:t>
            </a:r>
          </a:p>
          <a:p>
            <a:pPr lvl="1" eaLnBrk="1" hangingPunct="1">
              <a:spcBef>
                <a:spcPts val="0"/>
              </a:spcBef>
              <a:spcAft>
                <a:spcPts val="600"/>
              </a:spcAft>
              <a:defRPr/>
            </a:pPr>
            <a:r>
              <a:rPr lang="en-SG" altLang="en-US"/>
              <a:t>To declare your own namespaces can help you control the scope of class and method names in a larger programming projects.</a:t>
            </a:r>
          </a:p>
          <a:p>
            <a:pPr eaLnBrk="1" hangingPunct="1">
              <a:spcBef>
                <a:spcPts val="0"/>
              </a:spcBef>
              <a:spcAft>
                <a:spcPts val="600"/>
              </a:spcAft>
              <a:defRPr/>
            </a:pPr>
            <a:r>
              <a:rPr lang="en-SG" altLang="en-US" b="1">
                <a:solidFill>
                  <a:srgbClr val="0000FF"/>
                </a:solidFill>
                <a:latin typeface="Courier New" panose="02070309020205020404" pitchFamily="49" charset="0"/>
                <a:cs typeface="Courier New" panose="02070309020205020404" pitchFamily="49" charset="0"/>
              </a:rPr>
              <a:t>using</a:t>
            </a:r>
            <a:r>
              <a:rPr lang="en-SG" altLang="en-US"/>
              <a:t> directive:</a:t>
            </a:r>
            <a:endParaRPr lang="en-SG" altLang="en-US" dirty="0"/>
          </a:p>
          <a:p>
            <a:pPr lvl="1">
              <a:spcBef>
                <a:spcPts val="0"/>
              </a:spcBef>
              <a:spcAft>
                <a:spcPts val="600"/>
              </a:spcAft>
              <a:defRPr/>
            </a:pPr>
            <a:r>
              <a:rPr lang="en-SG" altLang="en-US"/>
              <a:t>To simplify the code to be written, need not to fully qualifying them.</a:t>
            </a:r>
          </a:p>
          <a:p>
            <a:pPr lvl="1">
              <a:spcBef>
                <a:spcPts val="0"/>
              </a:spcBef>
              <a:spcAft>
                <a:spcPts val="600"/>
              </a:spcAft>
              <a:defRPr/>
            </a:pPr>
            <a:r>
              <a:rPr lang="en-SG" altLang="en-US"/>
              <a:t>Example: If you include </a:t>
            </a:r>
            <a:r>
              <a:rPr lang="en-SG" altLang="en-US" b="1">
                <a:solidFill>
                  <a:srgbClr val="0000FF"/>
                </a:solidFill>
                <a:latin typeface="Courier New" panose="02070309020205020404" pitchFamily="49" charset="0"/>
                <a:cs typeface="Courier New" panose="02070309020205020404" pitchFamily="49" charset="0"/>
              </a:rPr>
              <a:t>using System; </a:t>
            </a:r>
            <a:r>
              <a:rPr lang="en-SG" altLang="en-US"/>
              <a:t>in the program, you can write </a:t>
            </a:r>
            <a:r>
              <a:rPr lang="en-SG" altLang="en-US" b="1">
                <a:solidFill>
                  <a:srgbClr val="0000FF"/>
                </a:solidFill>
                <a:latin typeface="Courier New" panose="02070309020205020404" pitchFamily="49" charset="0"/>
                <a:cs typeface="Courier New" panose="02070309020205020404" pitchFamily="49" charset="0"/>
              </a:rPr>
              <a:t>Console.WriteLine() </a:t>
            </a:r>
            <a:r>
              <a:rPr lang="en-SG" altLang="en-US"/>
              <a:t>instead of </a:t>
            </a:r>
            <a:r>
              <a:rPr lang="en-SG" altLang="en-US" b="1">
                <a:solidFill>
                  <a:srgbClr val="0000FF"/>
                </a:solidFill>
                <a:latin typeface="Courier New" panose="02070309020205020404" pitchFamily="49" charset="0"/>
                <a:cs typeface="Courier New" panose="02070309020205020404" pitchFamily="49" charset="0"/>
              </a:rPr>
              <a:t>System.Console.WriteLine() </a:t>
            </a:r>
          </a:p>
          <a:p>
            <a:pPr lvl="1">
              <a:spcBef>
                <a:spcPts val="0"/>
              </a:spcBef>
              <a:spcAft>
                <a:spcPts val="600"/>
              </a:spcAft>
              <a:defRPr/>
            </a:pPr>
            <a:r>
              <a:rPr lang="en-SG" altLang="en-US"/>
              <a:t>It must come first in the Main program.</a:t>
            </a:r>
          </a:p>
          <a:p>
            <a:pPr lvl="1">
              <a:spcBef>
                <a:spcPts val="0"/>
              </a:spcBef>
              <a:spcAft>
                <a:spcPts val="600"/>
              </a:spcAft>
              <a:defRPr/>
            </a:pPr>
            <a:r>
              <a:rPr lang="en-SG" altLang="en-US"/>
              <a:t>Most common namespace are included globally. </a:t>
            </a:r>
          </a:p>
          <a:p>
            <a:pPr lvl="1" eaLnBrk="1" hangingPunct="1">
              <a:spcBef>
                <a:spcPts val="0"/>
              </a:spcBef>
              <a:spcAft>
                <a:spcPts val="600"/>
              </a:spcAft>
              <a:defRPr/>
            </a:pPr>
            <a:endParaRPr lang="en-SG" altLang="en-US" dirty="0"/>
          </a:p>
        </p:txBody>
      </p:sp>
      <p:sp>
        <p:nvSpPr>
          <p:cNvPr id="5" name="TextBox 4">
            <a:extLst>
              <a:ext uri="{FF2B5EF4-FFF2-40B4-BE49-F238E27FC236}">
                <a16:creationId xmlns:a16="http://schemas.microsoft.com/office/drawing/2014/main" id="{45B12034-E3DD-45BD-8C4F-14E5A5846F9C}"/>
              </a:ext>
            </a:extLst>
          </p:cNvPr>
          <p:cNvSpPr txBox="1"/>
          <p:nvPr/>
        </p:nvSpPr>
        <p:spPr>
          <a:xfrm>
            <a:off x="228600" y="5274604"/>
            <a:ext cx="6070600" cy="400110"/>
          </a:xfrm>
          <a:prstGeom prst="rect">
            <a:avLst/>
          </a:prstGeom>
          <a:noFill/>
        </p:spPr>
        <p:txBody>
          <a:bodyPr wrap="square" rtlCol="0">
            <a:spAutoFit/>
          </a:bodyPr>
          <a:lstStyle/>
          <a:p>
            <a:r>
              <a:rPr lang="en-US" sz="2000">
                <a:solidFill>
                  <a:srgbClr val="660033"/>
                </a:solidFill>
              </a:rPr>
              <a:t>Note : You will get to see/use the above in future.</a:t>
            </a:r>
          </a:p>
        </p:txBody>
      </p:sp>
      <p:pic>
        <p:nvPicPr>
          <p:cNvPr id="10" name="Picture 9">
            <a:extLst>
              <a:ext uri="{FF2B5EF4-FFF2-40B4-BE49-F238E27FC236}">
                <a16:creationId xmlns:a16="http://schemas.microsoft.com/office/drawing/2014/main" id="{59576567-046F-476A-8A73-E59B901A5A37}"/>
              </a:ext>
            </a:extLst>
          </p:cNvPr>
          <p:cNvPicPr>
            <a:picLocks noChangeAspect="1"/>
          </p:cNvPicPr>
          <p:nvPr/>
        </p:nvPicPr>
        <p:blipFill>
          <a:blip r:embed="rId3"/>
          <a:stretch>
            <a:fillRect/>
          </a:stretch>
        </p:blipFill>
        <p:spPr>
          <a:xfrm>
            <a:off x="6858001" y="4089566"/>
            <a:ext cx="2197100" cy="1678153"/>
          </a:xfrm>
          <a:prstGeom prst="rect">
            <a:avLst/>
          </a:prstGeom>
        </p:spPr>
      </p:pic>
    </p:spTree>
    <p:extLst>
      <p:ext uri="{BB962C8B-B14F-4D97-AF65-F5344CB8AC3E}">
        <p14:creationId xmlns:p14="http://schemas.microsoft.com/office/powerpoint/2010/main" val="248910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a:extLst>
              <a:ext uri="{FF2B5EF4-FFF2-40B4-BE49-F238E27FC236}">
                <a16:creationId xmlns:a16="http://schemas.microsoft.com/office/drawing/2014/main" id="{7A9922CC-0837-40E0-8039-9F23C6AB77A2}"/>
              </a:ext>
            </a:extLst>
          </p:cNvPr>
          <p:cNvSpPr>
            <a:spLocks noChangeArrowheads="1"/>
          </p:cNvSpPr>
          <p:nvPr/>
        </p:nvSpPr>
        <p:spPr bwMode="auto">
          <a:xfrm>
            <a:off x="152400" y="0"/>
            <a:ext cx="8991600" cy="685800"/>
          </a:xfrm>
          <a:prstGeom prst="rect">
            <a:avLst/>
          </a:prstGeom>
          <a:noFill/>
          <a:ln w="28575">
            <a:noFill/>
            <a:miter lim="800000"/>
            <a:headEnd/>
            <a:tailEnd/>
          </a:ln>
          <a:effectLst/>
        </p:spPr>
        <p:txBody>
          <a:bodyPr anchor="ctr"/>
          <a:lstStyle/>
          <a:p>
            <a:pPr>
              <a:defRPr/>
            </a:pPr>
            <a:r>
              <a:rPr lang="en-US" sz="3200" b="1" dirty="0">
                <a:solidFill>
                  <a:schemeClr val="bg1"/>
                </a:solidFill>
                <a:latin typeface="+mj-lt"/>
                <a:ea typeface="+mj-ea"/>
                <a:cs typeface="+mj-cs"/>
              </a:rPr>
              <a:t>Console Input and Output Methods</a:t>
            </a:r>
          </a:p>
        </p:txBody>
      </p:sp>
      <p:graphicFrame>
        <p:nvGraphicFramePr>
          <p:cNvPr id="2" name="Table 1">
            <a:extLst>
              <a:ext uri="{FF2B5EF4-FFF2-40B4-BE49-F238E27FC236}">
                <a16:creationId xmlns:a16="http://schemas.microsoft.com/office/drawing/2014/main" id="{A356D318-5778-44E8-8A98-62908A3035C2}"/>
              </a:ext>
            </a:extLst>
          </p:cNvPr>
          <p:cNvGraphicFramePr>
            <a:graphicFrameLocks noGrp="1"/>
          </p:cNvGraphicFramePr>
          <p:nvPr>
            <p:extLst>
              <p:ext uri="{D42A27DB-BD31-4B8C-83A1-F6EECF244321}">
                <p14:modId xmlns:p14="http://schemas.microsoft.com/office/powerpoint/2010/main" val="4199398998"/>
              </p:ext>
            </p:extLst>
          </p:nvPr>
        </p:nvGraphicFramePr>
        <p:xfrm>
          <a:off x="228600" y="914400"/>
          <a:ext cx="8763000" cy="4998712"/>
        </p:xfrm>
        <a:graphic>
          <a:graphicData uri="http://schemas.openxmlformats.org/drawingml/2006/table">
            <a:tbl>
              <a:tblPr/>
              <a:tblGrid>
                <a:gridCol w="22098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411990">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Narrow" panose="020B0606020202030204" pitchFamily="34" charset="0"/>
                        </a:rPr>
                        <a:t>Method</a:t>
                      </a: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Narrow" panose="020B0606020202030204" pitchFamily="34" charset="0"/>
                        </a:rPr>
                        <a:t>Example</a:t>
                      </a: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310637">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200" b="1" dirty="0">
                          <a:solidFill>
                            <a:srgbClr val="0000FF"/>
                          </a:solidFill>
                          <a:latin typeface="Courier New" panose="02070309020205020404" pitchFamily="49" charset="0"/>
                          <a:cs typeface="Courier New" panose="02070309020205020404" pitchFamily="49" charset="0"/>
                        </a:rPr>
                        <a:t>Write()</a:t>
                      </a:r>
                      <a:br>
                        <a:rPr lang="en-US" altLang="en-US" sz="2200" b="1" dirty="0">
                          <a:solidFill>
                            <a:srgbClr val="0000FF"/>
                          </a:solidFill>
                          <a:latin typeface="Courier New" panose="02070309020205020404" pitchFamily="49" charset="0"/>
                          <a:cs typeface="Courier New" panose="02070309020205020404" pitchFamily="49" charset="0"/>
                        </a:rPr>
                      </a:br>
                      <a:r>
                        <a:rPr lang="en-US" altLang="en-US" sz="2200" b="1" dirty="0" err="1">
                          <a:solidFill>
                            <a:srgbClr val="0000FF"/>
                          </a:solidFill>
                          <a:latin typeface="Courier New" panose="02070309020205020404" pitchFamily="49" charset="0"/>
                          <a:cs typeface="Courier New" panose="02070309020205020404" pitchFamily="49" charset="0"/>
                        </a:rPr>
                        <a:t>WriteLine</a:t>
                      </a:r>
                      <a:r>
                        <a:rPr lang="en-US" altLang="en-US" sz="2200" b="1" dirty="0">
                          <a:solidFill>
                            <a:srgbClr val="0000FF"/>
                          </a:solidFill>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chemeClr val="tx1"/>
                          </a:solidFill>
                          <a:effectLst/>
                          <a:latin typeface="Arial Narrow" panose="020B0606020202030204" pitchFamily="34" charset="0"/>
                        </a:rPr>
                      </a:br>
                      <a:r>
                        <a:rPr kumimoji="0" lang="en-US" altLang="en-US" sz="2400" b="0" i="0" u="none" strike="noStrike" cap="none" normalizeH="0" baseline="0" dirty="0">
                          <a:ln>
                            <a:noFill/>
                          </a:ln>
                          <a:solidFill>
                            <a:schemeClr val="tx1"/>
                          </a:solidFill>
                          <a:effectLst/>
                          <a:latin typeface="Arial Narrow" panose="020B0606020202030204" pitchFamily="34" charset="0"/>
                        </a:rPr>
                        <a:t>Display a string to console.</a:t>
                      </a:r>
                      <a:endParaRPr kumimoji="0" lang="en-US" altLang="en-US" sz="2400" b="1" i="0" u="none" strike="noStrike" cap="none" normalizeH="0" baseline="0" dirty="0">
                        <a:ln>
                          <a:noFill/>
                        </a:ln>
                        <a:solidFill>
                          <a:schemeClr val="tx1"/>
                        </a:solidFill>
                        <a:effectLst/>
                        <a:latin typeface="Arial Narrow" panose="020B0606020202030204" pitchFamily="34" charset="0"/>
                      </a:endParaRP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ts val="600"/>
                        </a:spcAft>
                        <a:buClrTx/>
                        <a:buSzTx/>
                        <a:buFontTx/>
                        <a:buNone/>
                        <a:tabLst/>
                      </a:pPr>
                      <a:r>
                        <a:rPr lang="en-US" altLang="en-US" sz="2200" b="1" dirty="0" err="1">
                          <a:solidFill>
                            <a:srgbClr val="0000FF"/>
                          </a:solidFill>
                          <a:latin typeface="Courier New" panose="02070309020205020404" pitchFamily="49" charset="0"/>
                          <a:cs typeface="Courier New" panose="02070309020205020404" pitchFamily="49" charset="0"/>
                        </a:rPr>
                        <a:t>Console.Write</a:t>
                      </a:r>
                      <a:r>
                        <a:rPr lang="en-US" altLang="en-US" sz="2200" b="1" dirty="0">
                          <a:solidFill>
                            <a:srgbClr val="0000FF"/>
                          </a:solidFill>
                          <a:latin typeface="Courier New" panose="02070309020205020404" pitchFamily="49" charset="0"/>
                          <a:cs typeface="Courier New" panose="02070309020205020404" pitchFamily="49" charset="0"/>
                        </a:rPr>
                        <a:t>(</a:t>
                      </a:r>
                      <a:r>
                        <a:rPr lang="en-US" sz="2200" b="1" dirty="0">
                          <a:solidFill>
                            <a:srgbClr val="0000FF"/>
                          </a:solidFill>
                          <a:latin typeface="Courier New" panose="02070309020205020404" pitchFamily="49" charset="0"/>
                          <a:cs typeface="Courier New" panose="02070309020205020404" pitchFamily="49" charset="0"/>
                        </a:rPr>
                        <a:t>"Hello ");</a:t>
                      </a:r>
                      <a:endParaRPr lang="en-US" altLang="en-US" sz="2200" b="1" dirty="0">
                        <a:solidFill>
                          <a:srgbClr val="0000FF"/>
                        </a:solidFill>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ts val="600"/>
                        </a:spcAft>
                        <a:buClrTx/>
                        <a:buSzTx/>
                        <a:buFontTx/>
                        <a:buNone/>
                        <a:tabLst/>
                      </a:pPr>
                      <a:r>
                        <a:rPr lang="en-US" altLang="en-US" sz="2200" b="1" dirty="0" err="1">
                          <a:solidFill>
                            <a:srgbClr val="0000FF"/>
                          </a:solidFill>
                          <a:latin typeface="Courier New" panose="02070309020205020404" pitchFamily="49" charset="0"/>
                          <a:cs typeface="Courier New" panose="02070309020205020404" pitchFamily="49" charset="0"/>
                        </a:rPr>
                        <a:t>Console.WriteLine</a:t>
                      </a:r>
                      <a:r>
                        <a:rPr lang="en-US" altLang="en-US" sz="2200" b="1" dirty="0">
                          <a:solidFill>
                            <a:srgbClr val="0000FF"/>
                          </a:solidFill>
                          <a:latin typeface="Courier New" panose="02070309020205020404" pitchFamily="49" charset="0"/>
                          <a:cs typeface="Courier New" panose="02070309020205020404" pitchFamily="49" charset="0"/>
                        </a:rPr>
                        <a:t>(</a:t>
                      </a:r>
                      <a:r>
                        <a:rPr lang="en-US" sz="2200" b="1" dirty="0">
                          <a:solidFill>
                            <a:srgbClr val="0000FF"/>
                          </a:solidFill>
                          <a:latin typeface="Courier New" panose="02070309020205020404" pitchFamily="49" charset="0"/>
                          <a:cs typeface="Courier New" panose="02070309020205020404" pitchFamily="49" charset="0"/>
                        </a:rPr>
                        <a:t>"</a:t>
                      </a:r>
                      <a:r>
                        <a:rPr lang="en-US" altLang="en-US" sz="2200" b="1" dirty="0">
                          <a:solidFill>
                            <a:srgbClr val="0000FF"/>
                          </a:solidFill>
                          <a:latin typeface="Courier New" panose="02070309020205020404" pitchFamily="49" charset="0"/>
                          <a:cs typeface="Courier New" panose="02070309020205020404" pitchFamily="49" charset="0"/>
                        </a:rPr>
                        <a:t>World!</a:t>
                      </a:r>
                      <a:r>
                        <a:rPr lang="en-US" sz="2200" b="1" dirty="0">
                          <a:solidFill>
                            <a:srgbClr val="0000FF"/>
                          </a:solidFill>
                          <a:latin typeface="Courier New" panose="02070309020205020404" pitchFamily="49" charset="0"/>
                          <a:cs typeface="Courier New" panose="02070309020205020404" pitchFamily="49" charset="0"/>
                        </a:rPr>
                        <a:t>"</a:t>
                      </a:r>
                      <a:r>
                        <a:rPr lang="en-US" altLang="en-US" sz="2200" b="1" dirty="0">
                          <a:solidFill>
                            <a:srgbClr val="0000FF"/>
                          </a:solidFill>
                          <a:latin typeface="Courier New" panose="02070309020205020404" pitchFamily="49" charset="0"/>
                          <a:cs typeface="Courier New" panose="02070309020205020404" pitchFamily="49" charset="0"/>
                        </a:rPr>
                        <a:t>);</a:t>
                      </a:r>
                    </a:p>
                    <a:p>
                      <a:pPr marL="228600" marR="0" lvl="0" indent="-2286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Narrow" panose="020B0606020202030204" pitchFamily="34" charset="0"/>
                        </a:rPr>
                        <a:t>Display </a:t>
                      </a:r>
                      <a:r>
                        <a:rPr kumimoji="0" lang="en-US" altLang="en-US" sz="2400" b="1" i="0" u="none" strike="noStrike" cap="none" normalizeH="0" baseline="0" dirty="0">
                          <a:ln>
                            <a:noFill/>
                          </a:ln>
                          <a:solidFill>
                            <a:srgbClr val="009900"/>
                          </a:solidFill>
                          <a:effectLst/>
                          <a:latin typeface="Arial Narrow" panose="020B0606020202030204" pitchFamily="34" charset="0"/>
                        </a:rPr>
                        <a:t>Hello World! </a:t>
                      </a:r>
                      <a:r>
                        <a:rPr kumimoji="0" lang="en-US" altLang="en-US" sz="2400" b="0" i="0" u="none" strike="noStrike" cap="none" normalizeH="0" baseline="0" dirty="0">
                          <a:ln>
                            <a:noFill/>
                          </a:ln>
                          <a:solidFill>
                            <a:schemeClr val="tx1"/>
                          </a:solidFill>
                          <a:effectLst/>
                          <a:latin typeface="Arial Narrow" panose="020B0606020202030204" pitchFamily="34" charset="0"/>
                        </a:rPr>
                        <a:t>to console</a:t>
                      </a:r>
                      <a:endParaRPr kumimoji="0" lang="en-US" altLang="en-US" sz="2800" b="0" i="0" u="none" strike="noStrike" cap="none" normalizeH="0" baseline="0" dirty="0">
                        <a:ln>
                          <a:noFill/>
                        </a:ln>
                        <a:solidFill>
                          <a:schemeClr val="tx1"/>
                        </a:solidFill>
                        <a:effectLst/>
                        <a:latin typeface="Arial Narrow" panose="020B0606020202030204" pitchFamily="34" charset="0"/>
                      </a:endParaRP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10637">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200" b="1" dirty="0" err="1">
                          <a:solidFill>
                            <a:srgbClr val="0000FF"/>
                          </a:solidFill>
                          <a:latin typeface="Courier New" panose="02070309020205020404" pitchFamily="49" charset="0"/>
                          <a:cs typeface="Courier New" panose="02070309020205020404" pitchFamily="49" charset="0"/>
                        </a:rPr>
                        <a:t>ReadLine</a:t>
                      </a:r>
                      <a:r>
                        <a:rPr lang="en-US" altLang="en-US" sz="2200" b="1" dirty="0">
                          <a:solidFill>
                            <a:srgbClr val="0000FF"/>
                          </a:solidFill>
                          <a:latin typeface="Courier New" panose="02070309020205020404" pitchFamily="49" charset="0"/>
                          <a:cs typeface="Courier New" panose="02070309020205020404" pitchFamily="49" charset="0"/>
                        </a:rPr>
                        <a:t>()</a:t>
                      </a:r>
                      <a:br>
                        <a:rPr lang="en-US" altLang="en-US" sz="2400" b="1" dirty="0">
                          <a:solidFill>
                            <a:srgbClr val="0000FF"/>
                          </a:solidFill>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chemeClr val="tx1"/>
                          </a:solidFill>
                          <a:effectLst/>
                          <a:latin typeface="Arial Narrow" panose="020B0606020202030204" pitchFamily="34" charset="0"/>
                        </a:rPr>
                        <a:t>Obtain a line of data (string) input from console</a:t>
                      </a:r>
                      <a:endParaRPr kumimoji="0" lang="en-US" altLang="en-US" sz="2400" b="1" i="0" u="none" strike="noStrike" cap="none" normalizeH="0" baseline="0" dirty="0">
                        <a:ln>
                          <a:noFill/>
                        </a:ln>
                        <a:solidFill>
                          <a:schemeClr val="tx1"/>
                        </a:solidFill>
                        <a:effectLst/>
                        <a:latin typeface="Arial Narrow" panose="020B0606020202030204" pitchFamily="34" charset="0"/>
                      </a:endParaRP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ts val="600"/>
                        </a:spcAft>
                        <a:buClrTx/>
                        <a:buSzTx/>
                        <a:buFontTx/>
                        <a:buNone/>
                        <a:tabLst/>
                      </a:pPr>
                      <a:r>
                        <a:rPr lang="en-US" altLang="en-US" sz="2200" b="1" dirty="0">
                          <a:solidFill>
                            <a:srgbClr val="0000FF"/>
                          </a:solidFill>
                          <a:latin typeface="Courier New" panose="02070309020205020404" pitchFamily="49" charset="0"/>
                          <a:cs typeface="Courier New" panose="02070309020205020404" pitchFamily="49" charset="0"/>
                        </a:rPr>
                        <a:t>string </a:t>
                      </a:r>
                      <a:r>
                        <a:rPr lang="en-US" altLang="en-US" sz="2200" b="1" dirty="0" err="1">
                          <a:solidFill>
                            <a:srgbClr val="0000FF"/>
                          </a:solidFill>
                          <a:latin typeface="Courier New" panose="02070309020205020404" pitchFamily="49" charset="0"/>
                          <a:cs typeface="Courier New" panose="02070309020205020404" pitchFamily="49" charset="0"/>
                        </a:rPr>
                        <a:t>msg</a:t>
                      </a:r>
                      <a:r>
                        <a:rPr lang="en-US" altLang="en-US" sz="2200" b="1" dirty="0">
                          <a:solidFill>
                            <a:srgbClr val="0000FF"/>
                          </a:solidFill>
                          <a:latin typeface="Courier New" panose="02070309020205020404" pitchFamily="49" charset="0"/>
                          <a:cs typeface="Courier New" panose="02070309020205020404" pitchFamily="49" charset="0"/>
                        </a:rPr>
                        <a:t> = </a:t>
                      </a:r>
                      <a:r>
                        <a:rPr lang="en-US" altLang="en-US" sz="2200" b="1" dirty="0" err="1">
                          <a:solidFill>
                            <a:srgbClr val="0000FF"/>
                          </a:solidFill>
                          <a:latin typeface="Courier New" panose="02070309020205020404" pitchFamily="49" charset="0"/>
                          <a:cs typeface="Courier New" panose="02070309020205020404" pitchFamily="49" charset="0"/>
                        </a:rPr>
                        <a:t>Console.ReadLine</a:t>
                      </a:r>
                      <a:r>
                        <a:rPr lang="en-US" altLang="en-US" sz="2200" b="1" dirty="0">
                          <a:solidFill>
                            <a:srgbClr val="0000FF"/>
                          </a:solidFill>
                          <a:latin typeface="Courier New" panose="02070309020205020404" pitchFamily="49" charset="0"/>
                          <a:cs typeface="Courier New" panose="02070309020205020404" pitchFamily="49" charset="0"/>
                        </a:rPr>
                        <a:t>();</a:t>
                      </a:r>
                    </a:p>
                    <a:p>
                      <a:pPr marL="228600" marR="0" lvl="0" indent="-2286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Narrow" panose="020B0606020202030204" pitchFamily="34" charset="0"/>
                        </a:rPr>
                        <a:t>Obtain a line of data (string) from the input and assign to string variable msg.</a:t>
                      </a: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62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200" b="1" dirty="0" err="1">
                          <a:solidFill>
                            <a:srgbClr val="0000FF"/>
                          </a:solidFill>
                          <a:latin typeface="Courier New" panose="02070309020205020404" pitchFamily="49" charset="0"/>
                          <a:cs typeface="Courier New" panose="02070309020205020404" pitchFamily="49" charset="0"/>
                        </a:rPr>
                        <a:t>ReadKey</a:t>
                      </a:r>
                      <a:r>
                        <a:rPr lang="en-US" altLang="en-US" sz="2200" b="1" dirty="0">
                          <a:solidFill>
                            <a:srgbClr val="0000FF"/>
                          </a:solidFill>
                          <a:latin typeface="Courier New" panose="02070309020205020404" pitchFamily="49" charset="0"/>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Narrow" panose="020B0606020202030204" pitchFamily="34" charset="0"/>
                        </a:rPr>
                        <a:t>Obtain a character input from console</a:t>
                      </a: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ts val="600"/>
                        </a:spcAft>
                        <a:buClrTx/>
                        <a:buSzTx/>
                        <a:buFontTx/>
                        <a:buNone/>
                        <a:tabLst/>
                      </a:pPr>
                      <a:r>
                        <a:rPr lang="en-US" altLang="en-US" sz="2200" b="1" dirty="0" err="1">
                          <a:solidFill>
                            <a:srgbClr val="0000FF"/>
                          </a:solidFill>
                          <a:latin typeface="Courier New" panose="02070309020205020404" pitchFamily="49" charset="0"/>
                          <a:cs typeface="Courier New" panose="02070309020205020404" pitchFamily="49" charset="0"/>
                        </a:rPr>
                        <a:t>Console.ReadKey</a:t>
                      </a:r>
                      <a:r>
                        <a:rPr lang="en-US" altLang="en-US" sz="2200" b="1" dirty="0">
                          <a:solidFill>
                            <a:srgbClr val="0000FF"/>
                          </a:solidFill>
                          <a:latin typeface="Courier New" panose="02070309020205020404" pitchFamily="49" charset="0"/>
                          <a:cs typeface="Courier New" panose="02070309020205020404" pitchFamily="49" charset="0"/>
                        </a:rPr>
                        <a:t>();</a:t>
                      </a:r>
                    </a:p>
                    <a:p>
                      <a:pPr marL="228600" marR="0" lvl="0" indent="-2286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Narrow" panose="020B0606020202030204" pitchFamily="34" charset="0"/>
                        </a:rPr>
                        <a:t>Obtain a character or function key pressed by the user. </a:t>
                      </a:r>
                    </a:p>
                  </a:txBody>
                  <a:tcPr marL="91445" marR="91445"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3" name="s08">
            <a:hlinkClick r:id="" action="ppaction://media"/>
            <a:extLst>
              <a:ext uri="{FF2B5EF4-FFF2-40B4-BE49-F238E27FC236}">
                <a16:creationId xmlns:a16="http://schemas.microsoft.com/office/drawing/2014/main" id="{D9366C1F-116C-4598-9DB2-F4E81BE3401C}"/>
              </a:ext>
            </a:extLst>
          </p:cNvPr>
          <p:cNvPicPr>
            <a:picLocks noChangeAspect="1"/>
          </p:cNvPicPr>
          <p:nvPr>
            <a:audioFile r:link="rId1"/>
            <p:extLst>
              <p:ext uri="{DAA4B4D4-6D71-4841-9C94-3DE7FCFB9230}">
                <p14:media xmlns:p14="http://schemas.microsoft.com/office/powerpoint/2010/main" r:embed="rId2">
                  <p14:trim end="7250.2"/>
                </p14:media>
              </p:ext>
            </p:extLst>
          </p:nvPr>
        </p:nvPicPr>
        <p:blipFill>
          <a:blip r:embed="rId5"/>
          <a:stretch>
            <a:fillRect/>
          </a:stretch>
        </p:blipFill>
        <p:spPr>
          <a:xfrm>
            <a:off x="8710304" y="166616"/>
            <a:ext cx="406400" cy="406400"/>
          </a:xfrm>
          <a:prstGeom prst="rect">
            <a:avLst/>
          </a:prstGeom>
        </p:spPr>
      </p:pic>
    </p:spTree>
  </p:cSld>
  <p:clrMapOvr>
    <a:masterClrMapping/>
  </p:clrMapOvr>
  <p:timing>
    <p:tnLst>
      <p:par>
        <p:cTn id="1" dur="indefinite" restart="never" nodeType="tmRoot">
          <p:childTnLst>
            <p:audio>
              <p:cMediaNode vol="80000" showWhenStopped="0">
                <p:cTn id="2"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552dbef-7a6a-4b43-9b20-c56e2880b8c9" xsi:nil="true"/>
    <lcf76f155ced4ddcb4097134ff3c332f xmlns="ca7cff02-f992-47a1-a703-ade4bd02634a">
      <Terms xmlns="http://schemas.microsoft.com/office/infopath/2007/PartnerControls"/>
    </lcf76f155ced4ddcb4097134ff3c332f>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5B4D96DB587E42989A6DA86F8D438D" ma:contentTypeVersion="16" ma:contentTypeDescription="Create a new document." ma:contentTypeScope="" ma:versionID="4926eff2c6ba91fbd04e6c8971884453">
  <xsd:schema xmlns:xsd="http://www.w3.org/2001/XMLSchema" xmlns:xs="http://www.w3.org/2001/XMLSchema" xmlns:p="http://schemas.microsoft.com/office/2006/metadata/properties" xmlns:ns1="http://schemas.microsoft.com/sharepoint/v3" xmlns:ns2="ca7cff02-f992-47a1-a703-ade4bd02634a" xmlns:ns3="9552dbef-7a6a-4b43-9b20-c56e2880b8c9" targetNamespace="http://schemas.microsoft.com/office/2006/metadata/properties" ma:root="true" ma:fieldsID="683bad9d13dc4e6b9d6454219f9da1a2" ns1:_="" ns2:_="" ns3:_="">
    <xsd:import namespace="http://schemas.microsoft.com/sharepoint/v3"/>
    <xsd:import namespace="ca7cff02-f992-47a1-a703-ade4bd02634a"/>
    <xsd:import namespace="9552dbef-7a6a-4b43-9b20-c56e2880b8c9"/>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LengthInSeconds"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7cff02-f992-47a1-a703-ade4bd02634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19677b16-c5f4-496b-b09b-a25880eeb70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52dbef-7a6a-4b43-9b20-c56e2880b8c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7374b399-ab63-44db-9bdf-2ccad3a5de9b}" ma:internalName="TaxCatchAll" ma:showField="CatchAllData" ma:web="9552dbef-7a6a-4b43-9b20-c56e2880b8c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45C255-8523-4892-A777-7F4B5125FB99}">
  <ds:schemaRefs>
    <ds:schemaRef ds:uri="http://schemas.microsoft.com/sharepoint/v3/contenttype/forms"/>
  </ds:schemaRefs>
</ds:datastoreItem>
</file>

<file path=customXml/itemProps2.xml><?xml version="1.0" encoding="utf-8"?>
<ds:datastoreItem xmlns:ds="http://schemas.openxmlformats.org/officeDocument/2006/customXml" ds:itemID="{DE63F7FF-F619-4023-B2E6-1711D7E9C45E}">
  <ds:schemaRefs>
    <ds:schemaRef ds:uri="http://schemas.microsoft.com/office/2006/metadata/properties"/>
    <ds:schemaRef ds:uri="http://schemas.microsoft.com/office/infopath/2007/PartnerControls"/>
    <ds:schemaRef ds:uri="http://schemas.microsoft.com/sharepoint/v3"/>
    <ds:schemaRef ds:uri="9552dbef-7a6a-4b43-9b20-c56e2880b8c9"/>
    <ds:schemaRef ds:uri="ca7cff02-f992-47a1-a703-ade4bd02634a"/>
  </ds:schemaRefs>
</ds:datastoreItem>
</file>

<file path=customXml/itemProps3.xml><?xml version="1.0" encoding="utf-8"?>
<ds:datastoreItem xmlns:ds="http://schemas.openxmlformats.org/officeDocument/2006/customXml" ds:itemID="{D6C1029B-51A6-42C0-9C38-6722C73DB5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a7cff02-f992-47a1-a703-ade4bd02634a"/>
    <ds:schemaRef ds:uri="9552dbef-7a6a-4b43-9b20-c56e2880b8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8775</TotalTime>
  <Words>5613</Words>
  <Application>Microsoft Office PowerPoint</Application>
  <PresentationFormat>On-screen Show (4:3)</PresentationFormat>
  <Paragraphs>659</Paragraphs>
  <Slides>47</Slides>
  <Notes>43</Notes>
  <HiddenSlides>0</HiddenSlides>
  <MMClips>31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宋体</vt:lpstr>
      <vt:lpstr>Arial</vt:lpstr>
      <vt:lpstr>Arial Narrow</vt:lpstr>
      <vt:lpstr>Calibri</vt:lpstr>
      <vt:lpstr>Consolas</vt:lpstr>
      <vt:lpstr>Courier New</vt:lpstr>
      <vt:lpstr>Segoe UI</vt:lpstr>
      <vt:lpstr>Times New Roman</vt:lpstr>
      <vt:lpstr>Verdana</vt:lpstr>
      <vt:lpstr>Wingdings</vt:lpstr>
      <vt:lpstr>Default Design</vt:lpstr>
      <vt:lpstr>PowerPoint Presentation</vt:lpstr>
      <vt:lpstr>Objectives</vt:lpstr>
      <vt:lpstr>What is C#</vt:lpstr>
      <vt:lpstr>My First C# Program …/1</vt:lpstr>
      <vt:lpstr>My First C# Program …/2</vt:lpstr>
      <vt:lpstr>My First C# Program …/3</vt:lpstr>
      <vt:lpstr>My First C# Program …/4</vt:lpstr>
      <vt:lpstr>Additional Information</vt:lpstr>
      <vt:lpstr>PowerPoint Presentation</vt:lpstr>
      <vt:lpstr>Data Types</vt:lpstr>
      <vt:lpstr>Data types</vt:lpstr>
      <vt:lpstr>Data types</vt:lpstr>
      <vt:lpstr>Variables</vt:lpstr>
      <vt:lpstr>Rules for naming variables</vt:lpstr>
      <vt:lpstr>Constants</vt:lpstr>
      <vt:lpstr>PowerPoint Presentation</vt:lpstr>
      <vt:lpstr>Operators</vt:lpstr>
      <vt:lpstr>Operators</vt:lpstr>
      <vt:lpstr>PowerPoint Presentation</vt:lpstr>
      <vt:lpstr>PowerPoint Presentation</vt:lpstr>
      <vt:lpstr>PowerPoint Presentation</vt:lpstr>
      <vt:lpstr>Concatenation Operator</vt:lpstr>
      <vt:lpstr>PowerPoint Presentation</vt:lpstr>
      <vt:lpstr>PowerPoint Presentation</vt:lpstr>
      <vt:lpstr>Activity 1</vt:lpstr>
      <vt:lpstr>Control Structures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vt:lpstr>
      <vt:lpstr>Method</vt:lpstr>
      <vt:lpstr>Method – no return value</vt:lpstr>
      <vt:lpstr>Method – with a return value</vt:lpstr>
      <vt:lpstr>Method with Optional Parameter</vt:lpstr>
      <vt:lpstr>Value-Type Variable vs Reference-Type Variable</vt:lpstr>
      <vt:lpstr>Passing Value Type</vt:lpstr>
      <vt:lpstr>Passing Value Type</vt:lpstr>
      <vt:lpstr>Passing Reference Type</vt:lpstr>
      <vt:lpstr>Passing Reference Type</vt:lpstr>
      <vt:lpstr>Passing Reference Type</vt:lpstr>
      <vt:lpstr>Passing Reference Type</vt:lpstr>
      <vt:lpstr>Reading Reference</vt:lpstr>
      <vt:lpstr>Summary</vt:lpstr>
    </vt:vector>
  </TitlesOfParts>
  <Company>Ngee Ann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Pamela LOY-SIOW (NP)</cp:lastModifiedBy>
  <cp:revision>559</cp:revision>
  <dcterms:created xsi:type="dcterms:W3CDTF">2010-03-15T07:19:17Z</dcterms:created>
  <dcterms:modified xsi:type="dcterms:W3CDTF">2023-10-06T04:21:01Z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0x010100DA5B4D96DB587E42989A6DA86F8D438D</vt:lpwstr>
  </property>
  <property fmtid="{D5CDD505-2E9C-101B-9397-08002B2CF9AE}" pid="3" name="MSIP_Label_30286cb9-b49f-4646-87a5-340028348160_Enabled">
    <vt:lpwstr>true</vt:lpwstr>
  </property>
  <property fmtid="{D5CDD505-2E9C-101B-9397-08002B2CF9AE}" pid="4" name="MSIP_Label_30286cb9-b49f-4646-87a5-340028348160_SetDate">
    <vt:lpwstr>2023-10-06T04:21:00Z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d9173b91-c350-458c-9bdf-dada5670f647</vt:lpwstr>
  </property>
  <property fmtid="{D5CDD505-2E9C-101B-9397-08002B2CF9AE}" pid="9" name="MSIP_Label_30286cb9-b49f-4646-87a5-340028348160_ContentBits">
    <vt:lpwstr>1</vt:lpwstr>
  </property>
</Properties>
</file>