
<file path=[Content_Types].xml><?xml version="1.0" encoding="utf-8"?>
<Types xmlns="http://schemas.openxmlformats.org/package/2006/content-types">
  <Default Extension="mp3" ContentType="audio/mpeg"/>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9"/>
  </p:notesMasterIdLst>
  <p:handoutMasterIdLst>
    <p:handoutMasterId r:id="rId50"/>
  </p:handoutMasterIdLst>
  <p:sldIdLst>
    <p:sldId id="256" r:id="rId5"/>
    <p:sldId id="261" r:id="rId6"/>
    <p:sldId id="702" r:id="rId7"/>
    <p:sldId id="710" r:id="rId8"/>
    <p:sldId id="711" r:id="rId9"/>
    <p:sldId id="709" r:id="rId10"/>
    <p:sldId id="662" r:id="rId11"/>
    <p:sldId id="663" r:id="rId12"/>
    <p:sldId id="664" r:id="rId13"/>
    <p:sldId id="690" r:id="rId14"/>
    <p:sldId id="692" r:id="rId15"/>
    <p:sldId id="704" r:id="rId16"/>
    <p:sldId id="715" r:id="rId17"/>
    <p:sldId id="716" r:id="rId18"/>
    <p:sldId id="717" r:id="rId19"/>
    <p:sldId id="718" r:id="rId20"/>
    <p:sldId id="714" r:id="rId21"/>
    <p:sldId id="719" r:id="rId22"/>
    <p:sldId id="720" r:id="rId23"/>
    <p:sldId id="721" r:id="rId24"/>
    <p:sldId id="722" r:id="rId25"/>
    <p:sldId id="713" r:id="rId26"/>
    <p:sldId id="707" r:id="rId27"/>
    <p:sldId id="708" r:id="rId28"/>
    <p:sldId id="712" r:id="rId29"/>
    <p:sldId id="723" r:id="rId30"/>
    <p:sldId id="696" r:id="rId31"/>
    <p:sldId id="533" r:id="rId32"/>
    <p:sldId id="691" r:id="rId33"/>
    <p:sldId id="694" r:id="rId34"/>
    <p:sldId id="695" r:id="rId35"/>
    <p:sldId id="688" r:id="rId36"/>
    <p:sldId id="686" r:id="rId37"/>
    <p:sldId id="687" r:id="rId38"/>
    <p:sldId id="697" r:id="rId39"/>
    <p:sldId id="699" r:id="rId40"/>
    <p:sldId id="700" r:id="rId41"/>
    <p:sldId id="698" r:id="rId42"/>
    <p:sldId id="264" r:id="rId43"/>
    <p:sldId id="266" r:id="rId44"/>
    <p:sldId id="265" r:id="rId45"/>
    <p:sldId id="701" r:id="rId46"/>
    <p:sldId id="669" r:id="rId47"/>
    <p:sldId id="629"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33CC"/>
    <a:srgbClr val="0000FF"/>
    <a:srgbClr val="9900CC"/>
    <a:srgbClr val="CC0000"/>
    <a:srgbClr val="640064"/>
    <a:srgbClr val="660066"/>
    <a:srgbClr val="360036"/>
    <a:srgbClr val="660033"/>
    <a:srgbClr val="420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92546" autoAdjust="0"/>
  </p:normalViewPr>
  <p:slideViewPr>
    <p:cSldViewPr>
      <p:cViewPr varScale="1">
        <p:scale>
          <a:sx n="69" d="100"/>
          <a:sy n="69" d="100"/>
        </p:scale>
        <p:origin x="1136" y="60"/>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48" d="100"/>
          <a:sy n="48" d="100"/>
        </p:scale>
        <p:origin x="2752" y="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D310E3E-C64B-41A4-A508-8CE0ED81C3D3}" type="datetimeFigureOut">
              <a:rPr lang="en-US" smtClean="0"/>
              <a:pPr/>
              <a:t>10/24/2023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E26A7D-2792-4F03-9F91-B961D07F1853}" type="slidenum">
              <a:rPr lang="en-US" smtClean="0"/>
              <a:pPr/>
              <a:t>‹#›</a:t>
            </a:fld>
            <a:endParaRPr lang="en-US"/>
          </a:p>
        </p:txBody>
      </p:sp>
    </p:spTree>
    <p:extLst>
      <p:ext uri="{BB962C8B-B14F-4D97-AF65-F5344CB8AC3E}">
        <p14:creationId xmlns:p14="http://schemas.microsoft.com/office/powerpoint/2010/main" val="15984633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6B286DB-C50B-484C-A5B6-2AE944CA4CB5}" type="slidenum">
              <a:rPr lang="en-US"/>
              <a:pPr/>
              <a:t>‹#›</a:t>
            </a:fld>
            <a:endParaRPr lang="en-US"/>
          </a:p>
        </p:txBody>
      </p:sp>
    </p:spTree>
    <p:extLst>
      <p:ext uri="{BB962C8B-B14F-4D97-AF65-F5344CB8AC3E}">
        <p14:creationId xmlns:p14="http://schemas.microsoft.com/office/powerpoint/2010/main" val="17416686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B286DB-C50B-484C-A5B6-2AE944CA4CB5}" type="slidenum">
              <a:rPr lang="en-US" smtClean="0"/>
              <a:pPr/>
              <a:t>1</a:t>
            </a:fld>
            <a:endParaRPr lang="en-US"/>
          </a:p>
        </p:txBody>
      </p:sp>
    </p:spTree>
    <p:extLst>
      <p:ext uri="{BB962C8B-B14F-4D97-AF65-F5344CB8AC3E}">
        <p14:creationId xmlns:p14="http://schemas.microsoft.com/office/powerpoint/2010/main" val="1358704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12E3C318-6257-4493-AAFA-87831E20BA36}"/>
              </a:ext>
            </a:extLst>
          </p:cNvPr>
          <p:cNvSpPr>
            <a:spLocks noGrp="1" noRot="1" noChangeAspect="1" noTextEdit="1"/>
          </p:cNvSpPr>
          <p:nvPr>
            <p:ph type="sldImg"/>
          </p:nvPr>
        </p:nvSpPr>
        <p:spPr>
          <a:ln/>
        </p:spPr>
      </p:sp>
      <p:sp>
        <p:nvSpPr>
          <p:cNvPr id="66563" name="Notes Placeholder 2">
            <a:extLst>
              <a:ext uri="{FF2B5EF4-FFF2-40B4-BE49-F238E27FC236}">
                <a16:creationId xmlns:a16="http://schemas.microsoft.com/office/drawing/2014/main" id="{A27DF079-0D89-4F3F-87C7-226D9474955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Let’s now look at the Stack&lt;T&gt; Collection Class.</a:t>
            </a:r>
          </a:p>
          <a:p>
            <a:pPr eaLnBrk="1" hangingPunct="1"/>
            <a:r>
              <a:rPr lang="en-US" altLang="en-US" dirty="0">
                <a:latin typeface="Arial" panose="020B0604020202020204" pitchFamily="34" charset="0"/>
              </a:rPr>
              <a:t>Do click on the link to find out more about stacks.</a:t>
            </a:r>
          </a:p>
        </p:txBody>
      </p:sp>
      <p:sp>
        <p:nvSpPr>
          <p:cNvPr id="66564" name="Slide Number Placeholder 3">
            <a:extLst>
              <a:ext uri="{FF2B5EF4-FFF2-40B4-BE49-F238E27FC236}">
                <a16:creationId xmlns:a16="http://schemas.microsoft.com/office/drawing/2014/main" id="{0C18E311-BE8B-43D6-869E-9A3FF3D1CF54}"/>
              </a:ext>
            </a:extLst>
          </p:cNvPr>
          <p:cNvSpPr txBox="1">
            <a:spLocks noGrp="1"/>
          </p:cNvSpPr>
          <p:nvPr/>
        </p:nvSpPr>
        <p:spPr bwMode="auto">
          <a:xfrm>
            <a:off x="3929063" y="8770938"/>
            <a:ext cx="30051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218" tIns="0" rIns="19218" bIns="0" anchor="b"/>
          <a:lstStyle>
            <a:lvl1pPr defTabSz="922338">
              <a:defRPr sz="2400">
                <a:solidFill>
                  <a:schemeClr val="tx1"/>
                </a:solidFill>
                <a:latin typeface="Verdana" panose="020B0604030504040204" pitchFamily="34" charset="0"/>
                <a:cs typeface="Arial" panose="020B0604020202020204" pitchFamily="34" charset="0"/>
              </a:defRPr>
            </a:lvl1pPr>
            <a:lvl2pPr marL="742950" indent="-285750" defTabSz="922338">
              <a:defRPr sz="2400">
                <a:solidFill>
                  <a:schemeClr val="tx1"/>
                </a:solidFill>
                <a:latin typeface="Verdana" panose="020B0604030504040204" pitchFamily="34" charset="0"/>
                <a:cs typeface="Arial" panose="020B0604020202020204" pitchFamily="34" charset="0"/>
              </a:defRPr>
            </a:lvl2pPr>
            <a:lvl3pPr marL="1143000" indent="-228600" defTabSz="922338">
              <a:defRPr sz="2400">
                <a:solidFill>
                  <a:schemeClr val="tx1"/>
                </a:solidFill>
                <a:latin typeface="Verdana" panose="020B0604030504040204" pitchFamily="34" charset="0"/>
                <a:cs typeface="Arial" panose="020B0604020202020204" pitchFamily="34" charset="0"/>
              </a:defRPr>
            </a:lvl3pPr>
            <a:lvl4pPr marL="1600200" indent="-228600" defTabSz="922338">
              <a:defRPr sz="2400">
                <a:solidFill>
                  <a:schemeClr val="tx1"/>
                </a:solidFill>
                <a:latin typeface="Verdana" panose="020B0604030504040204" pitchFamily="34" charset="0"/>
                <a:cs typeface="Arial" panose="020B0604020202020204" pitchFamily="34" charset="0"/>
              </a:defRPr>
            </a:lvl4pPr>
            <a:lvl5pPr marL="2057400" indent="-228600" defTabSz="922338">
              <a:defRPr sz="2400">
                <a:solidFill>
                  <a:schemeClr val="tx1"/>
                </a:solidFill>
                <a:latin typeface="Verdana" panose="020B0604030504040204" pitchFamily="34" charset="0"/>
                <a:cs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pPr algn="r"/>
            <a:fld id="{B791951F-1652-4EB0-9643-FBCA30FD97C2}" type="slidenum">
              <a:rPr lang="en-GB" altLang="en-US" sz="1000" i="1">
                <a:solidFill>
                  <a:srgbClr val="000000"/>
                </a:solidFill>
                <a:latin typeface="Arial" panose="020B0604020202020204" pitchFamily="34" charset="0"/>
              </a:rPr>
              <a:pPr algn="r"/>
              <a:t>12</a:t>
            </a:fld>
            <a:endParaRPr lang="en-GB" altLang="en-US" sz="1000" i="1">
              <a:solidFill>
                <a:srgbClr val="000000"/>
              </a:solidFill>
              <a:latin typeface="Arial" panose="020B0604020202020204" pitchFamily="34" charset="0"/>
            </a:endParaRPr>
          </a:p>
        </p:txBody>
      </p:sp>
    </p:spTree>
    <p:extLst>
      <p:ext uri="{BB962C8B-B14F-4D97-AF65-F5344CB8AC3E}">
        <p14:creationId xmlns:p14="http://schemas.microsoft.com/office/powerpoint/2010/main" val="1030613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often use stacks in our everyday life when we put one item on top of another item.  For example a stack of plates, when we put one plate on top of another plate, in our cupboards.  A stack of books, when we put one book on top of another book.  It is easy to remove the first item from the stack but difficult to remove the bottom-most item if the stack is very high.  One easy way is remove the bottom-most item is to repeatedly remove the top item.  Hence, a stack is a last-in, first-out collection of items.</a:t>
            </a:r>
          </a:p>
          <a:p>
            <a:r>
              <a:rPr lang="en-US" dirty="0"/>
              <a:t>Stacks in programming have their own terminology.  To add an item to a stack, we say “Push”, to remove an item from a stack, we say “Pop”.</a:t>
            </a:r>
          </a:p>
          <a:p>
            <a:r>
              <a:rPr lang="en-US" dirty="0"/>
              <a:t>Let’s see how we can write codes to manipulate data stored in a stack.</a:t>
            </a:r>
            <a:endParaRPr lang="en-GB"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13</a:t>
            </a:fld>
            <a:endParaRPr lang="en-US"/>
          </a:p>
        </p:txBody>
      </p:sp>
    </p:spTree>
    <p:extLst>
      <p:ext uri="{BB962C8B-B14F-4D97-AF65-F5344CB8AC3E}">
        <p14:creationId xmlns:p14="http://schemas.microsoft.com/office/powerpoint/2010/main" val="1713536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Stack class can be used to create a collection of that has this property of last-in, first-out. Note the syntax of how you can declare and create a stack. You can also create a stack from an array.</a:t>
            </a:r>
          </a:p>
        </p:txBody>
      </p:sp>
      <p:sp>
        <p:nvSpPr>
          <p:cNvPr id="4" name="Slide Number Placeholder 3"/>
          <p:cNvSpPr>
            <a:spLocks noGrp="1"/>
          </p:cNvSpPr>
          <p:nvPr>
            <p:ph type="sldNum" sz="quarter" idx="5"/>
          </p:nvPr>
        </p:nvSpPr>
        <p:spPr/>
        <p:txBody>
          <a:bodyPr/>
          <a:lstStyle/>
          <a:p>
            <a:fld id="{26B286DB-C50B-484C-A5B6-2AE944CA4CB5}" type="slidenum">
              <a:rPr lang="en-US" smtClean="0"/>
              <a:pPr/>
              <a:t>14</a:t>
            </a:fld>
            <a:endParaRPr lang="en-US"/>
          </a:p>
        </p:txBody>
      </p:sp>
    </p:spTree>
    <p:extLst>
      <p:ext uri="{BB962C8B-B14F-4D97-AF65-F5344CB8AC3E}">
        <p14:creationId xmlns:p14="http://schemas.microsoft.com/office/powerpoint/2010/main" val="190693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a Stack is not indexed, the way to display the contents of a Stack is to use a foreach loop.</a:t>
            </a:r>
          </a:p>
          <a:p>
            <a:r>
              <a:rPr lang="en-US" dirty="0"/>
              <a:t>Note that the contents of the Stack are displayed in reverse order of insertion, following the last-in, first-out property.</a:t>
            </a:r>
          </a:p>
          <a:p>
            <a:r>
              <a:rPr lang="en-US" dirty="0"/>
              <a:t>To find the number of items in the stack, use Count.</a:t>
            </a:r>
          </a:p>
        </p:txBody>
      </p:sp>
      <p:sp>
        <p:nvSpPr>
          <p:cNvPr id="4" name="Slide Number Placeholder 3"/>
          <p:cNvSpPr>
            <a:spLocks noGrp="1"/>
          </p:cNvSpPr>
          <p:nvPr>
            <p:ph type="sldNum" sz="quarter" idx="5"/>
          </p:nvPr>
        </p:nvSpPr>
        <p:spPr/>
        <p:txBody>
          <a:bodyPr/>
          <a:lstStyle/>
          <a:p>
            <a:fld id="{26B286DB-C50B-484C-A5B6-2AE944CA4CB5}" type="slidenum">
              <a:rPr lang="en-US" smtClean="0"/>
              <a:pPr/>
              <a:t>15</a:t>
            </a:fld>
            <a:endParaRPr lang="en-US"/>
          </a:p>
        </p:txBody>
      </p:sp>
    </p:spTree>
    <p:extLst>
      <p:ext uri="{BB962C8B-B14F-4D97-AF65-F5344CB8AC3E}">
        <p14:creationId xmlns:p14="http://schemas.microsoft.com/office/powerpoint/2010/main" val="3897095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shows how to duplicate a stack, by using the .</a:t>
            </a:r>
            <a:r>
              <a:rPr lang="en-US" dirty="0" err="1"/>
              <a:t>toArray</a:t>
            </a:r>
            <a:r>
              <a:rPr lang="en-US" dirty="0"/>
              <a:t>() method.  One item is removed or popped from the duplicated stack, so the last item that was added (or pushed in) which is "David", is removed. </a:t>
            </a:r>
          </a:p>
        </p:txBody>
      </p:sp>
      <p:sp>
        <p:nvSpPr>
          <p:cNvPr id="4" name="Slide Number Placeholder 3"/>
          <p:cNvSpPr>
            <a:spLocks noGrp="1"/>
          </p:cNvSpPr>
          <p:nvPr>
            <p:ph type="sldNum" sz="quarter" idx="5"/>
          </p:nvPr>
        </p:nvSpPr>
        <p:spPr/>
        <p:txBody>
          <a:bodyPr/>
          <a:lstStyle/>
          <a:p>
            <a:fld id="{26B286DB-C50B-484C-A5B6-2AE944CA4CB5}" type="slidenum">
              <a:rPr lang="en-US" smtClean="0"/>
              <a:pPr/>
              <a:t>16</a:t>
            </a:fld>
            <a:endParaRPr lang="en-US"/>
          </a:p>
        </p:txBody>
      </p:sp>
    </p:spTree>
    <p:extLst>
      <p:ext uri="{BB962C8B-B14F-4D97-AF65-F5344CB8AC3E}">
        <p14:creationId xmlns:p14="http://schemas.microsoft.com/office/powerpoint/2010/main" val="29885563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12E3C318-6257-4493-AAFA-87831E20BA36}"/>
              </a:ext>
            </a:extLst>
          </p:cNvPr>
          <p:cNvSpPr>
            <a:spLocks noGrp="1" noRot="1" noChangeAspect="1" noTextEdit="1"/>
          </p:cNvSpPr>
          <p:nvPr>
            <p:ph type="sldImg"/>
          </p:nvPr>
        </p:nvSpPr>
        <p:spPr>
          <a:ln/>
        </p:spPr>
      </p:sp>
      <p:sp>
        <p:nvSpPr>
          <p:cNvPr id="66563" name="Notes Placeholder 2">
            <a:extLst>
              <a:ext uri="{FF2B5EF4-FFF2-40B4-BE49-F238E27FC236}">
                <a16:creationId xmlns:a16="http://schemas.microsoft.com/office/drawing/2014/main" id="{A27DF079-0D89-4F3F-87C7-226D9474955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Here we look at the Queue&lt;T&gt; Collection Class which manages its data very differently from the Stack&lt;T&gt; Class.</a:t>
            </a:r>
          </a:p>
        </p:txBody>
      </p:sp>
      <p:sp>
        <p:nvSpPr>
          <p:cNvPr id="66564" name="Slide Number Placeholder 3">
            <a:extLst>
              <a:ext uri="{FF2B5EF4-FFF2-40B4-BE49-F238E27FC236}">
                <a16:creationId xmlns:a16="http://schemas.microsoft.com/office/drawing/2014/main" id="{0C18E311-BE8B-43D6-869E-9A3FF3D1CF54}"/>
              </a:ext>
            </a:extLst>
          </p:cNvPr>
          <p:cNvSpPr txBox="1">
            <a:spLocks noGrp="1"/>
          </p:cNvSpPr>
          <p:nvPr/>
        </p:nvSpPr>
        <p:spPr bwMode="auto">
          <a:xfrm>
            <a:off x="3929063" y="8770938"/>
            <a:ext cx="30051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218" tIns="0" rIns="19218" bIns="0" anchor="b"/>
          <a:lstStyle>
            <a:lvl1pPr defTabSz="922338">
              <a:defRPr sz="2400">
                <a:solidFill>
                  <a:schemeClr val="tx1"/>
                </a:solidFill>
                <a:latin typeface="Verdana" panose="020B0604030504040204" pitchFamily="34" charset="0"/>
                <a:cs typeface="Arial" panose="020B0604020202020204" pitchFamily="34" charset="0"/>
              </a:defRPr>
            </a:lvl1pPr>
            <a:lvl2pPr marL="742950" indent="-285750" defTabSz="922338">
              <a:defRPr sz="2400">
                <a:solidFill>
                  <a:schemeClr val="tx1"/>
                </a:solidFill>
                <a:latin typeface="Verdana" panose="020B0604030504040204" pitchFamily="34" charset="0"/>
                <a:cs typeface="Arial" panose="020B0604020202020204" pitchFamily="34" charset="0"/>
              </a:defRPr>
            </a:lvl2pPr>
            <a:lvl3pPr marL="1143000" indent="-228600" defTabSz="922338">
              <a:defRPr sz="2400">
                <a:solidFill>
                  <a:schemeClr val="tx1"/>
                </a:solidFill>
                <a:latin typeface="Verdana" panose="020B0604030504040204" pitchFamily="34" charset="0"/>
                <a:cs typeface="Arial" panose="020B0604020202020204" pitchFamily="34" charset="0"/>
              </a:defRPr>
            </a:lvl3pPr>
            <a:lvl4pPr marL="1600200" indent="-228600" defTabSz="922338">
              <a:defRPr sz="2400">
                <a:solidFill>
                  <a:schemeClr val="tx1"/>
                </a:solidFill>
                <a:latin typeface="Verdana" panose="020B0604030504040204" pitchFamily="34" charset="0"/>
                <a:cs typeface="Arial" panose="020B0604020202020204" pitchFamily="34" charset="0"/>
              </a:defRPr>
            </a:lvl4pPr>
            <a:lvl5pPr marL="2057400" indent="-228600" defTabSz="922338">
              <a:defRPr sz="2400">
                <a:solidFill>
                  <a:schemeClr val="tx1"/>
                </a:solidFill>
                <a:latin typeface="Verdana" panose="020B0604030504040204" pitchFamily="34" charset="0"/>
                <a:cs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pPr algn="r"/>
            <a:fld id="{B791951F-1652-4EB0-9643-FBCA30FD97C2}" type="slidenum">
              <a:rPr lang="en-GB" altLang="en-US" sz="1000" i="1">
                <a:solidFill>
                  <a:srgbClr val="000000"/>
                </a:solidFill>
                <a:latin typeface="Arial" panose="020B0604020202020204" pitchFamily="34" charset="0"/>
              </a:rPr>
              <a:pPr algn="r"/>
              <a:t>17</a:t>
            </a:fld>
            <a:endParaRPr lang="en-GB" altLang="en-US" sz="1000" i="1">
              <a:solidFill>
                <a:srgbClr val="000000"/>
              </a:solidFill>
              <a:latin typeface="Arial" panose="020B0604020202020204" pitchFamily="34" charset="0"/>
            </a:endParaRPr>
          </a:p>
        </p:txBody>
      </p:sp>
    </p:spTree>
    <p:extLst>
      <p:ext uri="{BB962C8B-B14F-4D97-AF65-F5344CB8AC3E}">
        <p14:creationId xmlns:p14="http://schemas.microsoft.com/office/powerpoint/2010/main" val="1139196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Queues happen often in our daily lives.  Did you queue up to buy food in the canteen?   When you are the first person in the queue, do you get served first?  Yes, queues tend to be very annoying for the person who is at the end of the queue!  </a:t>
            </a:r>
          </a:p>
          <a:p>
            <a:r>
              <a:rPr lang="en-US" dirty="0"/>
              <a:t>Queues in programming also have their own terminology.  To join a queue, we say Enqueue.  To get out of the queue (because it is your turn), we say Dequeue. </a:t>
            </a:r>
          </a:p>
          <a:p>
            <a:r>
              <a:rPr lang="en-US" dirty="0"/>
              <a:t>Let’s see how we can write codes to manipulate data stored in a queue.</a:t>
            </a:r>
            <a:endParaRPr lang="en-GB"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18</a:t>
            </a:fld>
            <a:endParaRPr lang="en-US"/>
          </a:p>
        </p:txBody>
      </p:sp>
    </p:spTree>
    <p:extLst>
      <p:ext uri="{BB962C8B-B14F-4D97-AF65-F5344CB8AC3E}">
        <p14:creationId xmlns:p14="http://schemas.microsoft.com/office/powerpoint/2010/main" val="40828497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Queue&lt;T&gt; class can be used to create a collection of any type. Note the syntax of how you can declare and create a queue. We can create an empty queue and start enqueueing items, or we can create a queue from an array.  Note that the items in a queue are stored in a first-in, first-out manner.</a:t>
            </a:r>
          </a:p>
        </p:txBody>
      </p:sp>
      <p:sp>
        <p:nvSpPr>
          <p:cNvPr id="4" name="Slide Number Placeholder 3"/>
          <p:cNvSpPr>
            <a:spLocks noGrp="1"/>
          </p:cNvSpPr>
          <p:nvPr>
            <p:ph type="sldNum" sz="quarter" idx="5"/>
          </p:nvPr>
        </p:nvSpPr>
        <p:spPr/>
        <p:txBody>
          <a:bodyPr/>
          <a:lstStyle/>
          <a:p>
            <a:fld id="{26B286DB-C50B-484C-A5B6-2AE944CA4CB5}" type="slidenum">
              <a:rPr lang="en-US" smtClean="0"/>
              <a:pPr/>
              <a:t>19</a:t>
            </a:fld>
            <a:endParaRPr lang="en-US"/>
          </a:p>
        </p:txBody>
      </p:sp>
    </p:spTree>
    <p:extLst>
      <p:ext uri="{BB962C8B-B14F-4D97-AF65-F5344CB8AC3E}">
        <p14:creationId xmlns:p14="http://schemas.microsoft.com/office/powerpoint/2010/main" val="276708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a Stack, the way to display the contents of a Queue is to use a foreach loop.</a:t>
            </a:r>
          </a:p>
          <a:p>
            <a:r>
              <a:rPr lang="en-US" dirty="0"/>
              <a:t>Note that the order of input (or order as stored in an array) is the order that the queue is displayed.</a:t>
            </a:r>
          </a:p>
          <a:p>
            <a:r>
              <a:rPr lang="en-US" dirty="0"/>
              <a:t>To find the number of items in the queue, use Count.</a:t>
            </a:r>
          </a:p>
        </p:txBody>
      </p:sp>
      <p:sp>
        <p:nvSpPr>
          <p:cNvPr id="4" name="Slide Number Placeholder 3"/>
          <p:cNvSpPr>
            <a:spLocks noGrp="1"/>
          </p:cNvSpPr>
          <p:nvPr>
            <p:ph type="sldNum" sz="quarter" idx="5"/>
          </p:nvPr>
        </p:nvSpPr>
        <p:spPr/>
        <p:txBody>
          <a:bodyPr/>
          <a:lstStyle/>
          <a:p>
            <a:fld id="{26B286DB-C50B-484C-A5B6-2AE944CA4CB5}" type="slidenum">
              <a:rPr lang="en-US" smtClean="0"/>
              <a:pPr/>
              <a:t>20</a:t>
            </a:fld>
            <a:endParaRPr lang="en-US"/>
          </a:p>
        </p:txBody>
      </p:sp>
    </p:spTree>
    <p:extLst>
      <p:ext uri="{BB962C8B-B14F-4D97-AF65-F5344CB8AC3E}">
        <p14:creationId xmlns:p14="http://schemas.microsoft.com/office/powerpoint/2010/main" val="19623351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shows how to create a queue from another queue using the .</a:t>
            </a:r>
            <a:r>
              <a:rPr lang="en-US" dirty="0" err="1"/>
              <a:t>toArray</a:t>
            </a:r>
            <a:r>
              <a:rPr lang="en-US" dirty="0"/>
              <a:t>() method.  One item from the duplicated queue is dequeued and when you print the contents of the queue, you would expect the first item to be gone!</a:t>
            </a:r>
          </a:p>
        </p:txBody>
      </p:sp>
      <p:sp>
        <p:nvSpPr>
          <p:cNvPr id="4" name="Slide Number Placeholder 3"/>
          <p:cNvSpPr>
            <a:spLocks noGrp="1"/>
          </p:cNvSpPr>
          <p:nvPr>
            <p:ph type="sldNum" sz="quarter" idx="5"/>
          </p:nvPr>
        </p:nvSpPr>
        <p:spPr/>
        <p:txBody>
          <a:bodyPr/>
          <a:lstStyle/>
          <a:p>
            <a:fld id="{26B286DB-C50B-484C-A5B6-2AE944CA4CB5}" type="slidenum">
              <a:rPr lang="en-US" smtClean="0"/>
              <a:pPr/>
              <a:t>21</a:t>
            </a:fld>
            <a:endParaRPr lang="en-US"/>
          </a:p>
        </p:txBody>
      </p:sp>
    </p:spTree>
    <p:extLst>
      <p:ext uri="{BB962C8B-B14F-4D97-AF65-F5344CB8AC3E}">
        <p14:creationId xmlns:p14="http://schemas.microsoft.com/office/powerpoint/2010/main" val="1663739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Welcome to part 2 of the introduction to C#. In this lesson, you will continue with C# Collections and fundamental System classes before we go on to learn object oriented programming next week.</a:t>
            </a:r>
          </a:p>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2</a:t>
            </a:fld>
            <a:endParaRPr lang="en-US"/>
          </a:p>
        </p:txBody>
      </p:sp>
    </p:spTree>
    <p:extLst>
      <p:ext uri="{BB962C8B-B14F-4D97-AF65-F5344CB8AC3E}">
        <p14:creationId xmlns:p14="http://schemas.microsoft.com/office/powerpoint/2010/main" val="1851352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12E3C318-6257-4493-AAFA-87831E20BA36}"/>
              </a:ext>
            </a:extLst>
          </p:cNvPr>
          <p:cNvSpPr>
            <a:spLocks noGrp="1" noRot="1" noChangeAspect="1" noTextEdit="1"/>
          </p:cNvSpPr>
          <p:nvPr>
            <p:ph type="sldImg"/>
          </p:nvPr>
        </p:nvSpPr>
        <p:spPr>
          <a:ln/>
        </p:spPr>
      </p:sp>
      <p:sp>
        <p:nvSpPr>
          <p:cNvPr id="66563" name="Notes Placeholder 2">
            <a:extLst>
              <a:ext uri="{FF2B5EF4-FFF2-40B4-BE49-F238E27FC236}">
                <a16:creationId xmlns:a16="http://schemas.microsoft.com/office/drawing/2014/main" id="{A27DF079-0D89-4F3F-87C7-226D9474955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Let’s look at a more complex way to store and manipulate data – the Dictionary&lt;</a:t>
            </a:r>
            <a:r>
              <a:rPr lang="en-US" altLang="en-US" dirty="0" err="1">
                <a:latin typeface="Arial" panose="020B0604020202020204" pitchFamily="34" charset="0"/>
              </a:rPr>
              <a:t>TKey,TValue</a:t>
            </a:r>
            <a:r>
              <a:rPr lang="en-US" altLang="en-US" dirty="0">
                <a:latin typeface="Arial" panose="020B0604020202020204" pitchFamily="34" charset="0"/>
              </a:rPr>
              <a:t>&gt; Collection class.</a:t>
            </a:r>
          </a:p>
          <a:p>
            <a:pPr eaLnBrk="1" hangingPunct="1"/>
            <a:r>
              <a:rPr lang="en-US" altLang="en-US" dirty="0">
                <a:latin typeface="Arial" panose="020B0604020202020204" pitchFamily="34" charset="0"/>
              </a:rPr>
              <a:t>Do click on the link if you wish to explore more on your own.</a:t>
            </a:r>
          </a:p>
        </p:txBody>
      </p:sp>
      <p:sp>
        <p:nvSpPr>
          <p:cNvPr id="66564" name="Slide Number Placeholder 3">
            <a:extLst>
              <a:ext uri="{FF2B5EF4-FFF2-40B4-BE49-F238E27FC236}">
                <a16:creationId xmlns:a16="http://schemas.microsoft.com/office/drawing/2014/main" id="{0C18E311-BE8B-43D6-869E-9A3FF3D1CF54}"/>
              </a:ext>
            </a:extLst>
          </p:cNvPr>
          <p:cNvSpPr txBox="1">
            <a:spLocks noGrp="1"/>
          </p:cNvSpPr>
          <p:nvPr/>
        </p:nvSpPr>
        <p:spPr bwMode="auto">
          <a:xfrm>
            <a:off x="3929063" y="8770938"/>
            <a:ext cx="30051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218" tIns="0" rIns="19218" bIns="0" anchor="b"/>
          <a:lstStyle>
            <a:lvl1pPr defTabSz="922338">
              <a:defRPr sz="2400">
                <a:solidFill>
                  <a:schemeClr val="tx1"/>
                </a:solidFill>
                <a:latin typeface="Verdana" panose="020B0604030504040204" pitchFamily="34" charset="0"/>
                <a:cs typeface="Arial" panose="020B0604020202020204" pitchFamily="34" charset="0"/>
              </a:defRPr>
            </a:lvl1pPr>
            <a:lvl2pPr marL="742950" indent="-285750" defTabSz="922338">
              <a:defRPr sz="2400">
                <a:solidFill>
                  <a:schemeClr val="tx1"/>
                </a:solidFill>
                <a:latin typeface="Verdana" panose="020B0604030504040204" pitchFamily="34" charset="0"/>
                <a:cs typeface="Arial" panose="020B0604020202020204" pitchFamily="34" charset="0"/>
              </a:defRPr>
            </a:lvl2pPr>
            <a:lvl3pPr marL="1143000" indent="-228600" defTabSz="922338">
              <a:defRPr sz="2400">
                <a:solidFill>
                  <a:schemeClr val="tx1"/>
                </a:solidFill>
                <a:latin typeface="Verdana" panose="020B0604030504040204" pitchFamily="34" charset="0"/>
                <a:cs typeface="Arial" panose="020B0604020202020204" pitchFamily="34" charset="0"/>
              </a:defRPr>
            </a:lvl3pPr>
            <a:lvl4pPr marL="1600200" indent="-228600" defTabSz="922338">
              <a:defRPr sz="2400">
                <a:solidFill>
                  <a:schemeClr val="tx1"/>
                </a:solidFill>
                <a:latin typeface="Verdana" panose="020B0604030504040204" pitchFamily="34" charset="0"/>
                <a:cs typeface="Arial" panose="020B0604020202020204" pitchFamily="34" charset="0"/>
              </a:defRPr>
            </a:lvl4pPr>
            <a:lvl5pPr marL="2057400" indent="-228600" defTabSz="922338">
              <a:defRPr sz="2400">
                <a:solidFill>
                  <a:schemeClr val="tx1"/>
                </a:solidFill>
                <a:latin typeface="Verdana" panose="020B0604030504040204" pitchFamily="34" charset="0"/>
                <a:cs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pPr algn="r"/>
            <a:fld id="{B791951F-1652-4EB0-9643-FBCA30FD97C2}" type="slidenum">
              <a:rPr lang="en-GB" altLang="en-US" sz="1000" i="1">
                <a:solidFill>
                  <a:srgbClr val="000000"/>
                </a:solidFill>
                <a:latin typeface="Arial" panose="020B0604020202020204" pitchFamily="34" charset="0"/>
              </a:rPr>
              <a:pPr algn="r"/>
              <a:t>22</a:t>
            </a:fld>
            <a:endParaRPr lang="en-GB" altLang="en-US" sz="1000" i="1">
              <a:solidFill>
                <a:srgbClr val="000000"/>
              </a:solidFill>
              <a:latin typeface="Arial" panose="020B0604020202020204" pitchFamily="34" charset="0"/>
            </a:endParaRPr>
          </a:p>
        </p:txBody>
      </p:sp>
    </p:spTree>
    <p:extLst>
      <p:ext uri="{BB962C8B-B14F-4D97-AF65-F5344CB8AC3E}">
        <p14:creationId xmlns:p14="http://schemas.microsoft.com/office/powerpoint/2010/main" val="6238100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Dictionary class stores key-value pairs. Keys must be unique and cannot be null. Values can be null or duplicate.</a:t>
            </a:r>
          </a:p>
          <a:p>
            <a:r>
              <a:rPr lang="en-US" dirty="0"/>
              <a:t>This is similarly to a (online) dictionary </a:t>
            </a:r>
            <a:r>
              <a:rPr lang="en-US" dirty="0" err="1"/>
              <a:t>eg.</a:t>
            </a:r>
            <a:r>
              <a:rPr lang="en-US" dirty="0"/>
              <a:t> https://www.dictionary.com/ where you type in a word and the definition of the word is displayed.  The word you type in is called the "key“ and the definition shown is called the “value“.</a:t>
            </a:r>
          </a:p>
        </p:txBody>
      </p:sp>
      <p:sp>
        <p:nvSpPr>
          <p:cNvPr id="4" name="Slide Number Placeholder 3"/>
          <p:cNvSpPr>
            <a:spLocks noGrp="1"/>
          </p:cNvSpPr>
          <p:nvPr>
            <p:ph type="sldNum" sz="quarter" idx="5"/>
          </p:nvPr>
        </p:nvSpPr>
        <p:spPr/>
        <p:txBody>
          <a:bodyPr/>
          <a:lstStyle/>
          <a:p>
            <a:fld id="{26B286DB-C50B-484C-A5B6-2AE944CA4CB5}" type="slidenum">
              <a:rPr lang="en-US" smtClean="0"/>
              <a:pPr/>
              <a:t>23</a:t>
            </a:fld>
            <a:endParaRPr lang="en-US"/>
          </a:p>
        </p:txBody>
      </p:sp>
    </p:spTree>
    <p:extLst>
      <p:ext uri="{BB962C8B-B14F-4D97-AF65-F5344CB8AC3E}">
        <p14:creationId xmlns:p14="http://schemas.microsoft.com/office/powerpoint/2010/main" val="41360138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are ways to retrieve keys and values.</a:t>
            </a:r>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24</a:t>
            </a:fld>
            <a:endParaRPr lang="en-US"/>
          </a:p>
        </p:txBody>
      </p:sp>
    </p:spTree>
    <p:extLst>
      <p:ext uri="{BB962C8B-B14F-4D97-AF65-F5344CB8AC3E}">
        <p14:creationId xmlns:p14="http://schemas.microsoft.com/office/powerpoint/2010/main" val="26251808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12E3C318-6257-4493-AAFA-87831E20BA36}"/>
              </a:ext>
            </a:extLst>
          </p:cNvPr>
          <p:cNvSpPr>
            <a:spLocks noGrp="1" noRot="1" noChangeAspect="1" noTextEdit="1"/>
          </p:cNvSpPr>
          <p:nvPr>
            <p:ph type="sldImg"/>
          </p:nvPr>
        </p:nvSpPr>
        <p:spPr>
          <a:ln/>
        </p:spPr>
      </p:sp>
      <p:sp>
        <p:nvSpPr>
          <p:cNvPr id="66563" name="Notes Placeholder 2">
            <a:extLst>
              <a:ext uri="{FF2B5EF4-FFF2-40B4-BE49-F238E27FC236}">
                <a16:creationId xmlns:a16="http://schemas.microsoft.com/office/drawing/2014/main" id="{A27DF079-0D89-4F3F-87C7-226D9474955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Lastly, we look at the </a:t>
            </a:r>
            <a:r>
              <a:rPr lang="en-US" altLang="en-US" dirty="0" err="1">
                <a:latin typeface="Arial" panose="020B0604020202020204" pitchFamily="34" charset="0"/>
              </a:rPr>
              <a:t>SortedList</a:t>
            </a:r>
            <a:r>
              <a:rPr lang="en-US" altLang="en-US" dirty="0">
                <a:latin typeface="Arial" panose="020B0604020202020204" pitchFamily="34" charset="0"/>
              </a:rPr>
              <a:t>&lt;</a:t>
            </a:r>
            <a:r>
              <a:rPr lang="en-US" altLang="en-US" dirty="0" err="1">
                <a:latin typeface="Arial" panose="020B0604020202020204" pitchFamily="34" charset="0"/>
              </a:rPr>
              <a:t>TKey</a:t>
            </a:r>
            <a:r>
              <a:rPr lang="en-US" altLang="en-US" dirty="0">
                <a:latin typeface="Arial" panose="020B0604020202020204" pitchFamily="34" charset="0"/>
              </a:rPr>
              <a:t>, TValue&gt; Collection Class which is very similar to a Dictionary but sorted.</a:t>
            </a:r>
          </a:p>
          <a:p>
            <a:pPr eaLnBrk="1" hangingPunct="1"/>
            <a:r>
              <a:rPr lang="en-US" altLang="en-US" dirty="0">
                <a:latin typeface="Arial" panose="020B0604020202020204" pitchFamily="34" charset="0"/>
              </a:rPr>
              <a:t>Do check out the link given to find out more.</a:t>
            </a:r>
          </a:p>
        </p:txBody>
      </p:sp>
      <p:sp>
        <p:nvSpPr>
          <p:cNvPr id="66564" name="Slide Number Placeholder 3">
            <a:extLst>
              <a:ext uri="{FF2B5EF4-FFF2-40B4-BE49-F238E27FC236}">
                <a16:creationId xmlns:a16="http://schemas.microsoft.com/office/drawing/2014/main" id="{0C18E311-BE8B-43D6-869E-9A3FF3D1CF54}"/>
              </a:ext>
            </a:extLst>
          </p:cNvPr>
          <p:cNvSpPr txBox="1">
            <a:spLocks noGrp="1"/>
          </p:cNvSpPr>
          <p:nvPr/>
        </p:nvSpPr>
        <p:spPr bwMode="auto">
          <a:xfrm>
            <a:off x="3929063" y="8770938"/>
            <a:ext cx="30051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218" tIns="0" rIns="19218" bIns="0" anchor="b"/>
          <a:lstStyle>
            <a:lvl1pPr defTabSz="922338">
              <a:defRPr sz="2400">
                <a:solidFill>
                  <a:schemeClr val="tx1"/>
                </a:solidFill>
                <a:latin typeface="Verdana" panose="020B0604030504040204" pitchFamily="34" charset="0"/>
                <a:cs typeface="Arial" panose="020B0604020202020204" pitchFamily="34" charset="0"/>
              </a:defRPr>
            </a:lvl1pPr>
            <a:lvl2pPr marL="742950" indent="-285750" defTabSz="922338">
              <a:defRPr sz="2400">
                <a:solidFill>
                  <a:schemeClr val="tx1"/>
                </a:solidFill>
                <a:latin typeface="Verdana" panose="020B0604030504040204" pitchFamily="34" charset="0"/>
                <a:cs typeface="Arial" panose="020B0604020202020204" pitchFamily="34" charset="0"/>
              </a:defRPr>
            </a:lvl2pPr>
            <a:lvl3pPr marL="1143000" indent="-228600" defTabSz="922338">
              <a:defRPr sz="2400">
                <a:solidFill>
                  <a:schemeClr val="tx1"/>
                </a:solidFill>
                <a:latin typeface="Verdana" panose="020B0604030504040204" pitchFamily="34" charset="0"/>
                <a:cs typeface="Arial" panose="020B0604020202020204" pitchFamily="34" charset="0"/>
              </a:defRPr>
            </a:lvl3pPr>
            <a:lvl4pPr marL="1600200" indent="-228600" defTabSz="922338">
              <a:defRPr sz="2400">
                <a:solidFill>
                  <a:schemeClr val="tx1"/>
                </a:solidFill>
                <a:latin typeface="Verdana" panose="020B0604030504040204" pitchFamily="34" charset="0"/>
                <a:cs typeface="Arial" panose="020B0604020202020204" pitchFamily="34" charset="0"/>
              </a:defRPr>
            </a:lvl4pPr>
            <a:lvl5pPr marL="2057400" indent="-228600" defTabSz="922338">
              <a:defRPr sz="2400">
                <a:solidFill>
                  <a:schemeClr val="tx1"/>
                </a:solidFill>
                <a:latin typeface="Verdana" panose="020B0604030504040204" pitchFamily="34" charset="0"/>
                <a:cs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pPr algn="r"/>
            <a:fld id="{B791951F-1652-4EB0-9643-FBCA30FD97C2}" type="slidenum">
              <a:rPr lang="en-GB" altLang="en-US" sz="1000" i="1">
                <a:solidFill>
                  <a:srgbClr val="000000"/>
                </a:solidFill>
                <a:latin typeface="Arial" panose="020B0604020202020204" pitchFamily="34" charset="0"/>
              </a:rPr>
              <a:pPr algn="r"/>
              <a:t>25</a:t>
            </a:fld>
            <a:endParaRPr lang="en-GB" altLang="en-US" sz="1000" i="1">
              <a:solidFill>
                <a:srgbClr val="000000"/>
              </a:solidFill>
              <a:latin typeface="Arial" panose="020B0604020202020204" pitchFamily="34" charset="0"/>
            </a:endParaRPr>
          </a:p>
        </p:txBody>
      </p:sp>
    </p:spTree>
    <p:extLst>
      <p:ext uri="{BB962C8B-B14F-4D97-AF65-F5344CB8AC3E}">
        <p14:creationId xmlns:p14="http://schemas.microsoft.com/office/powerpoint/2010/main" val="11032942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SortedList</a:t>
            </a:r>
            <a:r>
              <a:rPr lang="en-US" dirty="0"/>
              <a:t> class is similar to the Dictionary class but stores key-value pairs in sorted order. </a:t>
            </a:r>
          </a:p>
          <a:p>
            <a:r>
              <a:rPr lang="en-US" dirty="0"/>
              <a:t>Note that when the pair of name and phone number is stored as a </a:t>
            </a:r>
            <a:r>
              <a:rPr lang="en-US" dirty="0" err="1"/>
              <a:t>SortedList</a:t>
            </a:r>
            <a:r>
              <a:rPr lang="en-US" dirty="0"/>
              <a:t>, it is stored according to alphabetic order of the Key values, regardless of the order in which the key-value pairs are added.</a:t>
            </a:r>
          </a:p>
        </p:txBody>
      </p:sp>
      <p:sp>
        <p:nvSpPr>
          <p:cNvPr id="4" name="Slide Number Placeholder 3"/>
          <p:cNvSpPr>
            <a:spLocks noGrp="1"/>
          </p:cNvSpPr>
          <p:nvPr>
            <p:ph type="sldNum" sz="quarter" idx="5"/>
          </p:nvPr>
        </p:nvSpPr>
        <p:spPr/>
        <p:txBody>
          <a:bodyPr/>
          <a:lstStyle/>
          <a:p>
            <a:fld id="{26B286DB-C50B-484C-A5B6-2AE944CA4CB5}" type="slidenum">
              <a:rPr lang="en-US" smtClean="0"/>
              <a:pPr/>
              <a:t>26</a:t>
            </a:fld>
            <a:endParaRPr lang="en-US"/>
          </a:p>
        </p:txBody>
      </p:sp>
    </p:spTree>
    <p:extLst>
      <p:ext uri="{BB962C8B-B14F-4D97-AF65-F5344CB8AC3E}">
        <p14:creationId xmlns:p14="http://schemas.microsoft.com/office/powerpoint/2010/main" val="17538118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12E3C318-6257-4493-AAFA-87831E20BA36}"/>
              </a:ext>
            </a:extLst>
          </p:cNvPr>
          <p:cNvSpPr>
            <a:spLocks noGrp="1" noRot="1" noChangeAspect="1" noTextEdit="1"/>
          </p:cNvSpPr>
          <p:nvPr>
            <p:ph type="sldImg"/>
          </p:nvPr>
        </p:nvSpPr>
        <p:spPr>
          <a:ln/>
        </p:spPr>
      </p:sp>
      <p:sp>
        <p:nvSpPr>
          <p:cNvPr id="66563" name="Notes Placeholder 2">
            <a:extLst>
              <a:ext uri="{FF2B5EF4-FFF2-40B4-BE49-F238E27FC236}">
                <a16:creationId xmlns:a16="http://schemas.microsoft.com/office/drawing/2014/main" id="{A27DF079-0D89-4F3F-87C7-226D9474955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Let’s turn our attention now to System functions.  First, we look at how we are able to work with dates in C#.</a:t>
            </a:r>
          </a:p>
          <a:p>
            <a:pPr eaLnBrk="1" hangingPunct="1"/>
            <a:r>
              <a:rPr lang="en-US" altLang="en-US" dirty="0">
                <a:latin typeface="Arial" panose="020B0604020202020204" pitchFamily="34" charset="0"/>
              </a:rPr>
              <a:t>Do click on the link given to find out more.</a:t>
            </a:r>
          </a:p>
        </p:txBody>
      </p:sp>
      <p:sp>
        <p:nvSpPr>
          <p:cNvPr id="66564" name="Slide Number Placeholder 3">
            <a:extLst>
              <a:ext uri="{FF2B5EF4-FFF2-40B4-BE49-F238E27FC236}">
                <a16:creationId xmlns:a16="http://schemas.microsoft.com/office/drawing/2014/main" id="{0C18E311-BE8B-43D6-869E-9A3FF3D1CF54}"/>
              </a:ext>
            </a:extLst>
          </p:cNvPr>
          <p:cNvSpPr txBox="1">
            <a:spLocks noGrp="1"/>
          </p:cNvSpPr>
          <p:nvPr/>
        </p:nvSpPr>
        <p:spPr bwMode="auto">
          <a:xfrm>
            <a:off x="3929063" y="8770938"/>
            <a:ext cx="30051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218" tIns="0" rIns="19218" bIns="0" anchor="b"/>
          <a:lstStyle>
            <a:lvl1pPr defTabSz="922338">
              <a:defRPr sz="2400">
                <a:solidFill>
                  <a:schemeClr val="tx1"/>
                </a:solidFill>
                <a:latin typeface="Verdana" panose="020B0604030504040204" pitchFamily="34" charset="0"/>
                <a:cs typeface="Arial" panose="020B0604020202020204" pitchFamily="34" charset="0"/>
              </a:defRPr>
            </a:lvl1pPr>
            <a:lvl2pPr marL="742950" indent="-285750" defTabSz="922338">
              <a:defRPr sz="2400">
                <a:solidFill>
                  <a:schemeClr val="tx1"/>
                </a:solidFill>
                <a:latin typeface="Verdana" panose="020B0604030504040204" pitchFamily="34" charset="0"/>
                <a:cs typeface="Arial" panose="020B0604020202020204" pitchFamily="34" charset="0"/>
              </a:defRPr>
            </a:lvl2pPr>
            <a:lvl3pPr marL="1143000" indent="-228600" defTabSz="922338">
              <a:defRPr sz="2400">
                <a:solidFill>
                  <a:schemeClr val="tx1"/>
                </a:solidFill>
                <a:latin typeface="Verdana" panose="020B0604030504040204" pitchFamily="34" charset="0"/>
                <a:cs typeface="Arial" panose="020B0604020202020204" pitchFamily="34" charset="0"/>
              </a:defRPr>
            </a:lvl3pPr>
            <a:lvl4pPr marL="1600200" indent="-228600" defTabSz="922338">
              <a:defRPr sz="2400">
                <a:solidFill>
                  <a:schemeClr val="tx1"/>
                </a:solidFill>
                <a:latin typeface="Verdana" panose="020B0604030504040204" pitchFamily="34" charset="0"/>
                <a:cs typeface="Arial" panose="020B0604020202020204" pitchFamily="34" charset="0"/>
              </a:defRPr>
            </a:lvl4pPr>
            <a:lvl5pPr marL="2057400" indent="-228600" defTabSz="922338">
              <a:defRPr sz="2400">
                <a:solidFill>
                  <a:schemeClr val="tx1"/>
                </a:solidFill>
                <a:latin typeface="Verdana" panose="020B0604030504040204" pitchFamily="34" charset="0"/>
                <a:cs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pPr algn="r"/>
            <a:fld id="{B791951F-1652-4EB0-9643-FBCA30FD97C2}" type="slidenum">
              <a:rPr lang="en-GB" altLang="en-US" sz="1000" i="1">
                <a:solidFill>
                  <a:srgbClr val="000000"/>
                </a:solidFill>
                <a:latin typeface="Arial" panose="020B0604020202020204" pitchFamily="34" charset="0"/>
              </a:rPr>
              <a:pPr algn="r"/>
              <a:t>27</a:t>
            </a:fld>
            <a:endParaRPr lang="en-GB" altLang="en-US" sz="1000" i="1">
              <a:solidFill>
                <a:srgbClr val="000000"/>
              </a:solidFill>
              <a:latin typeface="Arial" panose="020B0604020202020204" pitchFamily="34" charset="0"/>
            </a:endParaRPr>
          </a:p>
        </p:txBody>
      </p:sp>
    </p:spTree>
    <p:extLst>
      <p:ext uri="{BB962C8B-B14F-4D97-AF65-F5344CB8AC3E}">
        <p14:creationId xmlns:p14="http://schemas.microsoft.com/office/powerpoint/2010/main" val="25775592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CDC73953-7C6C-4AD4-8E3C-B43F7208B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cs typeface="Arial" panose="020B0604020202020204" pitchFamily="34" charset="0"/>
              </a:defRPr>
            </a:lvl1pPr>
            <a:lvl2pPr marL="742950" indent="-285750" defTabSz="922338">
              <a:defRPr sz="2400">
                <a:solidFill>
                  <a:schemeClr val="tx1"/>
                </a:solidFill>
                <a:latin typeface="Verdana" panose="020B0604030504040204" pitchFamily="34" charset="0"/>
                <a:cs typeface="Arial" panose="020B0604020202020204" pitchFamily="34" charset="0"/>
              </a:defRPr>
            </a:lvl2pPr>
            <a:lvl3pPr marL="1143000" indent="-228600" defTabSz="922338">
              <a:defRPr sz="2400">
                <a:solidFill>
                  <a:schemeClr val="tx1"/>
                </a:solidFill>
                <a:latin typeface="Verdana" panose="020B0604030504040204" pitchFamily="34" charset="0"/>
                <a:cs typeface="Arial" panose="020B0604020202020204" pitchFamily="34" charset="0"/>
              </a:defRPr>
            </a:lvl3pPr>
            <a:lvl4pPr marL="1600200" indent="-228600" defTabSz="922338">
              <a:defRPr sz="2400">
                <a:solidFill>
                  <a:schemeClr val="tx1"/>
                </a:solidFill>
                <a:latin typeface="Verdana" panose="020B0604030504040204" pitchFamily="34" charset="0"/>
                <a:cs typeface="Arial" panose="020B0604020202020204" pitchFamily="34" charset="0"/>
              </a:defRPr>
            </a:lvl4pPr>
            <a:lvl5pPr marL="2057400" indent="-228600" defTabSz="922338">
              <a:defRPr sz="2400">
                <a:solidFill>
                  <a:schemeClr val="tx1"/>
                </a:solidFill>
                <a:latin typeface="Verdana" panose="020B0604030504040204" pitchFamily="34" charset="0"/>
                <a:cs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fld id="{59DBE5C0-99AC-43B2-8DB9-410FCB12DF00}" type="slidenum">
              <a:rPr lang="en-GB" altLang="en-US" sz="1000" smtClean="0">
                <a:latin typeface="Arial" panose="020B0604020202020204" pitchFamily="34" charset="0"/>
              </a:rPr>
              <a:pPr/>
              <a:t>28</a:t>
            </a:fld>
            <a:endParaRPr lang="en-GB" altLang="en-US" sz="1000">
              <a:latin typeface="Arial" panose="020B0604020202020204" pitchFamily="34" charset="0"/>
            </a:endParaRPr>
          </a:p>
        </p:txBody>
      </p:sp>
      <p:sp>
        <p:nvSpPr>
          <p:cNvPr id="10243" name="Rectangle 2">
            <a:extLst>
              <a:ext uri="{FF2B5EF4-FFF2-40B4-BE49-F238E27FC236}">
                <a16:creationId xmlns:a16="http://schemas.microsoft.com/office/drawing/2014/main" id="{7BC3F90D-8034-4528-8C0C-6542E6678319}"/>
              </a:ext>
            </a:extLst>
          </p:cNvPr>
          <p:cNvSpPr>
            <a:spLocks noGrp="1" noRot="1" noChangeAspect="1" noChangeArrowheads="1" noTextEdit="1"/>
          </p:cNvSpPr>
          <p:nvPr>
            <p:ph type="sldImg"/>
          </p:nvPr>
        </p:nvSpPr>
        <p:spPr>
          <a:xfrm>
            <a:off x="1160463" y="693738"/>
            <a:ext cx="4613275" cy="3460750"/>
          </a:xfrm>
          <a:ln/>
        </p:spPr>
      </p:sp>
      <p:sp>
        <p:nvSpPr>
          <p:cNvPr id="10244" name="Rectangle 3">
            <a:extLst>
              <a:ext uri="{FF2B5EF4-FFF2-40B4-BE49-F238E27FC236}">
                <a16:creationId xmlns:a16="http://schemas.microsoft.com/office/drawing/2014/main" id="{17B0A47B-EA31-48A6-93BE-B3459E838547}"/>
              </a:ext>
            </a:extLst>
          </p:cNvPr>
          <p:cNvSpPr>
            <a:spLocks noGrp="1" noChangeArrowheads="1"/>
          </p:cNvSpPr>
          <p:nvPr>
            <p:ph type="body" idx="1"/>
          </p:nvPr>
        </p:nvSpPr>
        <p:spPr>
          <a:xfrm>
            <a:off x="692150" y="4384675"/>
            <a:ext cx="5549900" cy="415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SG" altLang="en-US" dirty="0"/>
              <a:t>To set dates in C#, use </a:t>
            </a:r>
            <a:r>
              <a:rPr lang="en-SG" altLang="en-US" b="1" dirty="0" err="1">
                <a:latin typeface="Consolas" panose="020B0609020204030204" pitchFamily="49" charset="0"/>
              </a:rPr>
              <a:t>DateTime</a:t>
            </a:r>
            <a:r>
              <a:rPr lang="en-SG" altLang="en-US" dirty="0"/>
              <a:t> class. .</a:t>
            </a:r>
          </a:p>
          <a:p>
            <a:r>
              <a:rPr lang="en-US" altLang="en-US" dirty="0">
                <a:latin typeface="Arial" panose="020B0604020202020204" pitchFamily="34" charset="0"/>
              </a:rPr>
              <a:t>You may use the </a:t>
            </a:r>
            <a:r>
              <a:rPr lang="en-US" altLang="en-US" dirty="0">
                <a:solidFill>
                  <a:srgbClr val="FF0000"/>
                </a:solidFill>
                <a:latin typeface="Arial" panose="020B0604020202020204" pitchFamily="34" charset="0"/>
              </a:rPr>
              <a:t>new</a:t>
            </a:r>
            <a:r>
              <a:rPr lang="en-US" altLang="en-US" dirty="0">
                <a:latin typeface="Arial" panose="020B0604020202020204" pitchFamily="34" charset="0"/>
              </a:rPr>
              <a:t> keyword to create a new </a:t>
            </a:r>
            <a:r>
              <a:rPr lang="en-US" altLang="en-US" dirty="0" err="1">
                <a:latin typeface="Arial" panose="020B0604020202020204" pitchFamily="34" charset="0"/>
              </a:rPr>
              <a:t>DateTime</a:t>
            </a:r>
            <a:r>
              <a:rPr lang="en-US" altLang="en-US" dirty="0">
                <a:latin typeface="Arial" panose="020B0604020202020204" pitchFamily="34" charset="0"/>
              </a:rPr>
              <a:t> object with a specific date. </a:t>
            </a:r>
          </a:p>
          <a:p>
            <a:r>
              <a:rPr lang="en-US" altLang="en-US" dirty="0">
                <a:latin typeface="Arial" panose="020B0604020202020204" pitchFamily="34" charset="0"/>
              </a:rPr>
              <a:t>To create a </a:t>
            </a:r>
            <a:r>
              <a:rPr lang="en-US" altLang="en-US" dirty="0" err="1">
                <a:latin typeface="Arial" panose="020B0604020202020204" pitchFamily="34" charset="0"/>
              </a:rPr>
              <a:t>DateTime</a:t>
            </a:r>
            <a:r>
              <a:rPr lang="en-US" altLang="en-US" dirty="0">
                <a:latin typeface="Arial" panose="020B0604020202020204" pitchFamily="34" charset="0"/>
              </a:rPr>
              <a:t> object with the current date and time, use the property Now.</a:t>
            </a:r>
          </a:p>
          <a:p>
            <a:r>
              <a:rPr lang="en-US" altLang="en-US" dirty="0">
                <a:latin typeface="Arial" panose="020B0604020202020204" pitchFamily="34" charset="0"/>
              </a:rPr>
              <a:t>To print the </a:t>
            </a:r>
            <a:r>
              <a:rPr lang="en-US" altLang="en-US" dirty="0" err="1">
                <a:latin typeface="Arial" panose="020B0604020202020204" pitchFamily="34" charset="0"/>
              </a:rPr>
              <a:t>DateTime</a:t>
            </a:r>
            <a:r>
              <a:rPr lang="en-US" altLang="en-US" dirty="0">
                <a:latin typeface="Arial" panose="020B0604020202020204" pitchFamily="34" charset="0"/>
              </a:rPr>
              <a:t> object, you first need to convert it to a string by using the </a:t>
            </a:r>
            <a:r>
              <a:rPr lang="en-US" altLang="en-US" dirty="0" err="1">
                <a:latin typeface="Arial" panose="020B0604020202020204" pitchFamily="34" charset="0"/>
              </a:rPr>
              <a:t>ToString</a:t>
            </a:r>
            <a:r>
              <a:rPr lang="en-US" altLang="en-US" dirty="0">
                <a:latin typeface="Arial" panose="020B0604020202020204" pitchFamily="34" charset="0"/>
              </a:rPr>
              <a:t>() method, then use the usual </a:t>
            </a:r>
            <a:r>
              <a:rPr lang="en-US" altLang="en-US" dirty="0" err="1">
                <a:latin typeface="Arial" panose="020B0604020202020204" pitchFamily="34" charset="0"/>
              </a:rPr>
              <a:t>Console.WriteLine</a:t>
            </a:r>
            <a:r>
              <a:rPr lang="en-US" altLang="en-US" dirty="0">
                <a:latin typeface="Arial" panose="020B0604020202020204" pitchFamily="34" charset="0"/>
              </a:rPr>
              <a:t>() to print it to the console. </a:t>
            </a:r>
          </a:p>
          <a:p>
            <a:r>
              <a:rPr lang="en-US" altLang="en-US" dirty="0">
                <a:latin typeface="Arial" panose="020B0604020202020204" pitchFamily="34" charset="0"/>
              </a:rPr>
              <a:t>The parameter “dd/MM/</a:t>
            </a:r>
            <a:r>
              <a:rPr lang="en-US" altLang="en-US" dirty="0" err="1">
                <a:latin typeface="Arial" panose="020B0604020202020204" pitchFamily="34" charset="0"/>
              </a:rPr>
              <a:t>yyyy</a:t>
            </a:r>
            <a:r>
              <a:rPr lang="en-US" altLang="en-US" dirty="0">
                <a:latin typeface="Arial" panose="020B0604020202020204" pitchFamily="34" charset="0"/>
              </a:rPr>
              <a:t>” in the </a:t>
            </a:r>
            <a:r>
              <a:rPr lang="en-US" altLang="en-US" dirty="0" err="1">
                <a:latin typeface="Arial" panose="020B0604020202020204" pitchFamily="34" charset="0"/>
              </a:rPr>
              <a:t>ToString</a:t>
            </a:r>
            <a:r>
              <a:rPr lang="en-US" altLang="en-US" dirty="0">
                <a:latin typeface="Arial" panose="020B0604020202020204" pitchFamily="34" charset="0"/>
              </a:rPr>
              <a:t>() method specifies the short date format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CDC73953-7C6C-4AD4-8E3C-B43F7208B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cs typeface="Arial" panose="020B0604020202020204" pitchFamily="34" charset="0"/>
              </a:defRPr>
            </a:lvl1pPr>
            <a:lvl2pPr marL="742950" indent="-285750" defTabSz="922338">
              <a:defRPr sz="2400">
                <a:solidFill>
                  <a:schemeClr val="tx1"/>
                </a:solidFill>
                <a:latin typeface="Verdana" panose="020B0604030504040204" pitchFamily="34" charset="0"/>
                <a:cs typeface="Arial" panose="020B0604020202020204" pitchFamily="34" charset="0"/>
              </a:defRPr>
            </a:lvl2pPr>
            <a:lvl3pPr marL="1143000" indent="-228600" defTabSz="922338">
              <a:defRPr sz="2400">
                <a:solidFill>
                  <a:schemeClr val="tx1"/>
                </a:solidFill>
                <a:latin typeface="Verdana" panose="020B0604030504040204" pitchFamily="34" charset="0"/>
                <a:cs typeface="Arial" panose="020B0604020202020204" pitchFamily="34" charset="0"/>
              </a:defRPr>
            </a:lvl3pPr>
            <a:lvl4pPr marL="1600200" indent="-228600" defTabSz="922338">
              <a:defRPr sz="2400">
                <a:solidFill>
                  <a:schemeClr val="tx1"/>
                </a:solidFill>
                <a:latin typeface="Verdana" panose="020B0604030504040204" pitchFamily="34" charset="0"/>
                <a:cs typeface="Arial" panose="020B0604020202020204" pitchFamily="34" charset="0"/>
              </a:defRPr>
            </a:lvl4pPr>
            <a:lvl5pPr marL="2057400" indent="-228600" defTabSz="922338">
              <a:defRPr sz="2400">
                <a:solidFill>
                  <a:schemeClr val="tx1"/>
                </a:solidFill>
                <a:latin typeface="Verdana" panose="020B0604030504040204" pitchFamily="34" charset="0"/>
                <a:cs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fld id="{59DBE5C0-99AC-43B2-8DB9-410FCB12DF00}" type="slidenum">
              <a:rPr lang="en-GB" altLang="en-US" sz="1000" smtClean="0">
                <a:latin typeface="Arial" panose="020B0604020202020204" pitchFamily="34" charset="0"/>
              </a:rPr>
              <a:pPr/>
              <a:t>29</a:t>
            </a:fld>
            <a:endParaRPr lang="en-GB" altLang="en-US" sz="1000">
              <a:latin typeface="Arial" panose="020B0604020202020204" pitchFamily="34" charset="0"/>
            </a:endParaRPr>
          </a:p>
        </p:txBody>
      </p:sp>
      <p:sp>
        <p:nvSpPr>
          <p:cNvPr id="10243" name="Rectangle 2">
            <a:extLst>
              <a:ext uri="{FF2B5EF4-FFF2-40B4-BE49-F238E27FC236}">
                <a16:creationId xmlns:a16="http://schemas.microsoft.com/office/drawing/2014/main" id="{7BC3F90D-8034-4528-8C0C-6542E6678319}"/>
              </a:ext>
            </a:extLst>
          </p:cNvPr>
          <p:cNvSpPr>
            <a:spLocks noGrp="1" noRot="1" noChangeAspect="1" noChangeArrowheads="1" noTextEdit="1"/>
          </p:cNvSpPr>
          <p:nvPr>
            <p:ph type="sldImg"/>
          </p:nvPr>
        </p:nvSpPr>
        <p:spPr>
          <a:xfrm>
            <a:off x="1160463" y="693738"/>
            <a:ext cx="4613275" cy="3460750"/>
          </a:xfrm>
          <a:ln/>
        </p:spPr>
      </p:sp>
      <p:sp>
        <p:nvSpPr>
          <p:cNvPr id="10244" name="Rectangle 3">
            <a:extLst>
              <a:ext uri="{FF2B5EF4-FFF2-40B4-BE49-F238E27FC236}">
                <a16:creationId xmlns:a16="http://schemas.microsoft.com/office/drawing/2014/main" id="{17B0A47B-EA31-48A6-93BE-B3459E838547}"/>
              </a:ext>
            </a:extLst>
          </p:cNvPr>
          <p:cNvSpPr>
            <a:spLocks noGrp="1" noChangeArrowheads="1"/>
          </p:cNvSpPr>
          <p:nvPr>
            <p:ph type="body" idx="1"/>
          </p:nvPr>
        </p:nvSpPr>
        <p:spPr>
          <a:xfrm>
            <a:off x="692150" y="4384675"/>
            <a:ext cx="5549900" cy="415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Similar to converting from a string to an int value, we have the  </a:t>
            </a:r>
            <a:r>
              <a:rPr lang="en-US" altLang="en-US" dirty="0" err="1">
                <a:latin typeface="Arial" panose="020B0604020202020204" pitchFamily="34" charset="0"/>
              </a:rPr>
              <a:t>ToDateTime</a:t>
            </a:r>
            <a:r>
              <a:rPr lang="en-US" altLang="en-US" dirty="0">
                <a:latin typeface="Arial" panose="020B0604020202020204" pitchFamily="34" charset="0"/>
              </a:rPr>
              <a:t>() method in Convert class that can be used to convert a string to a </a:t>
            </a:r>
            <a:r>
              <a:rPr lang="en-US" altLang="en-US" dirty="0" err="1">
                <a:latin typeface="Arial" panose="020B0604020202020204" pitchFamily="34" charset="0"/>
              </a:rPr>
              <a:t>DateTime</a:t>
            </a:r>
            <a:r>
              <a:rPr lang="en-US" altLang="en-US" dirty="0">
                <a:latin typeface="Arial" panose="020B0604020202020204" pitchFamily="34" charset="0"/>
              </a:rPr>
              <a:t> object, provided that the string follows the proper format of </a:t>
            </a:r>
            <a:r>
              <a:rPr lang="en-US" altLang="en-US" dirty="0" err="1">
                <a:latin typeface="Arial" panose="020B0604020202020204" pitchFamily="34" charset="0"/>
              </a:rPr>
              <a:t>yyyy</a:t>
            </a:r>
            <a:r>
              <a:rPr lang="en-US" altLang="en-US" dirty="0">
                <a:latin typeface="Arial" panose="020B0604020202020204" pitchFamily="34" charset="0"/>
              </a:rPr>
              <a:t>/mm/dd.</a:t>
            </a:r>
          </a:p>
          <a:p>
            <a:r>
              <a:rPr lang="en-US" altLang="en-US" dirty="0">
                <a:latin typeface="Arial" panose="020B0604020202020204" pitchFamily="34" charset="0"/>
              </a:rPr>
              <a:t>The example here prompts the user for his birth date, converts and stores it in a </a:t>
            </a:r>
            <a:r>
              <a:rPr lang="en-US" altLang="en-US" dirty="0" err="1">
                <a:latin typeface="Arial" panose="020B0604020202020204" pitchFamily="34" charset="0"/>
              </a:rPr>
              <a:t>DateTime</a:t>
            </a:r>
            <a:r>
              <a:rPr lang="en-US" altLang="en-US" dirty="0">
                <a:latin typeface="Arial" panose="020B0604020202020204" pitchFamily="34" charset="0"/>
              </a:rPr>
              <a:t> object dob and displays it.</a:t>
            </a:r>
          </a:p>
        </p:txBody>
      </p:sp>
    </p:spTree>
    <p:extLst>
      <p:ext uri="{BB962C8B-B14F-4D97-AF65-F5344CB8AC3E}">
        <p14:creationId xmlns:p14="http://schemas.microsoft.com/office/powerpoint/2010/main" val="14441058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CDC73953-7C6C-4AD4-8E3C-B43F7208B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cs typeface="Arial" panose="020B0604020202020204" pitchFamily="34" charset="0"/>
              </a:defRPr>
            </a:lvl1pPr>
            <a:lvl2pPr marL="742950" indent="-285750" defTabSz="922338">
              <a:defRPr sz="2400">
                <a:solidFill>
                  <a:schemeClr val="tx1"/>
                </a:solidFill>
                <a:latin typeface="Verdana" panose="020B0604030504040204" pitchFamily="34" charset="0"/>
                <a:cs typeface="Arial" panose="020B0604020202020204" pitchFamily="34" charset="0"/>
              </a:defRPr>
            </a:lvl2pPr>
            <a:lvl3pPr marL="1143000" indent="-228600" defTabSz="922338">
              <a:defRPr sz="2400">
                <a:solidFill>
                  <a:schemeClr val="tx1"/>
                </a:solidFill>
                <a:latin typeface="Verdana" panose="020B0604030504040204" pitchFamily="34" charset="0"/>
                <a:cs typeface="Arial" panose="020B0604020202020204" pitchFamily="34" charset="0"/>
              </a:defRPr>
            </a:lvl3pPr>
            <a:lvl4pPr marL="1600200" indent="-228600" defTabSz="922338">
              <a:defRPr sz="2400">
                <a:solidFill>
                  <a:schemeClr val="tx1"/>
                </a:solidFill>
                <a:latin typeface="Verdana" panose="020B0604030504040204" pitchFamily="34" charset="0"/>
                <a:cs typeface="Arial" panose="020B0604020202020204" pitchFamily="34" charset="0"/>
              </a:defRPr>
            </a:lvl4pPr>
            <a:lvl5pPr marL="2057400" indent="-228600" defTabSz="922338">
              <a:defRPr sz="2400">
                <a:solidFill>
                  <a:schemeClr val="tx1"/>
                </a:solidFill>
                <a:latin typeface="Verdana" panose="020B0604030504040204" pitchFamily="34" charset="0"/>
                <a:cs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fld id="{59DBE5C0-99AC-43B2-8DB9-410FCB12DF00}" type="slidenum">
              <a:rPr lang="en-GB" altLang="en-US" sz="1000" smtClean="0">
                <a:latin typeface="Arial" panose="020B0604020202020204" pitchFamily="34" charset="0"/>
              </a:rPr>
              <a:pPr/>
              <a:t>30</a:t>
            </a:fld>
            <a:endParaRPr lang="en-GB" altLang="en-US" sz="1000">
              <a:latin typeface="Arial" panose="020B0604020202020204" pitchFamily="34" charset="0"/>
            </a:endParaRPr>
          </a:p>
        </p:txBody>
      </p:sp>
      <p:sp>
        <p:nvSpPr>
          <p:cNvPr id="10243" name="Rectangle 2">
            <a:extLst>
              <a:ext uri="{FF2B5EF4-FFF2-40B4-BE49-F238E27FC236}">
                <a16:creationId xmlns:a16="http://schemas.microsoft.com/office/drawing/2014/main" id="{7BC3F90D-8034-4528-8C0C-6542E6678319}"/>
              </a:ext>
            </a:extLst>
          </p:cNvPr>
          <p:cNvSpPr>
            <a:spLocks noGrp="1" noRot="1" noChangeAspect="1" noChangeArrowheads="1" noTextEdit="1"/>
          </p:cNvSpPr>
          <p:nvPr>
            <p:ph type="sldImg"/>
          </p:nvPr>
        </p:nvSpPr>
        <p:spPr>
          <a:xfrm>
            <a:off x="1160463" y="693738"/>
            <a:ext cx="4613275" cy="3460750"/>
          </a:xfrm>
          <a:ln/>
        </p:spPr>
      </p:sp>
      <p:sp>
        <p:nvSpPr>
          <p:cNvPr id="10244" name="Rectangle 3">
            <a:extLst>
              <a:ext uri="{FF2B5EF4-FFF2-40B4-BE49-F238E27FC236}">
                <a16:creationId xmlns:a16="http://schemas.microsoft.com/office/drawing/2014/main" id="{17B0A47B-EA31-48A6-93BE-B3459E838547}"/>
              </a:ext>
            </a:extLst>
          </p:cNvPr>
          <p:cNvSpPr>
            <a:spLocks noGrp="1" noChangeArrowheads="1"/>
          </p:cNvSpPr>
          <p:nvPr>
            <p:ph type="body" idx="1"/>
          </p:nvPr>
        </p:nvSpPr>
        <p:spPr>
          <a:xfrm>
            <a:off x="692150" y="4384675"/>
            <a:ext cx="5549900" cy="415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panose="020B0604020202020204" pitchFamily="34" charset="0"/>
              </a:rPr>
              <a:t>The </a:t>
            </a:r>
            <a:r>
              <a:rPr lang="en-US" altLang="en-US" dirty="0" err="1">
                <a:latin typeface="Arial" panose="020B0604020202020204" pitchFamily="34" charset="0"/>
              </a:rPr>
              <a:t>AddDays</a:t>
            </a:r>
            <a:r>
              <a:rPr lang="en-US" altLang="en-US" dirty="0">
                <a:latin typeface="Arial" panose="020B0604020202020204" pitchFamily="34" charset="0"/>
              </a:rPr>
              <a:t>() method in </a:t>
            </a:r>
            <a:r>
              <a:rPr lang="en-US" altLang="en-US" dirty="0" err="1">
                <a:latin typeface="Arial" panose="020B0604020202020204" pitchFamily="34" charset="0"/>
              </a:rPr>
              <a:t>DateTime</a:t>
            </a:r>
            <a:r>
              <a:rPr lang="en-US" altLang="en-US" dirty="0">
                <a:latin typeface="Arial" panose="020B0604020202020204" pitchFamily="34" charset="0"/>
              </a:rPr>
              <a:t> </a:t>
            </a:r>
            <a:r>
              <a:rPr lang="en-SG" altLang="en-US" sz="1200" dirty="0"/>
              <a:t>returns a new </a:t>
            </a:r>
            <a:r>
              <a:rPr lang="en-SG" altLang="en-US" sz="1200" b="1" dirty="0" err="1">
                <a:latin typeface="Consolas" panose="020B0609020204030204" pitchFamily="49" charset="0"/>
              </a:rPr>
              <a:t>DateTime</a:t>
            </a:r>
            <a:r>
              <a:rPr lang="en-SG" altLang="en-US" sz="1200" dirty="0"/>
              <a:t> object that adds the number of days as specified in the parameter to the value of the </a:t>
            </a:r>
            <a:r>
              <a:rPr lang="en-SG" altLang="en-US" sz="1200" b="1" dirty="0" err="1">
                <a:latin typeface="Consolas" panose="020B0609020204030204" pitchFamily="49" charset="0"/>
              </a:rPr>
              <a:t>DateTime</a:t>
            </a:r>
            <a:r>
              <a:rPr lang="en-SG" altLang="en-US" sz="1200" dirty="0"/>
              <a:t> object. For example, if the </a:t>
            </a:r>
            <a:r>
              <a:rPr lang="en-SG" altLang="en-US" sz="1200" dirty="0" err="1"/>
              <a:t>currentDate</a:t>
            </a:r>
            <a:r>
              <a:rPr lang="en-SG" altLang="en-US" sz="1200" dirty="0"/>
              <a:t> is 09/03/2020, </a:t>
            </a:r>
            <a:r>
              <a:rPr lang="en-SG" altLang="en-US" sz="1200" dirty="0" err="1"/>
              <a:t>currentDate.AddDays</a:t>
            </a:r>
            <a:r>
              <a:rPr lang="en-SG" altLang="en-US" sz="1200" dirty="0"/>
              <a:t>(7) returns a new </a:t>
            </a:r>
            <a:r>
              <a:rPr lang="en-SG" altLang="en-US" sz="1200" dirty="0" err="1"/>
              <a:t>DateTime</a:t>
            </a:r>
            <a:r>
              <a:rPr lang="en-SG" altLang="en-US" sz="1200" dirty="0"/>
              <a:t> object that is 16/03/2020.</a:t>
            </a:r>
            <a:endParaRPr lang="en-SG" altLang="en-US" sz="1200" dirty="0">
              <a:solidFill>
                <a:srgbClr val="0000FF"/>
              </a:solidFill>
              <a:latin typeface="Consolas" panose="020B0609020204030204" pitchFamily="49" charset="0"/>
            </a:endParaRPr>
          </a:p>
          <a:p>
            <a:endParaRPr lang="en-US" altLang="en-US" dirty="0">
              <a:latin typeface="Arial" panose="020B0604020202020204" pitchFamily="34" charset="0"/>
            </a:endParaRPr>
          </a:p>
        </p:txBody>
      </p:sp>
    </p:spTree>
    <p:extLst>
      <p:ext uri="{BB962C8B-B14F-4D97-AF65-F5344CB8AC3E}">
        <p14:creationId xmlns:p14="http://schemas.microsoft.com/office/powerpoint/2010/main" val="5658298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CDC73953-7C6C-4AD4-8E3C-B43F7208B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cs typeface="Arial" panose="020B0604020202020204" pitchFamily="34" charset="0"/>
              </a:defRPr>
            </a:lvl1pPr>
            <a:lvl2pPr marL="742950" indent="-285750" defTabSz="922338">
              <a:defRPr sz="2400">
                <a:solidFill>
                  <a:schemeClr val="tx1"/>
                </a:solidFill>
                <a:latin typeface="Verdana" panose="020B0604030504040204" pitchFamily="34" charset="0"/>
                <a:cs typeface="Arial" panose="020B0604020202020204" pitchFamily="34" charset="0"/>
              </a:defRPr>
            </a:lvl2pPr>
            <a:lvl3pPr marL="1143000" indent="-228600" defTabSz="922338">
              <a:defRPr sz="2400">
                <a:solidFill>
                  <a:schemeClr val="tx1"/>
                </a:solidFill>
                <a:latin typeface="Verdana" panose="020B0604030504040204" pitchFamily="34" charset="0"/>
                <a:cs typeface="Arial" panose="020B0604020202020204" pitchFamily="34" charset="0"/>
              </a:defRPr>
            </a:lvl3pPr>
            <a:lvl4pPr marL="1600200" indent="-228600" defTabSz="922338">
              <a:defRPr sz="2400">
                <a:solidFill>
                  <a:schemeClr val="tx1"/>
                </a:solidFill>
                <a:latin typeface="Verdana" panose="020B0604030504040204" pitchFamily="34" charset="0"/>
                <a:cs typeface="Arial" panose="020B0604020202020204" pitchFamily="34" charset="0"/>
              </a:defRPr>
            </a:lvl4pPr>
            <a:lvl5pPr marL="2057400" indent="-228600" defTabSz="922338">
              <a:defRPr sz="2400">
                <a:solidFill>
                  <a:schemeClr val="tx1"/>
                </a:solidFill>
                <a:latin typeface="Verdana" panose="020B0604030504040204" pitchFamily="34" charset="0"/>
                <a:cs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fld id="{59DBE5C0-99AC-43B2-8DB9-410FCB12DF00}" type="slidenum">
              <a:rPr lang="en-GB" altLang="en-US" sz="1000" smtClean="0">
                <a:latin typeface="Arial" panose="020B0604020202020204" pitchFamily="34" charset="0"/>
              </a:rPr>
              <a:pPr/>
              <a:t>31</a:t>
            </a:fld>
            <a:endParaRPr lang="en-GB" altLang="en-US" sz="1000">
              <a:latin typeface="Arial" panose="020B0604020202020204" pitchFamily="34" charset="0"/>
            </a:endParaRPr>
          </a:p>
        </p:txBody>
      </p:sp>
      <p:sp>
        <p:nvSpPr>
          <p:cNvPr id="10243" name="Rectangle 2">
            <a:extLst>
              <a:ext uri="{FF2B5EF4-FFF2-40B4-BE49-F238E27FC236}">
                <a16:creationId xmlns:a16="http://schemas.microsoft.com/office/drawing/2014/main" id="{7BC3F90D-8034-4528-8C0C-6542E6678319}"/>
              </a:ext>
            </a:extLst>
          </p:cNvPr>
          <p:cNvSpPr>
            <a:spLocks noGrp="1" noRot="1" noChangeAspect="1" noChangeArrowheads="1" noTextEdit="1"/>
          </p:cNvSpPr>
          <p:nvPr>
            <p:ph type="sldImg"/>
          </p:nvPr>
        </p:nvSpPr>
        <p:spPr>
          <a:xfrm>
            <a:off x="1160463" y="693738"/>
            <a:ext cx="4613275" cy="3460750"/>
          </a:xfrm>
          <a:ln/>
        </p:spPr>
      </p:sp>
      <p:sp>
        <p:nvSpPr>
          <p:cNvPr id="10244" name="Rectangle 3">
            <a:extLst>
              <a:ext uri="{FF2B5EF4-FFF2-40B4-BE49-F238E27FC236}">
                <a16:creationId xmlns:a16="http://schemas.microsoft.com/office/drawing/2014/main" id="{17B0A47B-EA31-48A6-93BE-B3459E838547}"/>
              </a:ext>
            </a:extLst>
          </p:cNvPr>
          <p:cNvSpPr>
            <a:spLocks noGrp="1" noChangeArrowheads="1"/>
          </p:cNvSpPr>
          <p:nvPr>
            <p:ph type="body" idx="1"/>
          </p:nvPr>
        </p:nvSpPr>
        <p:spPr>
          <a:xfrm>
            <a:off x="692150" y="4384675"/>
            <a:ext cx="5549900" cy="415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panose="020B0604020202020204" pitchFamily="34" charset="0"/>
              </a:rPr>
              <a:t>The Subtract() method in </a:t>
            </a:r>
            <a:r>
              <a:rPr lang="en-US" altLang="en-US" dirty="0" err="1">
                <a:latin typeface="Arial" panose="020B0604020202020204" pitchFamily="34" charset="0"/>
              </a:rPr>
              <a:t>DateTime</a:t>
            </a:r>
            <a:r>
              <a:rPr lang="en-US" altLang="en-US" dirty="0">
                <a:latin typeface="Arial" panose="020B0604020202020204" pitchFamily="34" charset="0"/>
              </a:rPr>
              <a:t> </a:t>
            </a:r>
            <a:r>
              <a:rPr lang="en-SG" altLang="en-US" sz="1200" dirty="0"/>
              <a:t>returns a new </a:t>
            </a:r>
            <a:r>
              <a:rPr lang="en-SG" altLang="en-US" sz="1200" b="1" dirty="0" err="1">
                <a:latin typeface="Consolas" panose="020B0609020204030204" pitchFamily="49" charset="0"/>
              </a:rPr>
              <a:t>TimeSpan</a:t>
            </a:r>
            <a:r>
              <a:rPr lang="en-SG" altLang="en-US" sz="1200" dirty="0"/>
              <a:t> object after subtracting the </a:t>
            </a:r>
            <a:r>
              <a:rPr lang="en-SG" altLang="en-US" sz="1200" dirty="0" err="1"/>
              <a:t>DateTime</a:t>
            </a:r>
            <a:r>
              <a:rPr lang="en-SG" altLang="en-US" sz="1200" dirty="0"/>
              <a:t> object specified in the parameter from the value of the </a:t>
            </a:r>
            <a:r>
              <a:rPr lang="en-SG" altLang="en-US" sz="1200" b="1" dirty="0" err="1">
                <a:latin typeface="Consolas" panose="020B0609020204030204" pitchFamily="49" charset="0"/>
              </a:rPr>
              <a:t>DateTime</a:t>
            </a:r>
            <a:r>
              <a:rPr lang="en-SG" altLang="en-US" sz="1200" dirty="0"/>
              <a:t> object. For example, if the </a:t>
            </a:r>
            <a:r>
              <a:rPr lang="en-SG" altLang="en-US" sz="1200" dirty="0" err="1"/>
              <a:t>currentDate</a:t>
            </a:r>
            <a:r>
              <a:rPr lang="en-SG" altLang="en-US" sz="1200" dirty="0"/>
              <a:t> is 09/03/2020, and </a:t>
            </a:r>
            <a:r>
              <a:rPr lang="en-SG" altLang="en-US" sz="1200" dirty="0" err="1"/>
              <a:t>xmas</a:t>
            </a:r>
            <a:r>
              <a:rPr lang="en-SG" altLang="en-US" sz="1200" dirty="0"/>
              <a:t> is 25/12/2020, </a:t>
            </a:r>
            <a:r>
              <a:rPr lang="en-SG" altLang="en-US" sz="1200" dirty="0" err="1"/>
              <a:t>xmas.Subtract</a:t>
            </a:r>
            <a:r>
              <a:rPr lang="en-SG" altLang="en-US" sz="1200" dirty="0"/>
              <a:t>(</a:t>
            </a:r>
            <a:r>
              <a:rPr lang="en-SG" altLang="en-US" sz="1200" dirty="0" err="1"/>
              <a:t>currentDate</a:t>
            </a:r>
            <a:r>
              <a:rPr lang="en-SG" altLang="en-US" sz="1200" dirty="0"/>
              <a:t>) returns the </a:t>
            </a:r>
            <a:r>
              <a:rPr lang="en-SG" altLang="en-US" sz="1200" dirty="0" err="1"/>
              <a:t>TimeSpan</a:t>
            </a:r>
            <a:r>
              <a:rPr lang="en-SG" altLang="en-US" sz="1200" dirty="0"/>
              <a:t> from </a:t>
            </a:r>
            <a:r>
              <a:rPr lang="en-SG" altLang="en-US" sz="1200" dirty="0" err="1"/>
              <a:t>currentDate</a:t>
            </a:r>
            <a:r>
              <a:rPr lang="en-SG" altLang="en-US" sz="1200" dirty="0"/>
              <a:t> to </a:t>
            </a:r>
            <a:r>
              <a:rPr lang="en-SG" altLang="en-US" sz="1200" dirty="0" err="1"/>
              <a:t>xmas</a:t>
            </a:r>
            <a:r>
              <a:rPr lang="en-SG" altLang="en-US" sz="1200" dirty="0"/>
              <a:t>. You can use the property Days to get the days component of this </a:t>
            </a:r>
            <a:r>
              <a:rPr lang="en-SG" altLang="en-US" sz="1200" dirty="0" err="1"/>
              <a:t>TimeSpan</a:t>
            </a:r>
            <a:r>
              <a:rPr lang="en-SG" altLang="en-US" sz="1200" dirty="0"/>
              <a:t> object hence can find out the number of days from current date to Christmas!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G" altLang="en-US" sz="1200" dirty="0">
              <a:solidFill>
                <a:srgbClr val="0000FF"/>
              </a:solidFill>
              <a:latin typeface="Consolas" panose="020B0609020204030204" pitchFamily="49" charset="0"/>
            </a:endParaRPr>
          </a:p>
          <a:p>
            <a:endParaRPr lang="en-US" altLang="en-US" dirty="0">
              <a:latin typeface="Arial" panose="020B0604020202020204" pitchFamily="34" charset="0"/>
            </a:endParaRPr>
          </a:p>
        </p:txBody>
      </p:sp>
    </p:spTree>
    <p:extLst>
      <p:ext uri="{BB962C8B-B14F-4D97-AF65-F5344CB8AC3E}">
        <p14:creationId xmlns:p14="http://schemas.microsoft.com/office/powerpoint/2010/main" val="3666580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12E3C318-6257-4493-AAFA-87831E20BA36}"/>
              </a:ext>
            </a:extLst>
          </p:cNvPr>
          <p:cNvSpPr>
            <a:spLocks noGrp="1" noRot="1" noChangeAspect="1" noTextEdit="1"/>
          </p:cNvSpPr>
          <p:nvPr>
            <p:ph type="sldImg"/>
          </p:nvPr>
        </p:nvSpPr>
        <p:spPr>
          <a:ln/>
        </p:spPr>
      </p:sp>
      <p:sp>
        <p:nvSpPr>
          <p:cNvPr id="66563" name="Notes Placeholder 2">
            <a:extLst>
              <a:ext uri="{FF2B5EF4-FFF2-40B4-BE49-F238E27FC236}">
                <a16:creationId xmlns:a16="http://schemas.microsoft.com/office/drawing/2014/main" id="{A27DF079-0D89-4F3F-87C7-226D9474955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What is the C# Collections classes?</a:t>
            </a:r>
          </a:p>
        </p:txBody>
      </p:sp>
      <p:sp>
        <p:nvSpPr>
          <p:cNvPr id="66564" name="Slide Number Placeholder 3">
            <a:extLst>
              <a:ext uri="{FF2B5EF4-FFF2-40B4-BE49-F238E27FC236}">
                <a16:creationId xmlns:a16="http://schemas.microsoft.com/office/drawing/2014/main" id="{0C18E311-BE8B-43D6-869E-9A3FF3D1CF54}"/>
              </a:ext>
            </a:extLst>
          </p:cNvPr>
          <p:cNvSpPr txBox="1">
            <a:spLocks noGrp="1"/>
          </p:cNvSpPr>
          <p:nvPr/>
        </p:nvSpPr>
        <p:spPr bwMode="auto">
          <a:xfrm>
            <a:off x="3929063" y="8770938"/>
            <a:ext cx="30051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218" tIns="0" rIns="19218" bIns="0" anchor="b"/>
          <a:lstStyle>
            <a:lvl1pPr defTabSz="922338">
              <a:defRPr sz="2400">
                <a:solidFill>
                  <a:schemeClr val="tx1"/>
                </a:solidFill>
                <a:latin typeface="Verdana" panose="020B0604030504040204" pitchFamily="34" charset="0"/>
                <a:cs typeface="Arial" panose="020B0604020202020204" pitchFamily="34" charset="0"/>
              </a:defRPr>
            </a:lvl1pPr>
            <a:lvl2pPr marL="742950" indent="-285750" defTabSz="922338">
              <a:defRPr sz="2400">
                <a:solidFill>
                  <a:schemeClr val="tx1"/>
                </a:solidFill>
                <a:latin typeface="Verdana" panose="020B0604030504040204" pitchFamily="34" charset="0"/>
                <a:cs typeface="Arial" panose="020B0604020202020204" pitchFamily="34" charset="0"/>
              </a:defRPr>
            </a:lvl2pPr>
            <a:lvl3pPr marL="1143000" indent="-228600" defTabSz="922338">
              <a:defRPr sz="2400">
                <a:solidFill>
                  <a:schemeClr val="tx1"/>
                </a:solidFill>
                <a:latin typeface="Verdana" panose="020B0604030504040204" pitchFamily="34" charset="0"/>
                <a:cs typeface="Arial" panose="020B0604020202020204" pitchFamily="34" charset="0"/>
              </a:defRPr>
            </a:lvl3pPr>
            <a:lvl4pPr marL="1600200" indent="-228600" defTabSz="922338">
              <a:defRPr sz="2400">
                <a:solidFill>
                  <a:schemeClr val="tx1"/>
                </a:solidFill>
                <a:latin typeface="Verdana" panose="020B0604030504040204" pitchFamily="34" charset="0"/>
                <a:cs typeface="Arial" panose="020B0604020202020204" pitchFamily="34" charset="0"/>
              </a:defRPr>
            </a:lvl4pPr>
            <a:lvl5pPr marL="2057400" indent="-228600" defTabSz="922338">
              <a:defRPr sz="2400">
                <a:solidFill>
                  <a:schemeClr val="tx1"/>
                </a:solidFill>
                <a:latin typeface="Verdana" panose="020B0604030504040204" pitchFamily="34" charset="0"/>
                <a:cs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pPr algn="r"/>
            <a:fld id="{B791951F-1652-4EB0-9643-FBCA30FD97C2}" type="slidenum">
              <a:rPr lang="en-GB" altLang="en-US" sz="1000" i="1">
                <a:solidFill>
                  <a:srgbClr val="000000"/>
                </a:solidFill>
                <a:latin typeface="Arial" panose="020B0604020202020204" pitchFamily="34" charset="0"/>
              </a:rPr>
              <a:pPr algn="r"/>
              <a:t>3</a:t>
            </a:fld>
            <a:endParaRPr lang="en-GB" altLang="en-US" sz="1000" i="1">
              <a:solidFill>
                <a:srgbClr val="000000"/>
              </a:solidFill>
              <a:latin typeface="Arial" panose="020B0604020202020204" pitchFamily="34" charset="0"/>
            </a:endParaRPr>
          </a:p>
        </p:txBody>
      </p:sp>
    </p:spTree>
    <p:extLst>
      <p:ext uri="{BB962C8B-B14F-4D97-AF65-F5344CB8AC3E}">
        <p14:creationId xmlns:p14="http://schemas.microsoft.com/office/powerpoint/2010/main" val="28059726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12E3C318-6257-4493-AAFA-87831E20BA36}"/>
              </a:ext>
            </a:extLst>
          </p:cNvPr>
          <p:cNvSpPr>
            <a:spLocks noGrp="1" noRot="1" noChangeAspect="1" noTextEdit="1"/>
          </p:cNvSpPr>
          <p:nvPr>
            <p:ph type="sldImg"/>
          </p:nvPr>
        </p:nvSpPr>
        <p:spPr>
          <a:ln/>
        </p:spPr>
      </p:sp>
      <p:sp>
        <p:nvSpPr>
          <p:cNvPr id="66563" name="Notes Placeholder 2">
            <a:extLst>
              <a:ext uri="{FF2B5EF4-FFF2-40B4-BE49-F238E27FC236}">
                <a16:creationId xmlns:a16="http://schemas.microsoft.com/office/drawing/2014/main" id="{A27DF079-0D89-4F3F-87C7-226D9474955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Very often, we need to read data from data files. Data files can be stored either as text file or binary file. We will look at how to read data from text file in our module.</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Please visit the links given if you wish to find out more.</a:t>
            </a:r>
          </a:p>
        </p:txBody>
      </p:sp>
      <p:sp>
        <p:nvSpPr>
          <p:cNvPr id="66564" name="Slide Number Placeholder 3">
            <a:extLst>
              <a:ext uri="{FF2B5EF4-FFF2-40B4-BE49-F238E27FC236}">
                <a16:creationId xmlns:a16="http://schemas.microsoft.com/office/drawing/2014/main" id="{0C18E311-BE8B-43D6-869E-9A3FF3D1CF54}"/>
              </a:ext>
            </a:extLst>
          </p:cNvPr>
          <p:cNvSpPr txBox="1">
            <a:spLocks noGrp="1"/>
          </p:cNvSpPr>
          <p:nvPr/>
        </p:nvSpPr>
        <p:spPr bwMode="auto">
          <a:xfrm>
            <a:off x="3929063" y="8770938"/>
            <a:ext cx="30051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218" tIns="0" rIns="19218" bIns="0" anchor="b"/>
          <a:lstStyle>
            <a:lvl1pPr defTabSz="922338">
              <a:defRPr sz="2400">
                <a:solidFill>
                  <a:schemeClr val="tx1"/>
                </a:solidFill>
                <a:latin typeface="Verdana" panose="020B0604030504040204" pitchFamily="34" charset="0"/>
                <a:cs typeface="Arial" panose="020B0604020202020204" pitchFamily="34" charset="0"/>
              </a:defRPr>
            </a:lvl1pPr>
            <a:lvl2pPr marL="742950" indent="-285750" defTabSz="922338">
              <a:defRPr sz="2400">
                <a:solidFill>
                  <a:schemeClr val="tx1"/>
                </a:solidFill>
                <a:latin typeface="Verdana" panose="020B0604030504040204" pitchFamily="34" charset="0"/>
                <a:cs typeface="Arial" panose="020B0604020202020204" pitchFamily="34" charset="0"/>
              </a:defRPr>
            </a:lvl2pPr>
            <a:lvl3pPr marL="1143000" indent="-228600" defTabSz="922338">
              <a:defRPr sz="2400">
                <a:solidFill>
                  <a:schemeClr val="tx1"/>
                </a:solidFill>
                <a:latin typeface="Verdana" panose="020B0604030504040204" pitchFamily="34" charset="0"/>
                <a:cs typeface="Arial" panose="020B0604020202020204" pitchFamily="34" charset="0"/>
              </a:defRPr>
            </a:lvl3pPr>
            <a:lvl4pPr marL="1600200" indent="-228600" defTabSz="922338">
              <a:defRPr sz="2400">
                <a:solidFill>
                  <a:schemeClr val="tx1"/>
                </a:solidFill>
                <a:latin typeface="Verdana" panose="020B0604030504040204" pitchFamily="34" charset="0"/>
                <a:cs typeface="Arial" panose="020B0604020202020204" pitchFamily="34" charset="0"/>
              </a:defRPr>
            </a:lvl4pPr>
            <a:lvl5pPr marL="2057400" indent="-228600" defTabSz="922338">
              <a:defRPr sz="2400">
                <a:solidFill>
                  <a:schemeClr val="tx1"/>
                </a:solidFill>
                <a:latin typeface="Verdana" panose="020B0604030504040204" pitchFamily="34" charset="0"/>
                <a:cs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pPr algn="r"/>
            <a:fld id="{B791951F-1652-4EB0-9643-FBCA30FD97C2}" type="slidenum">
              <a:rPr lang="en-GB" altLang="en-US" sz="1000" i="1">
                <a:solidFill>
                  <a:srgbClr val="000000"/>
                </a:solidFill>
                <a:latin typeface="Arial" panose="020B0604020202020204" pitchFamily="34" charset="0"/>
              </a:rPr>
              <a:pPr algn="r"/>
              <a:t>32</a:t>
            </a:fld>
            <a:endParaRPr lang="en-GB" altLang="en-US" sz="1000" i="1">
              <a:solidFill>
                <a:srgbClr val="000000"/>
              </a:solidFill>
              <a:latin typeface="Arial" panose="020B0604020202020204" pitchFamily="34" charset="0"/>
            </a:endParaRPr>
          </a:p>
        </p:txBody>
      </p:sp>
    </p:spTree>
    <p:extLst>
      <p:ext uri="{BB962C8B-B14F-4D97-AF65-F5344CB8AC3E}">
        <p14:creationId xmlns:p14="http://schemas.microsoft.com/office/powerpoint/2010/main" val="13776950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 </a:t>
            </a:r>
            <a:r>
              <a:rPr lang="en-US" dirty="0" err="1"/>
              <a:t>ReadAllText</a:t>
            </a:r>
            <a:r>
              <a:rPr lang="en-US" dirty="0"/>
              <a:t>() in File class can be used to read data from the whole text file into one string. If you want to read data into individual string, use </a:t>
            </a:r>
            <a:r>
              <a:rPr lang="en-US" dirty="0" err="1"/>
              <a:t>ReadAllLines</a:t>
            </a:r>
            <a:r>
              <a:rPr lang="en-US" dirty="0"/>
              <a:t>() method in File class. Each line of text from the data file will be placed in each element in the array of string. The File class is in System.IO hence you should include the using System.IO statement at the beginning of the program. Noticed that I do not specify the full path of the data file in the parameter in these 2 examples as I have copied it to the Solution Explorer and set the property of "Copy to Output Directory" to "Copy if newer". </a:t>
            </a:r>
          </a:p>
        </p:txBody>
      </p:sp>
      <p:sp>
        <p:nvSpPr>
          <p:cNvPr id="4" name="Slide Number Placeholder 3"/>
          <p:cNvSpPr>
            <a:spLocks noGrp="1"/>
          </p:cNvSpPr>
          <p:nvPr>
            <p:ph type="sldNum" sz="quarter" idx="5"/>
          </p:nvPr>
        </p:nvSpPr>
        <p:spPr/>
        <p:txBody>
          <a:bodyPr/>
          <a:lstStyle/>
          <a:p>
            <a:fld id="{26B286DB-C50B-484C-A5B6-2AE944CA4CB5}" type="slidenum">
              <a:rPr lang="en-US" smtClean="0"/>
              <a:pPr/>
              <a:t>33</a:t>
            </a:fld>
            <a:endParaRPr lang="en-US"/>
          </a:p>
        </p:txBody>
      </p:sp>
    </p:spTree>
    <p:extLst>
      <p:ext uri="{BB962C8B-B14F-4D97-AF65-F5344CB8AC3E}">
        <p14:creationId xmlns:p14="http://schemas.microsoft.com/office/powerpoint/2010/main" val="10234005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file is often created using excel and stored as comma delimited file, which is a file where each value in the </a:t>
            </a:r>
            <a:r>
              <a:rPr lang="en-US" b="0" dirty="0"/>
              <a:t>file is separated by a comma.</a:t>
            </a:r>
          </a:p>
          <a:p>
            <a:r>
              <a:rPr lang="en-US" b="0" dirty="0"/>
              <a:t>The comma delimited csv file testmarks.csv contains student id and 2 test marks for a group of students as shown in the next slide. This program reads all data from the data file, calculates the average mark for each student and prints the results.</a:t>
            </a:r>
          </a:p>
          <a:p>
            <a:r>
              <a:rPr lang="en-US" b="0" dirty="0"/>
              <a:t>Each element in the array </a:t>
            </a:r>
            <a:r>
              <a:rPr lang="en-US" b="0" dirty="0" err="1"/>
              <a:t>csvLines</a:t>
            </a:r>
            <a:r>
              <a:rPr lang="en-US" b="0" dirty="0"/>
              <a:t> contains each line of data read from the data file. As the items are separated by comma, the Split() method in string class is used to split the data and store in another array, e.g. the array marks in the for loop. The first element in array marks is the student id, second and third element are the test marks. You will be able to calculate the average by using these elements. </a:t>
            </a:r>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34</a:t>
            </a:fld>
            <a:endParaRPr lang="en-US"/>
          </a:p>
        </p:txBody>
      </p:sp>
    </p:spTree>
    <p:extLst>
      <p:ext uri="{BB962C8B-B14F-4D97-AF65-F5344CB8AC3E}">
        <p14:creationId xmlns:p14="http://schemas.microsoft.com/office/powerpoint/2010/main" val="28844325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take some time to try out the program now. Do you get this output?</a:t>
            </a:r>
          </a:p>
        </p:txBody>
      </p:sp>
      <p:sp>
        <p:nvSpPr>
          <p:cNvPr id="4" name="Slide Number Placeholder 3"/>
          <p:cNvSpPr>
            <a:spLocks noGrp="1"/>
          </p:cNvSpPr>
          <p:nvPr>
            <p:ph type="sldNum" sz="quarter" idx="5"/>
          </p:nvPr>
        </p:nvSpPr>
        <p:spPr/>
        <p:txBody>
          <a:bodyPr/>
          <a:lstStyle/>
          <a:p>
            <a:fld id="{26B286DB-C50B-484C-A5B6-2AE944CA4CB5}" type="slidenum">
              <a:rPr lang="en-US" smtClean="0"/>
              <a:pPr/>
              <a:t>35</a:t>
            </a:fld>
            <a:endParaRPr lang="en-US"/>
          </a:p>
        </p:txBody>
      </p:sp>
    </p:spTree>
    <p:extLst>
      <p:ext uri="{BB962C8B-B14F-4D97-AF65-F5344CB8AC3E}">
        <p14:creationId xmlns:p14="http://schemas.microsoft.com/office/powerpoint/2010/main" val="35689297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are going to learn how to read data using </a:t>
            </a:r>
            <a:r>
              <a:rPr lang="en-US" dirty="0" err="1"/>
              <a:t>StreamReader</a:t>
            </a:r>
            <a:r>
              <a:rPr lang="en-US" dirty="0"/>
              <a:t> which is a more efficient way when you have a large data file. A stream is an additional layer created between an application and a file. Data from large files are broken down into small chunks and sent to the stream, which is then read from the application. The reason for breaking it down into small chunks is because of the performance impact of reading a big file in one shot. If you were to read the data from say, a 100 MB file at one shot, your application could just hang and become unstable. The best approach is then to use streams to break the file down into manageable chunks. </a:t>
            </a:r>
          </a:p>
        </p:txBody>
      </p:sp>
      <p:sp>
        <p:nvSpPr>
          <p:cNvPr id="4" name="Slide Number Placeholder 3"/>
          <p:cNvSpPr>
            <a:spLocks noGrp="1"/>
          </p:cNvSpPr>
          <p:nvPr>
            <p:ph type="sldNum" sz="quarter" idx="5"/>
          </p:nvPr>
        </p:nvSpPr>
        <p:spPr/>
        <p:txBody>
          <a:bodyPr/>
          <a:lstStyle/>
          <a:p>
            <a:fld id="{26B286DB-C50B-484C-A5B6-2AE944CA4CB5}" type="slidenum">
              <a:rPr lang="en-US" smtClean="0"/>
              <a:pPr/>
              <a:t>36</a:t>
            </a:fld>
            <a:endParaRPr lang="en-US"/>
          </a:p>
        </p:txBody>
      </p:sp>
    </p:spTree>
    <p:extLst>
      <p:ext uri="{BB962C8B-B14F-4D97-AF65-F5344CB8AC3E}">
        <p14:creationId xmlns:p14="http://schemas.microsoft.com/office/powerpoint/2010/main" val="39980724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program performs exactly the same thing as the previous example by using </a:t>
            </a:r>
            <a:r>
              <a:rPr lang="en-US" dirty="0" err="1"/>
              <a:t>StreamReader</a:t>
            </a:r>
            <a:r>
              <a:rPr lang="en-US" dirty="0"/>
              <a:t>.</a:t>
            </a:r>
          </a:p>
          <a:p>
            <a:r>
              <a:rPr lang="en-US" dirty="0"/>
              <a:t>First, we define a </a:t>
            </a:r>
            <a:r>
              <a:rPr lang="en-US" dirty="0" err="1"/>
              <a:t>StreamReader</a:t>
            </a:r>
            <a:r>
              <a:rPr lang="en-US" dirty="0"/>
              <a:t> object. The stream reader object is used in C# to define a stream from the file to the application. The data will be pushed from the file to the stream whenever data is read from the file. </a:t>
            </a:r>
          </a:p>
          <a:p>
            <a:r>
              <a:rPr lang="en-US" dirty="0"/>
              <a:t>Next, we define a string variable 's' which will be used to read all the data from the file.</a:t>
            </a:r>
          </a:p>
          <a:p>
            <a:r>
              <a:rPr lang="en-US" dirty="0"/>
              <a:t>We then use the stream reader method </a:t>
            </a:r>
            <a:r>
              <a:rPr lang="en-US" dirty="0" err="1"/>
              <a:t>ReadLine</a:t>
            </a:r>
            <a:r>
              <a:rPr lang="en-US" dirty="0"/>
              <a:t> to read each line from the stream buffer. </a:t>
            </a:r>
          </a:p>
          <a:p>
            <a:r>
              <a:rPr lang="en-US" dirty="0"/>
              <a:t>As the data file contains a header line, the first </a:t>
            </a:r>
            <a:r>
              <a:rPr lang="en-US" dirty="0" err="1"/>
              <a:t>ReadLine</a:t>
            </a:r>
            <a:r>
              <a:rPr lang="en-US" dirty="0"/>
              <a:t>() reads the header and store in the string variable, s. The next two statements splits the string s into 4 items and prints them as the output heading.</a:t>
            </a:r>
          </a:p>
          <a:p>
            <a:r>
              <a:rPr lang="en-US" dirty="0"/>
              <a:t>Next we created a loop to read each line from the stream buffer until end of file, that is, the string is null. </a:t>
            </a:r>
          </a:p>
          <a:p>
            <a:r>
              <a:rPr lang="en-US" dirty="0"/>
              <a:t>Just like the previous program, each line of the data is split and stored in the array marks, </a:t>
            </a:r>
            <a:r>
              <a:rPr lang="en-US" b="0" dirty="0"/>
              <a:t>the first element in array marks is the student id, second and third element are the test marks. We are able to calculate the average by using the second and third elements.</a:t>
            </a:r>
            <a:endParaRPr lang="en-US" dirty="0"/>
          </a:p>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37</a:t>
            </a:fld>
            <a:endParaRPr lang="en-US"/>
          </a:p>
        </p:txBody>
      </p:sp>
    </p:spTree>
    <p:extLst>
      <p:ext uri="{BB962C8B-B14F-4D97-AF65-F5344CB8AC3E}">
        <p14:creationId xmlns:p14="http://schemas.microsoft.com/office/powerpoint/2010/main" val="5387318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12E3C318-6257-4493-AAFA-87831E20BA36}"/>
              </a:ext>
            </a:extLst>
          </p:cNvPr>
          <p:cNvSpPr>
            <a:spLocks noGrp="1" noRot="1" noChangeAspect="1" noTextEdit="1"/>
          </p:cNvSpPr>
          <p:nvPr>
            <p:ph type="sldImg"/>
          </p:nvPr>
        </p:nvSpPr>
        <p:spPr>
          <a:ln/>
        </p:spPr>
      </p:sp>
      <p:sp>
        <p:nvSpPr>
          <p:cNvPr id="66563" name="Notes Placeholder 2">
            <a:extLst>
              <a:ext uri="{FF2B5EF4-FFF2-40B4-BE49-F238E27FC236}">
                <a16:creationId xmlns:a16="http://schemas.microsoft.com/office/drawing/2014/main" id="{A27DF079-0D89-4F3F-87C7-226D9474955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Having learnt how to read data from file, we now look at how to write data to file.</a:t>
            </a:r>
          </a:p>
          <a:p>
            <a:pPr eaLnBrk="1" hangingPunct="1"/>
            <a:r>
              <a:rPr lang="en-US" altLang="en-US" dirty="0">
                <a:latin typeface="Arial" panose="020B0604020202020204" pitchFamily="34" charset="0"/>
              </a:rPr>
              <a:t>Do visit the link given to find out more.</a:t>
            </a:r>
          </a:p>
        </p:txBody>
      </p:sp>
      <p:sp>
        <p:nvSpPr>
          <p:cNvPr id="66564" name="Slide Number Placeholder 3">
            <a:extLst>
              <a:ext uri="{FF2B5EF4-FFF2-40B4-BE49-F238E27FC236}">
                <a16:creationId xmlns:a16="http://schemas.microsoft.com/office/drawing/2014/main" id="{0C18E311-BE8B-43D6-869E-9A3FF3D1CF54}"/>
              </a:ext>
            </a:extLst>
          </p:cNvPr>
          <p:cNvSpPr txBox="1">
            <a:spLocks noGrp="1"/>
          </p:cNvSpPr>
          <p:nvPr/>
        </p:nvSpPr>
        <p:spPr bwMode="auto">
          <a:xfrm>
            <a:off x="3929063" y="8770938"/>
            <a:ext cx="30051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218" tIns="0" rIns="19218" bIns="0" anchor="b"/>
          <a:lstStyle>
            <a:lvl1pPr defTabSz="922338">
              <a:defRPr sz="2400">
                <a:solidFill>
                  <a:schemeClr val="tx1"/>
                </a:solidFill>
                <a:latin typeface="Verdana" panose="020B0604030504040204" pitchFamily="34" charset="0"/>
                <a:cs typeface="Arial" panose="020B0604020202020204" pitchFamily="34" charset="0"/>
              </a:defRPr>
            </a:lvl1pPr>
            <a:lvl2pPr marL="742950" indent="-285750" defTabSz="922338">
              <a:defRPr sz="2400">
                <a:solidFill>
                  <a:schemeClr val="tx1"/>
                </a:solidFill>
                <a:latin typeface="Verdana" panose="020B0604030504040204" pitchFamily="34" charset="0"/>
                <a:cs typeface="Arial" panose="020B0604020202020204" pitchFamily="34" charset="0"/>
              </a:defRPr>
            </a:lvl2pPr>
            <a:lvl3pPr marL="1143000" indent="-228600" defTabSz="922338">
              <a:defRPr sz="2400">
                <a:solidFill>
                  <a:schemeClr val="tx1"/>
                </a:solidFill>
                <a:latin typeface="Verdana" panose="020B0604030504040204" pitchFamily="34" charset="0"/>
                <a:cs typeface="Arial" panose="020B0604020202020204" pitchFamily="34" charset="0"/>
              </a:defRPr>
            </a:lvl3pPr>
            <a:lvl4pPr marL="1600200" indent="-228600" defTabSz="922338">
              <a:defRPr sz="2400">
                <a:solidFill>
                  <a:schemeClr val="tx1"/>
                </a:solidFill>
                <a:latin typeface="Verdana" panose="020B0604030504040204" pitchFamily="34" charset="0"/>
                <a:cs typeface="Arial" panose="020B0604020202020204" pitchFamily="34" charset="0"/>
              </a:defRPr>
            </a:lvl4pPr>
            <a:lvl5pPr marL="2057400" indent="-228600" defTabSz="922338">
              <a:defRPr sz="2400">
                <a:solidFill>
                  <a:schemeClr val="tx1"/>
                </a:solidFill>
                <a:latin typeface="Verdana" panose="020B0604030504040204" pitchFamily="34" charset="0"/>
                <a:cs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pPr algn="r"/>
            <a:fld id="{B791951F-1652-4EB0-9643-FBCA30FD97C2}" type="slidenum">
              <a:rPr lang="en-GB" altLang="en-US" sz="1000" i="1">
                <a:solidFill>
                  <a:srgbClr val="000000"/>
                </a:solidFill>
                <a:latin typeface="Arial" panose="020B0604020202020204" pitchFamily="34" charset="0"/>
              </a:rPr>
              <a:pPr algn="r"/>
              <a:t>38</a:t>
            </a:fld>
            <a:endParaRPr lang="en-GB" altLang="en-US" sz="1000" i="1">
              <a:solidFill>
                <a:srgbClr val="000000"/>
              </a:solidFill>
              <a:latin typeface="Arial" panose="020B0604020202020204" pitchFamily="34" charset="0"/>
            </a:endParaRPr>
          </a:p>
        </p:txBody>
      </p:sp>
    </p:spTree>
    <p:extLst>
      <p:ext uri="{BB962C8B-B14F-4D97-AF65-F5344CB8AC3E}">
        <p14:creationId xmlns:p14="http://schemas.microsoft.com/office/powerpoint/2010/main" val="30889146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like the </a:t>
            </a:r>
            <a:r>
              <a:rPr lang="en-US" dirty="0" err="1"/>
              <a:t>ReadAllLines</a:t>
            </a:r>
            <a:r>
              <a:rPr lang="en-US" dirty="0"/>
              <a:t>() method that reads all lines into an array, we have </a:t>
            </a:r>
            <a:r>
              <a:rPr lang="en-US" dirty="0" err="1"/>
              <a:t>WriteAllLines</a:t>
            </a:r>
            <a:r>
              <a:rPr lang="en-US" dirty="0"/>
              <a:t>() method that writes the whole array to a text file.</a:t>
            </a:r>
          </a:p>
          <a:p>
            <a:r>
              <a:rPr lang="en-US" dirty="0"/>
              <a:t>Similarly, like the </a:t>
            </a:r>
            <a:r>
              <a:rPr lang="en-US" dirty="0" err="1"/>
              <a:t>ReadAllText</a:t>
            </a:r>
            <a:r>
              <a:rPr lang="en-US" dirty="0"/>
              <a:t>() method that reads data from the whole text file into one string, we have </a:t>
            </a:r>
            <a:r>
              <a:rPr lang="en-US" dirty="0" err="1"/>
              <a:t>WriteAllText</a:t>
            </a:r>
            <a:r>
              <a:rPr lang="en-US" dirty="0"/>
              <a:t>() method that writes the whole string to a text file.</a:t>
            </a:r>
          </a:p>
          <a:p>
            <a:r>
              <a:rPr lang="en-US" dirty="0"/>
              <a:t>A new file will be created if it does not exist, otherwise, the content will be overridden. You may use </a:t>
            </a:r>
            <a:r>
              <a:rPr lang="en-US" dirty="0" err="1"/>
              <a:t>AppendAllText</a:t>
            </a:r>
            <a:r>
              <a:rPr lang="en-US" dirty="0"/>
              <a:t>() or </a:t>
            </a:r>
            <a:r>
              <a:rPr lang="en-US" dirty="0" err="1"/>
              <a:t>AppendAllLines</a:t>
            </a:r>
            <a:r>
              <a:rPr lang="en-US" dirty="0"/>
              <a:t>() methods to append data to an existing file. </a:t>
            </a:r>
          </a:p>
          <a:p>
            <a:r>
              <a:rPr lang="en-US" dirty="0"/>
              <a:t>Unless you specify the full path of the data file, the default location is Bin/Debug in your project folder.</a:t>
            </a:r>
          </a:p>
        </p:txBody>
      </p:sp>
      <p:sp>
        <p:nvSpPr>
          <p:cNvPr id="4" name="Slide Number Placeholder 3"/>
          <p:cNvSpPr>
            <a:spLocks noGrp="1"/>
          </p:cNvSpPr>
          <p:nvPr>
            <p:ph type="sldNum" sz="quarter" idx="5"/>
          </p:nvPr>
        </p:nvSpPr>
        <p:spPr/>
        <p:txBody>
          <a:bodyPr/>
          <a:lstStyle/>
          <a:p>
            <a:fld id="{26B286DB-C50B-484C-A5B6-2AE944CA4CB5}" type="slidenum">
              <a:rPr lang="en-US" smtClean="0"/>
              <a:pPr/>
              <a:t>39</a:t>
            </a:fld>
            <a:endParaRPr lang="en-US"/>
          </a:p>
        </p:txBody>
      </p:sp>
    </p:spTree>
    <p:extLst>
      <p:ext uri="{BB962C8B-B14F-4D97-AF65-F5344CB8AC3E}">
        <p14:creationId xmlns:p14="http://schemas.microsoft.com/office/powerpoint/2010/main" val="11447327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a:t>
            </a:r>
            <a:r>
              <a:rPr lang="en-US" dirty="0" err="1"/>
              <a:t>StreamReader</a:t>
            </a:r>
            <a:r>
              <a:rPr lang="en-US" dirty="0"/>
              <a:t>, we have </a:t>
            </a:r>
            <a:r>
              <a:rPr lang="en-US" dirty="0" err="1"/>
              <a:t>StreamWriter</a:t>
            </a:r>
            <a:r>
              <a:rPr lang="en-US" dirty="0"/>
              <a:t>, which is used to write data to a file using streams. The data from the application is first written into the stream. After that the stream writes the data to the text file.</a:t>
            </a:r>
          </a:p>
          <a:p>
            <a:r>
              <a:rPr lang="en-US" dirty="0"/>
              <a:t>The example shows how to use a </a:t>
            </a:r>
            <a:r>
              <a:rPr lang="en-US" dirty="0" err="1"/>
              <a:t>StreamWriter</a:t>
            </a:r>
            <a:r>
              <a:rPr lang="en-US" dirty="0"/>
              <a:t> object to write strings in an array into the text file WriteLines2.txt. A good practice is to use the </a:t>
            </a:r>
            <a:r>
              <a:rPr lang="en-US" dirty="0" err="1"/>
              <a:t>StreamWriter</a:t>
            </a:r>
            <a:r>
              <a:rPr lang="en-US" dirty="0"/>
              <a:t> object in a using statement so that the unmanaged resources are correctly disposed. </a:t>
            </a:r>
          </a:p>
          <a:p>
            <a:r>
              <a:rPr lang="en-US" dirty="0"/>
              <a:t>The Boolean argument in the </a:t>
            </a:r>
            <a:r>
              <a:rPr lang="en-US" dirty="0" err="1"/>
              <a:t>StreamWriter</a:t>
            </a:r>
            <a:r>
              <a:rPr lang="en-US" dirty="0"/>
              <a:t> class indicates whether to append the content or to override the content. True means to append, false means to override. The default value is False.</a:t>
            </a:r>
          </a:p>
        </p:txBody>
      </p:sp>
      <p:sp>
        <p:nvSpPr>
          <p:cNvPr id="4" name="Slide Number Placeholder 3"/>
          <p:cNvSpPr>
            <a:spLocks noGrp="1"/>
          </p:cNvSpPr>
          <p:nvPr>
            <p:ph type="sldNum" sz="quarter" idx="5"/>
          </p:nvPr>
        </p:nvSpPr>
        <p:spPr/>
        <p:txBody>
          <a:bodyPr/>
          <a:lstStyle/>
          <a:p>
            <a:fld id="{26B286DB-C50B-484C-A5B6-2AE944CA4CB5}" type="slidenum">
              <a:rPr lang="en-US" smtClean="0"/>
              <a:pPr/>
              <a:t>40</a:t>
            </a:fld>
            <a:endParaRPr lang="en-US"/>
          </a:p>
        </p:txBody>
      </p:sp>
    </p:spTree>
    <p:extLst>
      <p:ext uri="{BB962C8B-B14F-4D97-AF65-F5344CB8AC3E}">
        <p14:creationId xmlns:p14="http://schemas.microsoft.com/office/powerpoint/2010/main" val="23563476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This program prompts the user for student id and test marks and appends them to the text file testmarks.csv using </a:t>
            </a:r>
            <a:r>
              <a:rPr lang="en-US" sz="1200" dirty="0" err="1"/>
              <a:t>StreamWriter</a:t>
            </a:r>
            <a:r>
              <a:rPr lang="en-US" sz="1200" dirty="0"/>
              <a:t>. A loop is used to repeat the process until “Exit” is entered in responds to student id. </a:t>
            </a:r>
          </a:p>
          <a:p>
            <a:r>
              <a:rPr lang="en-US" dirty="0"/>
              <a:t>You may take some time to try out the program now. Open the data file using Notepad. Do you see the data being appended to the file?</a:t>
            </a:r>
          </a:p>
        </p:txBody>
      </p:sp>
      <p:sp>
        <p:nvSpPr>
          <p:cNvPr id="4" name="Slide Number Placeholder 3"/>
          <p:cNvSpPr>
            <a:spLocks noGrp="1"/>
          </p:cNvSpPr>
          <p:nvPr>
            <p:ph type="sldNum" sz="quarter" idx="5"/>
          </p:nvPr>
        </p:nvSpPr>
        <p:spPr/>
        <p:txBody>
          <a:bodyPr/>
          <a:lstStyle/>
          <a:p>
            <a:fld id="{26B286DB-C50B-484C-A5B6-2AE944CA4CB5}" type="slidenum">
              <a:rPr lang="en-US" smtClean="0"/>
              <a:pPr/>
              <a:t>41</a:t>
            </a:fld>
            <a:endParaRPr lang="en-US"/>
          </a:p>
        </p:txBody>
      </p:sp>
    </p:spTree>
    <p:extLst>
      <p:ext uri="{BB962C8B-B14F-4D97-AF65-F5344CB8AC3E}">
        <p14:creationId xmlns:p14="http://schemas.microsoft.com/office/powerpoint/2010/main" val="355991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12E3C318-6257-4493-AAFA-87831E20BA36}"/>
              </a:ext>
            </a:extLst>
          </p:cNvPr>
          <p:cNvSpPr>
            <a:spLocks noGrp="1" noRot="1" noChangeAspect="1" noTextEdit="1"/>
          </p:cNvSpPr>
          <p:nvPr>
            <p:ph type="sldImg"/>
          </p:nvPr>
        </p:nvSpPr>
        <p:spPr>
          <a:ln/>
        </p:spPr>
      </p:sp>
      <p:sp>
        <p:nvSpPr>
          <p:cNvPr id="66563" name="Notes Placeholder 2">
            <a:extLst>
              <a:ext uri="{FF2B5EF4-FFF2-40B4-BE49-F238E27FC236}">
                <a16:creationId xmlns:a16="http://schemas.microsoft.com/office/drawing/2014/main" id="{A27DF079-0D89-4F3F-87C7-226D9474955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We will first start off with the List&lt;T&gt; Collection Class.</a:t>
            </a:r>
          </a:p>
          <a:p>
            <a:pPr eaLnBrk="1" hangingPunct="1"/>
            <a:r>
              <a:rPr lang="en-US" altLang="en-US" dirty="0">
                <a:latin typeface="Arial" panose="020B0604020202020204" pitchFamily="34" charset="0"/>
              </a:rPr>
              <a:t>Please visit the links given on this page if you wish to find out more.</a:t>
            </a:r>
          </a:p>
        </p:txBody>
      </p:sp>
      <p:sp>
        <p:nvSpPr>
          <p:cNvPr id="66564" name="Slide Number Placeholder 3">
            <a:extLst>
              <a:ext uri="{FF2B5EF4-FFF2-40B4-BE49-F238E27FC236}">
                <a16:creationId xmlns:a16="http://schemas.microsoft.com/office/drawing/2014/main" id="{0C18E311-BE8B-43D6-869E-9A3FF3D1CF54}"/>
              </a:ext>
            </a:extLst>
          </p:cNvPr>
          <p:cNvSpPr txBox="1">
            <a:spLocks noGrp="1"/>
          </p:cNvSpPr>
          <p:nvPr/>
        </p:nvSpPr>
        <p:spPr bwMode="auto">
          <a:xfrm>
            <a:off x="3929063" y="8770938"/>
            <a:ext cx="30051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218" tIns="0" rIns="19218" bIns="0" anchor="b"/>
          <a:lstStyle>
            <a:lvl1pPr defTabSz="922338">
              <a:defRPr sz="2400">
                <a:solidFill>
                  <a:schemeClr val="tx1"/>
                </a:solidFill>
                <a:latin typeface="Verdana" panose="020B0604030504040204" pitchFamily="34" charset="0"/>
                <a:cs typeface="Arial" panose="020B0604020202020204" pitchFamily="34" charset="0"/>
              </a:defRPr>
            </a:lvl1pPr>
            <a:lvl2pPr marL="742950" indent="-285750" defTabSz="922338">
              <a:defRPr sz="2400">
                <a:solidFill>
                  <a:schemeClr val="tx1"/>
                </a:solidFill>
                <a:latin typeface="Verdana" panose="020B0604030504040204" pitchFamily="34" charset="0"/>
                <a:cs typeface="Arial" panose="020B0604020202020204" pitchFamily="34" charset="0"/>
              </a:defRPr>
            </a:lvl2pPr>
            <a:lvl3pPr marL="1143000" indent="-228600" defTabSz="922338">
              <a:defRPr sz="2400">
                <a:solidFill>
                  <a:schemeClr val="tx1"/>
                </a:solidFill>
                <a:latin typeface="Verdana" panose="020B0604030504040204" pitchFamily="34" charset="0"/>
                <a:cs typeface="Arial" panose="020B0604020202020204" pitchFamily="34" charset="0"/>
              </a:defRPr>
            </a:lvl3pPr>
            <a:lvl4pPr marL="1600200" indent="-228600" defTabSz="922338">
              <a:defRPr sz="2400">
                <a:solidFill>
                  <a:schemeClr val="tx1"/>
                </a:solidFill>
                <a:latin typeface="Verdana" panose="020B0604030504040204" pitchFamily="34" charset="0"/>
                <a:cs typeface="Arial" panose="020B0604020202020204" pitchFamily="34" charset="0"/>
              </a:defRPr>
            </a:lvl4pPr>
            <a:lvl5pPr marL="2057400" indent="-228600" defTabSz="922338">
              <a:defRPr sz="2400">
                <a:solidFill>
                  <a:schemeClr val="tx1"/>
                </a:solidFill>
                <a:latin typeface="Verdana" panose="020B0604030504040204" pitchFamily="34" charset="0"/>
                <a:cs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pPr algn="r"/>
            <a:fld id="{B791951F-1652-4EB0-9643-FBCA30FD97C2}" type="slidenum">
              <a:rPr lang="en-GB" altLang="en-US" sz="1000" i="1">
                <a:solidFill>
                  <a:srgbClr val="000000"/>
                </a:solidFill>
                <a:latin typeface="Arial" panose="020B0604020202020204" pitchFamily="34" charset="0"/>
              </a:rPr>
              <a:pPr algn="r"/>
              <a:t>6</a:t>
            </a:fld>
            <a:endParaRPr lang="en-GB" altLang="en-US" sz="1000" i="1">
              <a:solidFill>
                <a:srgbClr val="000000"/>
              </a:solidFill>
              <a:latin typeface="Arial" panose="020B0604020202020204" pitchFamily="34" charset="0"/>
            </a:endParaRPr>
          </a:p>
        </p:txBody>
      </p:sp>
    </p:spTree>
    <p:extLst>
      <p:ext uri="{BB962C8B-B14F-4D97-AF65-F5344CB8AC3E}">
        <p14:creationId xmlns:p14="http://schemas.microsoft.com/office/powerpoint/2010/main" val="28348570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92AD017D-01B4-4682-821B-D9F9485DB72D}"/>
              </a:ext>
            </a:extLst>
          </p:cNvPr>
          <p:cNvSpPr>
            <a:spLocks noGrp="1" noRot="1" noChangeAspect="1" noTextEdit="1"/>
          </p:cNvSpPr>
          <p:nvPr>
            <p:ph type="sldImg"/>
          </p:nvPr>
        </p:nvSpPr>
        <p:spPr>
          <a:ln/>
        </p:spPr>
      </p:sp>
      <p:sp>
        <p:nvSpPr>
          <p:cNvPr id="87043" name="Notes Placeholder 2">
            <a:extLst>
              <a:ext uri="{FF2B5EF4-FFF2-40B4-BE49-F238E27FC236}">
                <a16:creationId xmlns:a16="http://schemas.microsoft.com/office/drawing/2014/main" id="{A456BDD7-0FFE-43E5-A15A-7B9462B6F03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87044" name="Slide Number Placeholder 3">
            <a:extLst>
              <a:ext uri="{FF2B5EF4-FFF2-40B4-BE49-F238E27FC236}">
                <a16:creationId xmlns:a16="http://schemas.microsoft.com/office/drawing/2014/main" id="{9FE0BF66-F4D5-4F0F-9162-9A79A7810DB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cs typeface="Arial" panose="020B0604020202020204" pitchFamily="34" charset="0"/>
              </a:defRPr>
            </a:lvl1pPr>
            <a:lvl2pPr marL="742950" indent="-285750" defTabSz="922338">
              <a:defRPr sz="2400">
                <a:solidFill>
                  <a:schemeClr val="tx1"/>
                </a:solidFill>
                <a:latin typeface="Verdana" panose="020B0604030504040204" pitchFamily="34" charset="0"/>
                <a:cs typeface="Arial" panose="020B0604020202020204" pitchFamily="34" charset="0"/>
              </a:defRPr>
            </a:lvl2pPr>
            <a:lvl3pPr marL="1143000" indent="-228600" defTabSz="922338">
              <a:defRPr sz="2400">
                <a:solidFill>
                  <a:schemeClr val="tx1"/>
                </a:solidFill>
                <a:latin typeface="Verdana" panose="020B0604030504040204" pitchFamily="34" charset="0"/>
                <a:cs typeface="Arial" panose="020B0604020202020204" pitchFamily="34" charset="0"/>
              </a:defRPr>
            </a:lvl3pPr>
            <a:lvl4pPr marL="1600200" indent="-228600" defTabSz="922338">
              <a:defRPr sz="2400">
                <a:solidFill>
                  <a:schemeClr val="tx1"/>
                </a:solidFill>
                <a:latin typeface="Verdana" panose="020B0604030504040204" pitchFamily="34" charset="0"/>
                <a:cs typeface="Arial" panose="020B0604020202020204" pitchFamily="34" charset="0"/>
              </a:defRPr>
            </a:lvl4pPr>
            <a:lvl5pPr marL="2057400" indent="-228600" defTabSz="922338">
              <a:defRPr sz="2400">
                <a:solidFill>
                  <a:schemeClr val="tx1"/>
                </a:solidFill>
                <a:latin typeface="Verdana" panose="020B0604030504040204" pitchFamily="34" charset="0"/>
                <a:cs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fld id="{4F831725-DAEE-4CE3-891D-68D55C3C885C}" type="slidenum">
              <a:rPr lang="en-GB" altLang="en-US" sz="1000" smtClean="0">
                <a:latin typeface="Arial" panose="020B0604020202020204" pitchFamily="34" charset="0"/>
              </a:rPr>
              <a:pPr/>
              <a:t>43</a:t>
            </a:fld>
            <a:endParaRPr lang="en-GB" altLang="en-US" sz="1000">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9EA5E417-89CF-43B5-8003-06D67ABA342B}"/>
              </a:ext>
            </a:extLst>
          </p:cNvPr>
          <p:cNvSpPr>
            <a:spLocks noGrp="1" noRot="1" noChangeAspect="1" noTextEdit="1"/>
          </p:cNvSpPr>
          <p:nvPr>
            <p:ph type="sldImg"/>
          </p:nvPr>
        </p:nvSpPr>
        <p:spPr>
          <a:ln/>
        </p:spPr>
      </p:sp>
      <p:sp>
        <p:nvSpPr>
          <p:cNvPr id="89091" name="Notes Placeholder 2">
            <a:extLst>
              <a:ext uri="{FF2B5EF4-FFF2-40B4-BE49-F238E27FC236}">
                <a16:creationId xmlns:a16="http://schemas.microsoft.com/office/drawing/2014/main" id="{9D97EAA4-8540-46D3-B4D2-21CD50766C8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Hope you are clear on these topics.  If not, ask your tutor during class time!</a:t>
            </a:r>
          </a:p>
        </p:txBody>
      </p:sp>
      <p:sp>
        <p:nvSpPr>
          <p:cNvPr id="89092" name="Slide Number Placeholder 3">
            <a:extLst>
              <a:ext uri="{FF2B5EF4-FFF2-40B4-BE49-F238E27FC236}">
                <a16:creationId xmlns:a16="http://schemas.microsoft.com/office/drawing/2014/main" id="{280EDE5A-0B2B-4524-AF2F-27FD796061E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cs typeface="Arial" panose="020B0604020202020204" pitchFamily="34" charset="0"/>
              </a:defRPr>
            </a:lvl1pPr>
            <a:lvl2pPr marL="742950" indent="-285750" defTabSz="922338">
              <a:defRPr sz="2400">
                <a:solidFill>
                  <a:schemeClr val="tx1"/>
                </a:solidFill>
                <a:latin typeface="Verdana" panose="020B0604030504040204" pitchFamily="34" charset="0"/>
                <a:cs typeface="Arial" panose="020B0604020202020204" pitchFamily="34" charset="0"/>
              </a:defRPr>
            </a:lvl2pPr>
            <a:lvl3pPr marL="1143000" indent="-228600" defTabSz="922338">
              <a:defRPr sz="2400">
                <a:solidFill>
                  <a:schemeClr val="tx1"/>
                </a:solidFill>
                <a:latin typeface="Verdana" panose="020B0604030504040204" pitchFamily="34" charset="0"/>
                <a:cs typeface="Arial" panose="020B0604020202020204" pitchFamily="34" charset="0"/>
              </a:defRPr>
            </a:lvl3pPr>
            <a:lvl4pPr marL="1600200" indent="-228600" defTabSz="922338">
              <a:defRPr sz="2400">
                <a:solidFill>
                  <a:schemeClr val="tx1"/>
                </a:solidFill>
                <a:latin typeface="Verdana" panose="020B0604030504040204" pitchFamily="34" charset="0"/>
                <a:cs typeface="Arial" panose="020B0604020202020204" pitchFamily="34" charset="0"/>
              </a:defRPr>
            </a:lvl4pPr>
            <a:lvl5pPr marL="2057400" indent="-228600" defTabSz="922338">
              <a:defRPr sz="2400">
                <a:solidFill>
                  <a:schemeClr val="tx1"/>
                </a:solidFill>
                <a:latin typeface="Verdana" panose="020B0604030504040204" pitchFamily="34" charset="0"/>
                <a:cs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fld id="{B7E049CC-141C-42B9-98C8-263E82267118}" type="slidenum">
              <a:rPr lang="en-GB" altLang="en-US" sz="1000" smtClean="0">
                <a:latin typeface="Arial" panose="020B0604020202020204" pitchFamily="34" charset="0"/>
              </a:rPr>
              <a:pPr/>
              <a:t>44</a:t>
            </a:fld>
            <a:endParaRPr lang="en-GB" altLang="en-US" sz="100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class can be used to create a collection of different types like integers, strings etc. The index of the first element is 0, hence index of the last element is one less than the length of the collection. Note the syntax of how you can declare and create a list. The Count property returns the size of the list collection.</a:t>
            </a:r>
          </a:p>
        </p:txBody>
      </p:sp>
      <p:sp>
        <p:nvSpPr>
          <p:cNvPr id="4" name="Slide Number Placeholder 3"/>
          <p:cNvSpPr>
            <a:spLocks noGrp="1"/>
          </p:cNvSpPr>
          <p:nvPr>
            <p:ph type="sldNum" sz="quarter" idx="5"/>
          </p:nvPr>
        </p:nvSpPr>
        <p:spPr/>
        <p:txBody>
          <a:bodyPr/>
          <a:lstStyle/>
          <a:p>
            <a:fld id="{26B286DB-C50B-484C-A5B6-2AE944CA4CB5}" type="slidenum">
              <a:rPr lang="en-US" smtClean="0"/>
              <a:pPr/>
              <a:t>7</a:t>
            </a:fld>
            <a:endParaRPr lang="en-US"/>
          </a:p>
        </p:txBody>
      </p:sp>
    </p:spTree>
    <p:extLst>
      <p:ext uri="{BB962C8B-B14F-4D97-AF65-F5344CB8AC3E}">
        <p14:creationId xmlns:p14="http://schemas.microsoft.com/office/powerpoint/2010/main" val="3082266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examples here show the two ways of displaying the content of a list.</a:t>
            </a:r>
          </a:p>
        </p:txBody>
      </p:sp>
      <p:sp>
        <p:nvSpPr>
          <p:cNvPr id="4" name="Slide Number Placeholder 3"/>
          <p:cNvSpPr>
            <a:spLocks noGrp="1"/>
          </p:cNvSpPr>
          <p:nvPr>
            <p:ph type="sldNum" sz="quarter" idx="5"/>
          </p:nvPr>
        </p:nvSpPr>
        <p:spPr/>
        <p:txBody>
          <a:bodyPr/>
          <a:lstStyle/>
          <a:p>
            <a:fld id="{26B286DB-C50B-484C-A5B6-2AE944CA4CB5}" type="slidenum">
              <a:rPr lang="en-US" smtClean="0"/>
              <a:pPr/>
              <a:t>8</a:t>
            </a:fld>
            <a:endParaRPr lang="en-US"/>
          </a:p>
        </p:txBody>
      </p:sp>
    </p:spTree>
    <p:extLst>
      <p:ext uri="{BB962C8B-B14F-4D97-AF65-F5344CB8AC3E}">
        <p14:creationId xmlns:p14="http://schemas.microsoft.com/office/powerpoint/2010/main" val="32677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Always use a loop to iterate through each element of the list .</a:t>
            </a:r>
          </a:p>
          <a:p>
            <a:r>
              <a:rPr lang="en-US" dirty="0"/>
              <a:t>This example shows how to add 5 to each item in the list marks.</a:t>
            </a:r>
          </a:p>
        </p:txBody>
      </p:sp>
      <p:sp>
        <p:nvSpPr>
          <p:cNvPr id="4" name="Slide Number Placeholder 3"/>
          <p:cNvSpPr>
            <a:spLocks noGrp="1"/>
          </p:cNvSpPr>
          <p:nvPr>
            <p:ph type="sldNum" sz="quarter" idx="5"/>
          </p:nvPr>
        </p:nvSpPr>
        <p:spPr/>
        <p:txBody>
          <a:bodyPr/>
          <a:lstStyle/>
          <a:p>
            <a:fld id="{26B286DB-C50B-484C-A5B6-2AE944CA4CB5}" type="slidenum">
              <a:rPr lang="en-US" smtClean="0"/>
              <a:pPr/>
              <a:t>9</a:t>
            </a:fld>
            <a:endParaRPr lang="en-US"/>
          </a:p>
        </p:txBody>
      </p:sp>
    </p:spTree>
    <p:extLst>
      <p:ext uri="{BB962C8B-B14F-4D97-AF65-F5344CB8AC3E}">
        <p14:creationId xmlns:p14="http://schemas.microsoft.com/office/powerpoint/2010/main" val="365342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array also stores a sequential collection of elements. Different from list, the size of array is fixed once it is created. Note the syntax of how you can declare and create an array. The length property returns the size of the array collection.</a:t>
            </a:r>
          </a:p>
        </p:txBody>
      </p:sp>
      <p:sp>
        <p:nvSpPr>
          <p:cNvPr id="4" name="Slide Number Placeholder 3"/>
          <p:cNvSpPr>
            <a:spLocks noGrp="1"/>
          </p:cNvSpPr>
          <p:nvPr>
            <p:ph type="sldNum" sz="quarter" idx="5"/>
          </p:nvPr>
        </p:nvSpPr>
        <p:spPr/>
        <p:txBody>
          <a:bodyPr/>
          <a:lstStyle/>
          <a:p>
            <a:fld id="{26B286DB-C50B-484C-A5B6-2AE944CA4CB5}" type="slidenum">
              <a:rPr lang="en-US" smtClean="0"/>
              <a:pPr/>
              <a:t>10</a:t>
            </a:fld>
            <a:endParaRPr lang="en-US"/>
          </a:p>
        </p:txBody>
      </p:sp>
    </p:spTree>
    <p:extLst>
      <p:ext uri="{BB962C8B-B14F-4D97-AF65-F5344CB8AC3E}">
        <p14:creationId xmlns:p14="http://schemas.microsoft.com/office/powerpoint/2010/main" val="2589409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examples here show the two ways of displaying the content of an array, which is similar to the example for list except the property Length is used to get the size of the array.</a:t>
            </a:r>
          </a:p>
        </p:txBody>
      </p:sp>
      <p:sp>
        <p:nvSpPr>
          <p:cNvPr id="4" name="Slide Number Placeholder 3"/>
          <p:cNvSpPr>
            <a:spLocks noGrp="1"/>
          </p:cNvSpPr>
          <p:nvPr>
            <p:ph type="sldNum" sz="quarter" idx="5"/>
          </p:nvPr>
        </p:nvSpPr>
        <p:spPr/>
        <p:txBody>
          <a:bodyPr/>
          <a:lstStyle/>
          <a:p>
            <a:fld id="{26B286DB-C50B-484C-A5B6-2AE944CA4CB5}" type="slidenum">
              <a:rPr lang="en-US" smtClean="0"/>
              <a:pPr/>
              <a:t>11</a:t>
            </a:fld>
            <a:endParaRPr lang="en-US"/>
          </a:p>
        </p:txBody>
      </p:sp>
    </p:spTree>
    <p:extLst>
      <p:ext uri="{BB962C8B-B14F-4D97-AF65-F5344CB8AC3E}">
        <p14:creationId xmlns:p14="http://schemas.microsoft.com/office/powerpoint/2010/main" val="321969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TextBox 6"/>
          <p:cNvSpPr txBox="1"/>
          <p:nvPr userDrawn="1"/>
        </p:nvSpPr>
        <p:spPr>
          <a:xfrm>
            <a:off x="0" y="0"/>
            <a:ext cx="1447800" cy="5940088"/>
          </a:xfrm>
          <a:prstGeom prst="rect">
            <a:avLst/>
          </a:prstGeom>
          <a:solidFill>
            <a:schemeClr val="bg1">
              <a:lumMod val="85000"/>
            </a:schemeClr>
          </a:solidFill>
        </p:spPr>
        <p:txBody>
          <a:bodyPr wrap="square" rtlCol="0">
            <a:noAutofit/>
          </a:bodyPr>
          <a:lstStyle/>
          <a:p>
            <a:pPr algn="ctr"/>
            <a:endParaRPr lang="en-US" sz="3600" b="1" dirty="0">
              <a:solidFill>
                <a:schemeClr val="tx1"/>
              </a:solidFill>
            </a:endParaRPr>
          </a:p>
          <a:p>
            <a:pPr algn="ctr"/>
            <a:r>
              <a:rPr lang="en-US" sz="3600" b="1" dirty="0">
                <a:solidFill>
                  <a:schemeClr val="tx1"/>
                </a:solidFill>
              </a:rPr>
              <a:t>PRG2 </a:t>
            </a:r>
          </a:p>
          <a:p>
            <a:pPr algn="ctr"/>
            <a:endParaRPr lang="en-US" sz="3600" b="1" dirty="0">
              <a:solidFill>
                <a:schemeClr val="tx1"/>
              </a:solidFill>
            </a:endParaRPr>
          </a:p>
          <a:p>
            <a:pPr algn="ctr"/>
            <a:r>
              <a:rPr lang="en-US" sz="3200" b="1" dirty="0">
                <a:solidFill>
                  <a:schemeClr val="tx1"/>
                </a:solidFill>
              </a:rPr>
              <a:t>W</a:t>
            </a:r>
          </a:p>
          <a:p>
            <a:pPr algn="ctr"/>
            <a:r>
              <a:rPr lang="en-US" sz="3200" b="1" dirty="0">
                <a:solidFill>
                  <a:schemeClr val="tx1"/>
                </a:solidFill>
              </a:rPr>
              <a:t>E</a:t>
            </a:r>
          </a:p>
          <a:p>
            <a:pPr algn="ctr"/>
            <a:r>
              <a:rPr lang="en-US" sz="3200" b="1" dirty="0">
                <a:solidFill>
                  <a:schemeClr val="tx1"/>
                </a:solidFill>
              </a:rPr>
              <a:t>E</a:t>
            </a:r>
          </a:p>
          <a:p>
            <a:pPr algn="ctr"/>
            <a:r>
              <a:rPr lang="en-US" sz="3200" b="1" dirty="0">
                <a:solidFill>
                  <a:schemeClr val="tx1"/>
                </a:solidFill>
              </a:rPr>
              <a:t>K</a:t>
            </a:r>
          </a:p>
          <a:p>
            <a:pPr algn="ctr"/>
            <a:endParaRPr lang="en-US" sz="3200" b="1" dirty="0">
              <a:solidFill>
                <a:schemeClr val="tx1"/>
              </a:solidFill>
            </a:endParaRPr>
          </a:p>
          <a:p>
            <a:pPr algn="ctr"/>
            <a:r>
              <a:rPr lang="en-US" sz="3200" b="1">
                <a:solidFill>
                  <a:schemeClr val="tx1"/>
                </a:solidFill>
              </a:rPr>
              <a:t>2</a:t>
            </a:r>
            <a:br>
              <a:rPr lang="en-US" sz="3600" b="1" dirty="0">
                <a:solidFill>
                  <a:schemeClr val="tx1"/>
                </a:solidFill>
              </a:rPr>
            </a:br>
            <a:endParaRPr lang="en-US" sz="800" b="1" dirty="0">
              <a:solidFill>
                <a:schemeClr val="bg1"/>
              </a:solidFill>
            </a:endParaRPr>
          </a:p>
          <a:p>
            <a:pPr algn="ctr"/>
            <a:endParaRPr lang="en-US" sz="3600" b="1" dirty="0">
              <a:solidFill>
                <a:schemeClr val="bg1"/>
              </a:solidFill>
            </a:endParaRPr>
          </a:p>
          <a:p>
            <a:pPr algn="ctr"/>
            <a:endParaRPr lang="en-US" sz="3600" b="1" dirty="0">
              <a:solidFill>
                <a:schemeClr val="bg1"/>
              </a:solidFill>
            </a:endParaRPr>
          </a:p>
        </p:txBody>
      </p:sp>
      <p:sp>
        <p:nvSpPr>
          <p:cNvPr id="6" name="Rectangle 9"/>
          <p:cNvSpPr>
            <a:spLocks noChangeArrowheads="1"/>
          </p:cNvSpPr>
          <p:nvPr userDrawn="1"/>
        </p:nvSpPr>
        <p:spPr bwMode="auto">
          <a:xfrm>
            <a:off x="0" y="5943600"/>
            <a:ext cx="9144000" cy="152400"/>
          </a:xfrm>
          <a:prstGeom prst="rect">
            <a:avLst/>
          </a:prstGeom>
          <a:solidFill>
            <a:srgbClr val="640064"/>
          </a:solidFill>
          <a:ln w="9525">
            <a:solidFill>
              <a:srgbClr val="640064"/>
            </a:solidFill>
            <a:miter lim="800000"/>
            <a:headEnd/>
            <a:tailEnd/>
          </a:ln>
          <a:effectLst/>
        </p:spPr>
        <p:txBody>
          <a:bodyPr wrap="none" anchor="ctr"/>
          <a:lstStyle/>
          <a:p>
            <a:endParaRPr lang="en-SG"/>
          </a:p>
        </p:txBody>
      </p:sp>
      <p:sp>
        <p:nvSpPr>
          <p:cNvPr id="5124" name="Rectangle 4"/>
          <p:cNvSpPr>
            <a:spLocks noGrp="1" noChangeArrowheads="1"/>
          </p:cNvSpPr>
          <p:nvPr>
            <p:ph type="subTitle" idx="1" hasCustomPrompt="1"/>
          </p:nvPr>
        </p:nvSpPr>
        <p:spPr>
          <a:xfrm>
            <a:off x="1905000" y="2018046"/>
            <a:ext cx="6629400" cy="701731"/>
          </a:xfrm>
        </p:spPr>
        <p:txBody>
          <a:bodyPr>
            <a:spAutoFit/>
          </a:bodyPr>
          <a:lstStyle>
            <a:lvl1pPr marL="0" indent="0" algn="ctr">
              <a:lnSpc>
                <a:spcPct val="90000"/>
              </a:lnSpc>
              <a:spcBef>
                <a:spcPct val="20000"/>
              </a:spcBef>
              <a:buClr>
                <a:schemeClr val="tx2"/>
              </a:buClr>
              <a:buSzPct val="140000"/>
              <a:buFont typeface="Wingdings" pitchFamily="2" charset="2"/>
              <a:buNone/>
              <a:defRPr sz="4400" baseline="0"/>
            </a:lvl1pPr>
          </a:lstStyle>
          <a:p>
            <a:pPr algn="ctr">
              <a:lnSpc>
                <a:spcPct val="90000"/>
              </a:lnSpc>
              <a:spcBef>
                <a:spcPct val="20000"/>
              </a:spcBef>
              <a:buClr>
                <a:schemeClr val="tx2"/>
              </a:buClr>
              <a:buSzPct val="140000"/>
              <a:buFont typeface="Wingdings" pitchFamily="2" charset="2"/>
              <a:buNone/>
              <a:defRPr/>
            </a:pPr>
            <a:r>
              <a:rPr lang="en-US" dirty="0"/>
              <a:t>&lt;&lt;Title&gt;&gt;</a:t>
            </a:r>
          </a:p>
        </p:txBody>
      </p:sp>
      <p:pic>
        <p:nvPicPr>
          <p:cNvPr id="8" name="Picture 16" descr="School of IC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58315" y="53009"/>
            <a:ext cx="30480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15"/>
          <p:cNvSpPr>
            <a:spLocks noChangeShapeType="1"/>
          </p:cNvSpPr>
          <p:nvPr userDrawn="1"/>
        </p:nvSpPr>
        <p:spPr bwMode="auto">
          <a:xfrm>
            <a:off x="1676400" y="1044575"/>
            <a:ext cx="7315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 name="Rectangle 14"/>
          <p:cNvSpPr>
            <a:spLocks noChangeArrowheads="1"/>
          </p:cNvSpPr>
          <p:nvPr userDrawn="1"/>
        </p:nvSpPr>
        <p:spPr bwMode="auto">
          <a:xfrm>
            <a:off x="2895600" y="3810000"/>
            <a:ext cx="4800600" cy="1295400"/>
          </a:xfrm>
          <a:prstGeom prst="rect">
            <a:avLst/>
          </a:prstGeom>
          <a:noFill/>
          <a:ln w="9525">
            <a:noFill/>
            <a:miter lim="800000"/>
            <a:headEnd/>
            <a:tailEnd/>
          </a:ln>
        </p:spPr>
        <p:txBody>
          <a:bodyPr/>
          <a:lstStyle/>
          <a:p>
            <a:pPr algn="ctr">
              <a:lnSpc>
                <a:spcPct val="90000"/>
              </a:lnSpc>
              <a:spcBef>
                <a:spcPct val="20000"/>
              </a:spcBef>
              <a:buClr>
                <a:schemeClr val="tx2"/>
              </a:buClr>
              <a:buSzPct val="140000"/>
              <a:buFont typeface="Wingdings" pitchFamily="2" charset="2"/>
              <a:buNone/>
              <a:defRPr/>
            </a:pPr>
            <a:r>
              <a:rPr kumimoji="1" lang="en-GB" sz="2000" b="1" dirty="0">
                <a:latin typeface="Arial Narrow" pitchFamily="34" charset="0"/>
              </a:rPr>
              <a:t>Programming II (PRG2)</a:t>
            </a:r>
          </a:p>
          <a:p>
            <a:pPr algn="ctr">
              <a:lnSpc>
                <a:spcPct val="90000"/>
              </a:lnSpc>
              <a:spcBef>
                <a:spcPct val="20000"/>
              </a:spcBef>
              <a:buClr>
                <a:schemeClr val="tx2"/>
              </a:buClr>
              <a:buSzPct val="140000"/>
              <a:buFont typeface="Wingdings" pitchFamily="2" charset="2"/>
              <a:buNone/>
              <a:defRPr/>
            </a:pPr>
            <a:r>
              <a:rPr kumimoji="1" lang="en-GB" sz="1800" dirty="0">
                <a:latin typeface="Arial Narrow" pitchFamily="34" charset="0"/>
              </a:rPr>
              <a:t>Diploma in Information Technology</a:t>
            </a:r>
          </a:p>
          <a:p>
            <a:pPr algn="ctr">
              <a:lnSpc>
                <a:spcPct val="90000"/>
              </a:lnSpc>
              <a:spcBef>
                <a:spcPct val="20000"/>
              </a:spcBef>
              <a:buClr>
                <a:schemeClr val="tx2"/>
              </a:buClr>
              <a:buSzPct val="140000"/>
              <a:buFont typeface="Wingdings" pitchFamily="2" charset="2"/>
              <a:buNone/>
              <a:defRPr/>
            </a:pPr>
            <a:r>
              <a:rPr kumimoji="1" lang="en-GB" sz="1800" baseline="0" dirty="0">
                <a:latin typeface="Arial Narrow" pitchFamily="34" charset="0"/>
              </a:rPr>
              <a:t>Diploma in Cybersecurity &amp; Digital Forensics</a:t>
            </a:r>
            <a:endParaRPr kumimoji="1" lang="en-GB" sz="1800" dirty="0">
              <a:latin typeface="Arial Narrow" pitchFamily="34" charset="0"/>
            </a:endParaRP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1800" dirty="0">
                <a:latin typeface="Arial Narrow" pitchFamily="34" charset="0"/>
              </a:rPr>
              <a:t>Diploma in Data Science</a:t>
            </a:r>
          </a:p>
          <a:p>
            <a:pPr algn="ctr">
              <a:lnSpc>
                <a:spcPct val="90000"/>
              </a:lnSpc>
              <a:spcBef>
                <a:spcPct val="20000"/>
              </a:spcBef>
              <a:buClr>
                <a:schemeClr val="tx2"/>
              </a:buClr>
              <a:buSzPct val="140000"/>
              <a:buFont typeface="Wingdings" pitchFamily="2" charset="2"/>
              <a:buNone/>
              <a:defRPr/>
            </a:pPr>
            <a:r>
              <a:rPr kumimoji="1" lang="en-GB" sz="1800" dirty="0">
                <a:latin typeface="Arial Narrow" pitchFamily="34" charset="0"/>
              </a:rPr>
              <a:t>Year 1 (2023/24), Semester 2</a:t>
            </a:r>
            <a:endParaRPr kumimoji="1" lang="en-GB" sz="4400" dirty="0">
              <a:effectLst>
                <a:outerShdw blurRad="38100" dist="38100" dir="2700000" algn="tl">
                  <a:srgbClr val="C0C0C0"/>
                </a:outerShdw>
              </a:effectLs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SG"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122238"/>
            <a:ext cx="2190750" cy="5745162"/>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76200" y="122238"/>
            <a:ext cx="6419850" cy="5745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lvl1pPr>
              <a:defRPr>
                <a:solidFill>
                  <a:srgbClr val="660033"/>
                </a:solidFill>
              </a:defRPr>
            </a:lvl1pPr>
            <a:lvl2pPr>
              <a:defRPr>
                <a:solidFill>
                  <a:srgbClr val="660033"/>
                </a:solidFill>
              </a:defRPr>
            </a:lvl2pPr>
            <a:lvl3pPr>
              <a:defRPr>
                <a:solidFill>
                  <a:srgbClr val="660033"/>
                </a:solidFill>
              </a:defRPr>
            </a:lvl3pPr>
            <a:lvl4pPr>
              <a:defRPr>
                <a:solidFill>
                  <a:srgbClr val="660033"/>
                </a:solidFill>
              </a:defRPr>
            </a:lvl4pPr>
            <a:lvl5pPr>
              <a:defRPr>
                <a:solidFill>
                  <a:srgbClr val="6600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795587"/>
            <a:ext cx="7772400" cy="1362075"/>
          </a:xfrm>
        </p:spPr>
        <p:txBody>
          <a:bodyPr anchor="t"/>
          <a:lstStyle>
            <a:lvl1pPr algn="ctr">
              <a:defRPr sz="4000" b="1" cap="none" baseline="0">
                <a:solidFill>
                  <a:srgbClr val="FF0000"/>
                </a:solidFill>
              </a:defRPr>
            </a:lvl1pPr>
          </a:lstStyle>
          <a:p>
            <a:r>
              <a:rPr lang="en-US" dirty="0"/>
              <a:t>Click to edit Master title style</a:t>
            </a:r>
            <a:endParaRPr lang="en-SG" dirty="0"/>
          </a:p>
        </p:txBody>
      </p:sp>
      <p:sp>
        <p:nvSpPr>
          <p:cNvPr id="3" name="Text Placeholder 2"/>
          <p:cNvSpPr>
            <a:spLocks noGrp="1"/>
          </p:cNvSpPr>
          <p:nvPr>
            <p:ph type="body" idx="1"/>
          </p:nvPr>
        </p:nvSpPr>
        <p:spPr>
          <a:xfrm>
            <a:off x="722313" y="1295400"/>
            <a:ext cx="7772400" cy="1500187"/>
          </a:xfrm>
        </p:spPr>
        <p:txBody>
          <a:bodyPr anchor="b"/>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 topic">
    <p:spTree>
      <p:nvGrpSpPr>
        <p:cNvPr id="1" name=""/>
        <p:cNvGrpSpPr/>
        <p:nvPr/>
      </p:nvGrpSpPr>
      <p:grpSpPr>
        <a:xfrm>
          <a:off x="0" y="0"/>
          <a:ext cx="0" cy="0"/>
          <a:chOff x="0" y="0"/>
          <a:chExt cx="0" cy="0"/>
        </a:xfrm>
      </p:grpSpPr>
      <p:pic>
        <p:nvPicPr>
          <p:cNvPr id="4" name="Picture 9" descr="j0229389"/>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71600" y="990600"/>
            <a:ext cx="5689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654300" y="1905000"/>
            <a:ext cx="3124200" cy="2590799"/>
          </a:xfrm>
        </p:spPr>
        <p:txBody>
          <a:bodyPr anchor="t"/>
          <a:lstStyle>
            <a:lvl1pPr marL="342900" indent="-342900" algn="l" rtl="0" eaLnBrk="0" fontAlgn="base" hangingPunct="0">
              <a:spcBef>
                <a:spcPct val="20000"/>
              </a:spcBef>
              <a:spcAft>
                <a:spcPct val="0"/>
              </a:spcAft>
              <a:buChar char="•"/>
              <a:defRPr lang="en-SG" sz="4000" b="0" kern="0" dirty="0">
                <a:solidFill>
                  <a:srgbClr val="0033CC"/>
                </a:solidFill>
                <a:effectLst>
                  <a:outerShdw blurRad="38100" dist="38100" dir="2700000" algn="tl">
                    <a:srgbClr val="C0C0C0"/>
                  </a:outerShdw>
                </a:effectLst>
                <a:latin typeface="+mn-lt"/>
                <a:ea typeface="+mn-ea"/>
                <a:cs typeface="+mn-cs"/>
              </a:defRPr>
            </a:lvl1pPr>
          </a:lstStyle>
          <a:p>
            <a:r>
              <a:rPr lang="en-US" dirty="0"/>
              <a:t>Click to edit Master title style</a:t>
            </a:r>
            <a:endParaRPr lang="en-SG" dirty="0"/>
          </a:p>
        </p:txBody>
      </p:sp>
    </p:spTree>
    <p:extLst>
      <p:ext uri="{BB962C8B-B14F-4D97-AF65-F5344CB8AC3E}">
        <p14:creationId xmlns:p14="http://schemas.microsoft.com/office/powerpoint/2010/main" val="3927640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76200" y="884238"/>
            <a:ext cx="4419600" cy="4983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884238"/>
            <a:ext cx="4381500" cy="4983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CIS2-low.jpg"/>
          <p:cNvPicPr>
            <a:picLocks noChangeAspect="1"/>
          </p:cNvPicPr>
          <p:nvPr userDrawn="1"/>
        </p:nvPicPr>
        <p:blipFill>
          <a:blip r:embed="rId14" cstate="print"/>
          <a:srcRect t="2107"/>
          <a:stretch>
            <a:fillRect/>
          </a:stretch>
        </p:blipFill>
        <p:spPr bwMode="auto">
          <a:xfrm>
            <a:off x="0" y="0"/>
            <a:ext cx="9144000" cy="5943600"/>
          </a:xfrm>
          <a:prstGeom prst="rect">
            <a:avLst/>
          </a:prstGeom>
          <a:noFill/>
          <a:ln w="9525">
            <a:noFill/>
            <a:miter lim="800000"/>
            <a:headEnd/>
            <a:tailEnd/>
          </a:ln>
        </p:spPr>
      </p:pic>
      <p:sp>
        <p:nvSpPr>
          <p:cNvPr id="1033" name="Rectangle 9"/>
          <p:cNvSpPr>
            <a:spLocks noChangeArrowheads="1"/>
          </p:cNvSpPr>
          <p:nvPr userDrawn="1"/>
        </p:nvSpPr>
        <p:spPr bwMode="auto">
          <a:xfrm>
            <a:off x="0" y="0"/>
            <a:ext cx="9144000" cy="6096000"/>
          </a:xfrm>
          <a:prstGeom prst="rect">
            <a:avLst/>
          </a:prstGeom>
          <a:solidFill>
            <a:schemeClr val="bg1">
              <a:alpha val="90000"/>
            </a:schemeClr>
          </a:solidFill>
          <a:ln w="9525">
            <a:solidFill>
              <a:srgbClr val="800080"/>
            </a:solidFill>
            <a:miter lim="800000"/>
            <a:headEnd/>
            <a:tailEnd/>
          </a:ln>
          <a:effectLst/>
        </p:spPr>
        <p:txBody>
          <a:bodyPr wrap="none" anchor="ctr"/>
          <a:lstStyle/>
          <a:p>
            <a:endParaRPr lang="en-SG"/>
          </a:p>
        </p:txBody>
      </p:sp>
      <p:sp>
        <p:nvSpPr>
          <p:cNvPr id="1028" name="Rectangle 3"/>
          <p:cNvSpPr>
            <a:spLocks noGrp="1" noChangeArrowheads="1"/>
          </p:cNvSpPr>
          <p:nvPr>
            <p:ph type="body" idx="1"/>
          </p:nvPr>
        </p:nvSpPr>
        <p:spPr bwMode="auto">
          <a:xfrm>
            <a:off x="76200" y="884238"/>
            <a:ext cx="8991600" cy="4983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7" name="Rectangle 13"/>
          <p:cNvSpPr>
            <a:spLocks noChangeArrowheads="1"/>
          </p:cNvSpPr>
          <p:nvPr userDrawn="1"/>
        </p:nvSpPr>
        <p:spPr bwMode="auto">
          <a:xfrm>
            <a:off x="0" y="5943600"/>
            <a:ext cx="9144000" cy="152400"/>
          </a:xfrm>
          <a:prstGeom prst="rect">
            <a:avLst/>
          </a:prstGeom>
          <a:solidFill>
            <a:srgbClr val="640064"/>
          </a:solidFill>
          <a:ln w="9525">
            <a:solidFill>
              <a:srgbClr val="640064"/>
            </a:solidFill>
            <a:miter lim="800000"/>
            <a:headEnd/>
            <a:tailEnd/>
          </a:ln>
          <a:effectLst/>
        </p:spPr>
        <p:txBody>
          <a:bodyPr wrap="none" anchor="ctr"/>
          <a:lstStyle/>
          <a:p>
            <a:endParaRPr lang="en-SG"/>
          </a:p>
        </p:txBody>
      </p:sp>
      <p:sp>
        <p:nvSpPr>
          <p:cNvPr id="1039" name="Rectangle 15"/>
          <p:cNvSpPr>
            <a:spLocks noChangeArrowheads="1"/>
          </p:cNvSpPr>
          <p:nvPr userDrawn="1"/>
        </p:nvSpPr>
        <p:spPr bwMode="auto">
          <a:xfrm>
            <a:off x="0" y="0"/>
            <a:ext cx="9144000" cy="762000"/>
          </a:xfrm>
          <a:prstGeom prst="rect">
            <a:avLst/>
          </a:prstGeom>
          <a:solidFill>
            <a:srgbClr val="800080"/>
          </a:solidFill>
          <a:ln w="9525">
            <a:solidFill>
              <a:srgbClr val="640064"/>
            </a:solidFill>
            <a:miter lim="800000"/>
            <a:headEnd/>
            <a:tailEnd/>
          </a:ln>
          <a:effectLst/>
        </p:spPr>
        <p:txBody>
          <a:bodyPr wrap="none" anchor="ctr"/>
          <a:lstStyle/>
          <a:p>
            <a:endParaRPr lang="en-SG"/>
          </a:p>
        </p:txBody>
      </p:sp>
      <p:sp>
        <p:nvSpPr>
          <p:cNvPr id="2" name="Rectangle 2"/>
          <p:cNvSpPr>
            <a:spLocks noGrp="1" noChangeArrowheads="1"/>
          </p:cNvSpPr>
          <p:nvPr>
            <p:ph type="title"/>
          </p:nvPr>
        </p:nvSpPr>
        <p:spPr bwMode="auto">
          <a:xfrm>
            <a:off x="76200" y="122238"/>
            <a:ext cx="89916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2" name="Rectangle 16"/>
          <p:cNvSpPr>
            <a:spLocks noChangeArrowheads="1"/>
          </p:cNvSpPr>
          <p:nvPr userDrawn="1"/>
        </p:nvSpPr>
        <p:spPr bwMode="auto">
          <a:xfrm>
            <a:off x="1371600" y="6302375"/>
            <a:ext cx="2895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342900" indent="-342900">
              <a:defRPr sz="2400">
                <a:solidFill>
                  <a:schemeClr val="tx1"/>
                </a:solidFill>
                <a:latin typeface="Verdana" pitchFamily="34" charset="0"/>
              </a:defRPr>
            </a:lvl1pPr>
            <a:lvl2pPr>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lvl="1">
              <a:spcBef>
                <a:spcPct val="50000"/>
              </a:spcBef>
              <a:defRPr/>
            </a:pPr>
            <a:r>
              <a:rPr lang="en-US" altLang="en-US" sz="1200" dirty="0">
                <a:latin typeface="Arial Narrow" pitchFamily="34" charset="0"/>
              </a:rPr>
              <a:t>Diploma in IT/CSF/DS</a:t>
            </a:r>
            <a:br>
              <a:rPr lang="en-US" altLang="en-US" sz="1200" dirty="0">
                <a:latin typeface="Arial Narrow" pitchFamily="34" charset="0"/>
              </a:rPr>
            </a:br>
            <a:r>
              <a:rPr lang="en-US" altLang="en-US" sz="1200" dirty="0">
                <a:latin typeface="Arial Narrow" pitchFamily="34" charset="0"/>
              </a:rPr>
              <a:t>PRG2 AY23/24, Sem 2</a:t>
            </a:r>
          </a:p>
        </p:txBody>
      </p:sp>
      <p:pic>
        <p:nvPicPr>
          <p:cNvPr id="13" name="Picture 22" descr="School of ICT"/>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6200" y="6172200"/>
            <a:ext cx="17145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5"/>
          <p:cNvSpPr txBox="1">
            <a:spLocks noChangeArrowheads="1"/>
          </p:cNvSpPr>
          <p:nvPr userDrawn="1"/>
        </p:nvSpPr>
        <p:spPr bwMode="auto">
          <a:xfrm>
            <a:off x="4457700" y="6302375"/>
            <a:ext cx="1905000" cy="381000"/>
          </a:xfrm>
          <a:prstGeom prst="rect">
            <a:avLst/>
          </a:prstGeom>
          <a:noFill/>
          <a:ln w="9525">
            <a:noFill/>
            <a:miter lim="800000"/>
            <a:headEnd/>
            <a:tailEnd/>
          </a:ln>
        </p:spPr>
        <p:txBody>
          <a:bodyPr anchor="b"/>
          <a:lstStyle>
            <a:lvl1pPr algn="r">
              <a:spcBef>
                <a:spcPct val="50000"/>
              </a:spcBef>
              <a:defRPr sz="1200">
                <a:latin typeface="Arial Narrow" pitchFamily="34" charset="0"/>
              </a:defRPr>
            </a:lvl1pPr>
          </a:lstStyle>
          <a:p>
            <a:pPr algn="ctr">
              <a:defRPr/>
            </a:pPr>
            <a:r>
              <a:rPr lang="en-US" dirty="0"/>
              <a:t>  Last update: 13/10/2023</a:t>
            </a:r>
          </a:p>
        </p:txBody>
      </p:sp>
      <p:sp>
        <p:nvSpPr>
          <p:cNvPr id="15" name="Rectangle 15"/>
          <p:cNvSpPr txBox="1">
            <a:spLocks noChangeArrowheads="1"/>
          </p:cNvSpPr>
          <p:nvPr userDrawn="1"/>
        </p:nvSpPr>
        <p:spPr bwMode="auto">
          <a:xfrm>
            <a:off x="7086600" y="6275387"/>
            <a:ext cx="1905000" cy="381000"/>
          </a:xfrm>
          <a:prstGeom prst="rect">
            <a:avLst/>
          </a:prstGeom>
          <a:noFill/>
          <a:ln w="9525">
            <a:noFill/>
            <a:miter lim="800000"/>
            <a:headEnd/>
            <a:tailEnd/>
          </a:ln>
        </p:spPr>
        <p:txBody>
          <a:bodyPr anchor="ctr"/>
          <a:lstStyle>
            <a:lvl1pPr algn="r">
              <a:spcBef>
                <a:spcPct val="50000"/>
              </a:spcBef>
              <a:defRPr sz="1200">
                <a:latin typeface="Arial Narrow" pitchFamily="34" charset="0"/>
              </a:defRPr>
            </a:lvl1pPr>
          </a:lstStyle>
          <a:p>
            <a:pPr>
              <a:defRPr/>
            </a:pPr>
            <a:r>
              <a:rPr lang="en-US" dirty="0"/>
              <a:t>  </a:t>
            </a:r>
            <a:r>
              <a:rPr lang="en-US"/>
              <a:t>Lecture</a:t>
            </a:r>
            <a:r>
              <a:rPr lang="en-US" baseline="0"/>
              <a:t> 2</a:t>
            </a:r>
            <a:br>
              <a:rPr lang="en-US" baseline="0" dirty="0"/>
            </a:br>
            <a:r>
              <a:rPr lang="en-US" baseline="0" dirty="0"/>
              <a:t>Slide </a:t>
            </a:r>
            <a:fld id="{D684DC87-7C2B-4413-A3B2-900CE8D7D012}" type="slidenum">
              <a:rPr lang="en-US" baseline="0" smtClean="0"/>
              <a:t>‹#›</a:t>
            </a:fld>
            <a:endParaRPr lang="en-US" dirty="0"/>
          </a:p>
        </p:txBody>
      </p:sp>
      <p:sp>
        <p:nvSpPr>
          <p:cNvPr id="4" name="MSIPCMContentMarking" descr="{&quot;HashCode&quot;:-1818968269,&quot;Placement&quot;:&quot;Header&quot;,&quot;Top&quot;:0.0,&quot;Left&quot;:0.0,&quot;SlideWidth&quot;:720,&quot;SlideHeight&quot;:540}">
            <a:extLst>
              <a:ext uri="{FF2B5EF4-FFF2-40B4-BE49-F238E27FC236}">
                <a16:creationId xmlns:a16="http://schemas.microsoft.com/office/drawing/2014/main" id="{47649CE9-4BCA-4386-BA77-783623EA24BE}"/>
              </a:ext>
            </a:extLst>
          </p:cNvPr>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US" sz="1100">
                <a:solidFill>
                  <a:srgbClr val="000000"/>
                </a:solidFill>
                <a:latin typeface="Calibri" panose="020F0502020204030204" pitchFamily="34" charset="0"/>
              </a:rPr>
              <a:t>                    Official (Closed) - Non Sensitive</a:t>
            </a:r>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7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charset="0"/>
          <a:cs typeface="Arial" charset="0"/>
        </a:defRPr>
      </a:lvl2pPr>
      <a:lvl3pPr algn="l" rtl="0" eaLnBrk="0" fontAlgn="base" hangingPunct="0">
        <a:spcBef>
          <a:spcPct val="0"/>
        </a:spcBef>
        <a:spcAft>
          <a:spcPct val="0"/>
        </a:spcAft>
        <a:defRPr sz="3200" b="1">
          <a:solidFill>
            <a:schemeClr val="bg1"/>
          </a:solidFill>
          <a:latin typeface="Arial" charset="0"/>
          <a:cs typeface="Arial" charset="0"/>
        </a:defRPr>
      </a:lvl3pPr>
      <a:lvl4pPr algn="l" rtl="0" eaLnBrk="0" fontAlgn="base" hangingPunct="0">
        <a:spcBef>
          <a:spcPct val="0"/>
        </a:spcBef>
        <a:spcAft>
          <a:spcPct val="0"/>
        </a:spcAft>
        <a:defRPr sz="3200" b="1">
          <a:solidFill>
            <a:schemeClr val="bg1"/>
          </a:solidFill>
          <a:latin typeface="Arial" charset="0"/>
          <a:cs typeface="Arial" charset="0"/>
        </a:defRPr>
      </a:lvl4pPr>
      <a:lvl5pPr algn="l" rtl="0" eaLnBrk="0" fontAlgn="base" hangingPunct="0">
        <a:spcBef>
          <a:spcPct val="0"/>
        </a:spcBef>
        <a:spcAft>
          <a:spcPct val="0"/>
        </a:spcAft>
        <a:defRPr sz="3200" b="1">
          <a:solidFill>
            <a:schemeClr val="bg1"/>
          </a:solidFill>
          <a:latin typeface="Arial" charset="0"/>
          <a:cs typeface="Arial" charset="0"/>
        </a:defRPr>
      </a:lvl5pPr>
      <a:lvl6pPr marL="457200" algn="l" rtl="0" fontAlgn="base">
        <a:spcBef>
          <a:spcPct val="0"/>
        </a:spcBef>
        <a:spcAft>
          <a:spcPct val="0"/>
        </a:spcAft>
        <a:defRPr sz="3200" b="1">
          <a:solidFill>
            <a:schemeClr val="bg1"/>
          </a:solidFill>
          <a:latin typeface="Arial" charset="0"/>
          <a:cs typeface="Arial" charset="0"/>
        </a:defRPr>
      </a:lvl6pPr>
      <a:lvl7pPr marL="914400" algn="l" rtl="0" fontAlgn="base">
        <a:spcBef>
          <a:spcPct val="0"/>
        </a:spcBef>
        <a:spcAft>
          <a:spcPct val="0"/>
        </a:spcAft>
        <a:defRPr sz="3200" b="1">
          <a:solidFill>
            <a:schemeClr val="bg1"/>
          </a:solidFill>
          <a:latin typeface="Arial" charset="0"/>
          <a:cs typeface="Arial" charset="0"/>
        </a:defRPr>
      </a:lvl7pPr>
      <a:lvl8pPr marL="1371600" algn="l" rtl="0" fontAlgn="base">
        <a:spcBef>
          <a:spcPct val="0"/>
        </a:spcBef>
        <a:spcAft>
          <a:spcPct val="0"/>
        </a:spcAft>
        <a:defRPr sz="3200" b="1">
          <a:solidFill>
            <a:schemeClr val="bg1"/>
          </a:solidFill>
          <a:latin typeface="Arial" charset="0"/>
          <a:cs typeface="Arial" charset="0"/>
        </a:defRPr>
      </a:lvl8pPr>
      <a:lvl9pPr marL="1828800" algn="l" rtl="0" fontAlgn="base">
        <a:spcBef>
          <a:spcPct val="0"/>
        </a:spcBef>
        <a:spcAft>
          <a:spcPct val="0"/>
        </a:spcAft>
        <a:defRPr sz="3200" b="1">
          <a:solidFill>
            <a:schemeClr val="bg1"/>
          </a:solidFill>
          <a:latin typeface="Arial" charset="0"/>
          <a:cs typeface="Arial" charset="0"/>
        </a:defRPr>
      </a:lvl9pPr>
    </p:titleStyle>
    <p:bodyStyle>
      <a:lvl1pPr marL="342900" indent="-342900" algn="l" rtl="0" eaLnBrk="0" fontAlgn="base" hangingPunct="0">
        <a:spcBef>
          <a:spcPct val="20000"/>
        </a:spcBef>
        <a:spcAft>
          <a:spcPct val="0"/>
        </a:spcAft>
        <a:buChar char="•"/>
        <a:defRPr sz="2800">
          <a:solidFill>
            <a:srgbClr val="640064"/>
          </a:solidFill>
          <a:latin typeface="+mn-lt"/>
          <a:ea typeface="+mn-ea"/>
          <a:cs typeface="+mn-cs"/>
        </a:defRPr>
      </a:lvl1pPr>
      <a:lvl2pPr marL="742950" indent="-285750" algn="l" rtl="0" eaLnBrk="0" fontAlgn="base" hangingPunct="0">
        <a:spcBef>
          <a:spcPct val="20000"/>
        </a:spcBef>
        <a:spcAft>
          <a:spcPct val="0"/>
        </a:spcAft>
        <a:buChar char="–"/>
        <a:defRPr sz="2400">
          <a:solidFill>
            <a:srgbClr val="640064"/>
          </a:solidFill>
          <a:latin typeface="+mn-lt"/>
          <a:cs typeface="+mn-cs"/>
        </a:defRPr>
      </a:lvl2pPr>
      <a:lvl3pPr marL="1143000" indent="-228600" algn="l" rtl="0" eaLnBrk="0" fontAlgn="base" hangingPunct="0">
        <a:spcBef>
          <a:spcPct val="20000"/>
        </a:spcBef>
        <a:spcAft>
          <a:spcPct val="0"/>
        </a:spcAft>
        <a:buChar char="•"/>
        <a:defRPr sz="2000">
          <a:solidFill>
            <a:srgbClr val="640064"/>
          </a:solidFill>
          <a:latin typeface="+mn-lt"/>
          <a:cs typeface="+mn-cs"/>
        </a:defRPr>
      </a:lvl3pPr>
      <a:lvl4pPr marL="1600200" indent="-228600" algn="l" rtl="0" eaLnBrk="0" fontAlgn="base" hangingPunct="0">
        <a:spcBef>
          <a:spcPct val="20000"/>
        </a:spcBef>
        <a:spcAft>
          <a:spcPct val="0"/>
        </a:spcAft>
        <a:buChar char="–"/>
        <a:defRPr>
          <a:solidFill>
            <a:srgbClr val="640064"/>
          </a:solidFill>
          <a:latin typeface="+mn-lt"/>
          <a:cs typeface="+mn-cs"/>
        </a:defRPr>
      </a:lvl4pPr>
      <a:lvl5pPr marL="2057400" indent="-228600" algn="l" rtl="0" eaLnBrk="0" fontAlgn="base" hangingPunct="0">
        <a:spcBef>
          <a:spcPct val="20000"/>
        </a:spcBef>
        <a:spcAft>
          <a:spcPct val="0"/>
        </a:spcAft>
        <a:buChar char="»"/>
        <a:defRPr>
          <a:solidFill>
            <a:srgbClr val="640064"/>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p3"/><Relationship Id="rId1" Type="http://schemas.microsoft.com/office/2007/relationships/media" Target="../media/media4.mp3"/><Relationship Id="rId5" Type="http://schemas.openxmlformats.org/officeDocument/2006/relationships/image" Target="../media/image5.png"/><Relationship Id="rId4"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p3"/><Relationship Id="rId1" Type="http://schemas.microsoft.com/office/2007/relationships/media" Target="../media/media5.mp3"/><Relationship Id="rId5" Type="http://schemas.openxmlformats.org/officeDocument/2006/relationships/image" Target="../media/image5.png"/><Relationship Id="rId4"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hyperlink" Target="https://learn.microsoft.com/en-us/dotnet/api/system.collections.generic.stack-1?view=net-6.0"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p3"/><Relationship Id="rId1" Type="http://schemas.microsoft.com/office/2007/relationships/media" Target="../media/media3.mp3"/><Relationship Id="rId5" Type="http://schemas.openxmlformats.org/officeDocument/2006/relationships/image" Target="../media/image5.png"/><Relationship Id="rId4"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6.mp3"/><Relationship Id="rId1" Type="http://schemas.microsoft.com/office/2007/relationships/media" Target="../media/media6.mp3"/><Relationship Id="rId6" Type="http://schemas.openxmlformats.org/officeDocument/2006/relationships/hyperlink" Target="https://learn.microsoft.com/en-us/dotnet/api/system.collections.generic.queue-1.-ctor?view=net-6.0" TargetMode="External"/><Relationship Id="rId5" Type="http://schemas.openxmlformats.org/officeDocument/2006/relationships/image" Target="../media/image5.png"/><Relationship Id="rId4"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5.png"/><Relationship Id="rId4"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p3"/><Relationship Id="rId1" Type="http://schemas.microsoft.com/office/2007/relationships/media" Target="../media/media3.mp3"/><Relationship Id="rId5" Type="http://schemas.openxmlformats.org/officeDocument/2006/relationships/image" Target="../media/image5.png"/><Relationship Id="rId4"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3" Type="http://schemas.openxmlformats.org/officeDocument/2006/relationships/hyperlink" Target="https://learn.microsoft.com/en-us/dotnet/api/system.collections.generic.dictionary-2.-ctor?view=net-6.0"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learn.microsoft.com/en-us/dotnet/api/system.collections.generic.sortedlist-2?view=net-6.0"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6.mp3"/><Relationship Id="rId1" Type="http://schemas.microsoft.com/office/2007/relationships/media" Target="../media/media6.mp3"/><Relationship Id="rId6" Type="http://schemas.openxmlformats.org/officeDocument/2006/relationships/hyperlink" Target="https://learn.microsoft.com/en-us/dotnet/api/system.datetime?view=net-6.0" TargetMode="External"/><Relationship Id="rId5" Type="http://schemas.openxmlformats.org/officeDocument/2006/relationships/image" Target="../media/image5.png"/><Relationship Id="rId4"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p3"/><Relationship Id="rId1" Type="http://schemas.microsoft.com/office/2007/relationships/media" Target="../media/media7.mp3"/><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p3"/><Relationship Id="rId1" Type="http://schemas.microsoft.com/office/2007/relationships/media" Target="../media/media8.mp3"/><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p3"/><Relationship Id="rId1" Type="http://schemas.microsoft.com/office/2007/relationships/media" Target="../media/media9.mp3"/><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0.mp3"/><Relationship Id="rId1" Type="http://schemas.microsoft.com/office/2007/relationships/media" Target="../media/media10.mp3"/><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hyperlink" Target="https://learn.microsoft.com/en-us/dotnet/api/system.io.streamreader?view=net-6.0" TargetMode="External"/><Relationship Id="rId2" Type="http://schemas.openxmlformats.org/officeDocument/2006/relationships/audio" Target="../media/media11.mp3"/><Relationship Id="rId1" Type="http://schemas.microsoft.com/office/2007/relationships/media" Target="../media/media11.mp3"/><Relationship Id="rId6" Type="http://schemas.openxmlformats.org/officeDocument/2006/relationships/hyperlink" Target="https://learn.microsoft.com/en-us/dotnet/api/system.io.file?view=net-6.0" TargetMode="External"/><Relationship Id="rId5" Type="http://schemas.openxmlformats.org/officeDocument/2006/relationships/image" Target="../media/image5.png"/><Relationship Id="rId4"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2.mp3"/><Relationship Id="rId1" Type="http://schemas.microsoft.com/office/2007/relationships/media" Target="../media/media12.mp3"/><Relationship Id="rId5" Type="http://schemas.openxmlformats.org/officeDocument/2006/relationships/image" Target="../media/image5.png"/><Relationship Id="rId4"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3.mp3"/><Relationship Id="rId1" Type="http://schemas.microsoft.com/office/2007/relationships/media" Target="../media/media13.mp3"/><Relationship Id="rId5" Type="http://schemas.openxmlformats.org/officeDocument/2006/relationships/image" Target="../media/image5.png"/><Relationship Id="rId4"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5.png"/><Relationship Id="rId2" Type="http://schemas.openxmlformats.org/officeDocument/2006/relationships/audio" Target="../media/media14.mp3"/><Relationship Id="rId1" Type="http://schemas.microsoft.com/office/2007/relationships/media" Target="../media/media14.mp3"/><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5.mp3"/><Relationship Id="rId1" Type="http://schemas.microsoft.com/office/2007/relationships/media" Target="../media/media15.mp3"/><Relationship Id="rId5" Type="http://schemas.openxmlformats.org/officeDocument/2006/relationships/image" Target="../media/image5.png"/><Relationship Id="rId4"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6.mp3"/><Relationship Id="rId1" Type="http://schemas.microsoft.com/office/2007/relationships/media" Target="../media/media16.mp3"/><Relationship Id="rId5" Type="http://schemas.openxmlformats.org/officeDocument/2006/relationships/image" Target="../media/image5.png"/><Relationship Id="rId4"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17.mp3"/><Relationship Id="rId1" Type="http://schemas.microsoft.com/office/2007/relationships/media" Target="../media/media17.mp3"/><Relationship Id="rId6" Type="http://schemas.openxmlformats.org/officeDocument/2006/relationships/hyperlink" Target="https://learn.microsoft.com/en-us/dotnet/api/system.io.streamwriter?view=net-6.0" TargetMode="External"/><Relationship Id="rId5" Type="http://schemas.openxmlformats.org/officeDocument/2006/relationships/image" Target="../media/image5.png"/><Relationship Id="rId4"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8.mp3"/><Relationship Id="rId1" Type="http://schemas.microsoft.com/office/2007/relationships/media" Target="../media/media18.mp3"/><Relationship Id="rId5" Type="http://schemas.openxmlformats.org/officeDocument/2006/relationships/image" Target="../media/image5.png"/><Relationship Id="rId4"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9.mp3"/><Relationship Id="rId1" Type="http://schemas.microsoft.com/office/2007/relationships/media" Target="../media/media19.mp3"/><Relationship Id="rId5" Type="http://schemas.openxmlformats.org/officeDocument/2006/relationships/image" Target="../media/image5.png"/><Relationship Id="rId4"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0.mp3"/><Relationship Id="rId1" Type="http://schemas.microsoft.com/office/2007/relationships/media" Target="../media/media20.mp3"/><Relationship Id="rId5" Type="http://schemas.openxmlformats.org/officeDocument/2006/relationships/image" Target="../media/image5.png"/><Relationship Id="rId4"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docs.microsoft.com/en-us/dotnet/api/system.datetime?view=netframework-4.8"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hyperlink" Target="https://docs.microsoft.com/en-us/dotnet/csharp/programming-guide/file-system/how-to-read-from-a-text-file"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learn.microsoft.com/en-us/dotnet/api/system.collections.generic.list-1?view=net-6.0"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hyperlink" Target="https://learn.microsoft.com/en-us/dotnet/csharp/language-reference/builtin-types/arrays" TargetMode="External"/><Relationship Id="rId4" Type="http://schemas.openxmlformats.org/officeDocument/2006/relationships/hyperlink" Target="https://learn.microsoft.com/en-us/dotnet/csharp/tour-of-csharp/tutorials/arrays-and-collections" TargetMode="Externa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5.png"/><Relationship Id="rId4"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p3"/><Relationship Id="rId1" Type="http://schemas.microsoft.com/office/2007/relationships/media" Target="../media/media2.mp3"/><Relationship Id="rId5" Type="http://schemas.openxmlformats.org/officeDocument/2006/relationships/image" Target="../media/image5.png"/><Relationship Id="rId4"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p3"/><Relationship Id="rId1" Type="http://schemas.microsoft.com/office/2007/relationships/media" Target="../media/media3.mp3"/><Relationship Id="rId5" Type="http://schemas.openxmlformats.org/officeDocument/2006/relationships/image" Target="../media/image5.png"/><Relationship Id="rId4"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ine 15"/>
          <p:cNvSpPr>
            <a:spLocks noChangeShapeType="1"/>
          </p:cNvSpPr>
          <p:nvPr/>
        </p:nvSpPr>
        <p:spPr bwMode="auto">
          <a:xfrm>
            <a:off x="1676400" y="1044575"/>
            <a:ext cx="7315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 name="Rectangle 3"/>
          <p:cNvSpPr>
            <a:spLocks noGrp="1" noChangeArrowheads="1"/>
          </p:cNvSpPr>
          <p:nvPr>
            <p:ph type="subTitle" idx="1"/>
          </p:nvPr>
        </p:nvSpPr>
        <p:spPr>
          <a:xfrm>
            <a:off x="1905000" y="2018046"/>
            <a:ext cx="6629400" cy="1446550"/>
          </a:xfrm>
        </p:spPr>
        <p:txBody>
          <a:bodyPr/>
          <a:lstStyle/>
          <a:p>
            <a:r>
              <a:rPr lang="en-GB" dirty="0"/>
              <a:t>C#</a:t>
            </a:r>
          </a:p>
          <a:p>
            <a:r>
              <a:rPr lang="en-GB" dirty="0"/>
              <a:t>Collections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3EE5F7B2-0C69-4E52-8C53-B698A58E35AB}"/>
              </a:ext>
            </a:extLst>
          </p:cNvPr>
          <p:cNvSpPr>
            <a:spLocks noGrp="1"/>
          </p:cNvSpPr>
          <p:nvPr>
            <p:ph type="title"/>
          </p:nvPr>
        </p:nvSpPr>
        <p:spPr>
          <a:xfrm>
            <a:off x="38100" y="0"/>
            <a:ext cx="8991600" cy="685800"/>
          </a:xfrm>
        </p:spPr>
        <p:txBody>
          <a:bodyPr/>
          <a:lstStyle/>
          <a:p>
            <a:pPr eaLnBrk="1" hangingPunct="1"/>
            <a:r>
              <a:rPr lang="en-US" altLang="en-US" dirty="0"/>
              <a:t>Array</a:t>
            </a:r>
          </a:p>
        </p:txBody>
      </p:sp>
      <p:sp>
        <p:nvSpPr>
          <p:cNvPr id="59394" name="Content Placeholder 2">
            <a:extLst>
              <a:ext uri="{FF2B5EF4-FFF2-40B4-BE49-F238E27FC236}">
                <a16:creationId xmlns:a16="http://schemas.microsoft.com/office/drawing/2014/main" id="{EB022796-9C18-4E0C-B049-1F7C98F899C9}"/>
              </a:ext>
            </a:extLst>
          </p:cNvPr>
          <p:cNvSpPr>
            <a:spLocks noGrp="1"/>
          </p:cNvSpPr>
          <p:nvPr>
            <p:ph idx="1"/>
          </p:nvPr>
        </p:nvSpPr>
        <p:spPr>
          <a:xfrm>
            <a:off x="152400" y="958850"/>
            <a:ext cx="8686800" cy="5059363"/>
          </a:xfrm>
        </p:spPr>
        <p:txBody>
          <a:bodyPr/>
          <a:lstStyle/>
          <a:p>
            <a:pPr eaLnBrk="1" hangingPunct="1">
              <a:defRPr/>
            </a:pPr>
            <a:r>
              <a:rPr lang="en-US" dirty="0"/>
              <a:t>An array stores a </a:t>
            </a:r>
            <a:r>
              <a:rPr lang="en-US" u="sng" dirty="0"/>
              <a:t>fixed-size</a:t>
            </a:r>
            <a:r>
              <a:rPr lang="en-US" dirty="0"/>
              <a:t> sequential collection of elements of the same type</a:t>
            </a:r>
            <a:r>
              <a:rPr lang="en-US" altLang="en-US" dirty="0"/>
              <a:t>.</a:t>
            </a:r>
          </a:p>
          <a:p>
            <a:pPr eaLnBrk="1" hangingPunct="1">
              <a:defRPr/>
            </a:pPr>
            <a:r>
              <a:rPr lang="en-US" altLang="en-US" dirty="0"/>
              <a:t>To declare and create an array:</a:t>
            </a:r>
          </a:p>
          <a:p>
            <a:pPr marL="0" indent="0" eaLnBrk="1" hangingPunct="1">
              <a:buFont typeface="Wingdings" panose="05000000000000000000" pitchFamily="2" charset="2"/>
              <a:buNone/>
              <a:defRPr/>
            </a:pPr>
            <a:endParaRPr lang="en-US" altLang="en-US" dirty="0"/>
          </a:p>
          <a:p>
            <a:pPr eaLnBrk="1" hangingPunct="1">
              <a:defRPr/>
            </a:pPr>
            <a:r>
              <a:rPr lang="en-US" altLang="en-US" dirty="0"/>
              <a:t>To assign value into an array element:</a:t>
            </a:r>
          </a:p>
          <a:p>
            <a:pPr eaLnBrk="1" hangingPunct="1">
              <a:buFont typeface="Wingdings" panose="05000000000000000000" pitchFamily="2" charset="2"/>
              <a:buNone/>
              <a:defRPr/>
            </a:pPr>
            <a:r>
              <a:rPr lang="en-US" altLang="en-US" dirty="0"/>
              <a:t>  </a:t>
            </a:r>
            <a:endParaRPr lang="en-US" altLang="en-US" sz="800" dirty="0"/>
          </a:p>
          <a:p>
            <a:pPr eaLnBrk="1" hangingPunct="1">
              <a:defRPr/>
            </a:pPr>
            <a:r>
              <a:rPr lang="en-US" altLang="en-US" dirty="0"/>
              <a:t>Can assign values into an array while declaring it:</a:t>
            </a:r>
          </a:p>
          <a:p>
            <a:pPr eaLnBrk="1" hangingPunct="1">
              <a:defRPr/>
            </a:pPr>
            <a:endParaRPr lang="en-US" altLang="en-US" dirty="0"/>
          </a:p>
          <a:p>
            <a:pPr eaLnBrk="1" hangingPunct="1">
              <a:defRPr/>
            </a:pPr>
            <a:r>
              <a:rPr lang="en-US" altLang="en-US" dirty="0"/>
              <a:t>Length property tells the number of items in the array.</a:t>
            </a:r>
          </a:p>
          <a:p>
            <a:pPr eaLnBrk="1" hangingPunct="1">
              <a:defRPr/>
            </a:pPr>
            <a:endParaRPr lang="en-US" altLang="en-US" dirty="0"/>
          </a:p>
          <a:p>
            <a:pPr marL="457200" lvl="1" indent="0" eaLnBrk="1" hangingPunct="1">
              <a:buFont typeface="Wingdings" panose="05000000000000000000" pitchFamily="2" charset="2"/>
              <a:buNone/>
              <a:defRPr/>
            </a:pPr>
            <a:endParaRPr lang="en-US" altLang="en-US" dirty="0"/>
          </a:p>
        </p:txBody>
      </p:sp>
      <p:sp>
        <p:nvSpPr>
          <p:cNvPr id="67590" name="Rectangle 2">
            <a:extLst>
              <a:ext uri="{FF2B5EF4-FFF2-40B4-BE49-F238E27FC236}">
                <a16:creationId xmlns:a16="http://schemas.microsoft.com/office/drawing/2014/main" id="{4E1857FB-F561-4A90-8151-AB1330BEFA9D}"/>
              </a:ext>
            </a:extLst>
          </p:cNvPr>
          <p:cNvSpPr>
            <a:spLocks noChangeArrowheads="1"/>
          </p:cNvSpPr>
          <p:nvPr/>
        </p:nvSpPr>
        <p:spPr bwMode="auto">
          <a:xfrm>
            <a:off x="850900" y="4553744"/>
            <a:ext cx="7239000" cy="369887"/>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FontTx/>
              <a:buNone/>
            </a:pPr>
            <a:r>
              <a:rPr kumimoji="1" lang="en-US" altLang="en-US" sz="1800" b="1" dirty="0">
                <a:solidFill>
                  <a:srgbClr val="0000FF"/>
                </a:solidFill>
                <a:latin typeface="Courier New" panose="02070309020205020404" pitchFamily="49" charset="0"/>
                <a:cs typeface="Courier New" panose="02070309020205020404" pitchFamily="49" charset="0"/>
              </a:rPr>
              <a:t>int[] numbers = {1,2,3,4};</a:t>
            </a:r>
            <a:r>
              <a:rPr kumimoji="1" lang="en-GB" altLang="en-US" sz="1800" b="1" dirty="0">
                <a:solidFill>
                  <a:srgbClr val="0000FF"/>
                </a:solidFill>
                <a:latin typeface="Courier New" panose="02070309020205020404" pitchFamily="49" charset="0"/>
                <a:cs typeface="Courier New" panose="02070309020205020404" pitchFamily="49" charset="0"/>
              </a:rPr>
              <a:t> </a:t>
            </a:r>
          </a:p>
        </p:txBody>
      </p:sp>
      <p:sp>
        <p:nvSpPr>
          <p:cNvPr id="7" name="Rectangle 2">
            <a:extLst>
              <a:ext uri="{FF2B5EF4-FFF2-40B4-BE49-F238E27FC236}">
                <a16:creationId xmlns:a16="http://schemas.microsoft.com/office/drawing/2014/main" id="{9D1DED28-9C97-4703-B52E-F12F6857AD87}"/>
              </a:ext>
            </a:extLst>
          </p:cNvPr>
          <p:cNvSpPr>
            <a:spLocks noChangeArrowheads="1"/>
          </p:cNvSpPr>
          <p:nvPr/>
        </p:nvSpPr>
        <p:spPr bwMode="auto">
          <a:xfrm>
            <a:off x="876300" y="2463801"/>
            <a:ext cx="7239000" cy="369887"/>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FontTx/>
              <a:buNone/>
            </a:pPr>
            <a:r>
              <a:rPr kumimoji="1" lang="en-US" altLang="en-US" sz="1800" b="1" dirty="0">
                <a:solidFill>
                  <a:srgbClr val="0000FF"/>
                </a:solidFill>
                <a:latin typeface="Courier New" panose="02070309020205020404" pitchFamily="49" charset="0"/>
                <a:cs typeface="Courier New" panose="02070309020205020404" pitchFamily="49" charset="0"/>
              </a:rPr>
              <a:t>int[] numbers = new int[10];</a:t>
            </a:r>
            <a:r>
              <a:rPr kumimoji="1" lang="en-GB" altLang="en-US" sz="1800" b="1" dirty="0">
                <a:solidFill>
                  <a:srgbClr val="0000FF"/>
                </a:solidFill>
                <a:latin typeface="Courier New" panose="02070309020205020404" pitchFamily="49" charset="0"/>
                <a:cs typeface="Courier New" panose="02070309020205020404" pitchFamily="49" charset="0"/>
              </a:rPr>
              <a:t> </a:t>
            </a:r>
          </a:p>
        </p:txBody>
      </p:sp>
      <p:sp>
        <p:nvSpPr>
          <p:cNvPr id="8" name="Rectangle 2">
            <a:extLst>
              <a:ext uri="{FF2B5EF4-FFF2-40B4-BE49-F238E27FC236}">
                <a16:creationId xmlns:a16="http://schemas.microsoft.com/office/drawing/2014/main" id="{4C17A5D9-C526-47D0-B19A-F21B5BD5A32A}"/>
              </a:ext>
            </a:extLst>
          </p:cNvPr>
          <p:cNvSpPr>
            <a:spLocks noChangeArrowheads="1"/>
          </p:cNvSpPr>
          <p:nvPr/>
        </p:nvSpPr>
        <p:spPr bwMode="auto">
          <a:xfrm>
            <a:off x="850900" y="3459164"/>
            <a:ext cx="7239000" cy="369887"/>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FontTx/>
              <a:buNone/>
            </a:pPr>
            <a:r>
              <a:rPr kumimoji="1" lang="en-US" altLang="en-US" sz="1800" b="1" dirty="0">
                <a:solidFill>
                  <a:srgbClr val="0000FF"/>
                </a:solidFill>
                <a:latin typeface="Courier New" panose="02070309020205020404" pitchFamily="49" charset="0"/>
                <a:cs typeface="Courier New" panose="02070309020205020404" pitchFamily="49" charset="0"/>
              </a:rPr>
              <a:t>numbers[0] = 99;</a:t>
            </a:r>
            <a:endParaRPr kumimoji="1" lang="en-GB" altLang="en-US" sz="1800" b="1" dirty="0">
              <a:solidFill>
                <a:srgbClr val="0000FF"/>
              </a:solidFill>
              <a:latin typeface="Courier New" panose="02070309020205020404" pitchFamily="49" charset="0"/>
              <a:cs typeface="Courier New" panose="02070309020205020404" pitchFamily="49" charset="0"/>
            </a:endParaRPr>
          </a:p>
        </p:txBody>
      </p:sp>
      <p:pic>
        <p:nvPicPr>
          <p:cNvPr id="2" name="s37">
            <a:hlinkClick r:id="" action="ppaction://media"/>
            <a:extLst>
              <a:ext uri="{FF2B5EF4-FFF2-40B4-BE49-F238E27FC236}">
                <a16:creationId xmlns:a16="http://schemas.microsoft.com/office/drawing/2014/main" id="{E2D30B4E-040B-4099-B47F-BDA0F5B667B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23300" y="139700"/>
            <a:ext cx="406400" cy="406400"/>
          </a:xfrm>
          <a:prstGeom prst="rect">
            <a:avLst/>
          </a:prstGeom>
        </p:spPr>
      </p:pic>
    </p:spTree>
    <p:extLst>
      <p:ext uri="{BB962C8B-B14F-4D97-AF65-F5344CB8AC3E}">
        <p14:creationId xmlns:p14="http://schemas.microsoft.com/office/powerpoint/2010/main" val="2954787793"/>
      </p:ext>
    </p:extLst>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2"/>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9506F624-FD9B-47EF-87DC-1BC0888D1E04}"/>
              </a:ext>
            </a:extLst>
          </p:cNvPr>
          <p:cNvSpPr>
            <a:spLocks noGrp="1"/>
          </p:cNvSpPr>
          <p:nvPr>
            <p:ph type="title"/>
          </p:nvPr>
        </p:nvSpPr>
        <p:spPr>
          <a:xfrm>
            <a:off x="152400" y="52388"/>
            <a:ext cx="8991600" cy="685800"/>
          </a:xfrm>
        </p:spPr>
        <p:txBody>
          <a:bodyPr/>
          <a:lstStyle/>
          <a:p>
            <a:pPr eaLnBrk="1" hangingPunct="1"/>
            <a:r>
              <a:rPr lang="en-US" altLang="en-US" dirty="0"/>
              <a:t>Array Example</a:t>
            </a:r>
          </a:p>
        </p:txBody>
      </p:sp>
      <p:sp>
        <p:nvSpPr>
          <p:cNvPr id="68611" name="Content Placeholder 2">
            <a:extLst>
              <a:ext uri="{FF2B5EF4-FFF2-40B4-BE49-F238E27FC236}">
                <a16:creationId xmlns:a16="http://schemas.microsoft.com/office/drawing/2014/main" id="{FA2BA75D-F255-4156-B7AC-A9DA6B701C17}"/>
              </a:ext>
            </a:extLst>
          </p:cNvPr>
          <p:cNvSpPr>
            <a:spLocks noGrp="1"/>
          </p:cNvSpPr>
          <p:nvPr>
            <p:ph idx="1"/>
          </p:nvPr>
        </p:nvSpPr>
        <p:spPr>
          <a:xfrm>
            <a:off x="152400" y="838200"/>
            <a:ext cx="8839200" cy="1981200"/>
          </a:xfrm>
        </p:spPr>
        <p:txBody>
          <a:bodyPr/>
          <a:lstStyle/>
          <a:p>
            <a:pPr eaLnBrk="1" hangingPunct="1"/>
            <a:r>
              <a:rPr lang="en-US" altLang="en-US" dirty="0"/>
              <a:t>Given the array names:</a:t>
            </a:r>
          </a:p>
          <a:p>
            <a:pPr marL="0" indent="0" eaLnBrk="1" hangingPunct="1">
              <a:buNone/>
              <a:tabLst>
                <a:tab pos="463550" algn="l"/>
              </a:tabLst>
            </a:pPr>
            <a:r>
              <a:rPr kumimoji="1" lang="en-GB" altLang="en-US" sz="2000" b="1" dirty="0">
                <a:solidFill>
                  <a:srgbClr val="0000FF"/>
                </a:solidFill>
                <a:latin typeface="Courier New" panose="02070309020205020404" pitchFamily="49" charset="0"/>
                <a:cs typeface="Courier New" panose="02070309020205020404" pitchFamily="49" charset="0"/>
              </a:rPr>
              <a:t>	</a:t>
            </a:r>
            <a:r>
              <a:rPr kumimoji="1" lang="en-GB" altLang="en-US" sz="2400" b="1" dirty="0">
                <a:solidFill>
                  <a:srgbClr val="0000FF"/>
                </a:solidFill>
                <a:latin typeface="Courier New" panose="02070309020205020404" pitchFamily="49" charset="0"/>
                <a:cs typeface="Courier New" panose="02070309020205020404" pitchFamily="49" charset="0"/>
              </a:rPr>
              <a:t>string[] names =</a:t>
            </a:r>
          </a:p>
          <a:p>
            <a:pPr marL="0" indent="0" eaLnBrk="1" hangingPunct="1">
              <a:spcBef>
                <a:spcPts val="0"/>
              </a:spcBef>
              <a:buNone/>
            </a:pPr>
            <a:r>
              <a:rPr kumimoji="1" lang="en-GB" altLang="en-US" sz="2400" b="1" dirty="0">
                <a:solidFill>
                  <a:srgbClr val="0000FF"/>
                </a:solidFill>
                <a:latin typeface="Courier New" panose="02070309020205020404" pitchFamily="49" charset="0"/>
                <a:cs typeface="Courier New" panose="02070309020205020404" pitchFamily="49" charset="0"/>
              </a:rPr>
              <a:t>		  {</a:t>
            </a:r>
            <a:r>
              <a:rPr kumimoji="1" lang="en-US" altLang="en-US" sz="2400" b="1" dirty="0">
                <a:solidFill>
                  <a:srgbClr val="0000FF"/>
                </a:solidFill>
                <a:latin typeface="Courier New" panose="02070309020205020404" pitchFamily="49" charset="0"/>
                <a:cs typeface="Courier New" panose="02070309020205020404" pitchFamily="49" charset="0"/>
              </a:rPr>
              <a:t>"</a:t>
            </a:r>
            <a:r>
              <a:rPr kumimoji="1" lang="en-GB" altLang="en-US" sz="2400" b="1" dirty="0">
                <a:solidFill>
                  <a:srgbClr val="0000FF"/>
                </a:solidFill>
                <a:latin typeface="Courier New" panose="02070309020205020404" pitchFamily="49" charset="0"/>
                <a:cs typeface="Courier New" panose="02070309020205020404" pitchFamily="49" charset="0"/>
              </a:rPr>
              <a:t>Peter</a:t>
            </a:r>
            <a:r>
              <a:rPr kumimoji="1" lang="en-US" altLang="en-US" sz="2400" b="1" dirty="0">
                <a:solidFill>
                  <a:srgbClr val="0000FF"/>
                </a:solidFill>
                <a:latin typeface="Courier New" panose="02070309020205020404" pitchFamily="49" charset="0"/>
                <a:cs typeface="Courier New" panose="02070309020205020404" pitchFamily="49" charset="0"/>
              </a:rPr>
              <a:t>", "John", "Mary", "David"</a:t>
            </a:r>
            <a:r>
              <a:rPr kumimoji="1" lang="en-GB" altLang="en-US" sz="2400" b="1" dirty="0">
                <a:solidFill>
                  <a:srgbClr val="0000FF"/>
                </a:solidFill>
                <a:latin typeface="Courier New" panose="02070309020205020404" pitchFamily="49" charset="0"/>
                <a:cs typeface="Courier New" panose="02070309020205020404" pitchFamily="49" charset="0"/>
              </a:rPr>
              <a:t>};</a:t>
            </a:r>
            <a:endParaRPr kumimoji="1" lang="en-GB" altLang="en-US" sz="2000" b="1" dirty="0">
              <a:solidFill>
                <a:srgbClr val="0000FF"/>
              </a:solidFill>
              <a:latin typeface="Courier New" panose="02070309020205020404" pitchFamily="49" charset="0"/>
              <a:cs typeface="Courier New" panose="02070309020205020404" pitchFamily="49" charset="0"/>
            </a:endParaRPr>
          </a:p>
          <a:p>
            <a:pPr eaLnBrk="1" hangingPunct="1">
              <a:spcBef>
                <a:spcPts val="1200"/>
              </a:spcBef>
            </a:pPr>
            <a:r>
              <a:rPr lang="en-US" altLang="en-US" dirty="0"/>
              <a:t>Two ways to display the contents of the list:</a:t>
            </a:r>
          </a:p>
        </p:txBody>
      </p:sp>
      <p:sp>
        <p:nvSpPr>
          <p:cNvPr id="68612" name="Rectangle 2">
            <a:extLst>
              <a:ext uri="{FF2B5EF4-FFF2-40B4-BE49-F238E27FC236}">
                <a16:creationId xmlns:a16="http://schemas.microsoft.com/office/drawing/2014/main" id="{F5CF0668-14EE-4AA6-AA9D-87862FE01AC1}"/>
              </a:ext>
            </a:extLst>
          </p:cNvPr>
          <p:cNvSpPr>
            <a:spLocks noChangeArrowheads="1"/>
          </p:cNvSpPr>
          <p:nvPr/>
        </p:nvSpPr>
        <p:spPr bwMode="auto">
          <a:xfrm>
            <a:off x="609600" y="2743200"/>
            <a:ext cx="8077200" cy="1323439"/>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FontTx/>
              <a:buNone/>
            </a:pPr>
            <a:r>
              <a:rPr kumimoji="1" lang="en-GB" altLang="en-US" sz="2000" b="1" dirty="0">
                <a:solidFill>
                  <a:srgbClr val="FF0000"/>
                </a:solidFill>
                <a:latin typeface="Courier New" panose="02070309020205020404" pitchFamily="49" charset="0"/>
                <a:cs typeface="Courier New" panose="02070309020205020404" pitchFamily="49" charset="0"/>
              </a:rPr>
              <a:t>for (int </a:t>
            </a:r>
            <a:r>
              <a:rPr kumimoji="1" lang="en-GB" altLang="en-US" sz="2000" b="1" dirty="0" err="1">
                <a:solidFill>
                  <a:srgbClr val="FF0000"/>
                </a:solidFill>
                <a:latin typeface="Courier New" panose="02070309020205020404" pitchFamily="49" charset="0"/>
                <a:cs typeface="Courier New" panose="02070309020205020404" pitchFamily="49" charset="0"/>
              </a:rPr>
              <a:t>i</a:t>
            </a:r>
            <a:r>
              <a:rPr kumimoji="1" lang="en-GB" altLang="en-US" sz="2000" b="1" dirty="0">
                <a:solidFill>
                  <a:srgbClr val="FF0000"/>
                </a:solidFill>
                <a:latin typeface="Courier New" panose="02070309020205020404" pitchFamily="49" charset="0"/>
                <a:cs typeface="Courier New" panose="02070309020205020404" pitchFamily="49" charset="0"/>
              </a:rPr>
              <a:t>=0; </a:t>
            </a:r>
            <a:r>
              <a:rPr kumimoji="1" lang="en-GB" altLang="en-US" sz="2000" b="1" dirty="0" err="1">
                <a:solidFill>
                  <a:srgbClr val="FF0000"/>
                </a:solidFill>
                <a:latin typeface="Courier New" panose="02070309020205020404" pitchFamily="49" charset="0"/>
                <a:cs typeface="Courier New" panose="02070309020205020404" pitchFamily="49" charset="0"/>
              </a:rPr>
              <a:t>i</a:t>
            </a:r>
            <a:r>
              <a:rPr kumimoji="1" lang="en-GB" altLang="en-US" sz="2000" b="1" dirty="0">
                <a:solidFill>
                  <a:srgbClr val="FF0000"/>
                </a:solidFill>
                <a:latin typeface="Courier New" panose="02070309020205020404" pitchFamily="49" charset="0"/>
                <a:cs typeface="Courier New" panose="02070309020205020404" pitchFamily="49" charset="0"/>
              </a:rPr>
              <a:t>&lt;</a:t>
            </a:r>
            <a:r>
              <a:rPr kumimoji="1" lang="en-GB" altLang="en-US" sz="2000" b="1" dirty="0" err="1">
                <a:solidFill>
                  <a:srgbClr val="FF0000"/>
                </a:solidFill>
                <a:latin typeface="Courier New" panose="02070309020205020404" pitchFamily="49" charset="0"/>
                <a:cs typeface="Courier New" panose="02070309020205020404" pitchFamily="49" charset="0"/>
              </a:rPr>
              <a:t>names.Length</a:t>
            </a:r>
            <a:r>
              <a:rPr kumimoji="1" lang="en-GB" altLang="en-US" sz="2000" b="1" dirty="0">
                <a:solidFill>
                  <a:srgbClr val="FF0000"/>
                </a:solidFill>
                <a:latin typeface="Courier New" panose="02070309020205020404" pitchFamily="49" charset="0"/>
                <a:cs typeface="Courier New" panose="02070309020205020404" pitchFamily="49" charset="0"/>
              </a:rPr>
              <a:t>; </a:t>
            </a:r>
            <a:r>
              <a:rPr kumimoji="1" lang="en-GB" altLang="en-US" sz="2000" b="1" dirty="0" err="1">
                <a:solidFill>
                  <a:srgbClr val="FF0000"/>
                </a:solidFill>
                <a:latin typeface="Courier New" panose="02070309020205020404" pitchFamily="49" charset="0"/>
                <a:cs typeface="Courier New" panose="02070309020205020404" pitchFamily="49" charset="0"/>
              </a:rPr>
              <a:t>i</a:t>
            </a:r>
            <a:r>
              <a:rPr kumimoji="1" lang="en-GB" altLang="en-US" sz="2000" b="1" dirty="0">
                <a:solidFill>
                  <a:srgbClr val="FF0000"/>
                </a:solidFill>
                <a:latin typeface="Courier New" panose="02070309020205020404" pitchFamily="49" charset="0"/>
                <a:cs typeface="Courier New" panose="02070309020205020404" pitchFamily="49" charset="0"/>
              </a:rPr>
              <a:t>++)</a:t>
            </a:r>
          </a:p>
          <a:p>
            <a:pPr>
              <a:spcBef>
                <a:spcPct val="0"/>
              </a:spcBef>
              <a:buFontTx/>
              <a:buNone/>
            </a:pPr>
            <a:r>
              <a:rPr kumimoji="1" lang="en-GB" altLang="en-US" sz="2000" b="1" dirty="0">
                <a:solidFill>
                  <a:srgbClr val="0000FF"/>
                </a:solidFill>
                <a:latin typeface="Courier New" panose="02070309020205020404" pitchFamily="49" charset="0"/>
                <a:cs typeface="Courier New" panose="02070309020205020404" pitchFamily="49" charset="0"/>
              </a:rPr>
              <a:t>{</a:t>
            </a:r>
          </a:p>
          <a:p>
            <a:pPr>
              <a:spcBef>
                <a:spcPct val="0"/>
              </a:spcBef>
              <a:buFontTx/>
              <a:buNone/>
            </a:pPr>
            <a:r>
              <a:rPr kumimoji="1" lang="en-GB" altLang="en-US" sz="2000" b="1" dirty="0">
                <a:solidFill>
                  <a:srgbClr val="0000FF"/>
                </a:solidFill>
                <a:latin typeface="Courier New" panose="02070309020205020404" pitchFamily="49" charset="0"/>
                <a:cs typeface="Courier New" panose="02070309020205020404" pitchFamily="49" charset="0"/>
              </a:rPr>
              <a:t>   </a:t>
            </a:r>
            <a:r>
              <a:rPr kumimoji="1" lang="en-GB" altLang="en-US" sz="2000" b="1" dirty="0" err="1">
                <a:solidFill>
                  <a:srgbClr val="0000FF"/>
                </a:solidFill>
                <a:latin typeface="Courier New" panose="02070309020205020404" pitchFamily="49" charset="0"/>
                <a:cs typeface="Courier New" panose="02070309020205020404" pitchFamily="49" charset="0"/>
              </a:rPr>
              <a:t>Console.WriteLine</a:t>
            </a:r>
            <a:r>
              <a:rPr kumimoji="1" lang="en-GB" altLang="en-US" sz="2000" b="1" dirty="0">
                <a:solidFill>
                  <a:srgbClr val="0000FF"/>
                </a:solidFill>
                <a:latin typeface="Courier New" panose="02070309020205020404" pitchFamily="49" charset="0"/>
                <a:cs typeface="Courier New" panose="02070309020205020404" pitchFamily="49" charset="0"/>
              </a:rPr>
              <a:t>(</a:t>
            </a:r>
            <a:r>
              <a:rPr kumimoji="1" lang="en-GB" altLang="en-US" sz="2000" b="1" dirty="0">
                <a:solidFill>
                  <a:srgbClr val="FF0000"/>
                </a:solidFill>
                <a:latin typeface="Courier New" panose="02070309020205020404" pitchFamily="49" charset="0"/>
                <a:cs typeface="Courier New" panose="02070309020205020404" pitchFamily="49" charset="0"/>
              </a:rPr>
              <a:t>names[</a:t>
            </a:r>
            <a:r>
              <a:rPr kumimoji="1" lang="en-GB" altLang="en-US" sz="2000" b="1" dirty="0" err="1">
                <a:solidFill>
                  <a:srgbClr val="FF0000"/>
                </a:solidFill>
                <a:latin typeface="Courier New" panose="02070309020205020404" pitchFamily="49" charset="0"/>
                <a:cs typeface="Courier New" panose="02070309020205020404" pitchFamily="49" charset="0"/>
              </a:rPr>
              <a:t>i</a:t>
            </a:r>
            <a:r>
              <a:rPr kumimoji="1" lang="en-GB" altLang="en-US" sz="2000" b="1" dirty="0">
                <a:solidFill>
                  <a:srgbClr val="FF0000"/>
                </a:solidFill>
                <a:latin typeface="Courier New" panose="02070309020205020404" pitchFamily="49" charset="0"/>
                <a:cs typeface="Courier New" panose="02070309020205020404" pitchFamily="49" charset="0"/>
              </a:rPr>
              <a:t>]</a:t>
            </a:r>
            <a:r>
              <a:rPr kumimoji="1" lang="en-GB" altLang="en-US" sz="2000" b="1" dirty="0">
                <a:solidFill>
                  <a:srgbClr val="0000FF"/>
                </a:solidFill>
                <a:latin typeface="Courier New" panose="02070309020205020404" pitchFamily="49" charset="0"/>
                <a:cs typeface="Courier New" panose="02070309020205020404" pitchFamily="49" charset="0"/>
              </a:rPr>
              <a:t>);</a:t>
            </a:r>
          </a:p>
          <a:p>
            <a:pPr>
              <a:spcBef>
                <a:spcPct val="0"/>
              </a:spcBef>
              <a:buFontTx/>
              <a:buNone/>
            </a:pPr>
            <a:r>
              <a:rPr kumimoji="1" lang="en-GB" altLang="en-US" sz="2000" b="1" dirty="0">
                <a:solidFill>
                  <a:srgbClr val="0000FF"/>
                </a:solidFill>
                <a:latin typeface="Courier New" panose="02070309020205020404" pitchFamily="49" charset="0"/>
                <a:cs typeface="Courier New" panose="02070309020205020404" pitchFamily="49" charset="0"/>
              </a:rPr>
              <a:t>}</a:t>
            </a:r>
          </a:p>
        </p:txBody>
      </p:sp>
      <p:sp>
        <p:nvSpPr>
          <p:cNvPr id="68613" name="Rectangle 2">
            <a:extLst>
              <a:ext uri="{FF2B5EF4-FFF2-40B4-BE49-F238E27FC236}">
                <a16:creationId xmlns:a16="http://schemas.microsoft.com/office/drawing/2014/main" id="{9E8EA8A3-0420-47CC-AC59-872BD200A0BA}"/>
              </a:ext>
            </a:extLst>
          </p:cNvPr>
          <p:cNvSpPr>
            <a:spLocks noChangeArrowheads="1"/>
          </p:cNvSpPr>
          <p:nvPr/>
        </p:nvSpPr>
        <p:spPr bwMode="auto">
          <a:xfrm>
            <a:off x="609600" y="4267200"/>
            <a:ext cx="8077200" cy="1323439"/>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FontTx/>
              <a:buNone/>
            </a:pPr>
            <a:r>
              <a:rPr kumimoji="1" lang="en-GB" altLang="en-US" sz="2000" b="1" dirty="0">
                <a:solidFill>
                  <a:srgbClr val="FF0000"/>
                </a:solidFill>
                <a:latin typeface="Courier New" panose="02070309020205020404" pitchFamily="49" charset="0"/>
                <a:cs typeface="Courier New" panose="02070309020205020404" pitchFamily="49" charset="0"/>
              </a:rPr>
              <a:t>foreach (string n in names)</a:t>
            </a:r>
          </a:p>
          <a:p>
            <a:pPr>
              <a:spcBef>
                <a:spcPct val="0"/>
              </a:spcBef>
              <a:buFontTx/>
              <a:buNone/>
            </a:pPr>
            <a:r>
              <a:rPr kumimoji="1" lang="en-GB" altLang="en-US" sz="2000" b="1" dirty="0">
                <a:solidFill>
                  <a:srgbClr val="0000FF"/>
                </a:solidFill>
                <a:latin typeface="Courier New" panose="02070309020205020404" pitchFamily="49" charset="0"/>
                <a:cs typeface="Courier New" panose="02070309020205020404" pitchFamily="49" charset="0"/>
              </a:rPr>
              <a:t>{</a:t>
            </a:r>
          </a:p>
          <a:p>
            <a:pPr>
              <a:spcBef>
                <a:spcPct val="0"/>
              </a:spcBef>
              <a:buFontTx/>
              <a:buNone/>
            </a:pPr>
            <a:r>
              <a:rPr kumimoji="1" lang="en-GB" altLang="en-US" sz="2000" b="1" dirty="0">
                <a:solidFill>
                  <a:srgbClr val="0000FF"/>
                </a:solidFill>
                <a:latin typeface="Courier New" panose="02070309020205020404" pitchFamily="49" charset="0"/>
                <a:cs typeface="Courier New" panose="02070309020205020404" pitchFamily="49" charset="0"/>
              </a:rPr>
              <a:t>   </a:t>
            </a:r>
            <a:r>
              <a:rPr kumimoji="1" lang="en-GB" altLang="en-US" sz="2000" b="1" dirty="0" err="1">
                <a:solidFill>
                  <a:srgbClr val="0000FF"/>
                </a:solidFill>
                <a:latin typeface="Courier New" panose="02070309020205020404" pitchFamily="49" charset="0"/>
                <a:cs typeface="Courier New" panose="02070309020205020404" pitchFamily="49" charset="0"/>
              </a:rPr>
              <a:t>Console.WriteLine</a:t>
            </a:r>
            <a:r>
              <a:rPr kumimoji="1" lang="en-GB" altLang="en-US" sz="2000" b="1" dirty="0">
                <a:solidFill>
                  <a:srgbClr val="0000FF"/>
                </a:solidFill>
                <a:latin typeface="Courier New" panose="02070309020205020404" pitchFamily="49" charset="0"/>
                <a:cs typeface="Courier New" panose="02070309020205020404" pitchFamily="49" charset="0"/>
              </a:rPr>
              <a:t>(</a:t>
            </a:r>
            <a:r>
              <a:rPr kumimoji="1" lang="en-GB" altLang="en-US" sz="2000" b="1" dirty="0">
                <a:solidFill>
                  <a:srgbClr val="FF0000"/>
                </a:solidFill>
                <a:latin typeface="Courier New" panose="02070309020205020404" pitchFamily="49" charset="0"/>
                <a:cs typeface="Courier New" panose="02070309020205020404" pitchFamily="49" charset="0"/>
              </a:rPr>
              <a:t>n</a:t>
            </a:r>
            <a:r>
              <a:rPr kumimoji="1" lang="en-GB" altLang="en-US" sz="2000" b="1" dirty="0">
                <a:solidFill>
                  <a:srgbClr val="0000FF"/>
                </a:solidFill>
                <a:latin typeface="Courier New" panose="02070309020205020404" pitchFamily="49" charset="0"/>
                <a:cs typeface="Courier New" panose="02070309020205020404" pitchFamily="49" charset="0"/>
              </a:rPr>
              <a:t>);</a:t>
            </a:r>
          </a:p>
          <a:p>
            <a:pPr>
              <a:spcBef>
                <a:spcPct val="0"/>
              </a:spcBef>
              <a:buFontTx/>
              <a:buNone/>
            </a:pPr>
            <a:r>
              <a:rPr kumimoji="1" lang="en-GB" altLang="en-US" sz="2000" b="1" dirty="0">
                <a:solidFill>
                  <a:srgbClr val="0000FF"/>
                </a:solidFill>
                <a:latin typeface="Courier New" panose="02070309020205020404" pitchFamily="49" charset="0"/>
                <a:cs typeface="Courier New" panose="02070309020205020404" pitchFamily="49" charset="0"/>
              </a:rPr>
              <a:t>}</a:t>
            </a:r>
          </a:p>
        </p:txBody>
      </p:sp>
      <p:pic>
        <p:nvPicPr>
          <p:cNvPr id="2" name="s38">
            <a:hlinkClick r:id="" action="ppaction://media"/>
            <a:extLst>
              <a:ext uri="{FF2B5EF4-FFF2-40B4-BE49-F238E27FC236}">
                <a16:creationId xmlns:a16="http://schemas.microsoft.com/office/drawing/2014/main" id="{357E9635-8529-420F-9508-58702F8E4BE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26143" y="178594"/>
            <a:ext cx="406400" cy="406400"/>
          </a:xfrm>
          <a:prstGeom prst="rect">
            <a:avLst/>
          </a:prstGeom>
        </p:spPr>
      </p:pic>
      <p:sp>
        <p:nvSpPr>
          <p:cNvPr id="7" name="TextBox 6">
            <a:extLst>
              <a:ext uri="{FF2B5EF4-FFF2-40B4-BE49-F238E27FC236}">
                <a16:creationId xmlns:a16="http://schemas.microsoft.com/office/drawing/2014/main" id="{D226C3CC-36E5-43C7-AB15-39B4F3E2C433}"/>
              </a:ext>
            </a:extLst>
          </p:cNvPr>
          <p:cNvSpPr txBox="1"/>
          <p:nvPr/>
        </p:nvSpPr>
        <p:spPr>
          <a:xfrm>
            <a:off x="7162800" y="4419600"/>
            <a:ext cx="1828800" cy="1477328"/>
          </a:xfrm>
          <a:prstGeom prst="rect">
            <a:avLst/>
          </a:prstGeom>
          <a:solidFill>
            <a:schemeClr val="accent1"/>
          </a:solidFill>
          <a:ln>
            <a:solidFill>
              <a:schemeClr val="bg1">
                <a:lumMod val="50000"/>
              </a:schemeClr>
            </a:solidFill>
          </a:ln>
        </p:spPr>
        <p:txBody>
          <a:bodyPr wrap="square" rtlCol="0">
            <a:spAutoFit/>
          </a:bodyPr>
          <a:lstStyle/>
          <a:p>
            <a:r>
              <a:rPr lang="en-US" dirty="0"/>
              <a:t>Output:</a:t>
            </a:r>
          </a:p>
          <a:p>
            <a:pPr marL="396875"/>
            <a:r>
              <a:rPr lang="en-US" b="1" dirty="0">
                <a:latin typeface="Courier New" panose="02070309020205020404" pitchFamily="49" charset="0"/>
                <a:cs typeface="Courier New" panose="02070309020205020404" pitchFamily="49" charset="0"/>
              </a:rPr>
              <a:t>Peter</a:t>
            </a:r>
          </a:p>
          <a:p>
            <a:pPr marL="396875"/>
            <a:r>
              <a:rPr lang="en-US" b="1" dirty="0">
                <a:latin typeface="Courier New" panose="02070309020205020404" pitchFamily="49" charset="0"/>
                <a:cs typeface="Courier New" panose="02070309020205020404" pitchFamily="49" charset="0"/>
              </a:rPr>
              <a:t>John</a:t>
            </a:r>
          </a:p>
          <a:p>
            <a:pPr marL="396875"/>
            <a:r>
              <a:rPr lang="en-US" b="1" dirty="0">
                <a:latin typeface="Courier New" panose="02070309020205020404" pitchFamily="49" charset="0"/>
                <a:cs typeface="Courier New" panose="02070309020205020404" pitchFamily="49" charset="0"/>
              </a:rPr>
              <a:t>Mary</a:t>
            </a:r>
          </a:p>
          <a:p>
            <a:pPr marL="396875"/>
            <a:r>
              <a:rPr lang="en-US" b="1" dirty="0">
                <a:latin typeface="Courier New" panose="02070309020205020404" pitchFamily="49" charset="0"/>
                <a:cs typeface="Courier New" panose="02070309020205020404" pitchFamily="49" charset="0"/>
              </a:rPr>
              <a:t>David</a:t>
            </a:r>
          </a:p>
        </p:txBody>
      </p:sp>
    </p:spTree>
    <p:extLst>
      <p:ext uri="{BB962C8B-B14F-4D97-AF65-F5344CB8AC3E}">
        <p14:creationId xmlns:p14="http://schemas.microsoft.com/office/powerpoint/2010/main" val="2402358899"/>
      </p:ext>
    </p:extLst>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2"/>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7368247C-83AF-4A5C-8053-82850A57A0A4}"/>
              </a:ext>
            </a:extLst>
          </p:cNvPr>
          <p:cNvSpPr>
            <a:spLocks noGrp="1"/>
          </p:cNvSpPr>
          <p:nvPr>
            <p:ph type="title"/>
          </p:nvPr>
        </p:nvSpPr>
        <p:spPr>
          <a:xfrm>
            <a:off x="722313" y="2795588"/>
            <a:ext cx="7772400" cy="1362075"/>
          </a:xfrm>
        </p:spPr>
        <p:txBody>
          <a:bodyPr/>
          <a:lstStyle/>
          <a:p>
            <a:pPr eaLnBrk="1" hangingPunct="1"/>
            <a:r>
              <a:rPr lang="en-US" altLang="en-US" dirty="0"/>
              <a:t>Stack&lt;T&gt;</a:t>
            </a:r>
          </a:p>
        </p:txBody>
      </p:sp>
      <p:sp>
        <p:nvSpPr>
          <p:cNvPr id="3" name="Rectangle 2">
            <a:extLst>
              <a:ext uri="{FF2B5EF4-FFF2-40B4-BE49-F238E27FC236}">
                <a16:creationId xmlns:a16="http://schemas.microsoft.com/office/drawing/2014/main" id="{2B52D491-EAE4-4FD8-A26D-9A6B06893357}"/>
              </a:ext>
            </a:extLst>
          </p:cNvPr>
          <p:cNvSpPr/>
          <p:nvPr/>
        </p:nvSpPr>
        <p:spPr>
          <a:xfrm>
            <a:off x="838199" y="4157663"/>
            <a:ext cx="7772399" cy="1077218"/>
          </a:xfrm>
          <a:prstGeom prst="rect">
            <a:avLst/>
          </a:prstGeom>
        </p:spPr>
        <p:txBody>
          <a:bodyPr wrap="square">
            <a:spAutoFit/>
          </a:bodyPr>
          <a:lstStyle/>
          <a:p>
            <a:r>
              <a:rPr lang="en-US" sz="2400" dirty="0"/>
              <a:t>Documentation:</a:t>
            </a:r>
          </a:p>
          <a:p>
            <a:pPr lvl="1"/>
            <a:r>
              <a:rPr lang="en-GB" sz="2000" dirty="0">
                <a:hlinkClick r:id="rId3"/>
              </a:rPr>
              <a:t>https://learn.microsoft.com/en-us/dotnet/api/system.collections.generic.stack-1?view=net-6.0</a:t>
            </a:r>
            <a:r>
              <a:rPr lang="en-GB" sz="2000" dirty="0"/>
              <a:t> </a:t>
            </a:r>
          </a:p>
        </p:txBody>
      </p:sp>
    </p:spTree>
    <p:extLst>
      <p:ext uri="{BB962C8B-B14F-4D97-AF65-F5344CB8AC3E}">
        <p14:creationId xmlns:p14="http://schemas.microsoft.com/office/powerpoint/2010/main" val="2763588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BCDD9-4BEF-4489-8ED7-FAB7F9C077E7}"/>
              </a:ext>
            </a:extLst>
          </p:cNvPr>
          <p:cNvSpPr>
            <a:spLocks noGrp="1"/>
          </p:cNvSpPr>
          <p:nvPr>
            <p:ph type="title"/>
          </p:nvPr>
        </p:nvSpPr>
        <p:spPr/>
        <p:txBody>
          <a:bodyPr/>
          <a:lstStyle/>
          <a:p>
            <a:r>
              <a:rPr lang="en-US" dirty="0"/>
              <a:t>Stack&lt;T&gt;</a:t>
            </a:r>
            <a:endParaRPr lang="en-GB" dirty="0"/>
          </a:p>
        </p:txBody>
      </p:sp>
      <p:sp>
        <p:nvSpPr>
          <p:cNvPr id="3" name="Content Placeholder 2">
            <a:extLst>
              <a:ext uri="{FF2B5EF4-FFF2-40B4-BE49-F238E27FC236}">
                <a16:creationId xmlns:a16="http://schemas.microsoft.com/office/drawing/2014/main" id="{B6823AA9-4D86-4B33-98DD-85BCBFCE23CE}"/>
              </a:ext>
            </a:extLst>
          </p:cNvPr>
          <p:cNvSpPr>
            <a:spLocks noGrp="1"/>
          </p:cNvSpPr>
          <p:nvPr>
            <p:ph idx="1"/>
          </p:nvPr>
        </p:nvSpPr>
        <p:spPr/>
        <p:txBody>
          <a:bodyPr/>
          <a:lstStyle/>
          <a:p>
            <a:r>
              <a:rPr lang="en-US" dirty="0"/>
              <a:t>A stack is a last-in, first-out (LIFO) collection of data.</a:t>
            </a:r>
          </a:p>
          <a:p>
            <a:r>
              <a:rPr lang="en-US" dirty="0"/>
              <a:t>A stack is dynamic.</a:t>
            </a:r>
          </a:p>
          <a:p>
            <a:pPr lvl="1"/>
            <a:r>
              <a:rPr lang="en-US" dirty="0"/>
              <a:t>grows according to program need.</a:t>
            </a:r>
          </a:p>
          <a:p>
            <a:r>
              <a:rPr lang="en-US" dirty="0"/>
              <a:t>Property:</a:t>
            </a:r>
          </a:p>
          <a:p>
            <a:pPr lvl="1"/>
            <a:r>
              <a:rPr lang="en-US" dirty="0">
                <a:solidFill>
                  <a:srgbClr val="FF0000"/>
                </a:solidFill>
              </a:rPr>
              <a:t>Count</a:t>
            </a:r>
            <a:r>
              <a:rPr lang="en-US" dirty="0"/>
              <a:t>, no. of elements in stack. </a:t>
            </a:r>
          </a:p>
          <a:p>
            <a:r>
              <a:rPr lang="en-US" dirty="0"/>
              <a:t>Methods:</a:t>
            </a:r>
          </a:p>
          <a:p>
            <a:pPr lvl="1"/>
            <a:r>
              <a:rPr lang="en-US" dirty="0">
                <a:solidFill>
                  <a:srgbClr val="FF0000"/>
                </a:solidFill>
              </a:rPr>
              <a:t>Push</a:t>
            </a:r>
            <a:r>
              <a:rPr lang="en-US" dirty="0"/>
              <a:t>, add an element.</a:t>
            </a:r>
          </a:p>
          <a:p>
            <a:pPr lvl="1"/>
            <a:r>
              <a:rPr lang="en-US" dirty="0">
                <a:solidFill>
                  <a:srgbClr val="FF0000"/>
                </a:solidFill>
              </a:rPr>
              <a:t>Pop</a:t>
            </a:r>
            <a:r>
              <a:rPr lang="en-US" dirty="0"/>
              <a:t>, remove an element.</a:t>
            </a:r>
          </a:p>
        </p:txBody>
      </p:sp>
      <p:sp>
        <p:nvSpPr>
          <p:cNvPr id="5" name="TextBox 4">
            <a:extLst>
              <a:ext uri="{FF2B5EF4-FFF2-40B4-BE49-F238E27FC236}">
                <a16:creationId xmlns:a16="http://schemas.microsoft.com/office/drawing/2014/main" id="{8042E237-945F-45BE-B95F-C4304E0F16AE}"/>
              </a:ext>
            </a:extLst>
          </p:cNvPr>
          <p:cNvSpPr txBox="1"/>
          <p:nvPr/>
        </p:nvSpPr>
        <p:spPr>
          <a:xfrm>
            <a:off x="7047503" y="4802976"/>
            <a:ext cx="457200" cy="369332"/>
          </a:xfrm>
          <a:prstGeom prst="rect">
            <a:avLst/>
          </a:prstGeom>
          <a:noFill/>
          <a:ln>
            <a:solidFill>
              <a:schemeClr val="tx1"/>
            </a:solidFill>
          </a:ln>
        </p:spPr>
        <p:txBody>
          <a:bodyPr wrap="square" rtlCol="0">
            <a:spAutoFit/>
          </a:bodyPr>
          <a:lstStyle/>
          <a:p>
            <a:r>
              <a:rPr lang="en-US" dirty="0"/>
              <a:t> 1</a:t>
            </a:r>
            <a:endParaRPr lang="en-GB" dirty="0"/>
          </a:p>
        </p:txBody>
      </p:sp>
      <p:sp>
        <p:nvSpPr>
          <p:cNvPr id="6" name="TextBox 5">
            <a:extLst>
              <a:ext uri="{FF2B5EF4-FFF2-40B4-BE49-F238E27FC236}">
                <a16:creationId xmlns:a16="http://schemas.microsoft.com/office/drawing/2014/main" id="{B95994DD-E776-45FC-AE18-4142CB7659CF}"/>
              </a:ext>
            </a:extLst>
          </p:cNvPr>
          <p:cNvSpPr txBox="1"/>
          <p:nvPr/>
        </p:nvSpPr>
        <p:spPr>
          <a:xfrm>
            <a:off x="7047503" y="4301842"/>
            <a:ext cx="457200" cy="369332"/>
          </a:xfrm>
          <a:prstGeom prst="rect">
            <a:avLst/>
          </a:prstGeom>
          <a:noFill/>
          <a:ln>
            <a:solidFill>
              <a:schemeClr val="tx1"/>
            </a:solidFill>
          </a:ln>
        </p:spPr>
        <p:txBody>
          <a:bodyPr wrap="square" rtlCol="0">
            <a:spAutoFit/>
          </a:bodyPr>
          <a:lstStyle/>
          <a:p>
            <a:r>
              <a:rPr lang="en-US" dirty="0"/>
              <a:t> 2</a:t>
            </a:r>
            <a:endParaRPr lang="en-GB" dirty="0"/>
          </a:p>
        </p:txBody>
      </p:sp>
      <p:sp>
        <p:nvSpPr>
          <p:cNvPr id="7" name="TextBox 6">
            <a:extLst>
              <a:ext uri="{FF2B5EF4-FFF2-40B4-BE49-F238E27FC236}">
                <a16:creationId xmlns:a16="http://schemas.microsoft.com/office/drawing/2014/main" id="{710E223B-966F-48AE-9BCE-B325E0AC3193}"/>
              </a:ext>
            </a:extLst>
          </p:cNvPr>
          <p:cNvSpPr txBox="1"/>
          <p:nvPr/>
        </p:nvSpPr>
        <p:spPr>
          <a:xfrm>
            <a:off x="7047503" y="3780110"/>
            <a:ext cx="457200" cy="369332"/>
          </a:xfrm>
          <a:prstGeom prst="rect">
            <a:avLst/>
          </a:prstGeom>
          <a:noFill/>
          <a:ln>
            <a:solidFill>
              <a:schemeClr val="tx1"/>
            </a:solidFill>
          </a:ln>
        </p:spPr>
        <p:txBody>
          <a:bodyPr wrap="square" rtlCol="0">
            <a:spAutoFit/>
          </a:bodyPr>
          <a:lstStyle/>
          <a:p>
            <a:r>
              <a:rPr lang="en-US" dirty="0"/>
              <a:t> 3</a:t>
            </a:r>
            <a:endParaRPr lang="en-GB" dirty="0"/>
          </a:p>
        </p:txBody>
      </p:sp>
      <p:cxnSp>
        <p:nvCxnSpPr>
          <p:cNvPr id="10" name="Straight Connector 9">
            <a:extLst>
              <a:ext uri="{FF2B5EF4-FFF2-40B4-BE49-F238E27FC236}">
                <a16:creationId xmlns:a16="http://schemas.microsoft.com/office/drawing/2014/main" id="{9048AC63-4FCA-4407-AD5D-54426457E7CE}"/>
              </a:ext>
            </a:extLst>
          </p:cNvPr>
          <p:cNvCxnSpPr/>
          <p:nvPr/>
        </p:nvCxnSpPr>
        <p:spPr>
          <a:xfrm>
            <a:off x="6933203" y="3278976"/>
            <a:ext cx="0" cy="198120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24C041D8-AF58-4AE2-8E0E-76971C128111}"/>
              </a:ext>
            </a:extLst>
          </p:cNvPr>
          <p:cNvCxnSpPr/>
          <p:nvPr/>
        </p:nvCxnSpPr>
        <p:spPr>
          <a:xfrm>
            <a:off x="6933203" y="5273428"/>
            <a:ext cx="762000" cy="0"/>
          </a:xfrm>
          <a:prstGeom prst="line">
            <a:avLst/>
          </a:prstGeom>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D4451911-8268-4F7C-B995-CDAB651C61BB}"/>
              </a:ext>
            </a:extLst>
          </p:cNvPr>
          <p:cNvCxnSpPr>
            <a:cxnSpLocks/>
          </p:cNvCxnSpPr>
          <p:nvPr/>
        </p:nvCxnSpPr>
        <p:spPr>
          <a:xfrm>
            <a:off x="7619003" y="3278976"/>
            <a:ext cx="0" cy="1994452"/>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9AF852A9-A532-4697-864C-2BBAF325451B}"/>
              </a:ext>
            </a:extLst>
          </p:cNvPr>
          <p:cNvCxnSpPr/>
          <p:nvPr/>
        </p:nvCxnSpPr>
        <p:spPr>
          <a:xfrm>
            <a:off x="7161803" y="2897976"/>
            <a:ext cx="0" cy="60960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F0FA3EF-7604-43A7-B2A5-31C15846D318}"/>
              </a:ext>
            </a:extLst>
          </p:cNvPr>
          <p:cNvCxnSpPr/>
          <p:nvPr/>
        </p:nvCxnSpPr>
        <p:spPr>
          <a:xfrm>
            <a:off x="6323603" y="2897976"/>
            <a:ext cx="8382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8B4F82B-E7E9-4589-AF6C-E35BF4F48F89}"/>
              </a:ext>
            </a:extLst>
          </p:cNvPr>
          <p:cNvCxnSpPr>
            <a:cxnSpLocks/>
          </p:cNvCxnSpPr>
          <p:nvPr/>
        </p:nvCxnSpPr>
        <p:spPr>
          <a:xfrm>
            <a:off x="7390403" y="2874785"/>
            <a:ext cx="838199"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D705320-D061-4AB3-8C88-510255C034FD}"/>
              </a:ext>
            </a:extLst>
          </p:cNvPr>
          <p:cNvCxnSpPr>
            <a:cxnSpLocks/>
          </p:cNvCxnSpPr>
          <p:nvPr/>
        </p:nvCxnSpPr>
        <p:spPr>
          <a:xfrm>
            <a:off x="7390403" y="2844967"/>
            <a:ext cx="0" cy="66260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3F058AF-D97A-4647-81EE-650F578994E1}"/>
              </a:ext>
            </a:extLst>
          </p:cNvPr>
          <p:cNvSpPr txBox="1"/>
          <p:nvPr/>
        </p:nvSpPr>
        <p:spPr>
          <a:xfrm>
            <a:off x="7660872" y="2483849"/>
            <a:ext cx="595035" cy="369332"/>
          </a:xfrm>
          <a:prstGeom prst="rect">
            <a:avLst/>
          </a:prstGeom>
          <a:noFill/>
        </p:spPr>
        <p:txBody>
          <a:bodyPr wrap="none" rtlCol="0">
            <a:spAutoFit/>
          </a:bodyPr>
          <a:lstStyle/>
          <a:p>
            <a:r>
              <a:rPr lang="en-US" dirty="0">
                <a:solidFill>
                  <a:srgbClr val="00B050"/>
                </a:solidFill>
              </a:rPr>
              <a:t>Pop</a:t>
            </a:r>
            <a:endParaRPr lang="en-GB" dirty="0">
              <a:solidFill>
                <a:srgbClr val="00B050"/>
              </a:solidFill>
            </a:endParaRPr>
          </a:p>
        </p:txBody>
      </p:sp>
      <p:sp>
        <p:nvSpPr>
          <p:cNvPr id="26" name="TextBox 25">
            <a:extLst>
              <a:ext uri="{FF2B5EF4-FFF2-40B4-BE49-F238E27FC236}">
                <a16:creationId xmlns:a16="http://schemas.microsoft.com/office/drawing/2014/main" id="{7A52DA55-67B4-46B6-A136-8B52FECDB1A2}"/>
              </a:ext>
            </a:extLst>
          </p:cNvPr>
          <p:cNvSpPr txBox="1"/>
          <p:nvPr/>
        </p:nvSpPr>
        <p:spPr>
          <a:xfrm>
            <a:off x="6248400" y="2514600"/>
            <a:ext cx="710451" cy="369332"/>
          </a:xfrm>
          <a:prstGeom prst="rect">
            <a:avLst/>
          </a:prstGeom>
          <a:noFill/>
        </p:spPr>
        <p:txBody>
          <a:bodyPr wrap="none" rtlCol="0">
            <a:spAutoFit/>
          </a:bodyPr>
          <a:lstStyle/>
          <a:p>
            <a:r>
              <a:rPr lang="en-US" dirty="0">
                <a:solidFill>
                  <a:srgbClr val="00B050"/>
                </a:solidFill>
              </a:rPr>
              <a:t>Push</a:t>
            </a:r>
            <a:endParaRPr lang="en-GB" dirty="0">
              <a:solidFill>
                <a:srgbClr val="00B050"/>
              </a:solidFill>
            </a:endParaRPr>
          </a:p>
        </p:txBody>
      </p:sp>
      <p:sp>
        <p:nvSpPr>
          <p:cNvPr id="27" name="TextBox 26">
            <a:extLst>
              <a:ext uri="{FF2B5EF4-FFF2-40B4-BE49-F238E27FC236}">
                <a16:creationId xmlns:a16="http://schemas.microsoft.com/office/drawing/2014/main" id="{2ABD5CF7-0BAE-4C35-BC6E-41DC9EE60AB3}"/>
              </a:ext>
            </a:extLst>
          </p:cNvPr>
          <p:cNvSpPr txBox="1"/>
          <p:nvPr/>
        </p:nvSpPr>
        <p:spPr>
          <a:xfrm>
            <a:off x="6940825" y="5317362"/>
            <a:ext cx="723275" cy="369332"/>
          </a:xfrm>
          <a:prstGeom prst="rect">
            <a:avLst/>
          </a:prstGeom>
          <a:noFill/>
        </p:spPr>
        <p:txBody>
          <a:bodyPr wrap="none" rtlCol="0">
            <a:spAutoFit/>
          </a:bodyPr>
          <a:lstStyle/>
          <a:p>
            <a:r>
              <a:rPr lang="en-US" dirty="0">
                <a:solidFill>
                  <a:srgbClr val="00B050"/>
                </a:solidFill>
              </a:rPr>
              <a:t>stack</a:t>
            </a:r>
            <a:endParaRPr lang="en-GB" dirty="0">
              <a:solidFill>
                <a:srgbClr val="00B050"/>
              </a:solidFill>
            </a:endParaRPr>
          </a:p>
        </p:txBody>
      </p:sp>
      <p:sp>
        <p:nvSpPr>
          <p:cNvPr id="28" name="TextBox 27">
            <a:extLst>
              <a:ext uri="{FF2B5EF4-FFF2-40B4-BE49-F238E27FC236}">
                <a16:creationId xmlns:a16="http://schemas.microsoft.com/office/drawing/2014/main" id="{1DB1298F-8A26-46AC-8D14-ADB1C2D9169D}"/>
              </a:ext>
            </a:extLst>
          </p:cNvPr>
          <p:cNvSpPr txBox="1"/>
          <p:nvPr/>
        </p:nvSpPr>
        <p:spPr>
          <a:xfrm>
            <a:off x="5638800" y="4418216"/>
            <a:ext cx="1223412" cy="369332"/>
          </a:xfrm>
          <a:prstGeom prst="rect">
            <a:avLst/>
          </a:prstGeom>
          <a:noFill/>
        </p:spPr>
        <p:txBody>
          <a:bodyPr wrap="none" rtlCol="0">
            <a:spAutoFit/>
          </a:bodyPr>
          <a:lstStyle/>
          <a:p>
            <a:r>
              <a:rPr lang="en-US" dirty="0">
                <a:solidFill>
                  <a:srgbClr val="00B050"/>
                </a:solidFill>
              </a:rPr>
              <a:t>Count is 3</a:t>
            </a:r>
            <a:endParaRPr lang="en-GB" dirty="0">
              <a:solidFill>
                <a:srgbClr val="00B050"/>
              </a:solidFill>
            </a:endParaRPr>
          </a:p>
        </p:txBody>
      </p:sp>
    </p:spTree>
    <p:extLst>
      <p:ext uri="{BB962C8B-B14F-4D97-AF65-F5344CB8AC3E}">
        <p14:creationId xmlns:p14="http://schemas.microsoft.com/office/powerpoint/2010/main" val="546370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3EE5F7B2-0C69-4E52-8C53-B698A58E35AB}"/>
              </a:ext>
            </a:extLst>
          </p:cNvPr>
          <p:cNvSpPr>
            <a:spLocks noGrp="1"/>
          </p:cNvSpPr>
          <p:nvPr>
            <p:ph type="title"/>
          </p:nvPr>
        </p:nvSpPr>
        <p:spPr>
          <a:xfrm>
            <a:off x="38100" y="0"/>
            <a:ext cx="8991600" cy="685800"/>
          </a:xfrm>
        </p:spPr>
        <p:txBody>
          <a:bodyPr/>
          <a:lstStyle/>
          <a:p>
            <a:pPr eaLnBrk="1" hangingPunct="1"/>
            <a:r>
              <a:rPr lang="en-US" altLang="en-US" dirty="0"/>
              <a:t>Stack&lt;T&gt; Creation</a:t>
            </a:r>
          </a:p>
        </p:txBody>
      </p:sp>
      <p:sp>
        <p:nvSpPr>
          <p:cNvPr id="59394" name="Content Placeholder 2">
            <a:extLst>
              <a:ext uri="{FF2B5EF4-FFF2-40B4-BE49-F238E27FC236}">
                <a16:creationId xmlns:a16="http://schemas.microsoft.com/office/drawing/2014/main" id="{EB022796-9C18-4E0C-B049-1F7C98F899C9}"/>
              </a:ext>
            </a:extLst>
          </p:cNvPr>
          <p:cNvSpPr>
            <a:spLocks noGrp="1"/>
          </p:cNvSpPr>
          <p:nvPr>
            <p:ph idx="1"/>
          </p:nvPr>
        </p:nvSpPr>
        <p:spPr>
          <a:xfrm>
            <a:off x="152400" y="958850"/>
            <a:ext cx="8686800" cy="5059363"/>
          </a:xfrm>
        </p:spPr>
        <p:txBody>
          <a:bodyPr/>
          <a:lstStyle/>
          <a:p>
            <a:pPr eaLnBrk="1" hangingPunct="1">
              <a:defRPr/>
            </a:pPr>
            <a:r>
              <a:rPr lang="en-US" altLang="en-US" dirty="0"/>
              <a:t>Creating a stack that contains string:</a:t>
            </a:r>
          </a:p>
          <a:p>
            <a:pPr eaLnBrk="1" hangingPunct="1">
              <a:defRPr/>
            </a:pPr>
            <a:endParaRPr lang="en-US" altLang="en-US" dirty="0"/>
          </a:p>
          <a:p>
            <a:pPr eaLnBrk="1" hangingPunct="1">
              <a:defRPr/>
            </a:pPr>
            <a:r>
              <a:rPr lang="en-US" altLang="en-US" dirty="0"/>
              <a:t>Creating a stack from an integer array:</a:t>
            </a:r>
          </a:p>
          <a:p>
            <a:pPr marL="0" indent="0" eaLnBrk="1" hangingPunct="1">
              <a:buNone/>
              <a:defRPr/>
            </a:pPr>
            <a:endParaRPr lang="en-US" altLang="en-US" dirty="0"/>
          </a:p>
          <a:p>
            <a:pPr marL="0" indent="0" eaLnBrk="1" hangingPunct="1">
              <a:buNone/>
              <a:defRPr/>
            </a:pPr>
            <a:endParaRPr lang="en-US" altLang="en-US" dirty="0"/>
          </a:p>
          <a:p>
            <a:pPr eaLnBrk="1" hangingPunct="1">
              <a:defRPr/>
            </a:pPr>
            <a:r>
              <a:rPr lang="en-US" altLang="en-US" dirty="0"/>
              <a:t>Creating an empty stack that can contain string and then adding items:</a:t>
            </a:r>
          </a:p>
          <a:p>
            <a:pPr eaLnBrk="1" hangingPunct="1">
              <a:buFont typeface="Wingdings" panose="05000000000000000000" pitchFamily="2" charset="2"/>
              <a:buNone/>
              <a:defRPr/>
            </a:pPr>
            <a:r>
              <a:rPr lang="en-US" altLang="en-US" dirty="0"/>
              <a:t>  </a:t>
            </a:r>
            <a:endParaRPr lang="en-US" altLang="en-US" sz="800" dirty="0"/>
          </a:p>
          <a:p>
            <a:pPr marL="0" indent="0" eaLnBrk="1" hangingPunct="1">
              <a:buNone/>
              <a:defRPr/>
            </a:pPr>
            <a:endParaRPr lang="en-US" altLang="en-US" dirty="0"/>
          </a:p>
          <a:p>
            <a:pPr marL="457200" lvl="1" indent="0" eaLnBrk="1" hangingPunct="1">
              <a:buFont typeface="Wingdings" panose="05000000000000000000" pitchFamily="2" charset="2"/>
              <a:buNone/>
              <a:defRPr/>
            </a:pPr>
            <a:endParaRPr lang="en-US" altLang="en-US" dirty="0"/>
          </a:p>
        </p:txBody>
      </p:sp>
      <p:sp>
        <p:nvSpPr>
          <p:cNvPr id="67588" name="Rectangle 2">
            <a:extLst>
              <a:ext uri="{FF2B5EF4-FFF2-40B4-BE49-F238E27FC236}">
                <a16:creationId xmlns:a16="http://schemas.microsoft.com/office/drawing/2014/main" id="{FEEF8DFA-CCC7-40D5-9182-DE17D319B1F3}"/>
              </a:ext>
            </a:extLst>
          </p:cNvPr>
          <p:cNvSpPr>
            <a:spLocks noChangeArrowheads="1"/>
          </p:cNvSpPr>
          <p:nvPr/>
        </p:nvSpPr>
        <p:spPr bwMode="auto">
          <a:xfrm>
            <a:off x="876300" y="1524000"/>
            <a:ext cx="7239000" cy="369332"/>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FontTx/>
              <a:buNone/>
            </a:pPr>
            <a:r>
              <a:rPr kumimoji="1" lang="en-GB" altLang="en-US" sz="1800" b="1" dirty="0">
                <a:solidFill>
                  <a:srgbClr val="0000FF"/>
                </a:solidFill>
                <a:latin typeface="Courier New" panose="02070309020205020404" pitchFamily="49" charset="0"/>
                <a:cs typeface="Courier New" panose="02070309020205020404" pitchFamily="49" charset="0"/>
              </a:rPr>
              <a:t>Stack&lt;int&gt; </a:t>
            </a:r>
            <a:r>
              <a:rPr kumimoji="1" lang="en-GB" altLang="en-US" sz="1800" b="1" dirty="0" err="1">
                <a:solidFill>
                  <a:srgbClr val="0000FF"/>
                </a:solidFill>
                <a:latin typeface="Courier New" panose="02070309020205020404" pitchFamily="49" charset="0"/>
                <a:cs typeface="Courier New" panose="02070309020205020404" pitchFamily="49" charset="0"/>
              </a:rPr>
              <a:t>aStack</a:t>
            </a:r>
            <a:r>
              <a:rPr kumimoji="1" lang="en-GB" altLang="en-US" sz="1800" b="1" dirty="0">
                <a:solidFill>
                  <a:srgbClr val="0000FF"/>
                </a:solidFill>
                <a:latin typeface="Courier New" panose="02070309020205020404" pitchFamily="49" charset="0"/>
                <a:cs typeface="Courier New" panose="02070309020205020404" pitchFamily="49" charset="0"/>
              </a:rPr>
              <a:t> = new Stack &lt;int&gt;();</a:t>
            </a:r>
          </a:p>
        </p:txBody>
      </p:sp>
      <p:sp>
        <p:nvSpPr>
          <p:cNvPr id="67589" name="Rectangle 2">
            <a:extLst>
              <a:ext uri="{FF2B5EF4-FFF2-40B4-BE49-F238E27FC236}">
                <a16:creationId xmlns:a16="http://schemas.microsoft.com/office/drawing/2014/main" id="{E1D283DB-F794-4EF9-9338-EDDC8ACAA401}"/>
              </a:ext>
            </a:extLst>
          </p:cNvPr>
          <p:cNvSpPr>
            <a:spLocks noChangeArrowheads="1"/>
          </p:cNvSpPr>
          <p:nvPr/>
        </p:nvSpPr>
        <p:spPr bwMode="auto">
          <a:xfrm>
            <a:off x="876300" y="4590736"/>
            <a:ext cx="7239000" cy="120015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FontTx/>
              <a:buNone/>
            </a:pPr>
            <a:r>
              <a:rPr kumimoji="1" lang="en-GB" altLang="en-US" sz="1800" b="1" dirty="0">
                <a:solidFill>
                  <a:srgbClr val="0000FF"/>
                </a:solidFill>
                <a:latin typeface="Courier New" panose="02070309020205020404" pitchFamily="49" charset="0"/>
                <a:cs typeface="Courier New" panose="02070309020205020404" pitchFamily="49" charset="0"/>
              </a:rPr>
              <a:t>Stack&lt;string&gt; </a:t>
            </a:r>
            <a:r>
              <a:rPr kumimoji="1" lang="en-GB" altLang="en-US" sz="1800" b="1" dirty="0" err="1">
                <a:solidFill>
                  <a:srgbClr val="0000FF"/>
                </a:solidFill>
                <a:latin typeface="Courier New" panose="02070309020205020404" pitchFamily="49" charset="0"/>
                <a:cs typeface="Courier New" panose="02070309020205020404" pitchFamily="49" charset="0"/>
              </a:rPr>
              <a:t>nameStack</a:t>
            </a:r>
            <a:r>
              <a:rPr kumimoji="1" lang="en-GB" altLang="en-US" sz="1800" b="1" dirty="0">
                <a:solidFill>
                  <a:srgbClr val="0000FF"/>
                </a:solidFill>
                <a:latin typeface="Courier New" panose="02070309020205020404" pitchFamily="49" charset="0"/>
                <a:cs typeface="Courier New" panose="02070309020205020404" pitchFamily="49" charset="0"/>
              </a:rPr>
              <a:t> = new Stack &lt;string&gt;();</a:t>
            </a:r>
          </a:p>
          <a:p>
            <a:pPr>
              <a:spcBef>
                <a:spcPct val="0"/>
              </a:spcBef>
              <a:buFontTx/>
              <a:buNone/>
            </a:pPr>
            <a:r>
              <a:rPr kumimoji="1" lang="en-US" altLang="en-US" sz="1800" b="1" dirty="0" err="1">
                <a:solidFill>
                  <a:srgbClr val="0000FF"/>
                </a:solidFill>
                <a:latin typeface="Courier New" panose="02070309020205020404" pitchFamily="49" charset="0"/>
                <a:cs typeface="Courier New" panose="02070309020205020404" pitchFamily="49" charset="0"/>
              </a:rPr>
              <a:t>nameStack.Push</a:t>
            </a:r>
            <a:r>
              <a:rPr kumimoji="1" lang="en-US" altLang="en-US" sz="1800" b="1" dirty="0">
                <a:solidFill>
                  <a:srgbClr val="0000FF"/>
                </a:solidFill>
                <a:latin typeface="Courier New" panose="02070309020205020404" pitchFamily="49" charset="0"/>
                <a:cs typeface="Courier New" panose="02070309020205020404" pitchFamily="49" charset="0"/>
              </a:rPr>
              <a:t>("Matt");</a:t>
            </a:r>
          </a:p>
          <a:p>
            <a:pPr>
              <a:spcBef>
                <a:spcPct val="0"/>
              </a:spcBef>
              <a:buFont typeface="Wingdings" panose="05000000000000000000" pitchFamily="2" charset="2"/>
              <a:buNone/>
            </a:pPr>
            <a:r>
              <a:rPr kumimoji="1" lang="en-US" altLang="en-US" sz="1800" b="1" dirty="0" err="1">
                <a:solidFill>
                  <a:srgbClr val="0000FF"/>
                </a:solidFill>
                <a:latin typeface="Courier New" panose="02070309020205020404" pitchFamily="49" charset="0"/>
                <a:cs typeface="Courier New" panose="02070309020205020404" pitchFamily="49" charset="0"/>
              </a:rPr>
              <a:t>nameStack.Push</a:t>
            </a:r>
            <a:r>
              <a:rPr kumimoji="1" lang="en-US" altLang="en-US" sz="1800" b="1" dirty="0">
                <a:solidFill>
                  <a:srgbClr val="0000FF"/>
                </a:solidFill>
                <a:latin typeface="Courier New" panose="02070309020205020404" pitchFamily="49" charset="0"/>
                <a:cs typeface="Courier New" panose="02070309020205020404" pitchFamily="49" charset="0"/>
              </a:rPr>
              <a:t>("Joanne");</a:t>
            </a:r>
          </a:p>
          <a:p>
            <a:pPr>
              <a:spcBef>
                <a:spcPct val="0"/>
              </a:spcBef>
              <a:buFont typeface="Wingdings" panose="05000000000000000000" pitchFamily="2" charset="2"/>
              <a:buNone/>
            </a:pPr>
            <a:r>
              <a:rPr kumimoji="1" lang="en-US" altLang="en-US" sz="1800" b="1" dirty="0" err="1">
                <a:solidFill>
                  <a:srgbClr val="0000FF"/>
                </a:solidFill>
                <a:latin typeface="Courier New" panose="02070309020205020404" pitchFamily="49" charset="0"/>
                <a:cs typeface="Courier New" panose="02070309020205020404" pitchFamily="49" charset="0"/>
              </a:rPr>
              <a:t>nameStack.Push</a:t>
            </a:r>
            <a:r>
              <a:rPr kumimoji="1" lang="en-US" altLang="en-US" sz="1800" b="1" dirty="0">
                <a:solidFill>
                  <a:srgbClr val="0000FF"/>
                </a:solidFill>
                <a:latin typeface="Courier New" panose="02070309020205020404" pitchFamily="49" charset="0"/>
                <a:cs typeface="Courier New" panose="02070309020205020404" pitchFamily="49" charset="0"/>
              </a:rPr>
              <a:t>("Robert");</a:t>
            </a:r>
          </a:p>
        </p:txBody>
      </p:sp>
      <p:sp>
        <p:nvSpPr>
          <p:cNvPr id="9" name="Rectangle 2">
            <a:extLst>
              <a:ext uri="{FF2B5EF4-FFF2-40B4-BE49-F238E27FC236}">
                <a16:creationId xmlns:a16="http://schemas.microsoft.com/office/drawing/2014/main" id="{8DC09D4E-630F-46AC-B75E-61047F9A3DE8}"/>
              </a:ext>
            </a:extLst>
          </p:cNvPr>
          <p:cNvSpPr>
            <a:spLocks noChangeArrowheads="1"/>
          </p:cNvSpPr>
          <p:nvPr/>
        </p:nvSpPr>
        <p:spPr bwMode="auto">
          <a:xfrm>
            <a:off x="914400" y="2648632"/>
            <a:ext cx="7239000" cy="646331"/>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FontTx/>
              <a:buNone/>
            </a:pPr>
            <a:r>
              <a:rPr kumimoji="1" lang="en-US" altLang="en-US" sz="1800" b="1" dirty="0">
                <a:solidFill>
                  <a:srgbClr val="0000FF"/>
                </a:solidFill>
                <a:latin typeface="Courier New" panose="02070309020205020404" pitchFamily="49" charset="0"/>
                <a:cs typeface="Courier New" panose="02070309020205020404" pitchFamily="49" charset="0"/>
              </a:rPr>
              <a:t>int[] numbers = {1,2,3,4};</a:t>
            </a:r>
            <a:r>
              <a:rPr kumimoji="1" lang="en-GB" altLang="en-US" sz="1800" b="1" dirty="0">
                <a:solidFill>
                  <a:srgbClr val="0000FF"/>
                </a:solidFill>
                <a:latin typeface="Courier New" panose="02070309020205020404" pitchFamily="49" charset="0"/>
                <a:cs typeface="Courier New" panose="02070309020205020404" pitchFamily="49" charset="0"/>
              </a:rPr>
              <a:t> </a:t>
            </a:r>
          </a:p>
          <a:p>
            <a:pPr>
              <a:spcBef>
                <a:spcPct val="0"/>
              </a:spcBef>
              <a:buFontTx/>
              <a:buNone/>
            </a:pPr>
            <a:r>
              <a:rPr kumimoji="1" lang="en-GB" altLang="en-US" sz="1800" b="1" dirty="0">
                <a:solidFill>
                  <a:srgbClr val="0000FF"/>
                </a:solidFill>
                <a:latin typeface="Courier New" panose="02070309020205020404" pitchFamily="49" charset="0"/>
                <a:cs typeface="Courier New" panose="02070309020205020404" pitchFamily="49" charset="0"/>
              </a:rPr>
              <a:t>Stack&lt;int&gt; </a:t>
            </a:r>
            <a:r>
              <a:rPr kumimoji="1" lang="en-GB" altLang="en-US" sz="1800" b="1" dirty="0" err="1">
                <a:solidFill>
                  <a:srgbClr val="0000FF"/>
                </a:solidFill>
                <a:latin typeface="Courier New" panose="02070309020205020404" pitchFamily="49" charset="0"/>
                <a:cs typeface="Courier New" panose="02070309020205020404" pitchFamily="49" charset="0"/>
              </a:rPr>
              <a:t>numStack</a:t>
            </a:r>
            <a:r>
              <a:rPr kumimoji="1" lang="en-GB" altLang="en-US" sz="1800" b="1" dirty="0">
                <a:solidFill>
                  <a:srgbClr val="0000FF"/>
                </a:solidFill>
                <a:latin typeface="Courier New" panose="02070309020205020404" pitchFamily="49" charset="0"/>
                <a:cs typeface="Courier New" panose="02070309020205020404" pitchFamily="49" charset="0"/>
              </a:rPr>
              <a:t> = new Stack &lt;int&gt;(numbers);</a:t>
            </a:r>
          </a:p>
        </p:txBody>
      </p:sp>
      <p:sp>
        <p:nvSpPr>
          <p:cNvPr id="10" name="TextBox 9">
            <a:extLst>
              <a:ext uri="{FF2B5EF4-FFF2-40B4-BE49-F238E27FC236}">
                <a16:creationId xmlns:a16="http://schemas.microsoft.com/office/drawing/2014/main" id="{CCF7109E-80F8-4440-ADE4-08BFF6DC578A}"/>
              </a:ext>
            </a:extLst>
          </p:cNvPr>
          <p:cNvSpPr txBox="1"/>
          <p:nvPr/>
        </p:nvSpPr>
        <p:spPr>
          <a:xfrm>
            <a:off x="7696200" y="1808712"/>
            <a:ext cx="1219200" cy="1754326"/>
          </a:xfrm>
          <a:prstGeom prst="rect">
            <a:avLst/>
          </a:prstGeom>
          <a:solidFill>
            <a:schemeClr val="accent1"/>
          </a:solidFill>
          <a:ln>
            <a:solidFill>
              <a:schemeClr val="bg1">
                <a:lumMod val="50000"/>
              </a:schemeClr>
            </a:solidFill>
          </a:ln>
        </p:spPr>
        <p:txBody>
          <a:bodyPr wrap="square" rtlCol="0">
            <a:spAutoFit/>
          </a:bodyPr>
          <a:lstStyle/>
          <a:p>
            <a:r>
              <a:rPr lang="en-US" dirty="0"/>
              <a:t>Stack </a:t>
            </a:r>
          </a:p>
          <a:p>
            <a:r>
              <a:rPr lang="en-US" dirty="0"/>
              <a:t>Contents:</a:t>
            </a:r>
          </a:p>
          <a:p>
            <a:pPr marL="396875"/>
            <a:r>
              <a:rPr lang="en-US" b="1" dirty="0">
                <a:solidFill>
                  <a:srgbClr val="0033CC"/>
                </a:solidFill>
                <a:latin typeface="Courier New" panose="02070309020205020404" pitchFamily="49" charset="0"/>
                <a:cs typeface="Courier New" panose="02070309020205020404" pitchFamily="49" charset="0"/>
              </a:rPr>
              <a:t>4</a:t>
            </a:r>
          </a:p>
          <a:p>
            <a:pPr marL="396875"/>
            <a:r>
              <a:rPr lang="en-US" b="1" dirty="0">
                <a:solidFill>
                  <a:srgbClr val="0033CC"/>
                </a:solidFill>
                <a:latin typeface="Courier New" panose="02070309020205020404" pitchFamily="49" charset="0"/>
                <a:cs typeface="Courier New" panose="02070309020205020404" pitchFamily="49" charset="0"/>
              </a:rPr>
              <a:t>3</a:t>
            </a:r>
          </a:p>
          <a:p>
            <a:pPr marL="396875"/>
            <a:r>
              <a:rPr lang="en-US" b="1" dirty="0">
                <a:solidFill>
                  <a:srgbClr val="0033CC"/>
                </a:solidFill>
                <a:latin typeface="Courier New" panose="02070309020205020404" pitchFamily="49" charset="0"/>
                <a:cs typeface="Courier New" panose="02070309020205020404" pitchFamily="49" charset="0"/>
              </a:rPr>
              <a:t>2</a:t>
            </a:r>
          </a:p>
          <a:p>
            <a:pPr marL="396875"/>
            <a:r>
              <a:rPr lang="en-US" b="1" dirty="0">
                <a:solidFill>
                  <a:srgbClr val="0033CC"/>
                </a:solidFill>
                <a:latin typeface="Courier New" panose="02070309020205020404" pitchFamily="49" charset="0"/>
                <a:cs typeface="Courier New" panose="02070309020205020404" pitchFamily="49" charset="0"/>
              </a:rPr>
              <a:t>1</a:t>
            </a:r>
          </a:p>
        </p:txBody>
      </p:sp>
      <p:sp>
        <p:nvSpPr>
          <p:cNvPr id="11" name="TextBox 10">
            <a:extLst>
              <a:ext uri="{FF2B5EF4-FFF2-40B4-BE49-F238E27FC236}">
                <a16:creationId xmlns:a16="http://schemas.microsoft.com/office/drawing/2014/main" id="{8B10FD46-3AD9-44C4-BE6A-66F6459F99A0}"/>
              </a:ext>
            </a:extLst>
          </p:cNvPr>
          <p:cNvSpPr txBox="1"/>
          <p:nvPr/>
        </p:nvSpPr>
        <p:spPr>
          <a:xfrm>
            <a:off x="7543800" y="4287054"/>
            <a:ext cx="1447800" cy="1477328"/>
          </a:xfrm>
          <a:prstGeom prst="rect">
            <a:avLst/>
          </a:prstGeom>
          <a:solidFill>
            <a:schemeClr val="accent1"/>
          </a:solidFill>
          <a:ln>
            <a:solidFill>
              <a:schemeClr val="bg1">
                <a:lumMod val="50000"/>
              </a:schemeClr>
            </a:solidFill>
          </a:ln>
        </p:spPr>
        <p:txBody>
          <a:bodyPr wrap="square" rtlCol="0">
            <a:spAutoFit/>
          </a:bodyPr>
          <a:lstStyle/>
          <a:p>
            <a:r>
              <a:rPr lang="en-US" dirty="0"/>
              <a:t>Stack </a:t>
            </a:r>
          </a:p>
          <a:p>
            <a:r>
              <a:rPr lang="en-US" dirty="0"/>
              <a:t>Contents:</a:t>
            </a:r>
          </a:p>
          <a:p>
            <a:pPr marL="396875"/>
            <a:r>
              <a:rPr lang="en-US" b="1" dirty="0">
                <a:solidFill>
                  <a:srgbClr val="0033CC"/>
                </a:solidFill>
                <a:latin typeface="Courier New" panose="02070309020205020404" pitchFamily="49" charset="0"/>
                <a:cs typeface="Courier New" panose="02070309020205020404" pitchFamily="49" charset="0"/>
              </a:rPr>
              <a:t>Robert</a:t>
            </a:r>
          </a:p>
          <a:p>
            <a:pPr marL="396875"/>
            <a:r>
              <a:rPr lang="en-US" b="1" dirty="0">
                <a:solidFill>
                  <a:srgbClr val="0033CC"/>
                </a:solidFill>
                <a:latin typeface="Courier New" panose="02070309020205020404" pitchFamily="49" charset="0"/>
                <a:cs typeface="Courier New" panose="02070309020205020404" pitchFamily="49" charset="0"/>
              </a:rPr>
              <a:t>Joanne</a:t>
            </a:r>
          </a:p>
          <a:p>
            <a:pPr marL="396875"/>
            <a:r>
              <a:rPr lang="en-US" b="1" dirty="0">
                <a:solidFill>
                  <a:srgbClr val="0033CC"/>
                </a:solidFill>
                <a:latin typeface="Courier New" panose="02070309020205020404" pitchFamily="49" charset="0"/>
                <a:cs typeface="Courier New" panose="02070309020205020404" pitchFamily="49" charset="0"/>
              </a:rPr>
              <a:t>Matt</a:t>
            </a:r>
          </a:p>
        </p:txBody>
      </p:sp>
    </p:spTree>
    <p:extLst>
      <p:ext uri="{BB962C8B-B14F-4D97-AF65-F5344CB8AC3E}">
        <p14:creationId xmlns:p14="http://schemas.microsoft.com/office/powerpoint/2010/main" val="3220056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8C1AD7B9-9B1C-4807-B8F3-CB59D865A070}"/>
              </a:ext>
            </a:extLst>
          </p:cNvPr>
          <p:cNvSpPr>
            <a:spLocks noChangeArrowheads="1"/>
          </p:cNvSpPr>
          <p:nvPr/>
        </p:nvSpPr>
        <p:spPr bwMode="auto">
          <a:xfrm>
            <a:off x="914400" y="5078413"/>
            <a:ext cx="7239000" cy="369887"/>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FontTx/>
              <a:buNone/>
            </a:pPr>
            <a:r>
              <a:rPr kumimoji="1" lang="en-US" altLang="en-US" sz="1800" b="1" dirty="0">
                <a:solidFill>
                  <a:srgbClr val="0000FF"/>
                </a:solidFill>
                <a:latin typeface="Courier New" panose="02070309020205020404" pitchFamily="49" charset="0"/>
                <a:cs typeface="Courier New" panose="02070309020205020404" pitchFamily="49" charset="0"/>
              </a:rPr>
              <a:t>int </a:t>
            </a:r>
            <a:r>
              <a:rPr kumimoji="1" lang="en-US" altLang="en-US" sz="1800" b="1" dirty="0" err="1">
                <a:solidFill>
                  <a:srgbClr val="0000FF"/>
                </a:solidFill>
                <a:latin typeface="Courier New" panose="02070309020205020404" pitchFamily="49" charset="0"/>
                <a:cs typeface="Courier New" panose="02070309020205020404" pitchFamily="49" charset="0"/>
              </a:rPr>
              <a:t>numberOfNames</a:t>
            </a:r>
            <a:r>
              <a:rPr kumimoji="1" lang="en-US" altLang="en-US" sz="1800" b="1" dirty="0">
                <a:solidFill>
                  <a:srgbClr val="0000FF"/>
                </a:solidFill>
                <a:latin typeface="Courier New" panose="02070309020205020404" pitchFamily="49" charset="0"/>
                <a:cs typeface="Courier New" panose="02070309020205020404" pitchFamily="49" charset="0"/>
              </a:rPr>
              <a:t> = </a:t>
            </a:r>
            <a:r>
              <a:rPr kumimoji="1" lang="en-US" altLang="en-US" sz="1800" b="1" dirty="0" err="1">
                <a:solidFill>
                  <a:srgbClr val="0000FF"/>
                </a:solidFill>
                <a:latin typeface="Courier New" panose="02070309020205020404" pitchFamily="49" charset="0"/>
                <a:cs typeface="Courier New" panose="02070309020205020404" pitchFamily="49" charset="0"/>
              </a:rPr>
              <a:t>nameStack.Count</a:t>
            </a:r>
            <a:r>
              <a:rPr kumimoji="1" lang="en-US" altLang="en-US" sz="1800" b="1" dirty="0">
                <a:solidFill>
                  <a:srgbClr val="0000FF"/>
                </a:solidFill>
                <a:latin typeface="Courier New" panose="02070309020205020404" pitchFamily="49" charset="0"/>
                <a:cs typeface="Courier New" panose="02070309020205020404" pitchFamily="49" charset="0"/>
              </a:rPr>
              <a:t>;  // 4</a:t>
            </a:r>
            <a:r>
              <a:rPr kumimoji="1" lang="en-GB" altLang="en-US" sz="1800" b="1" dirty="0">
                <a:solidFill>
                  <a:srgbClr val="0000FF"/>
                </a:solidFill>
                <a:latin typeface="Courier New" panose="02070309020205020404" pitchFamily="49" charset="0"/>
                <a:cs typeface="Courier New" panose="02070309020205020404" pitchFamily="49" charset="0"/>
              </a:rPr>
              <a:t> </a:t>
            </a:r>
          </a:p>
        </p:txBody>
      </p:sp>
      <p:sp>
        <p:nvSpPr>
          <p:cNvPr id="68610" name="Title 1">
            <a:extLst>
              <a:ext uri="{FF2B5EF4-FFF2-40B4-BE49-F238E27FC236}">
                <a16:creationId xmlns:a16="http://schemas.microsoft.com/office/drawing/2014/main" id="{9506F624-FD9B-47EF-87DC-1BC0888D1E04}"/>
              </a:ext>
            </a:extLst>
          </p:cNvPr>
          <p:cNvSpPr>
            <a:spLocks noGrp="1"/>
          </p:cNvSpPr>
          <p:nvPr>
            <p:ph type="title"/>
          </p:nvPr>
        </p:nvSpPr>
        <p:spPr>
          <a:xfrm>
            <a:off x="152400" y="52388"/>
            <a:ext cx="8991600" cy="685800"/>
          </a:xfrm>
        </p:spPr>
        <p:txBody>
          <a:bodyPr/>
          <a:lstStyle/>
          <a:p>
            <a:pPr eaLnBrk="1" hangingPunct="1"/>
            <a:r>
              <a:rPr lang="en-US" altLang="en-US" dirty="0"/>
              <a:t>Stack&lt;T&gt; Displaying Contents</a:t>
            </a:r>
          </a:p>
        </p:txBody>
      </p:sp>
      <p:sp>
        <p:nvSpPr>
          <p:cNvPr id="68611" name="Content Placeholder 2">
            <a:extLst>
              <a:ext uri="{FF2B5EF4-FFF2-40B4-BE49-F238E27FC236}">
                <a16:creationId xmlns:a16="http://schemas.microsoft.com/office/drawing/2014/main" id="{FA2BA75D-F255-4156-B7AC-A9DA6B701C17}"/>
              </a:ext>
            </a:extLst>
          </p:cNvPr>
          <p:cNvSpPr>
            <a:spLocks noGrp="1"/>
          </p:cNvSpPr>
          <p:nvPr>
            <p:ph idx="1"/>
          </p:nvPr>
        </p:nvSpPr>
        <p:spPr>
          <a:xfrm>
            <a:off x="152400" y="838200"/>
            <a:ext cx="9220200" cy="1981200"/>
          </a:xfrm>
        </p:spPr>
        <p:txBody>
          <a:bodyPr/>
          <a:lstStyle/>
          <a:p>
            <a:pPr eaLnBrk="1" hangingPunct="1"/>
            <a:r>
              <a:rPr lang="en-US" altLang="en-US" dirty="0"/>
              <a:t>Given the Stack </a:t>
            </a:r>
            <a:r>
              <a:rPr lang="en-US" altLang="en-US" dirty="0" err="1"/>
              <a:t>nameStack</a:t>
            </a:r>
            <a:r>
              <a:rPr lang="en-US" altLang="en-US" dirty="0"/>
              <a:t>:</a:t>
            </a:r>
          </a:p>
          <a:p>
            <a:pPr marL="0" indent="0" eaLnBrk="1" hangingPunct="1">
              <a:buNone/>
              <a:tabLst>
                <a:tab pos="463550" algn="l"/>
              </a:tabLst>
            </a:pPr>
            <a:r>
              <a:rPr kumimoji="1" lang="en-GB" altLang="en-US" sz="2000" b="1" dirty="0">
                <a:solidFill>
                  <a:srgbClr val="0000FF"/>
                </a:solidFill>
                <a:latin typeface="Courier New" panose="02070309020205020404" pitchFamily="49" charset="0"/>
                <a:cs typeface="Courier New" panose="02070309020205020404" pitchFamily="49" charset="0"/>
              </a:rPr>
              <a:t> string[] </a:t>
            </a:r>
            <a:r>
              <a:rPr kumimoji="1" lang="en-GB" altLang="en-US" sz="2000" b="1" dirty="0" err="1">
                <a:solidFill>
                  <a:srgbClr val="0000FF"/>
                </a:solidFill>
                <a:latin typeface="Courier New" panose="02070309020205020404" pitchFamily="49" charset="0"/>
                <a:cs typeface="Courier New" panose="02070309020205020404" pitchFamily="49" charset="0"/>
              </a:rPr>
              <a:t>namesArray</a:t>
            </a:r>
            <a:r>
              <a:rPr kumimoji="1" lang="en-GB" altLang="en-US" sz="2000" b="1" dirty="0">
                <a:solidFill>
                  <a:srgbClr val="0000FF"/>
                </a:solidFill>
                <a:latin typeface="Courier New" panose="02070309020205020404" pitchFamily="49" charset="0"/>
                <a:cs typeface="Courier New" panose="02070309020205020404" pitchFamily="49" charset="0"/>
              </a:rPr>
              <a:t> = {</a:t>
            </a:r>
            <a:r>
              <a:rPr kumimoji="1" lang="en-US" altLang="en-US" sz="2000" b="1" dirty="0">
                <a:solidFill>
                  <a:srgbClr val="0000FF"/>
                </a:solidFill>
                <a:latin typeface="Courier New" panose="02070309020205020404" pitchFamily="49" charset="0"/>
                <a:cs typeface="Courier New" panose="02070309020205020404" pitchFamily="49" charset="0"/>
              </a:rPr>
              <a:t>"</a:t>
            </a:r>
            <a:r>
              <a:rPr kumimoji="1" lang="en-GB" altLang="en-US" sz="2000" b="1" dirty="0">
                <a:solidFill>
                  <a:srgbClr val="0000FF"/>
                </a:solidFill>
                <a:latin typeface="Courier New" panose="02070309020205020404" pitchFamily="49" charset="0"/>
                <a:cs typeface="Courier New" panose="02070309020205020404" pitchFamily="49" charset="0"/>
              </a:rPr>
              <a:t>Peter</a:t>
            </a:r>
            <a:r>
              <a:rPr kumimoji="1" lang="en-US" altLang="en-US" sz="2000" b="1" dirty="0">
                <a:solidFill>
                  <a:srgbClr val="0000FF"/>
                </a:solidFill>
                <a:latin typeface="Courier New" panose="02070309020205020404" pitchFamily="49" charset="0"/>
                <a:cs typeface="Courier New" panose="02070309020205020404" pitchFamily="49" charset="0"/>
              </a:rPr>
              <a:t>", "John", "Mary", "David"</a:t>
            </a:r>
            <a:r>
              <a:rPr kumimoji="1" lang="en-GB" altLang="en-US" sz="2000" b="1" dirty="0">
                <a:solidFill>
                  <a:srgbClr val="0000FF"/>
                </a:solidFill>
                <a:latin typeface="Courier New" panose="02070309020205020404" pitchFamily="49" charset="0"/>
                <a:cs typeface="Courier New" panose="02070309020205020404" pitchFamily="49" charset="0"/>
              </a:rPr>
              <a:t>};</a:t>
            </a:r>
          </a:p>
          <a:p>
            <a:pPr marL="0" indent="0" eaLnBrk="1" hangingPunct="1">
              <a:buNone/>
              <a:tabLst>
                <a:tab pos="463550" algn="l"/>
              </a:tabLst>
            </a:pPr>
            <a:r>
              <a:rPr kumimoji="1" lang="en-GB" altLang="en-US" sz="2000" b="1" dirty="0">
                <a:solidFill>
                  <a:srgbClr val="0000FF"/>
                </a:solidFill>
                <a:latin typeface="Courier New" panose="02070309020205020404" pitchFamily="49" charset="0"/>
                <a:cs typeface="Courier New" panose="02070309020205020404" pitchFamily="49" charset="0"/>
              </a:rPr>
              <a:t> Stack&lt;string&gt; </a:t>
            </a:r>
            <a:r>
              <a:rPr kumimoji="1" lang="en-GB" altLang="en-US" sz="2000" b="1" dirty="0" err="1">
                <a:solidFill>
                  <a:srgbClr val="0000FF"/>
                </a:solidFill>
                <a:latin typeface="Courier New" panose="02070309020205020404" pitchFamily="49" charset="0"/>
                <a:cs typeface="Courier New" panose="02070309020205020404" pitchFamily="49" charset="0"/>
              </a:rPr>
              <a:t>nameStack</a:t>
            </a:r>
            <a:r>
              <a:rPr kumimoji="1" lang="en-GB" altLang="en-US" sz="2000" b="1" dirty="0">
                <a:solidFill>
                  <a:srgbClr val="0000FF"/>
                </a:solidFill>
                <a:latin typeface="Courier New" panose="02070309020205020404" pitchFamily="49" charset="0"/>
                <a:cs typeface="Courier New" panose="02070309020205020404" pitchFamily="49" charset="0"/>
              </a:rPr>
              <a:t> = new Stack&lt;string&gt;(</a:t>
            </a:r>
            <a:r>
              <a:rPr kumimoji="1" lang="en-GB" altLang="en-US" sz="2000" b="1" dirty="0" err="1">
                <a:solidFill>
                  <a:srgbClr val="0000FF"/>
                </a:solidFill>
                <a:latin typeface="Courier New" panose="02070309020205020404" pitchFamily="49" charset="0"/>
                <a:cs typeface="Courier New" panose="02070309020205020404" pitchFamily="49" charset="0"/>
              </a:rPr>
              <a:t>namesArray</a:t>
            </a:r>
            <a:r>
              <a:rPr kumimoji="1" lang="en-GB" altLang="en-US" sz="2000" b="1" dirty="0">
                <a:solidFill>
                  <a:srgbClr val="0000FF"/>
                </a:solidFill>
                <a:latin typeface="Courier New" panose="02070309020205020404" pitchFamily="49" charset="0"/>
                <a:cs typeface="Courier New" panose="02070309020205020404" pitchFamily="49" charset="0"/>
              </a:rPr>
              <a:t>);</a:t>
            </a:r>
          </a:p>
          <a:p>
            <a:pPr eaLnBrk="1" hangingPunct="1">
              <a:spcBef>
                <a:spcPts val="1200"/>
              </a:spcBef>
            </a:pPr>
            <a:r>
              <a:rPr lang="en-US" altLang="en-US" dirty="0"/>
              <a:t>Use foreach to enumerate the stack elements</a:t>
            </a:r>
          </a:p>
          <a:p>
            <a:pPr eaLnBrk="1" hangingPunct="1">
              <a:spcBef>
                <a:spcPts val="1200"/>
              </a:spcBef>
            </a:pPr>
            <a:endParaRPr lang="en-US" altLang="en-US" dirty="0"/>
          </a:p>
          <a:p>
            <a:pPr eaLnBrk="1" hangingPunct="1">
              <a:spcBef>
                <a:spcPts val="1200"/>
              </a:spcBef>
            </a:pPr>
            <a:endParaRPr lang="en-US" altLang="en-US" dirty="0"/>
          </a:p>
          <a:p>
            <a:pPr eaLnBrk="1" hangingPunct="1">
              <a:spcBef>
                <a:spcPts val="1200"/>
              </a:spcBef>
            </a:pPr>
            <a:endParaRPr lang="en-US" altLang="en-US" dirty="0"/>
          </a:p>
          <a:p>
            <a:pPr eaLnBrk="1" hangingPunct="1">
              <a:spcBef>
                <a:spcPts val="1200"/>
              </a:spcBef>
            </a:pPr>
            <a:r>
              <a:rPr lang="en-US" altLang="en-US" dirty="0"/>
              <a:t>How many elements are in the stack?</a:t>
            </a:r>
          </a:p>
        </p:txBody>
      </p:sp>
      <p:sp>
        <p:nvSpPr>
          <p:cNvPr id="68613" name="Rectangle 2">
            <a:extLst>
              <a:ext uri="{FF2B5EF4-FFF2-40B4-BE49-F238E27FC236}">
                <a16:creationId xmlns:a16="http://schemas.microsoft.com/office/drawing/2014/main" id="{9E8EA8A3-0420-47CC-AC59-872BD200A0BA}"/>
              </a:ext>
            </a:extLst>
          </p:cNvPr>
          <p:cNvSpPr>
            <a:spLocks noChangeArrowheads="1"/>
          </p:cNvSpPr>
          <p:nvPr/>
        </p:nvSpPr>
        <p:spPr bwMode="auto">
          <a:xfrm>
            <a:off x="609600" y="2802835"/>
            <a:ext cx="8077200" cy="1323439"/>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FontTx/>
              <a:buNone/>
            </a:pPr>
            <a:r>
              <a:rPr kumimoji="1" lang="en-GB" altLang="en-US" sz="2000" b="1" dirty="0">
                <a:solidFill>
                  <a:srgbClr val="FF0000"/>
                </a:solidFill>
                <a:latin typeface="Courier New" panose="02070309020205020404" pitchFamily="49" charset="0"/>
                <a:cs typeface="Courier New" panose="02070309020205020404" pitchFamily="49" charset="0"/>
              </a:rPr>
              <a:t>foreach (string n in </a:t>
            </a:r>
            <a:r>
              <a:rPr kumimoji="1" lang="en-GB" altLang="en-US" sz="2000" b="1" dirty="0" err="1">
                <a:solidFill>
                  <a:srgbClr val="FF0000"/>
                </a:solidFill>
                <a:latin typeface="Courier New" panose="02070309020205020404" pitchFamily="49" charset="0"/>
                <a:cs typeface="Courier New" panose="02070309020205020404" pitchFamily="49" charset="0"/>
              </a:rPr>
              <a:t>nameStack</a:t>
            </a:r>
            <a:r>
              <a:rPr kumimoji="1" lang="en-GB" altLang="en-US" sz="2000" b="1" dirty="0">
                <a:solidFill>
                  <a:srgbClr val="FF0000"/>
                </a:solidFill>
                <a:latin typeface="Courier New" panose="02070309020205020404" pitchFamily="49" charset="0"/>
                <a:cs typeface="Courier New" panose="02070309020205020404" pitchFamily="49" charset="0"/>
              </a:rPr>
              <a:t>)</a:t>
            </a:r>
          </a:p>
          <a:p>
            <a:pPr>
              <a:spcBef>
                <a:spcPct val="0"/>
              </a:spcBef>
              <a:buFontTx/>
              <a:buNone/>
            </a:pPr>
            <a:r>
              <a:rPr kumimoji="1" lang="en-GB" altLang="en-US" sz="2000" b="1" dirty="0">
                <a:solidFill>
                  <a:srgbClr val="0000FF"/>
                </a:solidFill>
                <a:latin typeface="Courier New" panose="02070309020205020404" pitchFamily="49" charset="0"/>
                <a:cs typeface="Courier New" panose="02070309020205020404" pitchFamily="49" charset="0"/>
              </a:rPr>
              <a:t>{</a:t>
            </a:r>
          </a:p>
          <a:p>
            <a:pPr>
              <a:spcBef>
                <a:spcPct val="0"/>
              </a:spcBef>
              <a:buFontTx/>
              <a:buNone/>
            </a:pPr>
            <a:r>
              <a:rPr kumimoji="1" lang="en-GB" altLang="en-US" sz="2000" b="1" dirty="0">
                <a:solidFill>
                  <a:srgbClr val="0000FF"/>
                </a:solidFill>
                <a:latin typeface="Courier New" panose="02070309020205020404" pitchFamily="49" charset="0"/>
                <a:cs typeface="Courier New" panose="02070309020205020404" pitchFamily="49" charset="0"/>
              </a:rPr>
              <a:t>   </a:t>
            </a:r>
            <a:r>
              <a:rPr kumimoji="1" lang="en-GB" altLang="en-US" sz="2000" b="1" dirty="0" err="1">
                <a:solidFill>
                  <a:srgbClr val="0000FF"/>
                </a:solidFill>
                <a:latin typeface="Courier New" panose="02070309020205020404" pitchFamily="49" charset="0"/>
                <a:cs typeface="Courier New" panose="02070309020205020404" pitchFamily="49" charset="0"/>
              </a:rPr>
              <a:t>Console.WriteLine</a:t>
            </a:r>
            <a:r>
              <a:rPr kumimoji="1" lang="en-GB" altLang="en-US" sz="2000" b="1" dirty="0">
                <a:solidFill>
                  <a:srgbClr val="0000FF"/>
                </a:solidFill>
                <a:latin typeface="Courier New" panose="02070309020205020404" pitchFamily="49" charset="0"/>
                <a:cs typeface="Courier New" panose="02070309020205020404" pitchFamily="49" charset="0"/>
              </a:rPr>
              <a:t>(</a:t>
            </a:r>
            <a:r>
              <a:rPr kumimoji="1" lang="en-GB" altLang="en-US" sz="2000" b="1" dirty="0">
                <a:solidFill>
                  <a:srgbClr val="FF0000"/>
                </a:solidFill>
                <a:latin typeface="Courier New" panose="02070309020205020404" pitchFamily="49" charset="0"/>
                <a:cs typeface="Courier New" panose="02070309020205020404" pitchFamily="49" charset="0"/>
              </a:rPr>
              <a:t>n</a:t>
            </a:r>
            <a:r>
              <a:rPr kumimoji="1" lang="en-GB" altLang="en-US" sz="2000" b="1" dirty="0">
                <a:solidFill>
                  <a:srgbClr val="0000FF"/>
                </a:solidFill>
                <a:latin typeface="Courier New" panose="02070309020205020404" pitchFamily="49" charset="0"/>
                <a:cs typeface="Courier New" panose="02070309020205020404" pitchFamily="49" charset="0"/>
              </a:rPr>
              <a:t>);</a:t>
            </a:r>
          </a:p>
          <a:p>
            <a:pPr>
              <a:spcBef>
                <a:spcPct val="0"/>
              </a:spcBef>
              <a:buFontTx/>
              <a:buNone/>
            </a:pPr>
            <a:r>
              <a:rPr kumimoji="1" lang="en-GB" altLang="en-US" sz="2000" b="1" dirty="0">
                <a:solidFill>
                  <a:srgbClr val="0000FF"/>
                </a:solidFill>
                <a:latin typeface="Courier New" panose="02070309020205020404" pitchFamily="49" charset="0"/>
                <a:cs typeface="Courier New" panose="02070309020205020404" pitchFamily="49" charset="0"/>
              </a:rPr>
              <a:t>}</a:t>
            </a:r>
          </a:p>
        </p:txBody>
      </p:sp>
      <p:sp>
        <p:nvSpPr>
          <p:cNvPr id="3" name="TextBox 2">
            <a:extLst>
              <a:ext uri="{FF2B5EF4-FFF2-40B4-BE49-F238E27FC236}">
                <a16:creationId xmlns:a16="http://schemas.microsoft.com/office/drawing/2014/main" id="{0721D01B-29EB-4D04-933A-8D82374EF1D8}"/>
              </a:ext>
            </a:extLst>
          </p:cNvPr>
          <p:cNvSpPr txBox="1"/>
          <p:nvPr/>
        </p:nvSpPr>
        <p:spPr>
          <a:xfrm>
            <a:off x="7162800" y="3657600"/>
            <a:ext cx="1828800" cy="1477328"/>
          </a:xfrm>
          <a:prstGeom prst="rect">
            <a:avLst/>
          </a:prstGeom>
          <a:solidFill>
            <a:schemeClr val="accent1"/>
          </a:solidFill>
          <a:ln>
            <a:solidFill>
              <a:schemeClr val="bg1">
                <a:lumMod val="50000"/>
              </a:schemeClr>
            </a:solidFill>
          </a:ln>
        </p:spPr>
        <p:txBody>
          <a:bodyPr wrap="square" rtlCol="0">
            <a:spAutoFit/>
          </a:bodyPr>
          <a:lstStyle/>
          <a:p>
            <a:r>
              <a:rPr lang="en-US" dirty="0"/>
              <a:t>Output:</a:t>
            </a:r>
          </a:p>
          <a:p>
            <a:pPr marL="396875"/>
            <a:r>
              <a:rPr lang="en-US" b="1" dirty="0">
                <a:latin typeface="Courier New" panose="02070309020205020404" pitchFamily="49" charset="0"/>
                <a:cs typeface="Courier New" panose="02070309020205020404" pitchFamily="49" charset="0"/>
              </a:rPr>
              <a:t>David</a:t>
            </a:r>
          </a:p>
          <a:p>
            <a:pPr marL="396875"/>
            <a:r>
              <a:rPr lang="en-US" b="1" dirty="0">
                <a:latin typeface="Courier New" panose="02070309020205020404" pitchFamily="49" charset="0"/>
                <a:cs typeface="Courier New" panose="02070309020205020404" pitchFamily="49" charset="0"/>
              </a:rPr>
              <a:t>Mary</a:t>
            </a:r>
          </a:p>
          <a:p>
            <a:pPr marL="396875"/>
            <a:r>
              <a:rPr lang="en-US" b="1" dirty="0">
                <a:latin typeface="Courier New" panose="02070309020205020404" pitchFamily="49" charset="0"/>
                <a:cs typeface="Courier New" panose="02070309020205020404" pitchFamily="49" charset="0"/>
              </a:rPr>
              <a:t>John</a:t>
            </a:r>
          </a:p>
          <a:p>
            <a:pPr marL="396875"/>
            <a:r>
              <a:rPr lang="en-US" b="1" dirty="0">
                <a:latin typeface="Courier New" panose="02070309020205020404" pitchFamily="49" charset="0"/>
                <a:cs typeface="Courier New" panose="02070309020205020404" pitchFamily="49" charset="0"/>
              </a:rPr>
              <a:t>Peter</a:t>
            </a:r>
          </a:p>
        </p:txBody>
      </p:sp>
    </p:spTree>
    <p:extLst>
      <p:ext uri="{BB962C8B-B14F-4D97-AF65-F5344CB8AC3E}">
        <p14:creationId xmlns:p14="http://schemas.microsoft.com/office/powerpoint/2010/main" val="1393511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FA214B2B-7744-400C-A485-426C7F403A73}"/>
              </a:ext>
            </a:extLst>
          </p:cNvPr>
          <p:cNvSpPr>
            <a:spLocks noGrp="1"/>
          </p:cNvSpPr>
          <p:nvPr>
            <p:ph type="title"/>
          </p:nvPr>
        </p:nvSpPr>
        <p:spPr>
          <a:xfrm>
            <a:off x="152400" y="52388"/>
            <a:ext cx="8991600" cy="685800"/>
          </a:xfrm>
        </p:spPr>
        <p:txBody>
          <a:bodyPr/>
          <a:lstStyle/>
          <a:p>
            <a:pPr eaLnBrk="1" hangingPunct="1"/>
            <a:r>
              <a:rPr lang="en-US" altLang="en-US" dirty="0"/>
              <a:t>Stack&lt;T&gt; Example 2</a:t>
            </a:r>
          </a:p>
        </p:txBody>
      </p:sp>
      <p:sp>
        <p:nvSpPr>
          <p:cNvPr id="69635" name="Content Placeholder 2">
            <a:extLst>
              <a:ext uri="{FF2B5EF4-FFF2-40B4-BE49-F238E27FC236}">
                <a16:creationId xmlns:a16="http://schemas.microsoft.com/office/drawing/2014/main" id="{C93B24F8-987C-40E0-8035-BCD4DE7D6627}"/>
              </a:ext>
            </a:extLst>
          </p:cNvPr>
          <p:cNvSpPr>
            <a:spLocks noGrp="1"/>
          </p:cNvSpPr>
          <p:nvPr>
            <p:ph idx="1"/>
          </p:nvPr>
        </p:nvSpPr>
        <p:spPr>
          <a:xfrm>
            <a:off x="228600" y="838200"/>
            <a:ext cx="8382000" cy="990600"/>
          </a:xfrm>
        </p:spPr>
        <p:txBody>
          <a:bodyPr/>
          <a:lstStyle/>
          <a:p>
            <a:pPr eaLnBrk="1" hangingPunct="1"/>
            <a:r>
              <a:rPr lang="en-US" altLang="en-US" dirty="0"/>
              <a:t>Create a copy of a stack, remove one element from the duplicated stack and display it.</a:t>
            </a:r>
          </a:p>
          <a:p>
            <a:pPr eaLnBrk="1" hangingPunct="1">
              <a:buFont typeface="Wingdings" panose="05000000000000000000" pitchFamily="2" charset="2"/>
              <a:buNone/>
            </a:pPr>
            <a:endParaRPr lang="en-US" altLang="en-US" dirty="0"/>
          </a:p>
          <a:p>
            <a:pPr eaLnBrk="1" hangingPunct="1">
              <a:buFont typeface="Wingdings" panose="05000000000000000000" pitchFamily="2" charset="2"/>
              <a:buNone/>
            </a:pPr>
            <a:r>
              <a:rPr lang="en-US" altLang="en-US" dirty="0"/>
              <a:t>  </a:t>
            </a:r>
          </a:p>
        </p:txBody>
      </p:sp>
      <p:sp>
        <p:nvSpPr>
          <p:cNvPr id="69636" name="Rectangle 2">
            <a:extLst>
              <a:ext uri="{FF2B5EF4-FFF2-40B4-BE49-F238E27FC236}">
                <a16:creationId xmlns:a16="http://schemas.microsoft.com/office/drawing/2014/main" id="{6A7C38E3-66D8-4824-BE62-A1FB7ABD21A7}"/>
              </a:ext>
            </a:extLst>
          </p:cNvPr>
          <p:cNvSpPr>
            <a:spLocks noChangeArrowheads="1"/>
          </p:cNvSpPr>
          <p:nvPr/>
        </p:nvSpPr>
        <p:spPr bwMode="auto">
          <a:xfrm>
            <a:off x="161309" y="1928812"/>
            <a:ext cx="8982691" cy="3724096"/>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marL="0" indent="0" eaLnBrk="1" hangingPunct="1">
              <a:buNone/>
              <a:tabLst>
                <a:tab pos="463550" algn="l"/>
              </a:tabLst>
            </a:pPr>
            <a:r>
              <a:rPr kumimoji="1" lang="en-GB" altLang="en-US" sz="2000" b="1" dirty="0">
                <a:solidFill>
                  <a:srgbClr val="0000FF"/>
                </a:solidFill>
                <a:latin typeface="Courier New" panose="02070309020205020404" pitchFamily="49" charset="0"/>
                <a:cs typeface="Courier New" panose="02070309020205020404" pitchFamily="49" charset="0"/>
              </a:rPr>
              <a:t>string[] </a:t>
            </a:r>
            <a:r>
              <a:rPr kumimoji="1" lang="en-GB" altLang="en-US" sz="2000" b="1" dirty="0" err="1">
                <a:solidFill>
                  <a:srgbClr val="0000FF"/>
                </a:solidFill>
                <a:latin typeface="Courier New" panose="02070309020205020404" pitchFamily="49" charset="0"/>
                <a:cs typeface="Courier New" panose="02070309020205020404" pitchFamily="49" charset="0"/>
              </a:rPr>
              <a:t>namesArray</a:t>
            </a:r>
            <a:r>
              <a:rPr kumimoji="1" lang="en-GB" altLang="en-US" sz="2000" b="1" dirty="0">
                <a:solidFill>
                  <a:srgbClr val="0000FF"/>
                </a:solidFill>
                <a:latin typeface="Courier New" panose="02070309020205020404" pitchFamily="49" charset="0"/>
                <a:cs typeface="Courier New" panose="02070309020205020404" pitchFamily="49" charset="0"/>
              </a:rPr>
              <a:t> = {</a:t>
            </a:r>
            <a:r>
              <a:rPr kumimoji="1" lang="en-US" altLang="en-US" sz="2000" b="1" dirty="0">
                <a:solidFill>
                  <a:srgbClr val="0000FF"/>
                </a:solidFill>
                <a:latin typeface="Courier New" panose="02070309020205020404" pitchFamily="49" charset="0"/>
                <a:cs typeface="Courier New" panose="02070309020205020404" pitchFamily="49" charset="0"/>
              </a:rPr>
              <a:t>"</a:t>
            </a:r>
            <a:r>
              <a:rPr kumimoji="1" lang="en-GB" altLang="en-US" sz="2000" b="1" dirty="0">
                <a:solidFill>
                  <a:srgbClr val="0000FF"/>
                </a:solidFill>
                <a:latin typeface="Courier New" panose="02070309020205020404" pitchFamily="49" charset="0"/>
                <a:cs typeface="Courier New" panose="02070309020205020404" pitchFamily="49" charset="0"/>
              </a:rPr>
              <a:t>Peter</a:t>
            </a:r>
            <a:r>
              <a:rPr kumimoji="1" lang="en-US" altLang="en-US" sz="2000" b="1" dirty="0">
                <a:solidFill>
                  <a:srgbClr val="0000FF"/>
                </a:solidFill>
                <a:latin typeface="Courier New" panose="02070309020205020404" pitchFamily="49" charset="0"/>
                <a:cs typeface="Courier New" panose="02070309020205020404" pitchFamily="49" charset="0"/>
              </a:rPr>
              <a:t>", "John", "Mary", "David"</a:t>
            </a:r>
            <a:r>
              <a:rPr kumimoji="1" lang="en-GB" altLang="en-US" sz="2000" b="1" dirty="0">
                <a:solidFill>
                  <a:srgbClr val="0000FF"/>
                </a:solidFill>
                <a:latin typeface="Courier New" panose="02070309020205020404" pitchFamily="49" charset="0"/>
                <a:cs typeface="Courier New" panose="02070309020205020404" pitchFamily="49" charset="0"/>
              </a:rPr>
              <a:t>};</a:t>
            </a:r>
          </a:p>
          <a:p>
            <a:pPr marL="0" indent="0" eaLnBrk="1" hangingPunct="1">
              <a:buNone/>
              <a:tabLst>
                <a:tab pos="463550" algn="l"/>
              </a:tabLst>
            </a:pPr>
            <a:r>
              <a:rPr kumimoji="1" lang="en-GB" altLang="en-US" sz="2000" b="1" dirty="0">
                <a:solidFill>
                  <a:srgbClr val="0000FF"/>
                </a:solidFill>
                <a:latin typeface="Courier New" panose="02070309020205020404" pitchFamily="49" charset="0"/>
                <a:cs typeface="Courier New" panose="02070309020205020404" pitchFamily="49" charset="0"/>
              </a:rPr>
              <a:t>Stack&lt;string&gt; </a:t>
            </a:r>
            <a:r>
              <a:rPr kumimoji="1" lang="en-GB" altLang="en-US" sz="2000" b="1" dirty="0" err="1">
                <a:solidFill>
                  <a:srgbClr val="0000FF"/>
                </a:solidFill>
                <a:latin typeface="Courier New" panose="02070309020205020404" pitchFamily="49" charset="0"/>
                <a:cs typeface="Courier New" panose="02070309020205020404" pitchFamily="49" charset="0"/>
              </a:rPr>
              <a:t>nameStack</a:t>
            </a:r>
            <a:r>
              <a:rPr kumimoji="1" lang="en-GB" altLang="en-US" sz="2000" b="1" dirty="0">
                <a:solidFill>
                  <a:srgbClr val="0000FF"/>
                </a:solidFill>
                <a:latin typeface="Courier New" panose="02070309020205020404" pitchFamily="49" charset="0"/>
                <a:cs typeface="Courier New" panose="02070309020205020404" pitchFamily="49" charset="0"/>
              </a:rPr>
              <a:t> = new Stack&lt;string&gt;(</a:t>
            </a:r>
            <a:r>
              <a:rPr kumimoji="1" lang="en-GB" altLang="en-US" sz="2000" b="1" dirty="0" err="1">
                <a:solidFill>
                  <a:srgbClr val="0000FF"/>
                </a:solidFill>
                <a:latin typeface="Courier New" panose="02070309020205020404" pitchFamily="49" charset="0"/>
                <a:cs typeface="Courier New" panose="02070309020205020404" pitchFamily="49" charset="0"/>
              </a:rPr>
              <a:t>namesArray</a:t>
            </a:r>
            <a:r>
              <a:rPr kumimoji="1" lang="en-GB" altLang="en-US" sz="2000" b="1" dirty="0">
                <a:solidFill>
                  <a:srgbClr val="0000FF"/>
                </a:solidFill>
                <a:latin typeface="Courier New" panose="02070309020205020404" pitchFamily="49" charset="0"/>
                <a:cs typeface="Courier New" panose="02070309020205020404" pitchFamily="49" charset="0"/>
              </a:rPr>
              <a:t>);</a:t>
            </a:r>
          </a:p>
          <a:p>
            <a:pPr marL="0" indent="0" eaLnBrk="1" hangingPunct="1">
              <a:buNone/>
              <a:tabLst>
                <a:tab pos="463550" algn="l"/>
              </a:tabLst>
            </a:pPr>
            <a:r>
              <a:rPr kumimoji="1" lang="en-US" altLang="en-US" sz="2000" b="1" dirty="0">
                <a:solidFill>
                  <a:srgbClr val="0000FF"/>
                </a:solidFill>
                <a:latin typeface="Courier New" panose="02070309020205020404" pitchFamily="49" charset="0"/>
                <a:cs typeface="Courier New" panose="02070309020205020404" pitchFamily="49" charset="0"/>
              </a:rPr>
              <a:t>S</a:t>
            </a:r>
            <a:r>
              <a:rPr kumimoji="1" lang="en-GB" altLang="en-US" sz="2000" b="1" dirty="0">
                <a:solidFill>
                  <a:srgbClr val="0000FF"/>
                </a:solidFill>
                <a:latin typeface="Courier New" panose="02070309020205020404" pitchFamily="49" charset="0"/>
                <a:cs typeface="Courier New" panose="02070309020205020404" pitchFamily="49" charset="0"/>
              </a:rPr>
              <a:t>tack&lt;string&gt; </a:t>
            </a:r>
            <a:r>
              <a:rPr kumimoji="1" lang="en-GB" altLang="en-US" sz="2000" b="1" dirty="0" err="1">
                <a:solidFill>
                  <a:srgbClr val="0000FF"/>
                </a:solidFill>
                <a:latin typeface="Courier New" panose="02070309020205020404" pitchFamily="49" charset="0"/>
                <a:cs typeface="Courier New" panose="02070309020205020404" pitchFamily="49" charset="0"/>
              </a:rPr>
              <a:t>dupStack</a:t>
            </a:r>
            <a:r>
              <a:rPr kumimoji="1" lang="en-GB" altLang="en-US" sz="2000" b="1" dirty="0">
                <a:solidFill>
                  <a:srgbClr val="0000FF"/>
                </a:solidFill>
                <a:latin typeface="Courier New" panose="02070309020205020404" pitchFamily="49" charset="0"/>
                <a:cs typeface="Courier New" panose="02070309020205020404" pitchFamily="49" charset="0"/>
              </a:rPr>
              <a:t> = new Stack&lt;string&gt;                 </a:t>
            </a:r>
          </a:p>
          <a:p>
            <a:pPr marL="0" indent="0" eaLnBrk="1" hangingPunct="1">
              <a:buNone/>
              <a:tabLst>
                <a:tab pos="463550" algn="l"/>
              </a:tabLst>
            </a:pPr>
            <a:r>
              <a:rPr kumimoji="1" lang="en-GB" altLang="en-US" sz="2000" b="1">
                <a:solidFill>
                  <a:srgbClr val="0000FF"/>
                </a:solidFill>
                <a:latin typeface="Courier New" panose="02070309020205020404" pitchFamily="49" charset="0"/>
                <a:cs typeface="Courier New" panose="02070309020205020404" pitchFamily="49" charset="0"/>
              </a:rPr>
              <a:t>                                (</a:t>
            </a:r>
            <a:r>
              <a:rPr kumimoji="1" lang="en-GB" altLang="en-US" sz="2000" b="1" dirty="0" err="1">
                <a:solidFill>
                  <a:srgbClr val="0000FF"/>
                </a:solidFill>
                <a:latin typeface="Courier New" panose="02070309020205020404" pitchFamily="49" charset="0"/>
                <a:cs typeface="Courier New" panose="02070309020205020404" pitchFamily="49" charset="0"/>
              </a:rPr>
              <a:t>nameStack</a:t>
            </a:r>
            <a:r>
              <a:rPr kumimoji="1" lang="en-GB" altLang="en-US" sz="2000" b="1" dirty="0" err="1">
                <a:solidFill>
                  <a:srgbClr val="FF0000"/>
                </a:solidFill>
                <a:latin typeface="Courier New" panose="02070309020205020404" pitchFamily="49" charset="0"/>
                <a:cs typeface="Courier New" panose="02070309020205020404" pitchFamily="49" charset="0"/>
              </a:rPr>
              <a:t>.ToArray</a:t>
            </a:r>
            <a:r>
              <a:rPr kumimoji="1" lang="en-GB" altLang="en-US" sz="2000" b="1" dirty="0">
                <a:solidFill>
                  <a:srgbClr val="FF0000"/>
                </a:solidFill>
                <a:latin typeface="Courier New" panose="02070309020205020404" pitchFamily="49" charset="0"/>
                <a:cs typeface="Courier New" panose="02070309020205020404" pitchFamily="49" charset="0"/>
              </a:rPr>
              <a:t>()</a:t>
            </a:r>
            <a:r>
              <a:rPr kumimoji="1" lang="en-GB" altLang="en-US" sz="2000" b="1" dirty="0">
                <a:solidFill>
                  <a:srgbClr val="0000FF"/>
                </a:solidFill>
                <a:latin typeface="Courier New" panose="02070309020205020404" pitchFamily="49" charset="0"/>
                <a:cs typeface="Courier New" panose="02070309020205020404" pitchFamily="49" charset="0"/>
              </a:rPr>
              <a:t>);</a:t>
            </a:r>
          </a:p>
          <a:p>
            <a:pPr marL="0" indent="0" eaLnBrk="1" hangingPunct="1">
              <a:buNone/>
              <a:tabLst>
                <a:tab pos="463550" algn="l"/>
              </a:tabLst>
            </a:pPr>
            <a:endParaRPr kumimoji="1" lang="en-GB" altLang="en-US" sz="2000" b="1" dirty="0">
              <a:solidFill>
                <a:srgbClr val="0000FF"/>
              </a:solidFill>
              <a:latin typeface="Courier New" panose="02070309020205020404" pitchFamily="49" charset="0"/>
              <a:cs typeface="Courier New" panose="02070309020205020404" pitchFamily="49" charset="0"/>
            </a:endParaRPr>
          </a:p>
          <a:p>
            <a:pPr>
              <a:spcBef>
                <a:spcPct val="0"/>
              </a:spcBef>
              <a:buFontTx/>
              <a:buNone/>
            </a:pPr>
            <a:r>
              <a:rPr kumimoji="1" lang="en-US" altLang="en-US" sz="2000" b="1" dirty="0" err="1">
                <a:solidFill>
                  <a:srgbClr val="FF0000"/>
                </a:solidFill>
                <a:latin typeface="Courier New" panose="02070309020205020404" pitchFamily="49" charset="0"/>
                <a:cs typeface="Courier New" panose="02070309020205020404" pitchFamily="49" charset="0"/>
              </a:rPr>
              <a:t>dupStack.Pop</a:t>
            </a:r>
            <a:r>
              <a:rPr kumimoji="1" lang="en-US" altLang="en-US" sz="2000" b="1" dirty="0">
                <a:solidFill>
                  <a:srgbClr val="FF0000"/>
                </a:solidFill>
                <a:latin typeface="Courier New" panose="02070309020205020404" pitchFamily="49" charset="0"/>
                <a:cs typeface="Courier New" panose="02070309020205020404" pitchFamily="49" charset="0"/>
              </a:rPr>
              <a:t>();</a:t>
            </a:r>
          </a:p>
          <a:p>
            <a:pPr>
              <a:spcBef>
                <a:spcPct val="0"/>
              </a:spcBef>
              <a:buFontTx/>
              <a:buNone/>
            </a:pPr>
            <a:endParaRPr kumimoji="1" lang="en-GB" altLang="en-US" sz="2000" b="1" dirty="0">
              <a:solidFill>
                <a:srgbClr val="0000FF"/>
              </a:solidFill>
              <a:latin typeface="Courier New" panose="02070309020205020404" pitchFamily="49" charset="0"/>
              <a:cs typeface="Courier New" panose="02070309020205020404" pitchFamily="49" charset="0"/>
            </a:endParaRPr>
          </a:p>
          <a:p>
            <a:pPr>
              <a:spcBef>
                <a:spcPct val="0"/>
              </a:spcBef>
              <a:buNone/>
            </a:pPr>
            <a:r>
              <a:rPr kumimoji="1" lang="en-GB" altLang="en-US" sz="2000" b="1" dirty="0">
                <a:solidFill>
                  <a:srgbClr val="0000FF"/>
                </a:solidFill>
                <a:latin typeface="Courier New" panose="02070309020205020404" pitchFamily="49" charset="0"/>
                <a:cs typeface="Courier New" panose="02070309020205020404" pitchFamily="49" charset="0"/>
              </a:rPr>
              <a:t>foreach (string n in </a:t>
            </a:r>
            <a:r>
              <a:rPr kumimoji="1" lang="en-GB" altLang="en-US" sz="2000" b="1" dirty="0" err="1">
                <a:solidFill>
                  <a:srgbClr val="0000FF"/>
                </a:solidFill>
                <a:latin typeface="Courier New" panose="02070309020205020404" pitchFamily="49" charset="0"/>
                <a:cs typeface="Courier New" panose="02070309020205020404" pitchFamily="49" charset="0"/>
              </a:rPr>
              <a:t>dupStack</a:t>
            </a:r>
            <a:r>
              <a:rPr kumimoji="1" lang="en-GB" altLang="en-US" sz="2000" b="1" dirty="0">
                <a:solidFill>
                  <a:srgbClr val="0000FF"/>
                </a:solidFill>
                <a:latin typeface="Courier New" panose="02070309020205020404" pitchFamily="49" charset="0"/>
                <a:cs typeface="Courier New" panose="02070309020205020404" pitchFamily="49" charset="0"/>
              </a:rPr>
              <a:t>)</a:t>
            </a:r>
          </a:p>
          <a:p>
            <a:pPr>
              <a:spcBef>
                <a:spcPct val="0"/>
              </a:spcBef>
              <a:buNone/>
            </a:pPr>
            <a:r>
              <a:rPr kumimoji="1" lang="en-GB" altLang="en-US" sz="2000" b="1" dirty="0">
                <a:solidFill>
                  <a:srgbClr val="0000FF"/>
                </a:solidFill>
                <a:latin typeface="Courier New" panose="02070309020205020404" pitchFamily="49" charset="0"/>
                <a:cs typeface="Courier New" panose="02070309020205020404" pitchFamily="49" charset="0"/>
              </a:rPr>
              <a:t>{</a:t>
            </a:r>
          </a:p>
          <a:p>
            <a:pPr>
              <a:spcBef>
                <a:spcPct val="0"/>
              </a:spcBef>
              <a:buNone/>
            </a:pPr>
            <a:r>
              <a:rPr kumimoji="1" lang="en-GB" altLang="en-US" sz="2000" b="1" dirty="0">
                <a:solidFill>
                  <a:srgbClr val="0000FF"/>
                </a:solidFill>
                <a:latin typeface="Courier New" panose="02070309020205020404" pitchFamily="49" charset="0"/>
                <a:cs typeface="Courier New" panose="02070309020205020404" pitchFamily="49" charset="0"/>
              </a:rPr>
              <a:t>   </a:t>
            </a:r>
            <a:r>
              <a:rPr kumimoji="1" lang="en-GB" altLang="en-US" sz="2000" b="1" dirty="0" err="1">
                <a:solidFill>
                  <a:srgbClr val="0000FF"/>
                </a:solidFill>
                <a:latin typeface="Courier New" panose="02070309020205020404" pitchFamily="49" charset="0"/>
                <a:cs typeface="Courier New" panose="02070309020205020404" pitchFamily="49" charset="0"/>
              </a:rPr>
              <a:t>Console.WriteLine</a:t>
            </a:r>
            <a:r>
              <a:rPr kumimoji="1" lang="en-GB" altLang="en-US" sz="2000" b="1" dirty="0">
                <a:solidFill>
                  <a:srgbClr val="0000FF"/>
                </a:solidFill>
                <a:latin typeface="Courier New" panose="02070309020205020404" pitchFamily="49" charset="0"/>
                <a:cs typeface="Courier New" panose="02070309020205020404" pitchFamily="49" charset="0"/>
              </a:rPr>
              <a:t>(n);</a:t>
            </a:r>
          </a:p>
          <a:p>
            <a:pPr>
              <a:spcBef>
                <a:spcPct val="0"/>
              </a:spcBef>
              <a:buFontTx/>
              <a:buNone/>
            </a:pPr>
            <a:r>
              <a:rPr kumimoji="1" lang="en-GB" altLang="en-US" sz="2000" b="1" dirty="0">
                <a:solidFill>
                  <a:srgbClr val="0000FF"/>
                </a:solidFill>
                <a:latin typeface="Courier New" panose="02070309020205020404" pitchFamily="49" charset="0"/>
                <a:cs typeface="Courier New" panose="02070309020205020404" pitchFamily="49" charset="0"/>
              </a:rPr>
              <a:t>}</a:t>
            </a:r>
          </a:p>
        </p:txBody>
      </p:sp>
      <p:pic>
        <p:nvPicPr>
          <p:cNvPr id="2" name="s35">
            <a:hlinkClick r:id="" action="ppaction://media"/>
            <a:extLst>
              <a:ext uri="{FF2B5EF4-FFF2-40B4-BE49-F238E27FC236}">
                <a16:creationId xmlns:a16="http://schemas.microsoft.com/office/drawing/2014/main" id="{2AC502F5-A04A-4627-B1B5-BCC781C2E43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43582" y="178594"/>
            <a:ext cx="406400" cy="406400"/>
          </a:xfrm>
          <a:prstGeom prst="rect">
            <a:avLst/>
          </a:prstGeom>
        </p:spPr>
      </p:pic>
      <p:sp>
        <p:nvSpPr>
          <p:cNvPr id="6" name="TextBox 5">
            <a:extLst>
              <a:ext uri="{FF2B5EF4-FFF2-40B4-BE49-F238E27FC236}">
                <a16:creationId xmlns:a16="http://schemas.microsoft.com/office/drawing/2014/main" id="{AF2C3EB7-ED01-493C-8A55-D731118F5DA3}"/>
              </a:ext>
            </a:extLst>
          </p:cNvPr>
          <p:cNvSpPr txBox="1"/>
          <p:nvPr/>
        </p:nvSpPr>
        <p:spPr>
          <a:xfrm>
            <a:off x="3962400" y="5275363"/>
            <a:ext cx="1828800" cy="1200329"/>
          </a:xfrm>
          <a:prstGeom prst="rect">
            <a:avLst/>
          </a:prstGeom>
          <a:solidFill>
            <a:schemeClr val="accent1"/>
          </a:solidFill>
          <a:ln>
            <a:solidFill>
              <a:schemeClr val="bg1">
                <a:lumMod val="50000"/>
              </a:schemeClr>
            </a:solidFill>
          </a:ln>
        </p:spPr>
        <p:txBody>
          <a:bodyPr wrap="square" rtlCol="0">
            <a:spAutoFit/>
          </a:bodyPr>
          <a:lstStyle/>
          <a:p>
            <a:r>
              <a:rPr lang="en-US" dirty="0"/>
              <a:t>Output:</a:t>
            </a:r>
            <a:endParaRPr lang="en-US" b="1" dirty="0">
              <a:latin typeface="Courier New" panose="02070309020205020404" pitchFamily="49" charset="0"/>
              <a:cs typeface="Courier New" panose="02070309020205020404" pitchFamily="49" charset="0"/>
            </a:endParaRPr>
          </a:p>
          <a:p>
            <a:pPr marL="396875"/>
            <a:r>
              <a:rPr lang="en-US" b="1" dirty="0">
                <a:latin typeface="Courier New" panose="02070309020205020404" pitchFamily="49" charset="0"/>
                <a:cs typeface="Courier New" panose="02070309020205020404" pitchFamily="49" charset="0"/>
              </a:rPr>
              <a:t>John</a:t>
            </a:r>
          </a:p>
          <a:p>
            <a:pPr marL="396875"/>
            <a:r>
              <a:rPr lang="en-US" b="1" dirty="0">
                <a:latin typeface="Courier New" panose="02070309020205020404" pitchFamily="49" charset="0"/>
                <a:cs typeface="Courier New" panose="02070309020205020404" pitchFamily="49" charset="0"/>
              </a:rPr>
              <a:t>Mary</a:t>
            </a:r>
          </a:p>
          <a:p>
            <a:pPr marL="396875"/>
            <a:r>
              <a:rPr lang="en-US" b="1" dirty="0">
                <a:latin typeface="Courier New" panose="02070309020205020404" pitchFamily="49" charset="0"/>
                <a:cs typeface="Courier New" panose="02070309020205020404" pitchFamily="49" charset="0"/>
              </a:rPr>
              <a:t>David</a:t>
            </a:r>
          </a:p>
        </p:txBody>
      </p:sp>
      <p:graphicFrame>
        <p:nvGraphicFramePr>
          <p:cNvPr id="3" name="Table 2">
            <a:extLst>
              <a:ext uri="{FF2B5EF4-FFF2-40B4-BE49-F238E27FC236}">
                <a16:creationId xmlns:a16="http://schemas.microsoft.com/office/drawing/2014/main" id="{3849F9DE-554B-4817-862E-334B1D08E6F3}"/>
              </a:ext>
            </a:extLst>
          </p:cNvPr>
          <p:cNvGraphicFramePr>
            <a:graphicFrameLocks noGrp="1"/>
          </p:cNvGraphicFramePr>
          <p:nvPr>
            <p:extLst>
              <p:ext uri="{D42A27DB-BD31-4B8C-83A1-F6EECF244321}">
                <p14:modId xmlns:p14="http://schemas.microsoft.com/office/powerpoint/2010/main" val="1736928110"/>
              </p:ext>
            </p:extLst>
          </p:nvPr>
        </p:nvGraphicFramePr>
        <p:xfrm>
          <a:off x="4960582" y="3733800"/>
          <a:ext cx="3886200" cy="370840"/>
        </p:xfrm>
        <a:graphic>
          <a:graphicData uri="http://schemas.openxmlformats.org/drawingml/2006/table">
            <a:tbl>
              <a:tblPr firstRow="1" bandRow="1">
                <a:tableStyleId>{073A0DAA-6AF3-43AB-8588-CEC1D06C72B9}</a:tableStyleId>
              </a:tblPr>
              <a:tblGrid>
                <a:gridCol w="971550">
                  <a:extLst>
                    <a:ext uri="{9D8B030D-6E8A-4147-A177-3AD203B41FA5}">
                      <a16:colId xmlns:a16="http://schemas.microsoft.com/office/drawing/2014/main" val="243035474"/>
                    </a:ext>
                  </a:extLst>
                </a:gridCol>
                <a:gridCol w="971550">
                  <a:extLst>
                    <a:ext uri="{9D8B030D-6E8A-4147-A177-3AD203B41FA5}">
                      <a16:colId xmlns:a16="http://schemas.microsoft.com/office/drawing/2014/main" val="3377105970"/>
                    </a:ext>
                  </a:extLst>
                </a:gridCol>
                <a:gridCol w="971550">
                  <a:extLst>
                    <a:ext uri="{9D8B030D-6E8A-4147-A177-3AD203B41FA5}">
                      <a16:colId xmlns:a16="http://schemas.microsoft.com/office/drawing/2014/main" val="265335788"/>
                    </a:ext>
                  </a:extLst>
                </a:gridCol>
                <a:gridCol w="971550">
                  <a:extLst>
                    <a:ext uri="{9D8B030D-6E8A-4147-A177-3AD203B41FA5}">
                      <a16:colId xmlns:a16="http://schemas.microsoft.com/office/drawing/2014/main" val="1101491300"/>
                    </a:ext>
                  </a:extLst>
                </a:gridCol>
              </a:tblGrid>
              <a:tr h="370840">
                <a:tc>
                  <a:txBody>
                    <a:bodyPr/>
                    <a:lstStyle/>
                    <a:p>
                      <a:r>
                        <a:rPr lang="en-US" dirty="0"/>
                        <a:t>David</a:t>
                      </a:r>
                      <a:endParaRPr lang="en-GB" dirty="0">
                        <a:solidFill>
                          <a:schemeClr val="tx1"/>
                        </a:solidFill>
                      </a:endParaRPr>
                    </a:p>
                  </a:txBody>
                  <a:tcPr/>
                </a:tc>
                <a:tc>
                  <a:txBody>
                    <a:bodyPr/>
                    <a:lstStyle/>
                    <a:p>
                      <a:r>
                        <a:rPr lang="en-US" dirty="0"/>
                        <a:t>Mary </a:t>
                      </a:r>
                      <a:endParaRPr lang="en-GB" dirty="0">
                        <a:solidFill>
                          <a:schemeClr val="tx1"/>
                        </a:solidFill>
                      </a:endParaRPr>
                    </a:p>
                  </a:txBody>
                  <a:tcPr/>
                </a:tc>
                <a:tc>
                  <a:txBody>
                    <a:bodyPr/>
                    <a:lstStyle/>
                    <a:p>
                      <a:r>
                        <a:rPr lang="en-US" dirty="0"/>
                        <a:t>John </a:t>
                      </a:r>
                      <a:endParaRPr lang="en-GB" dirty="0">
                        <a:solidFill>
                          <a:schemeClr val="tx1"/>
                        </a:solidFill>
                      </a:endParaRPr>
                    </a:p>
                  </a:txBody>
                  <a:tcPr/>
                </a:tc>
                <a:tc>
                  <a:txBody>
                    <a:bodyPr/>
                    <a:lstStyle/>
                    <a:p>
                      <a:r>
                        <a:rPr lang="en-US" dirty="0"/>
                        <a:t>Peter</a:t>
                      </a:r>
                      <a:endParaRPr lang="en-GB" dirty="0">
                        <a:solidFill>
                          <a:schemeClr val="tx1"/>
                        </a:solidFill>
                      </a:endParaRPr>
                    </a:p>
                  </a:txBody>
                  <a:tcPr/>
                </a:tc>
                <a:extLst>
                  <a:ext uri="{0D108BD9-81ED-4DB2-BD59-A6C34878D82A}">
                    <a16:rowId xmlns:a16="http://schemas.microsoft.com/office/drawing/2014/main" val="581356890"/>
                  </a:ext>
                </a:extLst>
              </a:tr>
            </a:tbl>
          </a:graphicData>
        </a:graphic>
      </p:graphicFrame>
      <p:graphicFrame>
        <p:nvGraphicFramePr>
          <p:cNvPr id="4" name="Table 3">
            <a:extLst>
              <a:ext uri="{FF2B5EF4-FFF2-40B4-BE49-F238E27FC236}">
                <a16:creationId xmlns:a16="http://schemas.microsoft.com/office/drawing/2014/main" id="{7B5BB8B5-299F-47D0-BEB3-AAD9067A7721}"/>
              </a:ext>
            </a:extLst>
          </p:cNvPr>
          <p:cNvGraphicFramePr>
            <a:graphicFrameLocks noGrp="1"/>
          </p:cNvGraphicFramePr>
          <p:nvPr/>
        </p:nvGraphicFramePr>
        <p:xfrm>
          <a:off x="9716655" y="3417455"/>
          <a:ext cx="208280" cy="365760"/>
        </p:xfrm>
        <a:graphic>
          <a:graphicData uri="http://schemas.openxmlformats.org/drawingml/2006/table">
            <a:tbl>
              <a:tblPr/>
              <a:tblGrid>
                <a:gridCol w="208280">
                  <a:extLst>
                    <a:ext uri="{9D8B030D-6E8A-4147-A177-3AD203B41FA5}">
                      <a16:colId xmlns:a16="http://schemas.microsoft.com/office/drawing/2014/main" val="17956269"/>
                    </a:ext>
                  </a:extLst>
                </a:gridCol>
              </a:tblGrid>
              <a:tr h="0">
                <a:tc>
                  <a:txBody>
                    <a:bodyPr/>
                    <a:lstStyle/>
                    <a:p>
                      <a:endParaRPr lang="en-GB"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2530238488"/>
                  </a:ext>
                </a:extLst>
              </a:tr>
            </a:tbl>
          </a:graphicData>
        </a:graphic>
      </p:graphicFrame>
      <p:sp>
        <p:nvSpPr>
          <p:cNvPr id="5" name="TextBox 4">
            <a:extLst>
              <a:ext uri="{FF2B5EF4-FFF2-40B4-BE49-F238E27FC236}">
                <a16:creationId xmlns:a16="http://schemas.microsoft.com/office/drawing/2014/main" id="{0D454D5C-7A72-401E-B648-E65058BACAF1}"/>
              </a:ext>
            </a:extLst>
          </p:cNvPr>
          <p:cNvSpPr txBox="1"/>
          <p:nvPr/>
        </p:nvSpPr>
        <p:spPr>
          <a:xfrm flipH="1">
            <a:off x="5181599" y="3364468"/>
            <a:ext cx="3665182" cy="369332"/>
          </a:xfrm>
          <a:prstGeom prst="rect">
            <a:avLst/>
          </a:prstGeom>
          <a:noFill/>
        </p:spPr>
        <p:txBody>
          <a:bodyPr wrap="square" rtlCol="0">
            <a:spAutoFit/>
          </a:bodyPr>
          <a:lstStyle/>
          <a:p>
            <a:r>
              <a:rPr lang="en-US" dirty="0"/>
              <a:t>0            1            2             3</a:t>
            </a:r>
            <a:endParaRPr lang="en-GB" dirty="0"/>
          </a:p>
        </p:txBody>
      </p:sp>
      <p:sp>
        <p:nvSpPr>
          <p:cNvPr id="8" name="TextBox 7">
            <a:extLst>
              <a:ext uri="{FF2B5EF4-FFF2-40B4-BE49-F238E27FC236}">
                <a16:creationId xmlns:a16="http://schemas.microsoft.com/office/drawing/2014/main" id="{40E7ED46-AA3C-4453-ADAE-F979A8212423}"/>
              </a:ext>
            </a:extLst>
          </p:cNvPr>
          <p:cNvSpPr txBox="1"/>
          <p:nvPr/>
        </p:nvSpPr>
        <p:spPr>
          <a:xfrm>
            <a:off x="4767946" y="4212693"/>
            <a:ext cx="4282036" cy="923330"/>
          </a:xfrm>
          <a:prstGeom prst="rect">
            <a:avLst/>
          </a:prstGeom>
          <a:solidFill>
            <a:srgbClr val="FFFF00"/>
          </a:solidFill>
        </p:spPr>
        <p:txBody>
          <a:bodyPr wrap="square" rtlCol="0">
            <a:spAutoFit/>
          </a:bodyPr>
          <a:lstStyle/>
          <a:p>
            <a:r>
              <a:rPr lang="en-US" dirty="0"/>
              <a:t>Note: </a:t>
            </a:r>
          </a:p>
          <a:p>
            <a:r>
              <a:rPr lang="en-US" dirty="0"/>
              <a:t>The .</a:t>
            </a:r>
            <a:r>
              <a:rPr lang="en-US" dirty="0" err="1"/>
              <a:t>ToArray</a:t>
            </a:r>
            <a:r>
              <a:rPr lang="en-US" dirty="0"/>
              <a:t> method repeatedly pops from the stack and inserts into an array.</a:t>
            </a:r>
            <a:endParaRPr lang="en-GB" dirty="0"/>
          </a:p>
        </p:txBody>
      </p:sp>
    </p:spTree>
    <p:extLst>
      <p:ext uri="{BB962C8B-B14F-4D97-AF65-F5344CB8AC3E}">
        <p14:creationId xmlns:p14="http://schemas.microsoft.com/office/powerpoint/2010/main" val="2790923794"/>
      </p:ext>
    </p:extLst>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2"/>
                </p:tgtEl>
              </p:cMediaNode>
            </p:audi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7368247C-83AF-4A5C-8053-82850A57A0A4}"/>
              </a:ext>
            </a:extLst>
          </p:cNvPr>
          <p:cNvSpPr>
            <a:spLocks noGrp="1"/>
          </p:cNvSpPr>
          <p:nvPr>
            <p:ph type="title"/>
          </p:nvPr>
        </p:nvSpPr>
        <p:spPr>
          <a:xfrm>
            <a:off x="722313" y="2795588"/>
            <a:ext cx="7772400" cy="1362075"/>
          </a:xfrm>
        </p:spPr>
        <p:txBody>
          <a:bodyPr/>
          <a:lstStyle/>
          <a:p>
            <a:pPr eaLnBrk="1" hangingPunct="1"/>
            <a:r>
              <a:rPr lang="en-US" altLang="en-US" dirty="0"/>
              <a:t>Queue&lt;T&gt;</a:t>
            </a:r>
          </a:p>
        </p:txBody>
      </p:sp>
      <p:pic>
        <p:nvPicPr>
          <p:cNvPr id="2" name="s03">
            <a:hlinkClick r:id="" action="ppaction://media"/>
            <a:extLst>
              <a:ext uri="{FF2B5EF4-FFF2-40B4-BE49-F238E27FC236}">
                <a16:creationId xmlns:a16="http://schemas.microsoft.com/office/drawing/2014/main" id="{F7A9781A-B570-4796-B106-885BA7E8525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10600" y="228600"/>
            <a:ext cx="406400" cy="406400"/>
          </a:xfrm>
          <a:prstGeom prst="rect">
            <a:avLst/>
          </a:prstGeom>
        </p:spPr>
      </p:pic>
      <p:sp>
        <p:nvSpPr>
          <p:cNvPr id="3" name="Rectangle 2">
            <a:extLst>
              <a:ext uri="{FF2B5EF4-FFF2-40B4-BE49-F238E27FC236}">
                <a16:creationId xmlns:a16="http://schemas.microsoft.com/office/drawing/2014/main" id="{9F14C841-9EA7-407A-9698-684A897D59E2}"/>
              </a:ext>
            </a:extLst>
          </p:cNvPr>
          <p:cNvSpPr/>
          <p:nvPr/>
        </p:nvSpPr>
        <p:spPr>
          <a:xfrm>
            <a:off x="474801" y="4267200"/>
            <a:ext cx="8342312" cy="1077218"/>
          </a:xfrm>
          <a:prstGeom prst="rect">
            <a:avLst/>
          </a:prstGeom>
        </p:spPr>
        <p:txBody>
          <a:bodyPr wrap="square">
            <a:spAutoFit/>
          </a:bodyPr>
          <a:lstStyle/>
          <a:p>
            <a:r>
              <a:rPr lang="en-US" sz="2400" dirty="0"/>
              <a:t>Documentation:</a:t>
            </a:r>
          </a:p>
          <a:p>
            <a:pPr lvl="1"/>
            <a:r>
              <a:rPr lang="en-GB" sz="2000" dirty="0">
                <a:hlinkClick r:id="rId6"/>
              </a:rPr>
              <a:t>https://learn.microsoft.com/en-us/dotnet/api/system.collections.generic.queue-1.-ctor?view=net-6.0</a:t>
            </a:r>
            <a:r>
              <a:rPr lang="en-GB" sz="2000" dirty="0"/>
              <a:t> </a:t>
            </a:r>
          </a:p>
        </p:txBody>
      </p:sp>
    </p:spTree>
    <p:extLst>
      <p:ext uri="{BB962C8B-B14F-4D97-AF65-F5344CB8AC3E}">
        <p14:creationId xmlns:p14="http://schemas.microsoft.com/office/powerpoint/2010/main" val="2006726045"/>
      </p:ext>
    </p:extLst>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2"/>
                </p:tgtEl>
              </p:cMediaNode>
            </p:audi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BCDD9-4BEF-4489-8ED7-FAB7F9C077E7}"/>
              </a:ext>
            </a:extLst>
          </p:cNvPr>
          <p:cNvSpPr>
            <a:spLocks noGrp="1"/>
          </p:cNvSpPr>
          <p:nvPr>
            <p:ph type="title"/>
          </p:nvPr>
        </p:nvSpPr>
        <p:spPr/>
        <p:txBody>
          <a:bodyPr/>
          <a:lstStyle/>
          <a:p>
            <a:r>
              <a:rPr lang="en-US" dirty="0"/>
              <a:t>Queue&lt;T&gt;</a:t>
            </a:r>
            <a:endParaRPr lang="en-GB" dirty="0"/>
          </a:p>
        </p:txBody>
      </p:sp>
      <p:sp>
        <p:nvSpPr>
          <p:cNvPr id="3" name="Content Placeholder 2">
            <a:extLst>
              <a:ext uri="{FF2B5EF4-FFF2-40B4-BE49-F238E27FC236}">
                <a16:creationId xmlns:a16="http://schemas.microsoft.com/office/drawing/2014/main" id="{B6823AA9-4D86-4B33-98DD-85BCBFCE23CE}"/>
              </a:ext>
            </a:extLst>
          </p:cNvPr>
          <p:cNvSpPr>
            <a:spLocks noGrp="1"/>
          </p:cNvSpPr>
          <p:nvPr>
            <p:ph idx="1"/>
          </p:nvPr>
        </p:nvSpPr>
        <p:spPr/>
        <p:txBody>
          <a:bodyPr/>
          <a:lstStyle/>
          <a:p>
            <a:r>
              <a:rPr lang="en-US" dirty="0"/>
              <a:t>A queue is a first-in, first-out (FIFO) collection of data.</a:t>
            </a:r>
          </a:p>
          <a:p>
            <a:r>
              <a:rPr lang="en-US" dirty="0"/>
              <a:t>A queue is dynamic.</a:t>
            </a:r>
          </a:p>
          <a:p>
            <a:pPr lvl="1"/>
            <a:r>
              <a:rPr lang="en-US" dirty="0"/>
              <a:t>grows according to program need.</a:t>
            </a:r>
          </a:p>
          <a:p>
            <a:r>
              <a:rPr lang="en-US" dirty="0"/>
              <a:t>Property:</a:t>
            </a:r>
          </a:p>
          <a:p>
            <a:pPr lvl="1"/>
            <a:r>
              <a:rPr lang="en-US" dirty="0">
                <a:solidFill>
                  <a:srgbClr val="FF0000"/>
                </a:solidFill>
              </a:rPr>
              <a:t>Count</a:t>
            </a:r>
            <a:r>
              <a:rPr lang="en-US" dirty="0"/>
              <a:t>, no. of elements in queue. </a:t>
            </a:r>
          </a:p>
          <a:p>
            <a:r>
              <a:rPr lang="en-US" dirty="0"/>
              <a:t>Methods:</a:t>
            </a:r>
          </a:p>
          <a:p>
            <a:pPr lvl="1"/>
            <a:r>
              <a:rPr lang="en-US" dirty="0">
                <a:solidFill>
                  <a:srgbClr val="FF0000"/>
                </a:solidFill>
              </a:rPr>
              <a:t>Enqueue</a:t>
            </a:r>
            <a:r>
              <a:rPr lang="en-US" dirty="0"/>
              <a:t>, add an element.</a:t>
            </a:r>
          </a:p>
          <a:p>
            <a:pPr lvl="1"/>
            <a:r>
              <a:rPr lang="en-US" dirty="0">
                <a:solidFill>
                  <a:srgbClr val="FF0000"/>
                </a:solidFill>
              </a:rPr>
              <a:t>Dequeue</a:t>
            </a:r>
            <a:r>
              <a:rPr lang="en-US" dirty="0"/>
              <a:t>, remove an element.</a:t>
            </a:r>
          </a:p>
        </p:txBody>
      </p:sp>
      <p:sp>
        <p:nvSpPr>
          <p:cNvPr id="5" name="TextBox 4">
            <a:extLst>
              <a:ext uri="{FF2B5EF4-FFF2-40B4-BE49-F238E27FC236}">
                <a16:creationId xmlns:a16="http://schemas.microsoft.com/office/drawing/2014/main" id="{8042E237-945F-45BE-B95F-C4304E0F16AE}"/>
              </a:ext>
            </a:extLst>
          </p:cNvPr>
          <p:cNvSpPr txBox="1"/>
          <p:nvPr/>
        </p:nvSpPr>
        <p:spPr>
          <a:xfrm>
            <a:off x="6962810" y="4935678"/>
            <a:ext cx="457200" cy="369332"/>
          </a:xfrm>
          <a:prstGeom prst="rect">
            <a:avLst/>
          </a:prstGeom>
          <a:noFill/>
          <a:ln>
            <a:solidFill>
              <a:schemeClr val="tx1"/>
            </a:solidFill>
          </a:ln>
        </p:spPr>
        <p:txBody>
          <a:bodyPr wrap="square" rtlCol="0">
            <a:spAutoFit/>
          </a:bodyPr>
          <a:lstStyle/>
          <a:p>
            <a:r>
              <a:rPr lang="en-US" dirty="0"/>
              <a:t> 1</a:t>
            </a:r>
            <a:endParaRPr lang="en-GB" dirty="0"/>
          </a:p>
        </p:txBody>
      </p:sp>
      <p:sp>
        <p:nvSpPr>
          <p:cNvPr id="6" name="TextBox 5">
            <a:extLst>
              <a:ext uri="{FF2B5EF4-FFF2-40B4-BE49-F238E27FC236}">
                <a16:creationId xmlns:a16="http://schemas.microsoft.com/office/drawing/2014/main" id="{B95994DD-E776-45FC-AE18-4142CB7659CF}"/>
              </a:ext>
            </a:extLst>
          </p:cNvPr>
          <p:cNvSpPr txBox="1"/>
          <p:nvPr/>
        </p:nvSpPr>
        <p:spPr>
          <a:xfrm>
            <a:off x="6364952" y="4916188"/>
            <a:ext cx="457200" cy="369332"/>
          </a:xfrm>
          <a:prstGeom prst="rect">
            <a:avLst/>
          </a:prstGeom>
          <a:noFill/>
          <a:ln>
            <a:solidFill>
              <a:schemeClr val="tx1"/>
            </a:solidFill>
          </a:ln>
        </p:spPr>
        <p:txBody>
          <a:bodyPr wrap="square" rtlCol="0">
            <a:spAutoFit/>
          </a:bodyPr>
          <a:lstStyle/>
          <a:p>
            <a:r>
              <a:rPr lang="en-US" dirty="0"/>
              <a:t> 2</a:t>
            </a:r>
            <a:endParaRPr lang="en-GB" dirty="0"/>
          </a:p>
        </p:txBody>
      </p:sp>
      <p:sp>
        <p:nvSpPr>
          <p:cNvPr id="7" name="TextBox 6">
            <a:extLst>
              <a:ext uri="{FF2B5EF4-FFF2-40B4-BE49-F238E27FC236}">
                <a16:creationId xmlns:a16="http://schemas.microsoft.com/office/drawing/2014/main" id="{710E223B-966F-48AE-9BCE-B325E0AC3193}"/>
              </a:ext>
            </a:extLst>
          </p:cNvPr>
          <p:cNvSpPr txBox="1"/>
          <p:nvPr/>
        </p:nvSpPr>
        <p:spPr>
          <a:xfrm>
            <a:off x="5755352" y="4903945"/>
            <a:ext cx="457200" cy="369332"/>
          </a:xfrm>
          <a:prstGeom prst="rect">
            <a:avLst/>
          </a:prstGeom>
          <a:noFill/>
          <a:ln>
            <a:solidFill>
              <a:schemeClr val="tx1"/>
            </a:solidFill>
          </a:ln>
        </p:spPr>
        <p:txBody>
          <a:bodyPr wrap="square" rtlCol="0">
            <a:spAutoFit/>
          </a:bodyPr>
          <a:lstStyle/>
          <a:p>
            <a:r>
              <a:rPr lang="en-US" dirty="0"/>
              <a:t> 3</a:t>
            </a:r>
            <a:endParaRPr lang="en-GB" dirty="0"/>
          </a:p>
        </p:txBody>
      </p:sp>
      <p:cxnSp>
        <p:nvCxnSpPr>
          <p:cNvPr id="10" name="Straight Connector 9">
            <a:extLst>
              <a:ext uri="{FF2B5EF4-FFF2-40B4-BE49-F238E27FC236}">
                <a16:creationId xmlns:a16="http://schemas.microsoft.com/office/drawing/2014/main" id="{9048AC63-4FCA-4407-AD5D-54426457E7CE}"/>
              </a:ext>
            </a:extLst>
          </p:cNvPr>
          <p:cNvCxnSpPr>
            <a:cxnSpLocks/>
          </p:cNvCxnSpPr>
          <p:nvPr/>
        </p:nvCxnSpPr>
        <p:spPr>
          <a:xfrm>
            <a:off x="5354826" y="4806432"/>
            <a:ext cx="2212469"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24C041D8-AF58-4AE2-8E0E-76971C128111}"/>
              </a:ext>
            </a:extLst>
          </p:cNvPr>
          <p:cNvCxnSpPr>
            <a:cxnSpLocks/>
          </p:cNvCxnSpPr>
          <p:nvPr/>
        </p:nvCxnSpPr>
        <p:spPr>
          <a:xfrm flipV="1">
            <a:off x="7567295" y="4812017"/>
            <a:ext cx="0" cy="616653"/>
          </a:xfrm>
          <a:prstGeom prst="line">
            <a:avLst/>
          </a:prstGeom>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D4451911-8268-4F7C-B995-CDAB651C61BB}"/>
              </a:ext>
            </a:extLst>
          </p:cNvPr>
          <p:cNvCxnSpPr>
            <a:cxnSpLocks/>
          </p:cNvCxnSpPr>
          <p:nvPr/>
        </p:nvCxnSpPr>
        <p:spPr>
          <a:xfrm flipH="1">
            <a:off x="5354826" y="5428670"/>
            <a:ext cx="2248560"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9AF852A9-A532-4697-864C-2BBAF325451B}"/>
              </a:ext>
            </a:extLst>
          </p:cNvPr>
          <p:cNvCxnSpPr>
            <a:cxnSpLocks/>
          </p:cNvCxnSpPr>
          <p:nvPr/>
        </p:nvCxnSpPr>
        <p:spPr>
          <a:xfrm>
            <a:off x="4541305" y="5194484"/>
            <a:ext cx="911353"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8B4F82B-E7E9-4589-AF6C-E35BF4F48F89}"/>
              </a:ext>
            </a:extLst>
          </p:cNvPr>
          <p:cNvCxnSpPr>
            <a:cxnSpLocks/>
          </p:cNvCxnSpPr>
          <p:nvPr/>
        </p:nvCxnSpPr>
        <p:spPr>
          <a:xfrm>
            <a:off x="7633263" y="5122136"/>
            <a:ext cx="838199"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3F058AF-D97A-4647-81EE-650F578994E1}"/>
              </a:ext>
            </a:extLst>
          </p:cNvPr>
          <p:cNvSpPr txBox="1"/>
          <p:nvPr/>
        </p:nvSpPr>
        <p:spPr>
          <a:xfrm>
            <a:off x="7554043" y="4624559"/>
            <a:ext cx="1120820" cy="369332"/>
          </a:xfrm>
          <a:prstGeom prst="rect">
            <a:avLst/>
          </a:prstGeom>
          <a:noFill/>
        </p:spPr>
        <p:txBody>
          <a:bodyPr wrap="none" rtlCol="0">
            <a:spAutoFit/>
          </a:bodyPr>
          <a:lstStyle/>
          <a:p>
            <a:r>
              <a:rPr lang="en-US" dirty="0">
                <a:solidFill>
                  <a:srgbClr val="00B050"/>
                </a:solidFill>
              </a:rPr>
              <a:t>Dequeue</a:t>
            </a:r>
            <a:endParaRPr lang="en-GB" dirty="0">
              <a:solidFill>
                <a:srgbClr val="00B050"/>
              </a:solidFill>
            </a:endParaRPr>
          </a:p>
        </p:txBody>
      </p:sp>
      <p:sp>
        <p:nvSpPr>
          <p:cNvPr id="26" name="TextBox 25">
            <a:extLst>
              <a:ext uri="{FF2B5EF4-FFF2-40B4-BE49-F238E27FC236}">
                <a16:creationId xmlns:a16="http://schemas.microsoft.com/office/drawing/2014/main" id="{7A52DA55-67B4-46B6-A136-8B52FECDB1A2}"/>
              </a:ext>
            </a:extLst>
          </p:cNvPr>
          <p:cNvSpPr txBox="1"/>
          <p:nvPr/>
        </p:nvSpPr>
        <p:spPr>
          <a:xfrm>
            <a:off x="4442983" y="4751011"/>
            <a:ext cx="1107996" cy="369332"/>
          </a:xfrm>
          <a:prstGeom prst="rect">
            <a:avLst/>
          </a:prstGeom>
          <a:noFill/>
        </p:spPr>
        <p:txBody>
          <a:bodyPr wrap="none" rtlCol="0">
            <a:spAutoFit/>
          </a:bodyPr>
          <a:lstStyle/>
          <a:p>
            <a:r>
              <a:rPr lang="en-US" dirty="0">
                <a:solidFill>
                  <a:srgbClr val="00B050"/>
                </a:solidFill>
              </a:rPr>
              <a:t>Enqueue</a:t>
            </a:r>
            <a:endParaRPr lang="en-GB" dirty="0">
              <a:solidFill>
                <a:srgbClr val="00B050"/>
              </a:solidFill>
            </a:endParaRPr>
          </a:p>
        </p:txBody>
      </p:sp>
      <p:sp>
        <p:nvSpPr>
          <p:cNvPr id="27" name="TextBox 26">
            <a:extLst>
              <a:ext uri="{FF2B5EF4-FFF2-40B4-BE49-F238E27FC236}">
                <a16:creationId xmlns:a16="http://schemas.microsoft.com/office/drawing/2014/main" id="{2ABD5CF7-0BAE-4C35-BC6E-41DC9EE60AB3}"/>
              </a:ext>
            </a:extLst>
          </p:cNvPr>
          <p:cNvSpPr txBox="1"/>
          <p:nvPr/>
        </p:nvSpPr>
        <p:spPr>
          <a:xfrm>
            <a:off x="6277617" y="5478190"/>
            <a:ext cx="825867" cy="369332"/>
          </a:xfrm>
          <a:prstGeom prst="rect">
            <a:avLst/>
          </a:prstGeom>
          <a:noFill/>
        </p:spPr>
        <p:txBody>
          <a:bodyPr wrap="none" rtlCol="0">
            <a:spAutoFit/>
          </a:bodyPr>
          <a:lstStyle/>
          <a:p>
            <a:r>
              <a:rPr lang="en-US" dirty="0">
                <a:solidFill>
                  <a:srgbClr val="00B050"/>
                </a:solidFill>
              </a:rPr>
              <a:t>queue</a:t>
            </a:r>
            <a:endParaRPr lang="en-GB" dirty="0">
              <a:solidFill>
                <a:srgbClr val="00B050"/>
              </a:solidFill>
            </a:endParaRPr>
          </a:p>
        </p:txBody>
      </p:sp>
      <p:sp>
        <p:nvSpPr>
          <p:cNvPr id="28" name="TextBox 27">
            <a:extLst>
              <a:ext uri="{FF2B5EF4-FFF2-40B4-BE49-F238E27FC236}">
                <a16:creationId xmlns:a16="http://schemas.microsoft.com/office/drawing/2014/main" id="{1DB1298F-8A26-46AC-8D14-ADB1C2D9169D}"/>
              </a:ext>
            </a:extLst>
          </p:cNvPr>
          <p:cNvSpPr txBox="1"/>
          <p:nvPr/>
        </p:nvSpPr>
        <p:spPr>
          <a:xfrm>
            <a:off x="5867400" y="4276326"/>
            <a:ext cx="1223412" cy="369332"/>
          </a:xfrm>
          <a:prstGeom prst="rect">
            <a:avLst/>
          </a:prstGeom>
          <a:noFill/>
        </p:spPr>
        <p:txBody>
          <a:bodyPr wrap="none" rtlCol="0">
            <a:spAutoFit/>
          </a:bodyPr>
          <a:lstStyle/>
          <a:p>
            <a:r>
              <a:rPr lang="en-US" dirty="0">
                <a:solidFill>
                  <a:srgbClr val="00B050"/>
                </a:solidFill>
              </a:rPr>
              <a:t>Count is 3</a:t>
            </a:r>
            <a:endParaRPr lang="en-GB" dirty="0">
              <a:solidFill>
                <a:srgbClr val="00B050"/>
              </a:solidFill>
            </a:endParaRPr>
          </a:p>
        </p:txBody>
      </p:sp>
    </p:spTree>
    <p:extLst>
      <p:ext uri="{BB962C8B-B14F-4D97-AF65-F5344CB8AC3E}">
        <p14:creationId xmlns:p14="http://schemas.microsoft.com/office/powerpoint/2010/main" val="296286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3EE5F7B2-0C69-4E52-8C53-B698A58E35AB}"/>
              </a:ext>
            </a:extLst>
          </p:cNvPr>
          <p:cNvSpPr>
            <a:spLocks noGrp="1"/>
          </p:cNvSpPr>
          <p:nvPr>
            <p:ph type="title"/>
          </p:nvPr>
        </p:nvSpPr>
        <p:spPr>
          <a:xfrm>
            <a:off x="38100" y="0"/>
            <a:ext cx="8991600" cy="685800"/>
          </a:xfrm>
        </p:spPr>
        <p:txBody>
          <a:bodyPr/>
          <a:lstStyle/>
          <a:p>
            <a:pPr eaLnBrk="1" hangingPunct="1"/>
            <a:r>
              <a:rPr lang="en-US" altLang="en-US" dirty="0"/>
              <a:t>Queue&lt;T&gt; Creation</a:t>
            </a:r>
          </a:p>
        </p:txBody>
      </p:sp>
      <p:sp>
        <p:nvSpPr>
          <p:cNvPr id="59394" name="Content Placeholder 2">
            <a:extLst>
              <a:ext uri="{FF2B5EF4-FFF2-40B4-BE49-F238E27FC236}">
                <a16:creationId xmlns:a16="http://schemas.microsoft.com/office/drawing/2014/main" id="{EB022796-9C18-4E0C-B049-1F7C98F899C9}"/>
              </a:ext>
            </a:extLst>
          </p:cNvPr>
          <p:cNvSpPr>
            <a:spLocks noGrp="1"/>
          </p:cNvSpPr>
          <p:nvPr>
            <p:ph idx="1"/>
          </p:nvPr>
        </p:nvSpPr>
        <p:spPr>
          <a:xfrm>
            <a:off x="152400" y="958850"/>
            <a:ext cx="8686800" cy="5059363"/>
          </a:xfrm>
        </p:spPr>
        <p:txBody>
          <a:bodyPr/>
          <a:lstStyle/>
          <a:p>
            <a:pPr eaLnBrk="1" hangingPunct="1">
              <a:defRPr/>
            </a:pPr>
            <a:r>
              <a:rPr lang="en-US" altLang="en-US" dirty="0"/>
              <a:t>Creating a queue that can contain integers:</a:t>
            </a:r>
          </a:p>
          <a:p>
            <a:pPr eaLnBrk="1" hangingPunct="1">
              <a:defRPr/>
            </a:pPr>
            <a:endParaRPr lang="en-US" altLang="en-US" dirty="0"/>
          </a:p>
          <a:p>
            <a:pPr eaLnBrk="1" hangingPunct="1">
              <a:defRPr/>
            </a:pPr>
            <a:r>
              <a:rPr lang="en-US" altLang="en-US" dirty="0"/>
              <a:t>Creating a queue from an integer array:</a:t>
            </a:r>
          </a:p>
          <a:p>
            <a:pPr marL="0" indent="0" eaLnBrk="1" hangingPunct="1">
              <a:buNone/>
              <a:defRPr/>
            </a:pPr>
            <a:endParaRPr lang="en-US" altLang="en-US" dirty="0"/>
          </a:p>
          <a:p>
            <a:pPr marL="0" indent="0" eaLnBrk="1" hangingPunct="1">
              <a:buNone/>
              <a:defRPr/>
            </a:pPr>
            <a:endParaRPr lang="en-US" altLang="en-US" dirty="0"/>
          </a:p>
          <a:p>
            <a:pPr eaLnBrk="1" hangingPunct="1">
              <a:defRPr/>
            </a:pPr>
            <a:r>
              <a:rPr lang="en-US" altLang="en-US" dirty="0"/>
              <a:t>Creating an empty queue that can contain string and then adding items:</a:t>
            </a:r>
          </a:p>
          <a:p>
            <a:pPr eaLnBrk="1" hangingPunct="1">
              <a:buFont typeface="Wingdings" panose="05000000000000000000" pitchFamily="2" charset="2"/>
              <a:buNone/>
              <a:defRPr/>
            </a:pPr>
            <a:r>
              <a:rPr lang="en-US" altLang="en-US" dirty="0"/>
              <a:t>  </a:t>
            </a:r>
            <a:endParaRPr lang="en-US" altLang="en-US" sz="800" dirty="0"/>
          </a:p>
          <a:p>
            <a:pPr marL="0" indent="0" eaLnBrk="1" hangingPunct="1">
              <a:buNone/>
              <a:defRPr/>
            </a:pPr>
            <a:endParaRPr lang="en-US" altLang="en-US" dirty="0"/>
          </a:p>
          <a:p>
            <a:pPr marL="457200" lvl="1" indent="0" eaLnBrk="1" hangingPunct="1">
              <a:buFont typeface="Wingdings" panose="05000000000000000000" pitchFamily="2" charset="2"/>
              <a:buNone/>
              <a:defRPr/>
            </a:pPr>
            <a:endParaRPr lang="en-US" altLang="en-US" dirty="0"/>
          </a:p>
        </p:txBody>
      </p:sp>
      <p:sp>
        <p:nvSpPr>
          <p:cNvPr id="67588" name="Rectangle 2">
            <a:extLst>
              <a:ext uri="{FF2B5EF4-FFF2-40B4-BE49-F238E27FC236}">
                <a16:creationId xmlns:a16="http://schemas.microsoft.com/office/drawing/2014/main" id="{FEEF8DFA-CCC7-40D5-9182-DE17D319B1F3}"/>
              </a:ext>
            </a:extLst>
          </p:cNvPr>
          <p:cNvSpPr>
            <a:spLocks noChangeArrowheads="1"/>
          </p:cNvSpPr>
          <p:nvPr/>
        </p:nvSpPr>
        <p:spPr bwMode="auto">
          <a:xfrm>
            <a:off x="876300" y="1524000"/>
            <a:ext cx="7239000" cy="369332"/>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FontTx/>
              <a:buNone/>
            </a:pPr>
            <a:r>
              <a:rPr kumimoji="1" lang="en-GB" altLang="en-US" sz="1800" b="1" dirty="0">
                <a:solidFill>
                  <a:srgbClr val="0000FF"/>
                </a:solidFill>
                <a:latin typeface="Courier New" panose="02070309020205020404" pitchFamily="49" charset="0"/>
                <a:cs typeface="Courier New" panose="02070309020205020404" pitchFamily="49" charset="0"/>
              </a:rPr>
              <a:t>Queue&lt;int&gt; </a:t>
            </a:r>
            <a:r>
              <a:rPr kumimoji="1" lang="en-GB" altLang="en-US" sz="1800" b="1" dirty="0" err="1">
                <a:solidFill>
                  <a:srgbClr val="0000FF"/>
                </a:solidFill>
                <a:latin typeface="Courier New" panose="02070309020205020404" pitchFamily="49" charset="0"/>
                <a:cs typeface="Courier New" panose="02070309020205020404" pitchFamily="49" charset="0"/>
              </a:rPr>
              <a:t>aQueue</a:t>
            </a:r>
            <a:r>
              <a:rPr kumimoji="1" lang="en-GB" altLang="en-US" sz="1800" b="1" dirty="0">
                <a:solidFill>
                  <a:srgbClr val="0000FF"/>
                </a:solidFill>
                <a:latin typeface="Courier New" panose="02070309020205020404" pitchFamily="49" charset="0"/>
                <a:cs typeface="Courier New" panose="02070309020205020404" pitchFamily="49" charset="0"/>
              </a:rPr>
              <a:t> = new Queue &lt;int&gt;();</a:t>
            </a:r>
          </a:p>
        </p:txBody>
      </p:sp>
      <p:sp>
        <p:nvSpPr>
          <p:cNvPr id="67589" name="Rectangle 2">
            <a:extLst>
              <a:ext uri="{FF2B5EF4-FFF2-40B4-BE49-F238E27FC236}">
                <a16:creationId xmlns:a16="http://schemas.microsoft.com/office/drawing/2014/main" id="{E1D283DB-F794-4EF9-9338-EDDC8ACAA401}"/>
              </a:ext>
            </a:extLst>
          </p:cNvPr>
          <p:cNvSpPr>
            <a:spLocks noChangeArrowheads="1"/>
          </p:cNvSpPr>
          <p:nvPr/>
        </p:nvSpPr>
        <p:spPr bwMode="auto">
          <a:xfrm>
            <a:off x="762000" y="4595638"/>
            <a:ext cx="7239000" cy="120015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FontTx/>
              <a:buNone/>
            </a:pPr>
            <a:r>
              <a:rPr kumimoji="1" lang="en-GB" altLang="en-US" sz="1800" b="1" dirty="0">
                <a:solidFill>
                  <a:srgbClr val="0000FF"/>
                </a:solidFill>
                <a:latin typeface="Courier New" panose="02070309020205020404" pitchFamily="49" charset="0"/>
                <a:cs typeface="Courier New" panose="02070309020205020404" pitchFamily="49" charset="0"/>
              </a:rPr>
              <a:t>Queue&lt;string&gt; </a:t>
            </a:r>
            <a:r>
              <a:rPr kumimoji="1" lang="en-GB" altLang="en-US" sz="1800" b="1" dirty="0" err="1">
                <a:solidFill>
                  <a:srgbClr val="0000FF"/>
                </a:solidFill>
                <a:latin typeface="Courier New" panose="02070309020205020404" pitchFamily="49" charset="0"/>
                <a:cs typeface="Courier New" panose="02070309020205020404" pitchFamily="49" charset="0"/>
              </a:rPr>
              <a:t>namesQueue</a:t>
            </a:r>
            <a:r>
              <a:rPr kumimoji="1" lang="en-GB" altLang="en-US" sz="1800" b="1" dirty="0">
                <a:solidFill>
                  <a:srgbClr val="0000FF"/>
                </a:solidFill>
                <a:latin typeface="Courier New" panose="02070309020205020404" pitchFamily="49" charset="0"/>
                <a:cs typeface="Courier New" panose="02070309020205020404" pitchFamily="49" charset="0"/>
              </a:rPr>
              <a:t> = new Queue &lt;string&gt;();</a:t>
            </a:r>
          </a:p>
          <a:p>
            <a:pPr>
              <a:spcBef>
                <a:spcPct val="0"/>
              </a:spcBef>
              <a:buFontTx/>
              <a:buNone/>
            </a:pPr>
            <a:r>
              <a:rPr kumimoji="1" lang="en-US" altLang="en-US" sz="1800" b="1" dirty="0" err="1">
                <a:solidFill>
                  <a:srgbClr val="0000FF"/>
                </a:solidFill>
                <a:latin typeface="Courier New" panose="02070309020205020404" pitchFamily="49" charset="0"/>
                <a:cs typeface="Courier New" panose="02070309020205020404" pitchFamily="49" charset="0"/>
              </a:rPr>
              <a:t>namesQueue.Enqueue</a:t>
            </a:r>
            <a:r>
              <a:rPr kumimoji="1" lang="en-US" altLang="en-US" sz="1800" b="1" dirty="0">
                <a:solidFill>
                  <a:srgbClr val="0000FF"/>
                </a:solidFill>
                <a:latin typeface="Courier New" panose="02070309020205020404" pitchFamily="49" charset="0"/>
                <a:cs typeface="Courier New" panose="02070309020205020404" pitchFamily="49" charset="0"/>
              </a:rPr>
              <a:t>("Matt");</a:t>
            </a:r>
          </a:p>
          <a:p>
            <a:pPr>
              <a:spcBef>
                <a:spcPct val="0"/>
              </a:spcBef>
              <a:buFont typeface="Wingdings" panose="05000000000000000000" pitchFamily="2" charset="2"/>
              <a:buNone/>
            </a:pPr>
            <a:r>
              <a:rPr kumimoji="1" lang="en-US" altLang="en-US" sz="1800" b="1" dirty="0" err="1">
                <a:solidFill>
                  <a:srgbClr val="0000FF"/>
                </a:solidFill>
                <a:latin typeface="Courier New" panose="02070309020205020404" pitchFamily="49" charset="0"/>
                <a:cs typeface="Courier New" panose="02070309020205020404" pitchFamily="49" charset="0"/>
              </a:rPr>
              <a:t>namesQueue.Enqueue</a:t>
            </a:r>
            <a:r>
              <a:rPr kumimoji="1" lang="en-US" altLang="en-US" sz="1800" b="1" dirty="0">
                <a:solidFill>
                  <a:srgbClr val="0000FF"/>
                </a:solidFill>
                <a:latin typeface="Courier New" panose="02070309020205020404" pitchFamily="49" charset="0"/>
                <a:cs typeface="Courier New" panose="02070309020205020404" pitchFamily="49" charset="0"/>
              </a:rPr>
              <a:t>("Joanne");</a:t>
            </a:r>
          </a:p>
          <a:p>
            <a:pPr>
              <a:spcBef>
                <a:spcPct val="0"/>
              </a:spcBef>
              <a:buFont typeface="Wingdings" panose="05000000000000000000" pitchFamily="2" charset="2"/>
              <a:buNone/>
            </a:pPr>
            <a:r>
              <a:rPr kumimoji="1" lang="en-US" altLang="en-US" sz="1800" b="1" dirty="0" err="1">
                <a:solidFill>
                  <a:srgbClr val="0000FF"/>
                </a:solidFill>
                <a:latin typeface="Courier New" panose="02070309020205020404" pitchFamily="49" charset="0"/>
                <a:cs typeface="Courier New" panose="02070309020205020404" pitchFamily="49" charset="0"/>
              </a:rPr>
              <a:t>namesQueue.Enqueue</a:t>
            </a:r>
            <a:r>
              <a:rPr kumimoji="1" lang="en-US" altLang="en-US" sz="1800" b="1" dirty="0">
                <a:solidFill>
                  <a:srgbClr val="0000FF"/>
                </a:solidFill>
                <a:latin typeface="Courier New" panose="02070309020205020404" pitchFamily="49" charset="0"/>
                <a:cs typeface="Courier New" panose="02070309020205020404" pitchFamily="49" charset="0"/>
              </a:rPr>
              <a:t>("Robert");</a:t>
            </a:r>
          </a:p>
        </p:txBody>
      </p:sp>
      <p:pic>
        <p:nvPicPr>
          <p:cNvPr id="2" name="s33">
            <a:hlinkClick r:id="" action="ppaction://media"/>
            <a:extLst>
              <a:ext uri="{FF2B5EF4-FFF2-40B4-BE49-F238E27FC236}">
                <a16:creationId xmlns:a16="http://schemas.microsoft.com/office/drawing/2014/main" id="{CB88B1B8-026C-4B3D-8FD0-A9FEF3EBC26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42634" y="139700"/>
            <a:ext cx="406400" cy="406400"/>
          </a:xfrm>
          <a:prstGeom prst="rect">
            <a:avLst/>
          </a:prstGeom>
        </p:spPr>
      </p:pic>
      <p:sp>
        <p:nvSpPr>
          <p:cNvPr id="9" name="Rectangle 2">
            <a:extLst>
              <a:ext uri="{FF2B5EF4-FFF2-40B4-BE49-F238E27FC236}">
                <a16:creationId xmlns:a16="http://schemas.microsoft.com/office/drawing/2014/main" id="{8DC09D4E-630F-46AC-B75E-61047F9A3DE8}"/>
              </a:ext>
            </a:extLst>
          </p:cNvPr>
          <p:cNvSpPr>
            <a:spLocks noChangeArrowheads="1"/>
          </p:cNvSpPr>
          <p:nvPr/>
        </p:nvSpPr>
        <p:spPr bwMode="auto">
          <a:xfrm>
            <a:off x="914400" y="2648632"/>
            <a:ext cx="7239000" cy="646331"/>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FontTx/>
              <a:buNone/>
            </a:pPr>
            <a:r>
              <a:rPr kumimoji="1" lang="en-US" altLang="en-US" sz="1800" b="1" dirty="0">
                <a:solidFill>
                  <a:srgbClr val="0000FF"/>
                </a:solidFill>
                <a:latin typeface="Courier New" panose="02070309020205020404" pitchFamily="49" charset="0"/>
                <a:cs typeface="Courier New" panose="02070309020205020404" pitchFamily="49" charset="0"/>
              </a:rPr>
              <a:t>int[] numbers = {1,2,3,4};</a:t>
            </a:r>
            <a:r>
              <a:rPr kumimoji="1" lang="en-GB" altLang="en-US" sz="1800" b="1" dirty="0">
                <a:solidFill>
                  <a:srgbClr val="0000FF"/>
                </a:solidFill>
                <a:latin typeface="Courier New" panose="02070309020205020404" pitchFamily="49" charset="0"/>
                <a:cs typeface="Courier New" panose="02070309020205020404" pitchFamily="49" charset="0"/>
              </a:rPr>
              <a:t> </a:t>
            </a:r>
          </a:p>
          <a:p>
            <a:pPr>
              <a:spcBef>
                <a:spcPct val="0"/>
              </a:spcBef>
              <a:buFontTx/>
              <a:buNone/>
            </a:pPr>
            <a:r>
              <a:rPr kumimoji="1" lang="en-GB" altLang="en-US" sz="1800" b="1" dirty="0">
                <a:solidFill>
                  <a:srgbClr val="0000FF"/>
                </a:solidFill>
                <a:latin typeface="Courier New" panose="02070309020205020404" pitchFamily="49" charset="0"/>
                <a:cs typeface="Courier New" panose="02070309020205020404" pitchFamily="49" charset="0"/>
              </a:rPr>
              <a:t>Queue&lt;int&gt; </a:t>
            </a:r>
            <a:r>
              <a:rPr kumimoji="1" lang="en-GB" altLang="en-US" sz="1800" b="1" dirty="0" err="1">
                <a:solidFill>
                  <a:srgbClr val="0000FF"/>
                </a:solidFill>
                <a:latin typeface="Courier New" panose="02070309020205020404" pitchFamily="49" charset="0"/>
                <a:cs typeface="Courier New" panose="02070309020205020404" pitchFamily="49" charset="0"/>
              </a:rPr>
              <a:t>numQueue</a:t>
            </a:r>
            <a:r>
              <a:rPr kumimoji="1" lang="en-GB" altLang="en-US" sz="1800" b="1" dirty="0">
                <a:solidFill>
                  <a:srgbClr val="0000FF"/>
                </a:solidFill>
                <a:latin typeface="Courier New" panose="02070309020205020404" pitchFamily="49" charset="0"/>
                <a:cs typeface="Courier New" panose="02070309020205020404" pitchFamily="49" charset="0"/>
              </a:rPr>
              <a:t> = new Queue &lt;int&gt;(numbers);</a:t>
            </a:r>
          </a:p>
        </p:txBody>
      </p:sp>
      <p:sp>
        <p:nvSpPr>
          <p:cNvPr id="10" name="TextBox 9">
            <a:extLst>
              <a:ext uri="{FF2B5EF4-FFF2-40B4-BE49-F238E27FC236}">
                <a16:creationId xmlns:a16="http://schemas.microsoft.com/office/drawing/2014/main" id="{CCF7109E-80F8-4440-ADE4-08BFF6DC578A}"/>
              </a:ext>
            </a:extLst>
          </p:cNvPr>
          <p:cNvSpPr txBox="1"/>
          <p:nvPr/>
        </p:nvSpPr>
        <p:spPr>
          <a:xfrm>
            <a:off x="7696200" y="1808712"/>
            <a:ext cx="1219200" cy="1754326"/>
          </a:xfrm>
          <a:prstGeom prst="rect">
            <a:avLst/>
          </a:prstGeom>
          <a:solidFill>
            <a:schemeClr val="accent1"/>
          </a:solidFill>
          <a:ln>
            <a:solidFill>
              <a:schemeClr val="bg1">
                <a:lumMod val="50000"/>
              </a:schemeClr>
            </a:solidFill>
          </a:ln>
        </p:spPr>
        <p:txBody>
          <a:bodyPr wrap="square" rtlCol="0">
            <a:spAutoFit/>
          </a:bodyPr>
          <a:lstStyle/>
          <a:p>
            <a:r>
              <a:rPr lang="en-US" dirty="0"/>
              <a:t>Queue </a:t>
            </a:r>
          </a:p>
          <a:p>
            <a:r>
              <a:rPr lang="en-US" dirty="0"/>
              <a:t>Contents:</a:t>
            </a:r>
          </a:p>
          <a:p>
            <a:pPr marL="396875"/>
            <a:r>
              <a:rPr lang="en-US" b="1" dirty="0">
                <a:solidFill>
                  <a:srgbClr val="0033CC"/>
                </a:solidFill>
                <a:latin typeface="Courier New" panose="02070309020205020404" pitchFamily="49" charset="0"/>
                <a:cs typeface="Courier New" panose="02070309020205020404" pitchFamily="49" charset="0"/>
              </a:rPr>
              <a:t>1</a:t>
            </a:r>
          </a:p>
          <a:p>
            <a:pPr marL="396875"/>
            <a:r>
              <a:rPr lang="en-US" b="1" dirty="0">
                <a:solidFill>
                  <a:srgbClr val="0033CC"/>
                </a:solidFill>
                <a:latin typeface="Courier New" panose="02070309020205020404" pitchFamily="49" charset="0"/>
                <a:cs typeface="Courier New" panose="02070309020205020404" pitchFamily="49" charset="0"/>
              </a:rPr>
              <a:t>2</a:t>
            </a:r>
          </a:p>
          <a:p>
            <a:pPr marL="396875"/>
            <a:r>
              <a:rPr lang="en-US" b="1" dirty="0">
                <a:solidFill>
                  <a:srgbClr val="0033CC"/>
                </a:solidFill>
                <a:latin typeface="Courier New" panose="02070309020205020404" pitchFamily="49" charset="0"/>
                <a:cs typeface="Courier New" panose="02070309020205020404" pitchFamily="49" charset="0"/>
              </a:rPr>
              <a:t>3</a:t>
            </a:r>
          </a:p>
          <a:p>
            <a:pPr marL="396875"/>
            <a:r>
              <a:rPr lang="en-US" b="1" dirty="0">
                <a:solidFill>
                  <a:srgbClr val="0033CC"/>
                </a:solidFill>
                <a:latin typeface="Courier New" panose="02070309020205020404" pitchFamily="49" charset="0"/>
                <a:cs typeface="Courier New" panose="02070309020205020404" pitchFamily="49" charset="0"/>
              </a:rPr>
              <a:t>4</a:t>
            </a:r>
          </a:p>
        </p:txBody>
      </p:sp>
      <p:sp>
        <p:nvSpPr>
          <p:cNvPr id="11" name="TextBox 10">
            <a:extLst>
              <a:ext uri="{FF2B5EF4-FFF2-40B4-BE49-F238E27FC236}">
                <a16:creationId xmlns:a16="http://schemas.microsoft.com/office/drawing/2014/main" id="{8B10FD46-3AD9-44C4-BE6A-66F6459F99A0}"/>
              </a:ext>
            </a:extLst>
          </p:cNvPr>
          <p:cNvSpPr txBox="1"/>
          <p:nvPr/>
        </p:nvSpPr>
        <p:spPr>
          <a:xfrm>
            <a:off x="7543800" y="4287054"/>
            <a:ext cx="1447800" cy="1477328"/>
          </a:xfrm>
          <a:prstGeom prst="rect">
            <a:avLst/>
          </a:prstGeom>
          <a:solidFill>
            <a:schemeClr val="accent1"/>
          </a:solidFill>
          <a:ln>
            <a:solidFill>
              <a:schemeClr val="bg1">
                <a:lumMod val="50000"/>
              </a:schemeClr>
            </a:solidFill>
          </a:ln>
        </p:spPr>
        <p:txBody>
          <a:bodyPr wrap="square" rtlCol="0">
            <a:spAutoFit/>
          </a:bodyPr>
          <a:lstStyle/>
          <a:p>
            <a:r>
              <a:rPr lang="en-US" dirty="0"/>
              <a:t>Queue </a:t>
            </a:r>
          </a:p>
          <a:p>
            <a:r>
              <a:rPr lang="en-US" dirty="0"/>
              <a:t>Contents:</a:t>
            </a:r>
          </a:p>
          <a:p>
            <a:pPr marL="396875"/>
            <a:r>
              <a:rPr lang="en-US" b="1" dirty="0">
                <a:solidFill>
                  <a:srgbClr val="0033CC"/>
                </a:solidFill>
                <a:latin typeface="Courier New" panose="02070309020205020404" pitchFamily="49" charset="0"/>
                <a:cs typeface="Courier New" panose="02070309020205020404" pitchFamily="49" charset="0"/>
              </a:rPr>
              <a:t>Matt</a:t>
            </a:r>
          </a:p>
          <a:p>
            <a:pPr marL="396875"/>
            <a:r>
              <a:rPr lang="en-US" b="1" dirty="0">
                <a:solidFill>
                  <a:srgbClr val="0033CC"/>
                </a:solidFill>
                <a:latin typeface="Courier New" panose="02070309020205020404" pitchFamily="49" charset="0"/>
                <a:cs typeface="Courier New" panose="02070309020205020404" pitchFamily="49" charset="0"/>
              </a:rPr>
              <a:t>Joanne</a:t>
            </a:r>
          </a:p>
          <a:p>
            <a:pPr marL="396875"/>
            <a:r>
              <a:rPr lang="en-US" b="1" dirty="0">
                <a:solidFill>
                  <a:srgbClr val="0033CC"/>
                </a:solidFill>
                <a:latin typeface="Courier New" panose="02070309020205020404" pitchFamily="49" charset="0"/>
                <a:cs typeface="Courier New" panose="02070309020205020404" pitchFamily="49" charset="0"/>
              </a:rPr>
              <a:t>Robert</a:t>
            </a:r>
          </a:p>
        </p:txBody>
      </p:sp>
    </p:spTree>
    <p:extLst>
      <p:ext uri="{BB962C8B-B14F-4D97-AF65-F5344CB8AC3E}">
        <p14:creationId xmlns:p14="http://schemas.microsoft.com/office/powerpoint/2010/main" val="656274160"/>
      </p:ext>
    </p:extLst>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2"/>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pPr marL="0" indent="0">
              <a:spcBef>
                <a:spcPts val="0"/>
              </a:spcBef>
              <a:spcAft>
                <a:spcPts val="600"/>
              </a:spcAft>
              <a:buNone/>
            </a:pPr>
            <a:r>
              <a:rPr lang="en-US" dirty="0"/>
              <a:t>At the end of this lecture, you will be able to explain the essentials of C# Generic Collections:</a:t>
            </a:r>
          </a:p>
          <a:p>
            <a:pPr marL="514350" lvl="1" indent="-514350" eaLnBrk="1" hangingPunct="1">
              <a:spcBef>
                <a:spcPts val="0"/>
              </a:spcBef>
              <a:spcAft>
                <a:spcPts val="600"/>
              </a:spcAft>
              <a:buFont typeface="Arial" panose="020B0604020202020204" pitchFamily="34" charset="0"/>
              <a:buChar char="•"/>
            </a:pPr>
            <a:r>
              <a:rPr lang="en-US" altLang="en-US" sz="2800" dirty="0"/>
              <a:t>List&lt;T&gt;</a:t>
            </a:r>
          </a:p>
          <a:p>
            <a:pPr marL="514350" lvl="1" indent="-514350" eaLnBrk="1" hangingPunct="1">
              <a:spcBef>
                <a:spcPts val="0"/>
              </a:spcBef>
              <a:spcAft>
                <a:spcPts val="600"/>
              </a:spcAft>
              <a:buFont typeface="Arial" panose="020B0604020202020204" pitchFamily="34" charset="0"/>
              <a:buChar char="•"/>
            </a:pPr>
            <a:r>
              <a:rPr lang="en-US" altLang="en-US" sz="2800" dirty="0"/>
              <a:t>Stack&lt;T&gt;</a:t>
            </a:r>
          </a:p>
          <a:p>
            <a:pPr marL="514350" lvl="1" indent="-514350" eaLnBrk="1" hangingPunct="1">
              <a:spcBef>
                <a:spcPts val="0"/>
              </a:spcBef>
              <a:spcAft>
                <a:spcPts val="600"/>
              </a:spcAft>
              <a:buFont typeface="Arial" panose="020B0604020202020204" pitchFamily="34" charset="0"/>
              <a:buChar char="•"/>
            </a:pPr>
            <a:r>
              <a:rPr lang="en-US" altLang="en-US" sz="2800" dirty="0"/>
              <a:t>Queue&lt;T&gt;</a:t>
            </a:r>
          </a:p>
          <a:p>
            <a:pPr marL="514350" lvl="1" indent="-514350" eaLnBrk="1" hangingPunct="1">
              <a:spcBef>
                <a:spcPts val="0"/>
              </a:spcBef>
              <a:spcAft>
                <a:spcPts val="600"/>
              </a:spcAft>
              <a:buFont typeface="Arial" panose="020B0604020202020204" pitchFamily="34" charset="0"/>
              <a:buChar char="•"/>
            </a:pPr>
            <a:r>
              <a:rPr lang="en-US" altLang="en-US" sz="2800" dirty="0"/>
              <a:t>Dictionary&lt;</a:t>
            </a:r>
            <a:r>
              <a:rPr lang="en-US" altLang="en-US" sz="2800" dirty="0" err="1"/>
              <a:t>TKey</a:t>
            </a:r>
            <a:r>
              <a:rPr lang="en-US" altLang="en-US" sz="2800" dirty="0"/>
              <a:t>, TValue&gt;</a:t>
            </a:r>
          </a:p>
          <a:p>
            <a:pPr marL="514350" lvl="1" indent="-514350" eaLnBrk="1" hangingPunct="1">
              <a:spcBef>
                <a:spcPts val="0"/>
              </a:spcBef>
              <a:spcAft>
                <a:spcPts val="600"/>
              </a:spcAft>
              <a:buFont typeface="Arial" panose="020B0604020202020204" pitchFamily="34" charset="0"/>
              <a:buChar char="•"/>
            </a:pPr>
            <a:r>
              <a:rPr lang="en-US" altLang="en-US" sz="2800" dirty="0" err="1"/>
              <a:t>SortedList</a:t>
            </a:r>
            <a:r>
              <a:rPr lang="en-US" altLang="en-US" sz="2800" dirty="0"/>
              <a:t>&lt;</a:t>
            </a:r>
            <a:r>
              <a:rPr lang="en-US" altLang="en-US" sz="2800" dirty="0" err="1"/>
              <a:t>TKey</a:t>
            </a:r>
            <a:r>
              <a:rPr lang="en-US" altLang="en-US" sz="2800" dirty="0"/>
              <a:t>, TValue&gt;</a:t>
            </a:r>
          </a:p>
          <a:p>
            <a:pPr marL="0" lvl="1" indent="0" eaLnBrk="1" hangingPunct="1">
              <a:spcBef>
                <a:spcPts val="0"/>
              </a:spcBef>
              <a:spcAft>
                <a:spcPts val="600"/>
              </a:spcAft>
              <a:buNone/>
            </a:pPr>
            <a:r>
              <a:rPr lang="en-US" altLang="en-US" sz="2800" dirty="0"/>
              <a:t>And fundamental C# System classes:</a:t>
            </a:r>
            <a:endParaRPr lang="en-US" altLang="en-US" sz="2400" dirty="0"/>
          </a:p>
          <a:p>
            <a:pPr marL="514350" lvl="1" indent="-514350" eaLnBrk="1" hangingPunct="1">
              <a:spcBef>
                <a:spcPts val="0"/>
              </a:spcBef>
              <a:spcAft>
                <a:spcPts val="600"/>
              </a:spcAft>
              <a:buFont typeface="Arial" panose="020B0604020202020204" pitchFamily="34" charset="0"/>
              <a:buChar char="•"/>
            </a:pPr>
            <a:r>
              <a:rPr lang="en-US" altLang="en-US" sz="2800" dirty="0"/>
              <a:t>Date</a:t>
            </a:r>
          </a:p>
          <a:p>
            <a:pPr marL="514350" lvl="1" indent="-514350" eaLnBrk="1" hangingPunct="1">
              <a:spcBef>
                <a:spcPts val="0"/>
              </a:spcBef>
              <a:spcAft>
                <a:spcPts val="600"/>
              </a:spcAft>
              <a:buFont typeface="Arial" panose="020B0604020202020204" pitchFamily="34" charset="0"/>
              <a:buChar char="•"/>
            </a:pPr>
            <a:r>
              <a:rPr lang="en-US" altLang="en-US" sz="2800" dirty="0"/>
              <a:t>File I/O classes – File, </a:t>
            </a:r>
            <a:r>
              <a:rPr lang="en-US" altLang="en-US" sz="2800" dirty="0" err="1"/>
              <a:t>StreamReader</a:t>
            </a:r>
            <a:r>
              <a:rPr lang="en-US" altLang="en-US" sz="2800" dirty="0"/>
              <a:t>, </a:t>
            </a:r>
            <a:r>
              <a:rPr lang="en-US" altLang="en-US" sz="2800" dirty="0" err="1"/>
              <a:t>StreamWriter</a:t>
            </a:r>
            <a:endParaRPr lang="en-US" altLang="en-US" sz="2800" dirty="0"/>
          </a:p>
        </p:txBody>
      </p:sp>
    </p:spTree>
    <p:extLst>
      <p:ext uri="{BB962C8B-B14F-4D97-AF65-F5344CB8AC3E}">
        <p14:creationId xmlns:p14="http://schemas.microsoft.com/office/powerpoint/2010/main" val="3531562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8C1AD7B9-9B1C-4807-B8F3-CB59D865A070}"/>
              </a:ext>
            </a:extLst>
          </p:cNvPr>
          <p:cNvSpPr>
            <a:spLocks noChangeArrowheads="1"/>
          </p:cNvSpPr>
          <p:nvPr/>
        </p:nvSpPr>
        <p:spPr bwMode="auto">
          <a:xfrm>
            <a:off x="914400" y="5078413"/>
            <a:ext cx="7239000" cy="369887"/>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FontTx/>
              <a:buNone/>
            </a:pPr>
            <a:r>
              <a:rPr kumimoji="1" lang="en-US" altLang="en-US" sz="1800" b="1" dirty="0">
                <a:solidFill>
                  <a:srgbClr val="0000FF"/>
                </a:solidFill>
                <a:latin typeface="Courier New" panose="02070309020205020404" pitchFamily="49" charset="0"/>
                <a:cs typeface="Courier New" panose="02070309020205020404" pitchFamily="49" charset="0"/>
              </a:rPr>
              <a:t>int </a:t>
            </a:r>
            <a:r>
              <a:rPr kumimoji="1" lang="en-US" altLang="en-US" sz="1800" b="1" dirty="0" err="1">
                <a:solidFill>
                  <a:srgbClr val="0000FF"/>
                </a:solidFill>
                <a:latin typeface="Courier New" panose="02070309020205020404" pitchFamily="49" charset="0"/>
                <a:cs typeface="Courier New" panose="02070309020205020404" pitchFamily="49" charset="0"/>
              </a:rPr>
              <a:t>numberOfNames</a:t>
            </a:r>
            <a:r>
              <a:rPr kumimoji="1" lang="en-US" altLang="en-US" sz="1800" b="1" dirty="0">
                <a:solidFill>
                  <a:srgbClr val="0000FF"/>
                </a:solidFill>
                <a:latin typeface="Courier New" panose="02070309020205020404" pitchFamily="49" charset="0"/>
                <a:cs typeface="Courier New" panose="02070309020205020404" pitchFamily="49" charset="0"/>
              </a:rPr>
              <a:t> = </a:t>
            </a:r>
            <a:r>
              <a:rPr kumimoji="1" lang="en-US" altLang="en-US" sz="1800" b="1" dirty="0" err="1">
                <a:solidFill>
                  <a:srgbClr val="0000FF"/>
                </a:solidFill>
                <a:latin typeface="Courier New" panose="02070309020205020404" pitchFamily="49" charset="0"/>
                <a:cs typeface="Courier New" panose="02070309020205020404" pitchFamily="49" charset="0"/>
              </a:rPr>
              <a:t>namesQueue.Count</a:t>
            </a:r>
            <a:r>
              <a:rPr kumimoji="1" lang="en-US" altLang="en-US" sz="1800" b="1" dirty="0">
                <a:solidFill>
                  <a:srgbClr val="0000FF"/>
                </a:solidFill>
                <a:latin typeface="Courier New" panose="02070309020205020404" pitchFamily="49" charset="0"/>
                <a:cs typeface="Courier New" panose="02070309020205020404" pitchFamily="49" charset="0"/>
              </a:rPr>
              <a:t>;  // 4</a:t>
            </a:r>
            <a:r>
              <a:rPr kumimoji="1" lang="en-GB" altLang="en-US" sz="1800" b="1" dirty="0">
                <a:solidFill>
                  <a:srgbClr val="0000FF"/>
                </a:solidFill>
                <a:latin typeface="Courier New" panose="02070309020205020404" pitchFamily="49" charset="0"/>
                <a:cs typeface="Courier New" panose="02070309020205020404" pitchFamily="49" charset="0"/>
              </a:rPr>
              <a:t> </a:t>
            </a:r>
          </a:p>
        </p:txBody>
      </p:sp>
      <p:sp>
        <p:nvSpPr>
          <p:cNvPr id="68610" name="Title 1">
            <a:extLst>
              <a:ext uri="{FF2B5EF4-FFF2-40B4-BE49-F238E27FC236}">
                <a16:creationId xmlns:a16="http://schemas.microsoft.com/office/drawing/2014/main" id="{9506F624-FD9B-47EF-87DC-1BC0888D1E04}"/>
              </a:ext>
            </a:extLst>
          </p:cNvPr>
          <p:cNvSpPr>
            <a:spLocks noGrp="1"/>
          </p:cNvSpPr>
          <p:nvPr>
            <p:ph type="title"/>
          </p:nvPr>
        </p:nvSpPr>
        <p:spPr>
          <a:xfrm>
            <a:off x="152400" y="52388"/>
            <a:ext cx="8991600" cy="685800"/>
          </a:xfrm>
        </p:spPr>
        <p:txBody>
          <a:bodyPr/>
          <a:lstStyle/>
          <a:p>
            <a:pPr eaLnBrk="1" hangingPunct="1"/>
            <a:r>
              <a:rPr lang="en-US" altLang="en-US" dirty="0"/>
              <a:t>Queue&lt;T&gt; Displaying Contents</a:t>
            </a:r>
          </a:p>
        </p:txBody>
      </p:sp>
      <p:sp>
        <p:nvSpPr>
          <p:cNvPr id="68611" name="Content Placeholder 2">
            <a:extLst>
              <a:ext uri="{FF2B5EF4-FFF2-40B4-BE49-F238E27FC236}">
                <a16:creationId xmlns:a16="http://schemas.microsoft.com/office/drawing/2014/main" id="{FA2BA75D-F255-4156-B7AC-A9DA6B701C17}"/>
              </a:ext>
            </a:extLst>
          </p:cNvPr>
          <p:cNvSpPr>
            <a:spLocks noGrp="1"/>
          </p:cNvSpPr>
          <p:nvPr>
            <p:ph idx="1"/>
          </p:nvPr>
        </p:nvSpPr>
        <p:spPr>
          <a:xfrm>
            <a:off x="152400" y="838200"/>
            <a:ext cx="9220200" cy="1981200"/>
          </a:xfrm>
        </p:spPr>
        <p:txBody>
          <a:bodyPr/>
          <a:lstStyle/>
          <a:p>
            <a:pPr eaLnBrk="1" hangingPunct="1"/>
            <a:r>
              <a:rPr lang="en-US" altLang="en-US" dirty="0"/>
              <a:t>Given the Queue </a:t>
            </a:r>
            <a:r>
              <a:rPr lang="en-US" altLang="en-US" dirty="0" err="1"/>
              <a:t>nameQueue</a:t>
            </a:r>
            <a:r>
              <a:rPr lang="en-US" altLang="en-US" dirty="0"/>
              <a:t>:</a:t>
            </a:r>
          </a:p>
          <a:p>
            <a:pPr marL="0" indent="0" eaLnBrk="1" hangingPunct="1">
              <a:buNone/>
              <a:tabLst>
                <a:tab pos="463550" algn="l"/>
              </a:tabLst>
            </a:pPr>
            <a:r>
              <a:rPr kumimoji="1" lang="en-GB" altLang="en-US" sz="2000" b="1" dirty="0">
                <a:solidFill>
                  <a:srgbClr val="0000FF"/>
                </a:solidFill>
                <a:latin typeface="Courier New" panose="02070309020205020404" pitchFamily="49" charset="0"/>
                <a:cs typeface="Courier New" panose="02070309020205020404" pitchFamily="49" charset="0"/>
              </a:rPr>
              <a:t> string[] </a:t>
            </a:r>
            <a:r>
              <a:rPr kumimoji="1" lang="en-GB" altLang="en-US" sz="2000" b="1" dirty="0" err="1">
                <a:solidFill>
                  <a:srgbClr val="0000FF"/>
                </a:solidFill>
                <a:latin typeface="Courier New" panose="02070309020205020404" pitchFamily="49" charset="0"/>
                <a:cs typeface="Courier New" panose="02070309020205020404" pitchFamily="49" charset="0"/>
              </a:rPr>
              <a:t>namesArray</a:t>
            </a:r>
            <a:r>
              <a:rPr kumimoji="1" lang="en-GB" altLang="en-US" sz="2000" b="1" dirty="0">
                <a:solidFill>
                  <a:srgbClr val="0000FF"/>
                </a:solidFill>
                <a:latin typeface="Courier New" panose="02070309020205020404" pitchFamily="49" charset="0"/>
                <a:cs typeface="Courier New" panose="02070309020205020404" pitchFamily="49" charset="0"/>
              </a:rPr>
              <a:t> = {</a:t>
            </a:r>
            <a:r>
              <a:rPr kumimoji="1" lang="en-US" altLang="en-US" sz="2000" b="1" dirty="0">
                <a:solidFill>
                  <a:srgbClr val="0000FF"/>
                </a:solidFill>
                <a:latin typeface="Courier New" panose="02070309020205020404" pitchFamily="49" charset="0"/>
                <a:cs typeface="Courier New" panose="02070309020205020404" pitchFamily="49" charset="0"/>
              </a:rPr>
              <a:t>"</a:t>
            </a:r>
            <a:r>
              <a:rPr kumimoji="1" lang="en-GB" altLang="en-US" sz="2000" b="1" dirty="0">
                <a:solidFill>
                  <a:srgbClr val="0000FF"/>
                </a:solidFill>
                <a:latin typeface="Courier New" panose="02070309020205020404" pitchFamily="49" charset="0"/>
                <a:cs typeface="Courier New" panose="02070309020205020404" pitchFamily="49" charset="0"/>
              </a:rPr>
              <a:t>Peter</a:t>
            </a:r>
            <a:r>
              <a:rPr kumimoji="1" lang="en-US" altLang="en-US" sz="2000" b="1" dirty="0">
                <a:solidFill>
                  <a:srgbClr val="0000FF"/>
                </a:solidFill>
                <a:latin typeface="Courier New" panose="02070309020205020404" pitchFamily="49" charset="0"/>
                <a:cs typeface="Courier New" panose="02070309020205020404" pitchFamily="49" charset="0"/>
              </a:rPr>
              <a:t>", "John", "Mary", "David"</a:t>
            </a:r>
            <a:r>
              <a:rPr kumimoji="1" lang="en-GB" altLang="en-US" sz="2000" b="1" dirty="0">
                <a:solidFill>
                  <a:srgbClr val="0000FF"/>
                </a:solidFill>
                <a:latin typeface="Courier New" panose="02070309020205020404" pitchFamily="49" charset="0"/>
                <a:cs typeface="Courier New" panose="02070309020205020404" pitchFamily="49" charset="0"/>
              </a:rPr>
              <a:t>};</a:t>
            </a:r>
          </a:p>
          <a:p>
            <a:pPr marL="0" indent="0" eaLnBrk="1" hangingPunct="1">
              <a:buNone/>
              <a:tabLst>
                <a:tab pos="463550" algn="l"/>
              </a:tabLst>
            </a:pPr>
            <a:r>
              <a:rPr kumimoji="1" lang="en-GB" altLang="en-US" sz="2000" b="1" dirty="0">
                <a:solidFill>
                  <a:srgbClr val="0000FF"/>
                </a:solidFill>
                <a:latin typeface="Courier New" panose="02070309020205020404" pitchFamily="49" charset="0"/>
                <a:cs typeface="Courier New" panose="02070309020205020404" pitchFamily="49" charset="0"/>
              </a:rPr>
              <a:t> Queue&lt;string&gt; </a:t>
            </a:r>
            <a:r>
              <a:rPr kumimoji="1" lang="en-GB" altLang="en-US" sz="2000" b="1" dirty="0" err="1">
                <a:solidFill>
                  <a:srgbClr val="0000FF"/>
                </a:solidFill>
                <a:latin typeface="Courier New" panose="02070309020205020404" pitchFamily="49" charset="0"/>
                <a:cs typeface="Courier New" panose="02070309020205020404" pitchFamily="49" charset="0"/>
              </a:rPr>
              <a:t>namesQueue</a:t>
            </a:r>
            <a:r>
              <a:rPr kumimoji="1" lang="en-GB" altLang="en-US" sz="2000" b="1" dirty="0">
                <a:solidFill>
                  <a:srgbClr val="0000FF"/>
                </a:solidFill>
                <a:latin typeface="Courier New" panose="02070309020205020404" pitchFamily="49" charset="0"/>
                <a:cs typeface="Courier New" panose="02070309020205020404" pitchFamily="49" charset="0"/>
              </a:rPr>
              <a:t> = new Queue&lt;string&gt;(</a:t>
            </a:r>
            <a:r>
              <a:rPr kumimoji="1" lang="en-GB" altLang="en-US" sz="2000" b="1" dirty="0" err="1">
                <a:solidFill>
                  <a:srgbClr val="0000FF"/>
                </a:solidFill>
                <a:latin typeface="Courier New" panose="02070309020205020404" pitchFamily="49" charset="0"/>
                <a:cs typeface="Courier New" panose="02070309020205020404" pitchFamily="49" charset="0"/>
              </a:rPr>
              <a:t>namesArray</a:t>
            </a:r>
            <a:r>
              <a:rPr kumimoji="1" lang="en-GB" altLang="en-US" sz="2000" b="1" dirty="0">
                <a:solidFill>
                  <a:srgbClr val="0000FF"/>
                </a:solidFill>
                <a:latin typeface="Courier New" panose="02070309020205020404" pitchFamily="49" charset="0"/>
                <a:cs typeface="Courier New" panose="02070309020205020404" pitchFamily="49" charset="0"/>
              </a:rPr>
              <a:t>);</a:t>
            </a:r>
          </a:p>
          <a:p>
            <a:pPr eaLnBrk="1" hangingPunct="1">
              <a:spcBef>
                <a:spcPts val="1200"/>
              </a:spcBef>
            </a:pPr>
            <a:r>
              <a:rPr lang="en-US" altLang="en-US" dirty="0"/>
              <a:t>Use foreach to enumerate queue elements:</a:t>
            </a:r>
          </a:p>
          <a:p>
            <a:pPr eaLnBrk="1" hangingPunct="1">
              <a:spcBef>
                <a:spcPts val="1200"/>
              </a:spcBef>
            </a:pPr>
            <a:endParaRPr lang="en-US" altLang="en-US" dirty="0"/>
          </a:p>
          <a:p>
            <a:pPr eaLnBrk="1" hangingPunct="1">
              <a:spcBef>
                <a:spcPts val="1200"/>
              </a:spcBef>
            </a:pPr>
            <a:endParaRPr lang="en-US" altLang="en-US" dirty="0"/>
          </a:p>
          <a:p>
            <a:pPr eaLnBrk="1" hangingPunct="1">
              <a:spcBef>
                <a:spcPts val="1200"/>
              </a:spcBef>
            </a:pPr>
            <a:endParaRPr lang="en-US" altLang="en-US" dirty="0"/>
          </a:p>
          <a:p>
            <a:pPr eaLnBrk="1" hangingPunct="1">
              <a:spcBef>
                <a:spcPts val="1200"/>
              </a:spcBef>
            </a:pPr>
            <a:r>
              <a:rPr lang="en-US" altLang="en-US" dirty="0"/>
              <a:t>How many elements are in the queue?</a:t>
            </a:r>
          </a:p>
        </p:txBody>
      </p:sp>
      <p:sp>
        <p:nvSpPr>
          <p:cNvPr id="68613" name="Rectangle 2">
            <a:extLst>
              <a:ext uri="{FF2B5EF4-FFF2-40B4-BE49-F238E27FC236}">
                <a16:creationId xmlns:a16="http://schemas.microsoft.com/office/drawing/2014/main" id="{9E8EA8A3-0420-47CC-AC59-872BD200A0BA}"/>
              </a:ext>
            </a:extLst>
          </p:cNvPr>
          <p:cNvSpPr>
            <a:spLocks noChangeArrowheads="1"/>
          </p:cNvSpPr>
          <p:nvPr/>
        </p:nvSpPr>
        <p:spPr bwMode="auto">
          <a:xfrm>
            <a:off x="609600" y="2802835"/>
            <a:ext cx="8077200" cy="1323439"/>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FontTx/>
              <a:buNone/>
            </a:pPr>
            <a:r>
              <a:rPr kumimoji="1" lang="en-GB" altLang="en-US" sz="2000" b="1" dirty="0">
                <a:solidFill>
                  <a:srgbClr val="FF0000"/>
                </a:solidFill>
                <a:latin typeface="Courier New" panose="02070309020205020404" pitchFamily="49" charset="0"/>
                <a:cs typeface="Courier New" panose="02070309020205020404" pitchFamily="49" charset="0"/>
              </a:rPr>
              <a:t>foreach (string n in </a:t>
            </a:r>
            <a:r>
              <a:rPr kumimoji="1" lang="en-GB" altLang="en-US" sz="2000" b="1" dirty="0" err="1">
                <a:solidFill>
                  <a:srgbClr val="FF0000"/>
                </a:solidFill>
                <a:latin typeface="Courier New" panose="02070309020205020404" pitchFamily="49" charset="0"/>
                <a:cs typeface="Courier New" panose="02070309020205020404" pitchFamily="49" charset="0"/>
              </a:rPr>
              <a:t>namesQueue</a:t>
            </a:r>
            <a:r>
              <a:rPr kumimoji="1" lang="en-GB" altLang="en-US" sz="2000" b="1" dirty="0">
                <a:solidFill>
                  <a:srgbClr val="FF0000"/>
                </a:solidFill>
                <a:latin typeface="Courier New" panose="02070309020205020404" pitchFamily="49" charset="0"/>
                <a:cs typeface="Courier New" panose="02070309020205020404" pitchFamily="49" charset="0"/>
              </a:rPr>
              <a:t>)</a:t>
            </a:r>
          </a:p>
          <a:p>
            <a:pPr>
              <a:spcBef>
                <a:spcPct val="0"/>
              </a:spcBef>
              <a:buFontTx/>
              <a:buNone/>
            </a:pPr>
            <a:r>
              <a:rPr kumimoji="1" lang="en-GB" altLang="en-US" sz="2000" b="1" dirty="0">
                <a:solidFill>
                  <a:srgbClr val="0000FF"/>
                </a:solidFill>
                <a:latin typeface="Courier New" panose="02070309020205020404" pitchFamily="49" charset="0"/>
                <a:cs typeface="Courier New" panose="02070309020205020404" pitchFamily="49" charset="0"/>
              </a:rPr>
              <a:t>{</a:t>
            </a:r>
          </a:p>
          <a:p>
            <a:pPr>
              <a:spcBef>
                <a:spcPct val="0"/>
              </a:spcBef>
              <a:buFontTx/>
              <a:buNone/>
            </a:pPr>
            <a:r>
              <a:rPr kumimoji="1" lang="en-GB" altLang="en-US" sz="2000" b="1" dirty="0">
                <a:solidFill>
                  <a:srgbClr val="0000FF"/>
                </a:solidFill>
                <a:latin typeface="Courier New" panose="02070309020205020404" pitchFamily="49" charset="0"/>
                <a:cs typeface="Courier New" panose="02070309020205020404" pitchFamily="49" charset="0"/>
              </a:rPr>
              <a:t>   </a:t>
            </a:r>
            <a:r>
              <a:rPr kumimoji="1" lang="en-GB" altLang="en-US" sz="2000" b="1" dirty="0" err="1">
                <a:solidFill>
                  <a:srgbClr val="0000FF"/>
                </a:solidFill>
                <a:latin typeface="Courier New" panose="02070309020205020404" pitchFamily="49" charset="0"/>
                <a:cs typeface="Courier New" panose="02070309020205020404" pitchFamily="49" charset="0"/>
              </a:rPr>
              <a:t>Console.WriteLine</a:t>
            </a:r>
            <a:r>
              <a:rPr kumimoji="1" lang="en-GB" altLang="en-US" sz="2000" b="1" dirty="0">
                <a:solidFill>
                  <a:srgbClr val="0000FF"/>
                </a:solidFill>
                <a:latin typeface="Courier New" panose="02070309020205020404" pitchFamily="49" charset="0"/>
                <a:cs typeface="Courier New" panose="02070309020205020404" pitchFamily="49" charset="0"/>
              </a:rPr>
              <a:t>(</a:t>
            </a:r>
            <a:r>
              <a:rPr kumimoji="1" lang="en-GB" altLang="en-US" sz="2000" b="1" dirty="0">
                <a:solidFill>
                  <a:srgbClr val="FF0000"/>
                </a:solidFill>
                <a:latin typeface="Courier New" panose="02070309020205020404" pitchFamily="49" charset="0"/>
                <a:cs typeface="Courier New" panose="02070309020205020404" pitchFamily="49" charset="0"/>
              </a:rPr>
              <a:t>n</a:t>
            </a:r>
            <a:r>
              <a:rPr kumimoji="1" lang="en-GB" altLang="en-US" sz="2000" b="1" dirty="0">
                <a:solidFill>
                  <a:srgbClr val="0000FF"/>
                </a:solidFill>
                <a:latin typeface="Courier New" panose="02070309020205020404" pitchFamily="49" charset="0"/>
                <a:cs typeface="Courier New" panose="02070309020205020404" pitchFamily="49" charset="0"/>
              </a:rPr>
              <a:t>);</a:t>
            </a:r>
          </a:p>
          <a:p>
            <a:pPr>
              <a:spcBef>
                <a:spcPct val="0"/>
              </a:spcBef>
              <a:buFontTx/>
              <a:buNone/>
            </a:pPr>
            <a:r>
              <a:rPr kumimoji="1" lang="en-GB" altLang="en-US" sz="2000" b="1" dirty="0">
                <a:solidFill>
                  <a:srgbClr val="0000FF"/>
                </a:solidFill>
                <a:latin typeface="Courier New" panose="02070309020205020404" pitchFamily="49" charset="0"/>
                <a:cs typeface="Courier New" panose="02070309020205020404" pitchFamily="49" charset="0"/>
              </a:rPr>
              <a:t>}</a:t>
            </a:r>
          </a:p>
        </p:txBody>
      </p:sp>
      <p:sp>
        <p:nvSpPr>
          <p:cNvPr id="3" name="TextBox 2">
            <a:extLst>
              <a:ext uri="{FF2B5EF4-FFF2-40B4-BE49-F238E27FC236}">
                <a16:creationId xmlns:a16="http://schemas.microsoft.com/office/drawing/2014/main" id="{0721D01B-29EB-4D04-933A-8D82374EF1D8}"/>
              </a:ext>
            </a:extLst>
          </p:cNvPr>
          <p:cNvSpPr txBox="1"/>
          <p:nvPr/>
        </p:nvSpPr>
        <p:spPr>
          <a:xfrm>
            <a:off x="7162800" y="3657600"/>
            <a:ext cx="1828800" cy="1477328"/>
          </a:xfrm>
          <a:prstGeom prst="rect">
            <a:avLst/>
          </a:prstGeom>
          <a:solidFill>
            <a:schemeClr val="accent1"/>
          </a:solidFill>
          <a:ln>
            <a:solidFill>
              <a:schemeClr val="bg1">
                <a:lumMod val="50000"/>
              </a:schemeClr>
            </a:solidFill>
          </a:ln>
        </p:spPr>
        <p:txBody>
          <a:bodyPr wrap="square" rtlCol="0">
            <a:spAutoFit/>
          </a:bodyPr>
          <a:lstStyle/>
          <a:p>
            <a:r>
              <a:rPr lang="en-US" dirty="0"/>
              <a:t>Output:</a:t>
            </a:r>
          </a:p>
          <a:p>
            <a:pPr marL="396875"/>
            <a:r>
              <a:rPr lang="en-US" b="1" dirty="0">
                <a:latin typeface="Courier New" panose="02070309020205020404" pitchFamily="49" charset="0"/>
                <a:cs typeface="Courier New" panose="02070309020205020404" pitchFamily="49" charset="0"/>
              </a:rPr>
              <a:t>Peter </a:t>
            </a:r>
          </a:p>
          <a:p>
            <a:pPr marL="396875"/>
            <a:r>
              <a:rPr lang="en-US" b="1" dirty="0">
                <a:latin typeface="Courier New" panose="02070309020205020404" pitchFamily="49" charset="0"/>
                <a:cs typeface="Courier New" panose="02070309020205020404" pitchFamily="49" charset="0"/>
              </a:rPr>
              <a:t>John</a:t>
            </a:r>
          </a:p>
          <a:p>
            <a:pPr marL="396875"/>
            <a:r>
              <a:rPr lang="en-US" b="1" dirty="0">
                <a:latin typeface="Courier New" panose="02070309020205020404" pitchFamily="49" charset="0"/>
                <a:cs typeface="Courier New" panose="02070309020205020404" pitchFamily="49" charset="0"/>
              </a:rPr>
              <a:t>Mary</a:t>
            </a:r>
          </a:p>
          <a:p>
            <a:pPr marL="396875"/>
            <a:r>
              <a:rPr lang="en-US" b="1" dirty="0">
                <a:latin typeface="Courier New" panose="02070309020205020404" pitchFamily="49" charset="0"/>
                <a:cs typeface="Courier New" panose="02070309020205020404" pitchFamily="49" charset="0"/>
              </a:rPr>
              <a:t>David</a:t>
            </a:r>
          </a:p>
        </p:txBody>
      </p:sp>
    </p:spTree>
    <p:extLst>
      <p:ext uri="{BB962C8B-B14F-4D97-AF65-F5344CB8AC3E}">
        <p14:creationId xmlns:p14="http://schemas.microsoft.com/office/powerpoint/2010/main" val="3049078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FA214B2B-7744-400C-A485-426C7F403A73}"/>
              </a:ext>
            </a:extLst>
          </p:cNvPr>
          <p:cNvSpPr>
            <a:spLocks noGrp="1"/>
          </p:cNvSpPr>
          <p:nvPr>
            <p:ph type="title"/>
          </p:nvPr>
        </p:nvSpPr>
        <p:spPr>
          <a:xfrm>
            <a:off x="152400" y="52388"/>
            <a:ext cx="8991600" cy="685800"/>
          </a:xfrm>
        </p:spPr>
        <p:txBody>
          <a:bodyPr/>
          <a:lstStyle/>
          <a:p>
            <a:pPr eaLnBrk="1" hangingPunct="1"/>
            <a:r>
              <a:rPr lang="en-US" altLang="en-US" dirty="0"/>
              <a:t>Queue&lt;T&gt; Example 2</a:t>
            </a:r>
          </a:p>
        </p:txBody>
      </p:sp>
      <p:sp>
        <p:nvSpPr>
          <p:cNvPr id="69635" name="Content Placeholder 2">
            <a:extLst>
              <a:ext uri="{FF2B5EF4-FFF2-40B4-BE49-F238E27FC236}">
                <a16:creationId xmlns:a16="http://schemas.microsoft.com/office/drawing/2014/main" id="{C93B24F8-987C-40E0-8035-BCD4DE7D6627}"/>
              </a:ext>
            </a:extLst>
          </p:cNvPr>
          <p:cNvSpPr>
            <a:spLocks noGrp="1"/>
          </p:cNvSpPr>
          <p:nvPr>
            <p:ph idx="1"/>
          </p:nvPr>
        </p:nvSpPr>
        <p:spPr>
          <a:xfrm>
            <a:off x="228600" y="838200"/>
            <a:ext cx="8382000" cy="990600"/>
          </a:xfrm>
        </p:spPr>
        <p:txBody>
          <a:bodyPr/>
          <a:lstStyle/>
          <a:p>
            <a:pPr eaLnBrk="1" hangingPunct="1"/>
            <a:r>
              <a:rPr lang="en-US" altLang="en-US" dirty="0"/>
              <a:t>Create a copy of a queue, remove one element from the duplicated queue and display it.</a:t>
            </a:r>
          </a:p>
          <a:p>
            <a:pPr eaLnBrk="1" hangingPunct="1">
              <a:buFont typeface="Wingdings" panose="05000000000000000000" pitchFamily="2" charset="2"/>
              <a:buNone/>
            </a:pPr>
            <a:endParaRPr lang="en-US" altLang="en-US" dirty="0"/>
          </a:p>
          <a:p>
            <a:pPr eaLnBrk="1" hangingPunct="1">
              <a:buFont typeface="Wingdings" panose="05000000000000000000" pitchFamily="2" charset="2"/>
              <a:buNone/>
            </a:pPr>
            <a:r>
              <a:rPr lang="en-US" altLang="en-US" dirty="0"/>
              <a:t>  </a:t>
            </a:r>
          </a:p>
        </p:txBody>
      </p:sp>
      <p:sp>
        <p:nvSpPr>
          <p:cNvPr id="69636" name="Rectangle 2">
            <a:extLst>
              <a:ext uri="{FF2B5EF4-FFF2-40B4-BE49-F238E27FC236}">
                <a16:creationId xmlns:a16="http://schemas.microsoft.com/office/drawing/2014/main" id="{6A7C38E3-66D8-4824-BE62-A1FB7ABD21A7}"/>
              </a:ext>
            </a:extLst>
          </p:cNvPr>
          <p:cNvSpPr>
            <a:spLocks noChangeArrowheads="1"/>
          </p:cNvSpPr>
          <p:nvPr/>
        </p:nvSpPr>
        <p:spPr bwMode="auto">
          <a:xfrm>
            <a:off x="152400" y="1909085"/>
            <a:ext cx="8903178" cy="3724096"/>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marL="0" indent="0" eaLnBrk="1" hangingPunct="1">
              <a:buNone/>
              <a:tabLst>
                <a:tab pos="463550" algn="l"/>
              </a:tabLst>
            </a:pPr>
            <a:r>
              <a:rPr kumimoji="1" lang="en-GB" altLang="en-US" sz="2000" b="1" dirty="0">
                <a:solidFill>
                  <a:srgbClr val="0000FF"/>
                </a:solidFill>
                <a:latin typeface="Courier New" panose="02070309020205020404" pitchFamily="49" charset="0"/>
                <a:cs typeface="Courier New" panose="02070309020205020404" pitchFamily="49" charset="0"/>
              </a:rPr>
              <a:t>string[] </a:t>
            </a:r>
            <a:r>
              <a:rPr kumimoji="1" lang="en-GB" altLang="en-US" sz="2000" b="1" dirty="0" err="1">
                <a:solidFill>
                  <a:srgbClr val="0000FF"/>
                </a:solidFill>
                <a:latin typeface="Courier New" panose="02070309020205020404" pitchFamily="49" charset="0"/>
                <a:cs typeface="Courier New" panose="02070309020205020404" pitchFamily="49" charset="0"/>
              </a:rPr>
              <a:t>namesArray</a:t>
            </a:r>
            <a:r>
              <a:rPr kumimoji="1" lang="en-GB" altLang="en-US" sz="2000" b="1" dirty="0">
                <a:solidFill>
                  <a:srgbClr val="0000FF"/>
                </a:solidFill>
                <a:latin typeface="Courier New" panose="02070309020205020404" pitchFamily="49" charset="0"/>
                <a:cs typeface="Courier New" panose="02070309020205020404" pitchFamily="49" charset="0"/>
              </a:rPr>
              <a:t> = {</a:t>
            </a:r>
            <a:r>
              <a:rPr kumimoji="1" lang="en-US" altLang="en-US" sz="2000" b="1" dirty="0">
                <a:solidFill>
                  <a:srgbClr val="0000FF"/>
                </a:solidFill>
                <a:latin typeface="Courier New" panose="02070309020205020404" pitchFamily="49" charset="0"/>
                <a:cs typeface="Courier New" panose="02070309020205020404" pitchFamily="49" charset="0"/>
              </a:rPr>
              <a:t>"</a:t>
            </a:r>
            <a:r>
              <a:rPr kumimoji="1" lang="en-GB" altLang="en-US" sz="2000" b="1" dirty="0">
                <a:solidFill>
                  <a:srgbClr val="0000FF"/>
                </a:solidFill>
                <a:latin typeface="Courier New" panose="02070309020205020404" pitchFamily="49" charset="0"/>
                <a:cs typeface="Courier New" panose="02070309020205020404" pitchFamily="49" charset="0"/>
              </a:rPr>
              <a:t>Peter</a:t>
            </a:r>
            <a:r>
              <a:rPr kumimoji="1" lang="en-US" altLang="en-US" sz="2000" b="1" dirty="0">
                <a:solidFill>
                  <a:srgbClr val="0000FF"/>
                </a:solidFill>
                <a:latin typeface="Courier New" panose="02070309020205020404" pitchFamily="49" charset="0"/>
                <a:cs typeface="Courier New" panose="02070309020205020404" pitchFamily="49" charset="0"/>
              </a:rPr>
              <a:t>", "John", "Mary", "David"</a:t>
            </a:r>
            <a:r>
              <a:rPr kumimoji="1" lang="en-GB" altLang="en-US" sz="2000" b="1" dirty="0">
                <a:solidFill>
                  <a:srgbClr val="0000FF"/>
                </a:solidFill>
                <a:latin typeface="Courier New" panose="02070309020205020404" pitchFamily="49" charset="0"/>
                <a:cs typeface="Courier New" panose="02070309020205020404" pitchFamily="49" charset="0"/>
              </a:rPr>
              <a:t>};</a:t>
            </a:r>
          </a:p>
          <a:p>
            <a:pPr marL="0" indent="0" eaLnBrk="1" hangingPunct="1">
              <a:buNone/>
              <a:tabLst>
                <a:tab pos="463550" algn="l"/>
              </a:tabLst>
            </a:pPr>
            <a:r>
              <a:rPr kumimoji="1" lang="en-GB" altLang="en-US" sz="2000" b="1" dirty="0">
                <a:solidFill>
                  <a:srgbClr val="0000FF"/>
                </a:solidFill>
                <a:latin typeface="Courier New" panose="02070309020205020404" pitchFamily="49" charset="0"/>
                <a:cs typeface="Courier New" panose="02070309020205020404" pitchFamily="49" charset="0"/>
              </a:rPr>
              <a:t>Queue&lt;string&gt; </a:t>
            </a:r>
            <a:r>
              <a:rPr kumimoji="1" lang="en-GB" altLang="en-US" sz="2000" b="1" dirty="0" err="1">
                <a:solidFill>
                  <a:srgbClr val="0000FF"/>
                </a:solidFill>
                <a:latin typeface="Courier New" panose="02070309020205020404" pitchFamily="49" charset="0"/>
                <a:cs typeface="Courier New" panose="02070309020205020404" pitchFamily="49" charset="0"/>
              </a:rPr>
              <a:t>namesQueue</a:t>
            </a:r>
            <a:r>
              <a:rPr kumimoji="1" lang="en-GB" altLang="en-US" sz="2000" b="1" dirty="0">
                <a:solidFill>
                  <a:srgbClr val="0000FF"/>
                </a:solidFill>
                <a:latin typeface="Courier New" panose="02070309020205020404" pitchFamily="49" charset="0"/>
                <a:cs typeface="Courier New" panose="02070309020205020404" pitchFamily="49" charset="0"/>
              </a:rPr>
              <a:t> = new Queue&lt;string&gt;(</a:t>
            </a:r>
            <a:r>
              <a:rPr kumimoji="1" lang="en-GB" altLang="en-US" sz="2000" b="1" dirty="0" err="1">
                <a:solidFill>
                  <a:srgbClr val="0000FF"/>
                </a:solidFill>
                <a:latin typeface="Courier New" panose="02070309020205020404" pitchFamily="49" charset="0"/>
                <a:cs typeface="Courier New" panose="02070309020205020404" pitchFamily="49" charset="0"/>
              </a:rPr>
              <a:t>namesArray</a:t>
            </a:r>
            <a:r>
              <a:rPr kumimoji="1" lang="en-GB" altLang="en-US" sz="2000" b="1" dirty="0">
                <a:solidFill>
                  <a:srgbClr val="0000FF"/>
                </a:solidFill>
                <a:latin typeface="Courier New" panose="02070309020205020404" pitchFamily="49" charset="0"/>
                <a:cs typeface="Courier New" panose="02070309020205020404" pitchFamily="49" charset="0"/>
              </a:rPr>
              <a:t>);</a:t>
            </a:r>
          </a:p>
          <a:p>
            <a:pPr marL="0" indent="0" eaLnBrk="1" hangingPunct="1">
              <a:buNone/>
              <a:tabLst>
                <a:tab pos="463550" algn="l"/>
              </a:tabLst>
            </a:pPr>
            <a:r>
              <a:rPr kumimoji="1" lang="en-US" altLang="en-US" sz="2000" b="1" dirty="0">
                <a:solidFill>
                  <a:srgbClr val="0000FF"/>
                </a:solidFill>
                <a:latin typeface="Courier New" panose="02070309020205020404" pitchFamily="49" charset="0"/>
                <a:cs typeface="Courier New" panose="02070309020205020404" pitchFamily="49" charset="0"/>
              </a:rPr>
              <a:t>Queue</a:t>
            </a:r>
            <a:r>
              <a:rPr kumimoji="1" lang="en-GB" altLang="en-US" sz="2000" b="1" dirty="0">
                <a:solidFill>
                  <a:srgbClr val="0000FF"/>
                </a:solidFill>
                <a:latin typeface="Courier New" panose="02070309020205020404" pitchFamily="49" charset="0"/>
                <a:cs typeface="Courier New" panose="02070309020205020404" pitchFamily="49" charset="0"/>
              </a:rPr>
              <a:t>&lt;string&gt; </a:t>
            </a:r>
            <a:r>
              <a:rPr kumimoji="1" lang="en-GB" altLang="en-US" sz="2000" b="1" dirty="0" err="1">
                <a:solidFill>
                  <a:srgbClr val="0000FF"/>
                </a:solidFill>
                <a:latin typeface="Courier New" panose="02070309020205020404" pitchFamily="49" charset="0"/>
                <a:cs typeface="Courier New" panose="02070309020205020404" pitchFamily="49" charset="0"/>
              </a:rPr>
              <a:t>dupQueue</a:t>
            </a:r>
            <a:r>
              <a:rPr kumimoji="1" lang="en-GB" altLang="en-US" sz="2000" b="1" dirty="0">
                <a:solidFill>
                  <a:srgbClr val="0000FF"/>
                </a:solidFill>
                <a:latin typeface="Courier New" panose="02070309020205020404" pitchFamily="49" charset="0"/>
                <a:cs typeface="Courier New" panose="02070309020205020404" pitchFamily="49" charset="0"/>
              </a:rPr>
              <a:t> = new Queue&lt;string&gt; </a:t>
            </a:r>
          </a:p>
          <a:p>
            <a:pPr marL="0" indent="0" eaLnBrk="1" hangingPunct="1">
              <a:buNone/>
              <a:tabLst>
                <a:tab pos="463550" algn="l"/>
              </a:tabLst>
            </a:pPr>
            <a:r>
              <a:rPr kumimoji="1" lang="en-GB" altLang="en-US" sz="2000" b="1" dirty="0">
                <a:solidFill>
                  <a:srgbClr val="0000FF"/>
                </a:solidFill>
                <a:latin typeface="Courier New" panose="02070309020205020404" pitchFamily="49" charset="0"/>
                <a:cs typeface="Courier New" panose="02070309020205020404" pitchFamily="49" charset="0"/>
              </a:rPr>
              <a:t>						(</a:t>
            </a:r>
            <a:r>
              <a:rPr kumimoji="1" lang="en-GB" altLang="en-US" sz="2000" b="1" dirty="0" err="1">
                <a:solidFill>
                  <a:srgbClr val="0000FF"/>
                </a:solidFill>
                <a:latin typeface="Courier New" panose="02070309020205020404" pitchFamily="49" charset="0"/>
                <a:cs typeface="Courier New" panose="02070309020205020404" pitchFamily="49" charset="0"/>
              </a:rPr>
              <a:t>namesQueue</a:t>
            </a:r>
            <a:r>
              <a:rPr kumimoji="1" lang="en-GB" altLang="en-US" sz="2000" b="1" dirty="0" err="1">
                <a:solidFill>
                  <a:srgbClr val="FF0000"/>
                </a:solidFill>
                <a:latin typeface="Courier New" panose="02070309020205020404" pitchFamily="49" charset="0"/>
                <a:cs typeface="Courier New" panose="02070309020205020404" pitchFamily="49" charset="0"/>
              </a:rPr>
              <a:t>.toArray</a:t>
            </a:r>
            <a:r>
              <a:rPr kumimoji="1" lang="en-GB" altLang="en-US" sz="2000" b="1" dirty="0">
                <a:solidFill>
                  <a:srgbClr val="FF0000"/>
                </a:solidFill>
                <a:latin typeface="Courier New" panose="02070309020205020404" pitchFamily="49" charset="0"/>
                <a:cs typeface="Courier New" panose="02070309020205020404" pitchFamily="49" charset="0"/>
              </a:rPr>
              <a:t>()</a:t>
            </a:r>
            <a:r>
              <a:rPr kumimoji="1" lang="en-GB" altLang="en-US" sz="2000" b="1" dirty="0">
                <a:solidFill>
                  <a:srgbClr val="0000FF"/>
                </a:solidFill>
                <a:latin typeface="Courier New" panose="02070309020205020404" pitchFamily="49" charset="0"/>
                <a:cs typeface="Courier New" panose="02070309020205020404" pitchFamily="49" charset="0"/>
              </a:rPr>
              <a:t>);</a:t>
            </a:r>
          </a:p>
          <a:p>
            <a:pPr marL="0" indent="0" eaLnBrk="1" hangingPunct="1">
              <a:buNone/>
              <a:tabLst>
                <a:tab pos="463550" algn="l"/>
              </a:tabLst>
            </a:pPr>
            <a:endParaRPr kumimoji="1" lang="en-GB" altLang="en-US" sz="2000" b="1" dirty="0">
              <a:solidFill>
                <a:srgbClr val="0000FF"/>
              </a:solidFill>
              <a:latin typeface="Courier New" panose="02070309020205020404" pitchFamily="49" charset="0"/>
              <a:cs typeface="Courier New" panose="02070309020205020404" pitchFamily="49" charset="0"/>
            </a:endParaRPr>
          </a:p>
          <a:p>
            <a:pPr>
              <a:spcBef>
                <a:spcPct val="0"/>
              </a:spcBef>
              <a:buFontTx/>
              <a:buNone/>
            </a:pPr>
            <a:r>
              <a:rPr kumimoji="1" lang="en-US" altLang="en-US" sz="2000" b="1" dirty="0" err="1">
                <a:solidFill>
                  <a:srgbClr val="FF0000"/>
                </a:solidFill>
                <a:latin typeface="Courier New" panose="02070309020205020404" pitchFamily="49" charset="0"/>
                <a:cs typeface="Courier New" panose="02070309020205020404" pitchFamily="49" charset="0"/>
              </a:rPr>
              <a:t>dupQueue.Dequeue</a:t>
            </a:r>
            <a:r>
              <a:rPr kumimoji="1" lang="en-US" altLang="en-US" sz="2000" b="1" dirty="0">
                <a:solidFill>
                  <a:srgbClr val="FF0000"/>
                </a:solidFill>
                <a:latin typeface="Courier New" panose="02070309020205020404" pitchFamily="49" charset="0"/>
                <a:cs typeface="Courier New" panose="02070309020205020404" pitchFamily="49" charset="0"/>
              </a:rPr>
              <a:t>();</a:t>
            </a:r>
          </a:p>
          <a:p>
            <a:pPr>
              <a:spcBef>
                <a:spcPct val="0"/>
              </a:spcBef>
              <a:buFontTx/>
              <a:buNone/>
            </a:pPr>
            <a:endParaRPr kumimoji="1" lang="en-GB" altLang="en-US" sz="2000" b="1" dirty="0">
              <a:solidFill>
                <a:srgbClr val="0000FF"/>
              </a:solidFill>
              <a:latin typeface="Courier New" panose="02070309020205020404" pitchFamily="49" charset="0"/>
              <a:cs typeface="Courier New" panose="02070309020205020404" pitchFamily="49" charset="0"/>
            </a:endParaRPr>
          </a:p>
          <a:p>
            <a:pPr>
              <a:spcBef>
                <a:spcPct val="0"/>
              </a:spcBef>
              <a:buNone/>
            </a:pPr>
            <a:r>
              <a:rPr kumimoji="1" lang="en-GB" altLang="en-US" sz="2000" b="1" dirty="0">
                <a:solidFill>
                  <a:srgbClr val="0000FF"/>
                </a:solidFill>
                <a:latin typeface="Courier New" panose="02070309020205020404" pitchFamily="49" charset="0"/>
                <a:cs typeface="Courier New" panose="02070309020205020404" pitchFamily="49" charset="0"/>
              </a:rPr>
              <a:t>foreach (string n in </a:t>
            </a:r>
            <a:r>
              <a:rPr kumimoji="1" lang="en-GB" altLang="en-US" sz="2000" b="1" dirty="0" err="1">
                <a:solidFill>
                  <a:srgbClr val="0000FF"/>
                </a:solidFill>
                <a:latin typeface="Courier New" panose="02070309020205020404" pitchFamily="49" charset="0"/>
                <a:cs typeface="Courier New" panose="02070309020205020404" pitchFamily="49" charset="0"/>
              </a:rPr>
              <a:t>dupQueue</a:t>
            </a:r>
            <a:r>
              <a:rPr kumimoji="1" lang="en-GB" altLang="en-US" sz="2000" b="1" dirty="0">
                <a:solidFill>
                  <a:srgbClr val="0000FF"/>
                </a:solidFill>
                <a:latin typeface="Courier New" panose="02070309020205020404" pitchFamily="49" charset="0"/>
                <a:cs typeface="Courier New" panose="02070309020205020404" pitchFamily="49" charset="0"/>
              </a:rPr>
              <a:t>)</a:t>
            </a:r>
          </a:p>
          <a:p>
            <a:pPr>
              <a:spcBef>
                <a:spcPct val="0"/>
              </a:spcBef>
              <a:buNone/>
            </a:pPr>
            <a:r>
              <a:rPr kumimoji="1" lang="en-GB" altLang="en-US" sz="2000" b="1" dirty="0">
                <a:solidFill>
                  <a:srgbClr val="0000FF"/>
                </a:solidFill>
                <a:latin typeface="Courier New" panose="02070309020205020404" pitchFamily="49" charset="0"/>
                <a:cs typeface="Courier New" panose="02070309020205020404" pitchFamily="49" charset="0"/>
              </a:rPr>
              <a:t>{</a:t>
            </a:r>
          </a:p>
          <a:p>
            <a:pPr>
              <a:spcBef>
                <a:spcPct val="0"/>
              </a:spcBef>
              <a:buNone/>
            </a:pPr>
            <a:r>
              <a:rPr kumimoji="1" lang="en-GB" altLang="en-US" sz="2000" b="1" dirty="0">
                <a:solidFill>
                  <a:srgbClr val="0000FF"/>
                </a:solidFill>
                <a:latin typeface="Courier New" panose="02070309020205020404" pitchFamily="49" charset="0"/>
                <a:cs typeface="Courier New" panose="02070309020205020404" pitchFamily="49" charset="0"/>
              </a:rPr>
              <a:t>   </a:t>
            </a:r>
            <a:r>
              <a:rPr kumimoji="1" lang="en-GB" altLang="en-US" sz="2000" b="1" dirty="0" err="1">
                <a:solidFill>
                  <a:srgbClr val="0000FF"/>
                </a:solidFill>
                <a:latin typeface="Courier New" panose="02070309020205020404" pitchFamily="49" charset="0"/>
                <a:cs typeface="Courier New" panose="02070309020205020404" pitchFamily="49" charset="0"/>
              </a:rPr>
              <a:t>Console.WriteLine</a:t>
            </a:r>
            <a:r>
              <a:rPr kumimoji="1" lang="en-GB" altLang="en-US" sz="2000" b="1" dirty="0">
                <a:solidFill>
                  <a:srgbClr val="0000FF"/>
                </a:solidFill>
                <a:latin typeface="Courier New" panose="02070309020205020404" pitchFamily="49" charset="0"/>
                <a:cs typeface="Courier New" panose="02070309020205020404" pitchFamily="49" charset="0"/>
              </a:rPr>
              <a:t>(n);</a:t>
            </a:r>
          </a:p>
          <a:p>
            <a:pPr>
              <a:spcBef>
                <a:spcPct val="0"/>
              </a:spcBef>
              <a:buFontTx/>
              <a:buNone/>
            </a:pPr>
            <a:r>
              <a:rPr kumimoji="1" lang="en-GB" altLang="en-US" sz="2000" b="1" dirty="0">
                <a:solidFill>
                  <a:srgbClr val="0000FF"/>
                </a:solidFill>
                <a:latin typeface="Courier New" panose="02070309020205020404" pitchFamily="49" charset="0"/>
                <a:cs typeface="Courier New" panose="02070309020205020404" pitchFamily="49" charset="0"/>
              </a:rPr>
              <a:t>}</a:t>
            </a:r>
          </a:p>
        </p:txBody>
      </p:sp>
      <p:pic>
        <p:nvPicPr>
          <p:cNvPr id="2" name="s35">
            <a:hlinkClick r:id="" action="ppaction://media"/>
            <a:extLst>
              <a:ext uri="{FF2B5EF4-FFF2-40B4-BE49-F238E27FC236}">
                <a16:creationId xmlns:a16="http://schemas.microsoft.com/office/drawing/2014/main" id="{2AC502F5-A04A-4627-B1B5-BCC781C2E43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43582" y="178594"/>
            <a:ext cx="406400" cy="406400"/>
          </a:xfrm>
          <a:prstGeom prst="rect">
            <a:avLst/>
          </a:prstGeom>
        </p:spPr>
      </p:pic>
      <p:sp>
        <p:nvSpPr>
          <p:cNvPr id="6" name="TextBox 5">
            <a:extLst>
              <a:ext uri="{FF2B5EF4-FFF2-40B4-BE49-F238E27FC236}">
                <a16:creationId xmlns:a16="http://schemas.microsoft.com/office/drawing/2014/main" id="{AF2C3EB7-ED01-493C-8A55-D731118F5DA3}"/>
              </a:ext>
            </a:extLst>
          </p:cNvPr>
          <p:cNvSpPr txBox="1"/>
          <p:nvPr/>
        </p:nvSpPr>
        <p:spPr>
          <a:xfrm>
            <a:off x="7156174" y="4648200"/>
            <a:ext cx="1828800" cy="1200329"/>
          </a:xfrm>
          <a:prstGeom prst="rect">
            <a:avLst/>
          </a:prstGeom>
          <a:solidFill>
            <a:schemeClr val="accent1"/>
          </a:solidFill>
          <a:ln>
            <a:solidFill>
              <a:schemeClr val="bg1">
                <a:lumMod val="50000"/>
              </a:schemeClr>
            </a:solidFill>
          </a:ln>
        </p:spPr>
        <p:txBody>
          <a:bodyPr wrap="square" rtlCol="0">
            <a:spAutoFit/>
          </a:bodyPr>
          <a:lstStyle/>
          <a:p>
            <a:r>
              <a:rPr lang="en-US" dirty="0"/>
              <a:t>Output:</a:t>
            </a:r>
            <a:endParaRPr lang="en-US" b="1" dirty="0">
              <a:latin typeface="Courier New" panose="02070309020205020404" pitchFamily="49" charset="0"/>
              <a:cs typeface="Courier New" panose="02070309020205020404" pitchFamily="49" charset="0"/>
            </a:endParaRPr>
          </a:p>
          <a:p>
            <a:pPr marL="396875"/>
            <a:r>
              <a:rPr lang="en-US" b="1" dirty="0">
                <a:latin typeface="Courier New" panose="02070309020205020404" pitchFamily="49" charset="0"/>
                <a:cs typeface="Courier New" panose="02070309020205020404" pitchFamily="49" charset="0"/>
              </a:rPr>
              <a:t>John</a:t>
            </a:r>
          </a:p>
          <a:p>
            <a:pPr marL="396875"/>
            <a:r>
              <a:rPr lang="en-US" b="1" dirty="0">
                <a:latin typeface="Courier New" panose="02070309020205020404" pitchFamily="49" charset="0"/>
                <a:cs typeface="Courier New" panose="02070309020205020404" pitchFamily="49" charset="0"/>
              </a:rPr>
              <a:t>Mary</a:t>
            </a:r>
          </a:p>
          <a:p>
            <a:pPr marL="396875"/>
            <a:r>
              <a:rPr lang="en-US" b="1" dirty="0">
                <a:latin typeface="Courier New" panose="02070309020205020404" pitchFamily="49" charset="0"/>
                <a:cs typeface="Courier New" panose="02070309020205020404" pitchFamily="49" charset="0"/>
              </a:rPr>
              <a:t>David</a:t>
            </a:r>
          </a:p>
        </p:txBody>
      </p:sp>
    </p:spTree>
    <p:extLst>
      <p:ext uri="{BB962C8B-B14F-4D97-AF65-F5344CB8AC3E}">
        <p14:creationId xmlns:p14="http://schemas.microsoft.com/office/powerpoint/2010/main" val="1526951948"/>
      </p:ext>
    </p:extLst>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2"/>
                </p:tgtEl>
              </p:cMediaNode>
            </p:audi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7368247C-83AF-4A5C-8053-82850A57A0A4}"/>
              </a:ext>
            </a:extLst>
          </p:cNvPr>
          <p:cNvSpPr>
            <a:spLocks noGrp="1"/>
          </p:cNvSpPr>
          <p:nvPr>
            <p:ph type="title"/>
          </p:nvPr>
        </p:nvSpPr>
        <p:spPr>
          <a:xfrm>
            <a:off x="722313" y="2795588"/>
            <a:ext cx="7772400" cy="1362075"/>
          </a:xfrm>
        </p:spPr>
        <p:txBody>
          <a:bodyPr/>
          <a:lstStyle/>
          <a:p>
            <a:pPr eaLnBrk="1" hangingPunct="1"/>
            <a:r>
              <a:rPr lang="en-US" altLang="en-US" dirty="0"/>
              <a:t>Dictionary&lt;</a:t>
            </a:r>
            <a:r>
              <a:rPr lang="en-US" altLang="en-US" dirty="0" err="1"/>
              <a:t>TKey</a:t>
            </a:r>
            <a:r>
              <a:rPr lang="en-US" altLang="en-US" dirty="0"/>
              <a:t>, TValue&gt;</a:t>
            </a:r>
          </a:p>
        </p:txBody>
      </p:sp>
      <p:sp>
        <p:nvSpPr>
          <p:cNvPr id="4" name="Rectangle 3">
            <a:extLst>
              <a:ext uri="{FF2B5EF4-FFF2-40B4-BE49-F238E27FC236}">
                <a16:creationId xmlns:a16="http://schemas.microsoft.com/office/drawing/2014/main" id="{D890D3D6-A073-4994-8413-BFD7CA497A51}"/>
              </a:ext>
            </a:extLst>
          </p:cNvPr>
          <p:cNvSpPr/>
          <p:nvPr/>
        </p:nvSpPr>
        <p:spPr>
          <a:xfrm>
            <a:off x="722312" y="4495800"/>
            <a:ext cx="8116887" cy="1015663"/>
          </a:xfrm>
          <a:prstGeom prst="rect">
            <a:avLst/>
          </a:prstGeom>
        </p:spPr>
        <p:txBody>
          <a:bodyPr wrap="square">
            <a:spAutoFit/>
          </a:bodyPr>
          <a:lstStyle/>
          <a:p>
            <a:r>
              <a:rPr lang="en-US" sz="2400" dirty="0"/>
              <a:t>Documentation: </a:t>
            </a:r>
            <a:endParaRPr lang="en-GB" sz="2400" dirty="0"/>
          </a:p>
          <a:p>
            <a:pPr marL="357188"/>
            <a:r>
              <a:rPr lang="en-GB" dirty="0">
                <a:hlinkClick r:id="rId3"/>
              </a:rPr>
              <a:t>https://learn.microsoft.com/en-us/dotnet/api/system.collections.generic.dictionary-2.-ctor?view=net-6.0</a:t>
            </a:r>
            <a:r>
              <a:rPr lang="en-GB" dirty="0"/>
              <a:t> </a:t>
            </a:r>
          </a:p>
        </p:txBody>
      </p:sp>
    </p:spTree>
    <p:extLst>
      <p:ext uri="{BB962C8B-B14F-4D97-AF65-F5344CB8AC3E}">
        <p14:creationId xmlns:p14="http://schemas.microsoft.com/office/powerpoint/2010/main" val="2895487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3EE5F7B2-0C69-4E52-8C53-B698A58E35AB}"/>
              </a:ext>
            </a:extLst>
          </p:cNvPr>
          <p:cNvSpPr>
            <a:spLocks noGrp="1"/>
          </p:cNvSpPr>
          <p:nvPr>
            <p:ph type="title"/>
          </p:nvPr>
        </p:nvSpPr>
        <p:spPr>
          <a:xfrm>
            <a:off x="38100" y="0"/>
            <a:ext cx="8991600" cy="685800"/>
          </a:xfrm>
        </p:spPr>
        <p:txBody>
          <a:bodyPr/>
          <a:lstStyle/>
          <a:p>
            <a:pPr eaLnBrk="1" hangingPunct="1"/>
            <a:r>
              <a:rPr lang="en-US" altLang="en-US" dirty="0"/>
              <a:t>Dictionary&lt;</a:t>
            </a:r>
            <a:r>
              <a:rPr lang="en-US" altLang="en-US" dirty="0" err="1"/>
              <a:t>TKey</a:t>
            </a:r>
            <a:r>
              <a:rPr lang="en-US" altLang="en-US" dirty="0"/>
              <a:t>, TValue&gt;</a:t>
            </a:r>
          </a:p>
        </p:txBody>
      </p:sp>
      <p:sp>
        <p:nvSpPr>
          <p:cNvPr id="59394" name="Content Placeholder 2">
            <a:extLst>
              <a:ext uri="{FF2B5EF4-FFF2-40B4-BE49-F238E27FC236}">
                <a16:creationId xmlns:a16="http://schemas.microsoft.com/office/drawing/2014/main" id="{EB022796-9C18-4E0C-B049-1F7C98F899C9}"/>
              </a:ext>
            </a:extLst>
          </p:cNvPr>
          <p:cNvSpPr>
            <a:spLocks noGrp="1"/>
          </p:cNvSpPr>
          <p:nvPr>
            <p:ph idx="1"/>
          </p:nvPr>
        </p:nvSpPr>
        <p:spPr>
          <a:xfrm>
            <a:off x="152400" y="728047"/>
            <a:ext cx="8686800" cy="5059363"/>
          </a:xfrm>
        </p:spPr>
        <p:txBody>
          <a:bodyPr/>
          <a:lstStyle/>
          <a:p>
            <a:pPr eaLnBrk="1" hangingPunct="1">
              <a:defRPr/>
            </a:pPr>
            <a:r>
              <a:rPr lang="en-US" altLang="en-US" dirty="0"/>
              <a:t>Dictionary stores key-value pairs.</a:t>
            </a:r>
          </a:p>
          <a:p>
            <a:pPr eaLnBrk="1" hangingPunct="1">
              <a:defRPr/>
            </a:pPr>
            <a:r>
              <a:rPr lang="en-US" altLang="en-US" dirty="0"/>
              <a:t>Initializing an empty dictionary, then adding items:</a:t>
            </a:r>
            <a:endParaRPr lang="en-US" altLang="en-US" sz="800" dirty="0"/>
          </a:p>
          <a:p>
            <a:pPr eaLnBrk="1" hangingPunct="1">
              <a:defRPr/>
            </a:pPr>
            <a:endParaRPr lang="en-US" altLang="en-US" dirty="0"/>
          </a:p>
          <a:p>
            <a:pPr eaLnBrk="1" hangingPunct="1">
              <a:defRPr/>
            </a:pPr>
            <a:endParaRPr lang="en-US" altLang="en-US" dirty="0"/>
          </a:p>
          <a:p>
            <a:pPr eaLnBrk="1" hangingPunct="1">
              <a:defRPr/>
            </a:pPr>
            <a:endParaRPr lang="en-US" altLang="en-US" sz="1000" dirty="0"/>
          </a:p>
          <a:p>
            <a:pPr eaLnBrk="1" hangingPunct="1">
              <a:defRPr/>
            </a:pPr>
            <a:r>
              <a:rPr lang="en-US" altLang="en-US" dirty="0"/>
              <a:t>To retrieve one value</a:t>
            </a:r>
          </a:p>
          <a:p>
            <a:pPr eaLnBrk="1" hangingPunct="1">
              <a:defRPr/>
            </a:pPr>
            <a:endParaRPr lang="en-US" altLang="en-US" sz="2200" dirty="0"/>
          </a:p>
          <a:p>
            <a:pPr eaLnBrk="1" hangingPunct="1">
              <a:defRPr/>
            </a:pPr>
            <a:r>
              <a:rPr lang="en-US" altLang="en-US" dirty="0"/>
              <a:t>To update one value</a:t>
            </a:r>
          </a:p>
          <a:p>
            <a:pPr eaLnBrk="1" hangingPunct="1">
              <a:defRPr/>
            </a:pPr>
            <a:endParaRPr lang="en-US" altLang="en-US" dirty="0"/>
          </a:p>
          <a:p>
            <a:pPr eaLnBrk="1" hangingPunct="1">
              <a:defRPr/>
            </a:pPr>
            <a:r>
              <a:rPr lang="en-US" altLang="en-US" dirty="0"/>
              <a:t>To test whether key exists, use </a:t>
            </a:r>
            <a:r>
              <a:rPr lang="en-US" altLang="en-US" dirty="0" err="1">
                <a:solidFill>
                  <a:srgbClr val="FF0000"/>
                </a:solidFill>
                <a:latin typeface="Consolas" panose="020B0609020204030204" pitchFamily="49" charset="0"/>
              </a:rPr>
              <a:t>ContainsKey</a:t>
            </a:r>
            <a:r>
              <a:rPr lang="en-US" altLang="en-US" dirty="0">
                <a:solidFill>
                  <a:srgbClr val="FF0000"/>
                </a:solidFill>
                <a:latin typeface="Consolas" panose="020B0609020204030204" pitchFamily="49" charset="0"/>
              </a:rPr>
              <a:t>()</a:t>
            </a:r>
          </a:p>
          <a:p>
            <a:pPr eaLnBrk="1" hangingPunct="1">
              <a:defRPr/>
            </a:pPr>
            <a:endParaRPr lang="en-US" altLang="en-US" dirty="0"/>
          </a:p>
          <a:p>
            <a:pPr eaLnBrk="1" hangingPunct="1">
              <a:defRPr/>
            </a:pPr>
            <a:endParaRPr lang="en-US" altLang="en-US" dirty="0"/>
          </a:p>
          <a:p>
            <a:pPr eaLnBrk="1" hangingPunct="1">
              <a:defRPr/>
            </a:pPr>
            <a:endParaRPr lang="en-US" altLang="en-US" dirty="0"/>
          </a:p>
          <a:p>
            <a:pPr marL="457200" lvl="1" indent="0" eaLnBrk="1" hangingPunct="1">
              <a:buFont typeface="Wingdings" panose="05000000000000000000" pitchFamily="2" charset="2"/>
              <a:buNone/>
              <a:defRPr/>
            </a:pPr>
            <a:endParaRPr lang="en-US" altLang="en-US" dirty="0"/>
          </a:p>
        </p:txBody>
      </p:sp>
      <p:sp>
        <p:nvSpPr>
          <p:cNvPr id="67589" name="Rectangle 2">
            <a:extLst>
              <a:ext uri="{FF2B5EF4-FFF2-40B4-BE49-F238E27FC236}">
                <a16:creationId xmlns:a16="http://schemas.microsoft.com/office/drawing/2014/main" id="{E1D283DB-F794-4EF9-9338-EDDC8ACAA401}"/>
              </a:ext>
            </a:extLst>
          </p:cNvPr>
          <p:cNvSpPr>
            <a:spLocks noChangeArrowheads="1"/>
          </p:cNvSpPr>
          <p:nvPr/>
        </p:nvSpPr>
        <p:spPr bwMode="auto">
          <a:xfrm>
            <a:off x="152400" y="1738183"/>
            <a:ext cx="8991600" cy="1200329"/>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FontTx/>
              <a:buNone/>
            </a:pPr>
            <a:r>
              <a:rPr kumimoji="1" lang="en-GB" altLang="en-US" sz="1800" b="1">
                <a:solidFill>
                  <a:srgbClr val="0000FF"/>
                </a:solidFill>
                <a:latin typeface="Courier New" panose="02070309020205020404" pitchFamily="49" charset="0"/>
                <a:cs typeface="Courier New" panose="02070309020205020404" pitchFamily="49" charset="0"/>
              </a:rPr>
              <a:t>Dictionary&lt;string, int&gt; telDict </a:t>
            </a:r>
            <a:r>
              <a:rPr kumimoji="1" lang="en-GB" altLang="en-US" sz="1800" b="1" dirty="0">
                <a:solidFill>
                  <a:srgbClr val="0000FF"/>
                </a:solidFill>
                <a:latin typeface="Courier New" panose="02070309020205020404" pitchFamily="49" charset="0"/>
                <a:cs typeface="Courier New" panose="02070309020205020404" pitchFamily="49" charset="0"/>
              </a:rPr>
              <a:t>= </a:t>
            </a:r>
            <a:r>
              <a:rPr kumimoji="1" lang="en-GB" altLang="en-US" sz="1800" b="1">
                <a:solidFill>
                  <a:srgbClr val="0000FF"/>
                </a:solidFill>
                <a:latin typeface="Courier New" panose="02070309020205020404" pitchFamily="49" charset="0"/>
                <a:cs typeface="Courier New" panose="02070309020205020404" pitchFamily="49" charset="0"/>
              </a:rPr>
              <a:t>new Dictionary&lt;string, int&gt;();</a:t>
            </a:r>
            <a:endParaRPr kumimoji="1" lang="en-GB" altLang="en-US" sz="1800" b="1" dirty="0">
              <a:solidFill>
                <a:srgbClr val="0000FF"/>
              </a:solidFill>
              <a:latin typeface="Courier New" panose="02070309020205020404" pitchFamily="49" charset="0"/>
              <a:cs typeface="Courier New" panose="02070309020205020404" pitchFamily="49" charset="0"/>
            </a:endParaRPr>
          </a:p>
          <a:p>
            <a:pPr>
              <a:spcBef>
                <a:spcPct val="0"/>
              </a:spcBef>
              <a:buFontTx/>
              <a:buNone/>
            </a:pPr>
            <a:r>
              <a:rPr kumimoji="1" lang="en-US" altLang="en-US" sz="1800" b="1">
                <a:solidFill>
                  <a:srgbClr val="0000FF"/>
                </a:solidFill>
                <a:latin typeface="Courier New" panose="02070309020205020404" pitchFamily="49" charset="0"/>
                <a:cs typeface="Courier New" panose="02070309020205020404" pitchFamily="49" charset="0"/>
              </a:rPr>
              <a:t>telDict.</a:t>
            </a:r>
            <a:r>
              <a:rPr kumimoji="1" lang="en-US" altLang="en-US" sz="1800" b="1" dirty="0" err="1">
                <a:solidFill>
                  <a:srgbClr val="0000FF"/>
                </a:solidFill>
                <a:latin typeface="Courier New" panose="02070309020205020404" pitchFamily="49" charset="0"/>
                <a:cs typeface="Courier New" panose="02070309020205020404" pitchFamily="49" charset="0"/>
              </a:rPr>
              <a:t>Add</a:t>
            </a:r>
            <a:r>
              <a:rPr kumimoji="1" lang="en-US" altLang="en-US" sz="1800" b="1">
                <a:solidFill>
                  <a:srgbClr val="0000FF"/>
                </a:solidFill>
                <a:latin typeface="Courier New" panose="02070309020205020404" pitchFamily="49" charset="0"/>
                <a:cs typeface="Courier New" panose="02070309020205020404" pitchFamily="49" charset="0"/>
              </a:rPr>
              <a:t>("Matt", 91234567);</a:t>
            </a:r>
            <a:endParaRPr kumimoji="1" lang="en-US" altLang="en-US" sz="1800" b="1" dirty="0">
              <a:solidFill>
                <a:srgbClr val="0000FF"/>
              </a:solidFill>
              <a:latin typeface="Courier New" panose="02070309020205020404" pitchFamily="49" charset="0"/>
              <a:cs typeface="Courier New" panose="02070309020205020404" pitchFamily="49" charset="0"/>
            </a:endParaRPr>
          </a:p>
          <a:p>
            <a:pPr>
              <a:spcBef>
                <a:spcPct val="0"/>
              </a:spcBef>
              <a:buFont typeface="Wingdings" panose="05000000000000000000" pitchFamily="2" charset="2"/>
              <a:buNone/>
            </a:pPr>
            <a:r>
              <a:rPr kumimoji="1" lang="en-US" altLang="en-US" sz="1800" b="1">
                <a:solidFill>
                  <a:srgbClr val="0000FF"/>
                </a:solidFill>
                <a:latin typeface="Courier New" panose="02070309020205020404" pitchFamily="49" charset="0"/>
                <a:cs typeface="Courier New" panose="02070309020205020404" pitchFamily="49" charset="0"/>
              </a:rPr>
              <a:t>telDict.</a:t>
            </a:r>
            <a:r>
              <a:rPr kumimoji="1" lang="en-US" altLang="en-US" sz="1800" b="1" dirty="0" err="1">
                <a:solidFill>
                  <a:srgbClr val="0000FF"/>
                </a:solidFill>
                <a:latin typeface="Courier New" panose="02070309020205020404" pitchFamily="49" charset="0"/>
                <a:cs typeface="Courier New" panose="02070309020205020404" pitchFamily="49" charset="0"/>
              </a:rPr>
              <a:t>Add</a:t>
            </a:r>
            <a:r>
              <a:rPr kumimoji="1" lang="en-US" altLang="en-US" sz="1800" b="1">
                <a:solidFill>
                  <a:srgbClr val="0000FF"/>
                </a:solidFill>
                <a:latin typeface="Courier New" panose="02070309020205020404" pitchFamily="49" charset="0"/>
                <a:cs typeface="Courier New" panose="02070309020205020404" pitchFamily="49" charset="0"/>
              </a:rPr>
              <a:t>("Joanne", 92233445);</a:t>
            </a:r>
            <a:endParaRPr kumimoji="1" lang="en-US" altLang="en-US" sz="1800" b="1" dirty="0">
              <a:solidFill>
                <a:srgbClr val="0000FF"/>
              </a:solidFill>
              <a:latin typeface="Courier New" panose="02070309020205020404" pitchFamily="49" charset="0"/>
              <a:cs typeface="Courier New" panose="02070309020205020404" pitchFamily="49" charset="0"/>
            </a:endParaRPr>
          </a:p>
          <a:p>
            <a:pPr>
              <a:spcBef>
                <a:spcPct val="0"/>
              </a:spcBef>
              <a:buFont typeface="Wingdings" panose="05000000000000000000" pitchFamily="2" charset="2"/>
              <a:buNone/>
            </a:pPr>
            <a:r>
              <a:rPr kumimoji="1" lang="en-US" altLang="en-US" sz="1800" b="1">
                <a:solidFill>
                  <a:srgbClr val="0000FF"/>
                </a:solidFill>
                <a:latin typeface="Courier New" panose="02070309020205020404" pitchFamily="49" charset="0"/>
                <a:cs typeface="Courier New" panose="02070309020205020404" pitchFamily="49" charset="0"/>
              </a:rPr>
              <a:t>telDict.</a:t>
            </a:r>
            <a:r>
              <a:rPr kumimoji="1" lang="en-US" altLang="en-US" sz="1800" b="1" dirty="0" err="1">
                <a:solidFill>
                  <a:srgbClr val="0000FF"/>
                </a:solidFill>
                <a:latin typeface="Courier New" panose="02070309020205020404" pitchFamily="49" charset="0"/>
                <a:cs typeface="Courier New" panose="02070309020205020404" pitchFamily="49" charset="0"/>
              </a:rPr>
              <a:t>Add</a:t>
            </a:r>
            <a:r>
              <a:rPr kumimoji="1" lang="en-US" altLang="en-US" sz="1800" b="1">
                <a:solidFill>
                  <a:srgbClr val="0000FF"/>
                </a:solidFill>
                <a:latin typeface="Courier New" panose="02070309020205020404" pitchFamily="49" charset="0"/>
                <a:cs typeface="Courier New" panose="02070309020205020404" pitchFamily="49" charset="0"/>
              </a:rPr>
              <a:t>("Robert", 81237898);</a:t>
            </a:r>
            <a:endParaRPr kumimoji="1" lang="en-US" altLang="en-US" sz="1800" b="1" dirty="0">
              <a:solidFill>
                <a:srgbClr val="0000FF"/>
              </a:solidFill>
              <a:latin typeface="Courier New" panose="02070309020205020404" pitchFamily="49" charset="0"/>
              <a:cs typeface="Courier New" panose="02070309020205020404" pitchFamily="49" charset="0"/>
            </a:endParaRPr>
          </a:p>
        </p:txBody>
      </p:sp>
      <p:sp>
        <p:nvSpPr>
          <p:cNvPr id="67590" name="Rectangle 2">
            <a:extLst>
              <a:ext uri="{FF2B5EF4-FFF2-40B4-BE49-F238E27FC236}">
                <a16:creationId xmlns:a16="http://schemas.microsoft.com/office/drawing/2014/main" id="{4E1857FB-F561-4A90-8151-AB1330BEFA9D}"/>
              </a:ext>
            </a:extLst>
          </p:cNvPr>
          <p:cNvSpPr>
            <a:spLocks noChangeArrowheads="1"/>
          </p:cNvSpPr>
          <p:nvPr/>
        </p:nvSpPr>
        <p:spPr bwMode="auto">
          <a:xfrm>
            <a:off x="609600" y="3493167"/>
            <a:ext cx="7239000" cy="369887"/>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FontTx/>
              <a:buNone/>
            </a:pPr>
            <a:r>
              <a:rPr kumimoji="1" lang="en-US" altLang="en-US" sz="1800" b="1">
                <a:solidFill>
                  <a:srgbClr val="0000FF"/>
                </a:solidFill>
                <a:latin typeface="Courier New" panose="02070309020205020404" pitchFamily="49" charset="0"/>
                <a:cs typeface="Courier New" panose="02070309020205020404" pitchFamily="49" charset="0"/>
              </a:rPr>
              <a:t>Console.WriteLine(telDict["Matt"];)</a:t>
            </a:r>
            <a:r>
              <a:rPr kumimoji="1" lang="en-GB" altLang="en-US" sz="1800" b="1">
                <a:solidFill>
                  <a:srgbClr val="0000FF"/>
                </a:solidFill>
                <a:latin typeface="Courier New" panose="02070309020205020404" pitchFamily="49" charset="0"/>
                <a:cs typeface="Courier New" panose="02070309020205020404" pitchFamily="49" charset="0"/>
              </a:rPr>
              <a:t> </a:t>
            </a:r>
          </a:p>
        </p:txBody>
      </p:sp>
      <p:sp>
        <p:nvSpPr>
          <p:cNvPr id="8" name="Rectangle 2">
            <a:extLst>
              <a:ext uri="{FF2B5EF4-FFF2-40B4-BE49-F238E27FC236}">
                <a16:creationId xmlns:a16="http://schemas.microsoft.com/office/drawing/2014/main" id="{B30BD6E8-986B-4C76-97DC-F23C5644CC14}"/>
              </a:ext>
            </a:extLst>
          </p:cNvPr>
          <p:cNvSpPr>
            <a:spLocks noChangeArrowheads="1"/>
          </p:cNvSpPr>
          <p:nvPr/>
        </p:nvSpPr>
        <p:spPr bwMode="auto">
          <a:xfrm>
            <a:off x="609600" y="4417709"/>
            <a:ext cx="7239000" cy="369887"/>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FontTx/>
              <a:buNone/>
            </a:pPr>
            <a:r>
              <a:rPr kumimoji="1" lang="en-US" altLang="en-US" sz="1800" b="1">
                <a:solidFill>
                  <a:srgbClr val="0000FF"/>
                </a:solidFill>
                <a:latin typeface="Courier New" panose="02070309020205020404" pitchFamily="49" charset="0"/>
                <a:cs typeface="Courier New" panose="02070309020205020404" pitchFamily="49" charset="0"/>
              </a:rPr>
              <a:t>telDict["Matt"] = 97654321;</a:t>
            </a:r>
            <a:endParaRPr kumimoji="1" lang="en-GB" altLang="en-US" sz="1800" b="1">
              <a:solidFill>
                <a:srgbClr val="0000FF"/>
              </a:solidFill>
              <a:latin typeface="Courier New" panose="02070309020205020404" pitchFamily="49" charset="0"/>
              <a:cs typeface="Courier New" panose="02070309020205020404" pitchFamily="49" charset="0"/>
            </a:endParaRPr>
          </a:p>
        </p:txBody>
      </p:sp>
      <p:sp>
        <p:nvSpPr>
          <p:cNvPr id="9" name="Rectangle 2">
            <a:extLst>
              <a:ext uri="{FF2B5EF4-FFF2-40B4-BE49-F238E27FC236}">
                <a16:creationId xmlns:a16="http://schemas.microsoft.com/office/drawing/2014/main" id="{CFC44A6C-5FA6-4681-8C7C-358BF29D9587}"/>
              </a:ext>
            </a:extLst>
          </p:cNvPr>
          <p:cNvSpPr>
            <a:spLocks noChangeArrowheads="1"/>
          </p:cNvSpPr>
          <p:nvPr/>
        </p:nvSpPr>
        <p:spPr bwMode="auto">
          <a:xfrm>
            <a:off x="609600" y="5417522"/>
            <a:ext cx="7239000" cy="369332"/>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FontTx/>
              <a:buNone/>
            </a:pPr>
            <a:r>
              <a:rPr kumimoji="1" lang="en-US" altLang="en-US" sz="1800" b="1">
                <a:solidFill>
                  <a:srgbClr val="0000FF"/>
                </a:solidFill>
                <a:latin typeface="Courier New" panose="02070309020205020404" pitchFamily="49" charset="0"/>
                <a:cs typeface="Courier New" panose="02070309020205020404" pitchFamily="49" charset="0"/>
              </a:rPr>
              <a:t>if (telDict.ContainsKey("Matt"))</a:t>
            </a:r>
            <a:r>
              <a:rPr kumimoji="1" lang="en-GB" altLang="en-US" sz="1800" b="1">
                <a:solidFill>
                  <a:srgbClr val="0000FF"/>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86888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3EE5F7B2-0C69-4E52-8C53-B698A58E35AB}"/>
              </a:ext>
            </a:extLst>
          </p:cNvPr>
          <p:cNvSpPr>
            <a:spLocks noGrp="1"/>
          </p:cNvSpPr>
          <p:nvPr>
            <p:ph type="title"/>
          </p:nvPr>
        </p:nvSpPr>
        <p:spPr>
          <a:xfrm>
            <a:off x="38100" y="0"/>
            <a:ext cx="8991600" cy="685800"/>
          </a:xfrm>
        </p:spPr>
        <p:txBody>
          <a:bodyPr/>
          <a:lstStyle/>
          <a:p>
            <a:pPr eaLnBrk="1" hangingPunct="1"/>
            <a:r>
              <a:rPr lang="en-US" altLang="en-US" dirty="0"/>
              <a:t>Dictionary&lt;</a:t>
            </a:r>
            <a:r>
              <a:rPr lang="en-US" altLang="en-US" dirty="0" err="1"/>
              <a:t>TKey</a:t>
            </a:r>
            <a:r>
              <a:rPr lang="en-US" altLang="en-US" dirty="0"/>
              <a:t>, TValue&gt;</a:t>
            </a:r>
          </a:p>
        </p:txBody>
      </p:sp>
      <p:sp>
        <p:nvSpPr>
          <p:cNvPr id="59394" name="Content Placeholder 2">
            <a:extLst>
              <a:ext uri="{FF2B5EF4-FFF2-40B4-BE49-F238E27FC236}">
                <a16:creationId xmlns:a16="http://schemas.microsoft.com/office/drawing/2014/main" id="{EB022796-9C18-4E0C-B049-1F7C98F899C9}"/>
              </a:ext>
            </a:extLst>
          </p:cNvPr>
          <p:cNvSpPr>
            <a:spLocks noGrp="1"/>
          </p:cNvSpPr>
          <p:nvPr>
            <p:ph idx="1"/>
          </p:nvPr>
        </p:nvSpPr>
        <p:spPr>
          <a:xfrm>
            <a:off x="152400" y="825500"/>
            <a:ext cx="8686800" cy="5059363"/>
          </a:xfrm>
        </p:spPr>
        <p:txBody>
          <a:bodyPr/>
          <a:lstStyle/>
          <a:p>
            <a:pPr eaLnBrk="1" hangingPunct="1">
              <a:defRPr/>
            </a:pPr>
            <a:r>
              <a:rPr lang="en-US" altLang="en-US" dirty="0"/>
              <a:t>Use foreach to enumerate dictionary elements</a:t>
            </a:r>
          </a:p>
          <a:p>
            <a:pPr eaLnBrk="1" hangingPunct="1">
              <a:defRPr/>
            </a:pPr>
            <a:endParaRPr lang="en-US" altLang="en-US" dirty="0"/>
          </a:p>
          <a:p>
            <a:pPr eaLnBrk="1" hangingPunct="1">
              <a:defRPr/>
            </a:pPr>
            <a:endParaRPr lang="en-US" altLang="en-US" dirty="0"/>
          </a:p>
          <a:p>
            <a:pPr eaLnBrk="1" hangingPunct="1">
              <a:defRPr/>
            </a:pPr>
            <a:endParaRPr lang="en-US" altLang="en-US" sz="1600" dirty="0"/>
          </a:p>
          <a:p>
            <a:pPr eaLnBrk="1" hangingPunct="1">
              <a:defRPr/>
            </a:pPr>
            <a:r>
              <a:rPr lang="en-US" altLang="en-US" dirty="0"/>
              <a:t>To get only the values, use the </a:t>
            </a:r>
            <a:r>
              <a:rPr lang="en-US" altLang="en-US" dirty="0">
                <a:solidFill>
                  <a:srgbClr val="FF0000"/>
                </a:solidFill>
                <a:latin typeface="Consolas" panose="020B0609020204030204" pitchFamily="49" charset="0"/>
              </a:rPr>
              <a:t>Values</a:t>
            </a:r>
            <a:r>
              <a:rPr lang="en-US" altLang="en-US" dirty="0"/>
              <a:t> property</a:t>
            </a:r>
          </a:p>
          <a:p>
            <a:pPr eaLnBrk="1" hangingPunct="1">
              <a:defRPr/>
            </a:pPr>
            <a:endParaRPr lang="en-US" altLang="en-US" dirty="0"/>
          </a:p>
          <a:p>
            <a:pPr eaLnBrk="1" hangingPunct="1">
              <a:defRPr/>
            </a:pPr>
            <a:endParaRPr lang="en-US" altLang="en-US" dirty="0"/>
          </a:p>
          <a:p>
            <a:pPr eaLnBrk="1" hangingPunct="1">
              <a:defRPr/>
            </a:pPr>
            <a:r>
              <a:rPr lang="en-US" altLang="en-US" dirty="0"/>
              <a:t>To get only the keys, use the </a:t>
            </a:r>
            <a:r>
              <a:rPr lang="en-US" altLang="en-US" dirty="0">
                <a:solidFill>
                  <a:srgbClr val="FF0000"/>
                </a:solidFill>
                <a:latin typeface="Consolas" panose="020B0609020204030204" pitchFamily="49" charset="0"/>
              </a:rPr>
              <a:t>Keys</a:t>
            </a:r>
            <a:r>
              <a:rPr lang="en-US" altLang="en-US" dirty="0"/>
              <a:t> property</a:t>
            </a:r>
          </a:p>
          <a:p>
            <a:pPr eaLnBrk="1" hangingPunct="1">
              <a:defRPr/>
            </a:pPr>
            <a:endParaRPr lang="en-US" altLang="en-US" dirty="0"/>
          </a:p>
          <a:p>
            <a:pPr eaLnBrk="1" hangingPunct="1">
              <a:defRPr/>
            </a:pPr>
            <a:endParaRPr lang="en-US" altLang="en-US" dirty="0"/>
          </a:p>
          <a:p>
            <a:pPr marL="457200" lvl="1" indent="0" eaLnBrk="1" hangingPunct="1">
              <a:buFont typeface="Wingdings" panose="05000000000000000000" pitchFamily="2" charset="2"/>
              <a:buNone/>
              <a:defRPr/>
            </a:pPr>
            <a:endParaRPr lang="en-US" altLang="en-US" dirty="0"/>
          </a:p>
        </p:txBody>
      </p:sp>
      <p:sp>
        <p:nvSpPr>
          <p:cNvPr id="67589" name="Rectangle 2">
            <a:extLst>
              <a:ext uri="{FF2B5EF4-FFF2-40B4-BE49-F238E27FC236}">
                <a16:creationId xmlns:a16="http://schemas.microsoft.com/office/drawing/2014/main" id="{E1D283DB-F794-4EF9-9338-EDDC8ACAA401}"/>
              </a:ext>
            </a:extLst>
          </p:cNvPr>
          <p:cNvSpPr>
            <a:spLocks noChangeArrowheads="1"/>
          </p:cNvSpPr>
          <p:nvPr/>
        </p:nvSpPr>
        <p:spPr bwMode="auto">
          <a:xfrm>
            <a:off x="584200" y="1340520"/>
            <a:ext cx="7213600" cy="1200329"/>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FontTx/>
              <a:buNone/>
            </a:pPr>
            <a:r>
              <a:rPr kumimoji="1" lang="en-GB" altLang="en-US" sz="1800" b="1" dirty="0">
                <a:solidFill>
                  <a:srgbClr val="0000FF"/>
                </a:solidFill>
                <a:latin typeface="Courier New" panose="02070309020205020404" pitchFamily="49" charset="0"/>
                <a:cs typeface="Courier New" panose="02070309020205020404" pitchFamily="49" charset="0"/>
              </a:rPr>
              <a:t>foreach(</a:t>
            </a:r>
            <a:r>
              <a:rPr kumimoji="1" lang="en-GB" altLang="en-US" sz="1800" b="1" dirty="0" err="1">
                <a:solidFill>
                  <a:srgbClr val="FF0000"/>
                </a:solidFill>
                <a:latin typeface="Courier New" panose="02070309020205020404" pitchFamily="49" charset="0"/>
                <a:cs typeface="Courier New" panose="02070309020205020404" pitchFamily="49" charset="0"/>
              </a:rPr>
              <a:t>KeyValuePair</a:t>
            </a:r>
            <a:r>
              <a:rPr kumimoji="1" lang="en-GB" altLang="en-US" sz="1800" b="1" dirty="0">
                <a:solidFill>
                  <a:srgbClr val="0000FF"/>
                </a:solidFill>
                <a:latin typeface="Courier New" panose="02070309020205020404" pitchFamily="49" charset="0"/>
                <a:cs typeface="Courier New" panose="02070309020205020404" pitchFamily="49" charset="0"/>
              </a:rPr>
              <a:t>&lt;string, int&gt; </a:t>
            </a:r>
            <a:r>
              <a:rPr kumimoji="1" lang="en-GB" altLang="en-US" sz="1800" b="1" dirty="0" err="1">
                <a:solidFill>
                  <a:srgbClr val="0000FF"/>
                </a:solidFill>
                <a:latin typeface="Courier New" panose="02070309020205020404" pitchFamily="49" charset="0"/>
                <a:cs typeface="Courier New" panose="02070309020205020404" pitchFamily="49" charset="0"/>
              </a:rPr>
              <a:t>kvp</a:t>
            </a:r>
            <a:r>
              <a:rPr kumimoji="1" lang="en-GB" altLang="en-US" sz="1800" b="1" dirty="0">
                <a:solidFill>
                  <a:srgbClr val="0000FF"/>
                </a:solidFill>
                <a:latin typeface="Courier New" panose="02070309020205020404" pitchFamily="49" charset="0"/>
                <a:cs typeface="Courier New" panose="02070309020205020404" pitchFamily="49" charset="0"/>
              </a:rPr>
              <a:t> in </a:t>
            </a:r>
            <a:r>
              <a:rPr kumimoji="1" lang="en-GB" altLang="en-US" sz="1800" b="1" dirty="0" err="1">
                <a:solidFill>
                  <a:srgbClr val="0000FF"/>
                </a:solidFill>
                <a:latin typeface="Courier New" panose="02070309020205020404" pitchFamily="49" charset="0"/>
                <a:cs typeface="Courier New" panose="02070309020205020404" pitchFamily="49" charset="0"/>
              </a:rPr>
              <a:t>telDict</a:t>
            </a:r>
            <a:r>
              <a:rPr kumimoji="1" lang="en-GB" altLang="en-US" sz="1800" b="1" dirty="0">
                <a:solidFill>
                  <a:srgbClr val="0000FF"/>
                </a:solidFill>
                <a:latin typeface="Courier New" panose="02070309020205020404" pitchFamily="49" charset="0"/>
                <a:cs typeface="Courier New" panose="02070309020205020404" pitchFamily="49" charset="0"/>
              </a:rPr>
              <a:t>)</a:t>
            </a:r>
          </a:p>
          <a:p>
            <a:pPr>
              <a:spcBef>
                <a:spcPct val="0"/>
              </a:spcBef>
              <a:buFontTx/>
              <a:buNone/>
            </a:pPr>
            <a:r>
              <a:rPr kumimoji="1" lang="en-GB" altLang="en-US" sz="1800" b="1" dirty="0">
                <a:solidFill>
                  <a:srgbClr val="0000FF"/>
                </a:solidFill>
                <a:latin typeface="Courier New" panose="02070309020205020404" pitchFamily="49" charset="0"/>
                <a:cs typeface="Courier New" panose="02070309020205020404" pitchFamily="49" charset="0"/>
              </a:rPr>
              <a:t>{</a:t>
            </a:r>
          </a:p>
          <a:p>
            <a:pPr>
              <a:spcBef>
                <a:spcPct val="0"/>
              </a:spcBef>
              <a:buFontTx/>
              <a:buNone/>
            </a:pPr>
            <a:r>
              <a:rPr kumimoji="1" lang="en-US" altLang="en-US" sz="1800" b="1" dirty="0">
                <a:solidFill>
                  <a:srgbClr val="0000FF"/>
                </a:solidFill>
                <a:latin typeface="Courier New" panose="02070309020205020404" pitchFamily="49" charset="0"/>
                <a:cs typeface="Courier New" panose="02070309020205020404" pitchFamily="49" charset="0"/>
              </a:rPr>
              <a:t>   </a:t>
            </a:r>
            <a:r>
              <a:rPr kumimoji="1" lang="en-US" altLang="en-US" sz="1800" b="1" dirty="0" err="1">
                <a:solidFill>
                  <a:srgbClr val="0000FF"/>
                </a:solidFill>
                <a:latin typeface="Courier New" panose="02070309020205020404" pitchFamily="49" charset="0"/>
                <a:cs typeface="Courier New" panose="02070309020205020404" pitchFamily="49" charset="0"/>
              </a:rPr>
              <a:t>Console.WriteLine</a:t>
            </a:r>
            <a:r>
              <a:rPr kumimoji="1" lang="en-US" altLang="en-US" sz="1800" b="1" dirty="0">
                <a:solidFill>
                  <a:srgbClr val="0000FF"/>
                </a:solidFill>
                <a:latin typeface="Courier New" panose="02070309020205020404" pitchFamily="49" charset="0"/>
                <a:cs typeface="Courier New" panose="02070309020205020404" pitchFamily="49" charset="0"/>
              </a:rPr>
              <a:t>(</a:t>
            </a:r>
            <a:r>
              <a:rPr kumimoji="1" lang="en-US" altLang="en-US" sz="1800" b="1" dirty="0" err="1">
                <a:solidFill>
                  <a:srgbClr val="0000FF"/>
                </a:solidFill>
                <a:latin typeface="Courier New" panose="02070309020205020404" pitchFamily="49" charset="0"/>
                <a:cs typeface="Courier New" panose="02070309020205020404" pitchFamily="49" charset="0"/>
              </a:rPr>
              <a:t>kvp.Key</a:t>
            </a:r>
            <a:r>
              <a:rPr kumimoji="1" lang="en-US" altLang="en-US" sz="1800" b="1" dirty="0">
                <a:solidFill>
                  <a:srgbClr val="0000FF"/>
                </a:solidFill>
                <a:latin typeface="Courier New" panose="02070309020205020404" pitchFamily="49" charset="0"/>
                <a:cs typeface="Courier New" panose="02070309020205020404" pitchFamily="49" charset="0"/>
              </a:rPr>
              <a:t> + "\t" + </a:t>
            </a:r>
            <a:r>
              <a:rPr kumimoji="1" lang="en-US" altLang="en-US" sz="1800" b="1" dirty="0" err="1">
                <a:solidFill>
                  <a:srgbClr val="0000FF"/>
                </a:solidFill>
                <a:latin typeface="Courier New" panose="02070309020205020404" pitchFamily="49" charset="0"/>
                <a:cs typeface="Courier New" panose="02070309020205020404" pitchFamily="49" charset="0"/>
              </a:rPr>
              <a:t>kvp.Value</a:t>
            </a:r>
            <a:r>
              <a:rPr kumimoji="1" lang="en-US" altLang="en-US" sz="1800" b="1" dirty="0">
                <a:solidFill>
                  <a:srgbClr val="0000FF"/>
                </a:solidFill>
                <a:latin typeface="Courier New" panose="02070309020205020404" pitchFamily="49" charset="0"/>
                <a:cs typeface="Courier New" panose="02070309020205020404" pitchFamily="49" charset="0"/>
              </a:rPr>
              <a:t>);</a:t>
            </a:r>
          </a:p>
          <a:p>
            <a:pPr>
              <a:spcBef>
                <a:spcPct val="0"/>
              </a:spcBef>
              <a:buFont typeface="Wingdings" panose="05000000000000000000" pitchFamily="2" charset="2"/>
              <a:buNone/>
            </a:pPr>
            <a:r>
              <a:rPr kumimoji="1" lang="en-US" altLang="en-US" sz="1800" b="1" dirty="0">
                <a:solidFill>
                  <a:srgbClr val="0000FF"/>
                </a:solidFill>
                <a:latin typeface="Courier New" panose="02070309020205020404" pitchFamily="49" charset="0"/>
                <a:cs typeface="Courier New" panose="02070309020205020404" pitchFamily="49" charset="0"/>
              </a:rPr>
              <a:t>}</a:t>
            </a:r>
          </a:p>
        </p:txBody>
      </p:sp>
      <p:sp>
        <p:nvSpPr>
          <p:cNvPr id="67590" name="Rectangle 2">
            <a:extLst>
              <a:ext uri="{FF2B5EF4-FFF2-40B4-BE49-F238E27FC236}">
                <a16:creationId xmlns:a16="http://schemas.microsoft.com/office/drawing/2014/main" id="{4E1857FB-F561-4A90-8151-AB1330BEFA9D}"/>
              </a:ext>
            </a:extLst>
          </p:cNvPr>
          <p:cNvSpPr>
            <a:spLocks noChangeArrowheads="1"/>
          </p:cNvSpPr>
          <p:nvPr/>
        </p:nvSpPr>
        <p:spPr bwMode="auto">
          <a:xfrm>
            <a:off x="584200" y="3195605"/>
            <a:ext cx="7239000" cy="646331"/>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FontTx/>
              <a:buNone/>
            </a:pPr>
            <a:r>
              <a:rPr kumimoji="1" lang="en-US" altLang="en-US" sz="1800" b="1">
                <a:solidFill>
                  <a:srgbClr val="0000FF"/>
                </a:solidFill>
                <a:latin typeface="Courier New" panose="02070309020205020404" pitchFamily="49" charset="0"/>
                <a:cs typeface="Courier New" panose="02070309020205020404" pitchFamily="49" charset="0"/>
              </a:rPr>
              <a:t>Dictionary&lt;string, int&gt;.ValueCollection valueColl </a:t>
            </a:r>
          </a:p>
          <a:p>
            <a:pPr>
              <a:spcBef>
                <a:spcPct val="0"/>
              </a:spcBef>
              <a:buFontTx/>
              <a:buNone/>
            </a:pPr>
            <a:r>
              <a:rPr kumimoji="1" lang="en-US" altLang="en-US" sz="1800" b="1">
                <a:solidFill>
                  <a:srgbClr val="0000FF"/>
                </a:solidFill>
                <a:latin typeface="Courier New" panose="02070309020205020404" pitchFamily="49" charset="0"/>
                <a:cs typeface="Courier New" panose="02070309020205020404" pitchFamily="49" charset="0"/>
              </a:rPr>
              <a:t>             = telDict.Values;</a:t>
            </a:r>
            <a:endParaRPr kumimoji="1" lang="en-GB" altLang="en-US" sz="1800" b="1">
              <a:solidFill>
                <a:srgbClr val="0000FF"/>
              </a:solidFill>
              <a:latin typeface="Courier New" panose="02070309020205020404" pitchFamily="49" charset="0"/>
              <a:cs typeface="Courier New" panose="02070309020205020404" pitchFamily="49" charset="0"/>
            </a:endParaRPr>
          </a:p>
        </p:txBody>
      </p:sp>
      <p:sp>
        <p:nvSpPr>
          <p:cNvPr id="9" name="Rectangle 2">
            <a:extLst>
              <a:ext uri="{FF2B5EF4-FFF2-40B4-BE49-F238E27FC236}">
                <a16:creationId xmlns:a16="http://schemas.microsoft.com/office/drawing/2014/main" id="{A90BE46F-3A1B-4CE9-B9BA-C9399E37EF64}"/>
              </a:ext>
            </a:extLst>
          </p:cNvPr>
          <p:cNvSpPr>
            <a:spLocks noChangeArrowheads="1"/>
          </p:cNvSpPr>
          <p:nvPr/>
        </p:nvSpPr>
        <p:spPr bwMode="auto">
          <a:xfrm>
            <a:off x="584200" y="4871149"/>
            <a:ext cx="7239000" cy="646331"/>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FontTx/>
              <a:buNone/>
            </a:pPr>
            <a:r>
              <a:rPr kumimoji="1" lang="en-US" altLang="en-US" sz="1800" b="1">
                <a:solidFill>
                  <a:srgbClr val="0000FF"/>
                </a:solidFill>
                <a:latin typeface="Courier New" panose="02070309020205020404" pitchFamily="49" charset="0"/>
                <a:cs typeface="Courier New" panose="02070309020205020404" pitchFamily="49" charset="0"/>
              </a:rPr>
              <a:t>Dictionary&lt;string, int&gt;.KeyCollection keyColl </a:t>
            </a:r>
          </a:p>
          <a:p>
            <a:pPr>
              <a:spcBef>
                <a:spcPct val="0"/>
              </a:spcBef>
              <a:buFontTx/>
              <a:buNone/>
            </a:pPr>
            <a:r>
              <a:rPr kumimoji="1" lang="en-US" altLang="en-US" sz="1800" b="1">
                <a:solidFill>
                  <a:srgbClr val="0000FF"/>
                </a:solidFill>
                <a:latin typeface="Courier New" panose="02070309020205020404" pitchFamily="49" charset="0"/>
                <a:cs typeface="Courier New" panose="02070309020205020404" pitchFamily="49" charset="0"/>
              </a:rPr>
              <a:t>             = telDict.Keys;</a:t>
            </a:r>
            <a:endParaRPr kumimoji="1" lang="en-GB" altLang="en-US" sz="1800" b="1">
              <a:solidFill>
                <a:srgbClr val="0000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09856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7368247C-83AF-4A5C-8053-82850A57A0A4}"/>
              </a:ext>
            </a:extLst>
          </p:cNvPr>
          <p:cNvSpPr>
            <a:spLocks noGrp="1"/>
          </p:cNvSpPr>
          <p:nvPr>
            <p:ph type="title"/>
          </p:nvPr>
        </p:nvSpPr>
        <p:spPr>
          <a:xfrm>
            <a:off x="722313" y="2795588"/>
            <a:ext cx="7772400" cy="1362075"/>
          </a:xfrm>
        </p:spPr>
        <p:txBody>
          <a:bodyPr/>
          <a:lstStyle/>
          <a:p>
            <a:pPr eaLnBrk="1" hangingPunct="1"/>
            <a:r>
              <a:rPr lang="en-US" altLang="en-US" dirty="0" err="1"/>
              <a:t>SortedList</a:t>
            </a:r>
            <a:r>
              <a:rPr lang="en-US" altLang="en-US" dirty="0"/>
              <a:t>&lt;</a:t>
            </a:r>
            <a:r>
              <a:rPr lang="en-US" altLang="en-US" dirty="0" err="1"/>
              <a:t>TKey</a:t>
            </a:r>
            <a:r>
              <a:rPr lang="en-US" altLang="en-US" dirty="0"/>
              <a:t>, TValue&gt;</a:t>
            </a:r>
          </a:p>
        </p:txBody>
      </p:sp>
      <p:sp>
        <p:nvSpPr>
          <p:cNvPr id="3" name="Rectangle 2">
            <a:extLst>
              <a:ext uri="{FF2B5EF4-FFF2-40B4-BE49-F238E27FC236}">
                <a16:creationId xmlns:a16="http://schemas.microsoft.com/office/drawing/2014/main" id="{ACB86B85-33D7-4FF3-87BF-C215395F1651}"/>
              </a:ext>
            </a:extLst>
          </p:cNvPr>
          <p:cNvSpPr/>
          <p:nvPr/>
        </p:nvSpPr>
        <p:spPr>
          <a:xfrm>
            <a:off x="762000" y="4495800"/>
            <a:ext cx="8077200" cy="1015663"/>
          </a:xfrm>
          <a:prstGeom prst="rect">
            <a:avLst/>
          </a:prstGeom>
        </p:spPr>
        <p:txBody>
          <a:bodyPr wrap="square">
            <a:spAutoFit/>
          </a:bodyPr>
          <a:lstStyle/>
          <a:p>
            <a:r>
              <a:rPr lang="en-US" sz="2400" dirty="0"/>
              <a:t>Documentation: </a:t>
            </a:r>
            <a:endParaRPr lang="en-GB" sz="2400" dirty="0"/>
          </a:p>
          <a:p>
            <a:pPr marL="357188"/>
            <a:r>
              <a:rPr lang="en-GB" dirty="0">
                <a:hlinkClick r:id="rId3"/>
              </a:rPr>
              <a:t>https://learn.microsoft.com/en-us/dotnet/api/system.collections.generic.sortedlist-2?view=net-6.0</a:t>
            </a:r>
            <a:r>
              <a:rPr lang="en-GB" dirty="0"/>
              <a:t> </a:t>
            </a:r>
          </a:p>
        </p:txBody>
      </p:sp>
    </p:spTree>
    <p:extLst>
      <p:ext uri="{BB962C8B-B14F-4D97-AF65-F5344CB8AC3E}">
        <p14:creationId xmlns:p14="http://schemas.microsoft.com/office/powerpoint/2010/main" val="484470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3EE5F7B2-0C69-4E52-8C53-B698A58E35AB}"/>
              </a:ext>
            </a:extLst>
          </p:cNvPr>
          <p:cNvSpPr>
            <a:spLocks noGrp="1"/>
          </p:cNvSpPr>
          <p:nvPr>
            <p:ph type="title"/>
          </p:nvPr>
        </p:nvSpPr>
        <p:spPr>
          <a:xfrm>
            <a:off x="38100" y="0"/>
            <a:ext cx="8991600" cy="685800"/>
          </a:xfrm>
        </p:spPr>
        <p:txBody>
          <a:bodyPr/>
          <a:lstStyle/>
          <a:p>
            <a:pPr eaLnBrk="1" hangingPunct="1"/>
            <a:r>
              <a:rPr lang="en-US" altLang="en-US" dirty="0" err="1"/>
              <a:t>SortedList</a:t>
            </a:r>
            <a:r>
              <a:rPr lang="en-US" altLang="en-US" dirty="0"/>
              <a:t>&lt;</a:t>
            </a:r>
            <a:r>
              <a:rPr lang="en-US" altLang="en-US" dirty="0" err="1"/>
              <a:t>TKey</a:t>
            </a:r>
            <a:r>
              <a:rPr lang="en-US" altLang="en-US" dirty="0"/>
              <a:t>, TValue&gt;</a:t>
            </a:r>
          </a:p>
        </p:txBody>
      </p:sp>
      <p:sp>
        <p:nvSpPr>
          <p:cNvPr id="59394" name="Content Placeholder 2">
            <a:extLst>
              <a:ext uri="{FF2B5EF4-FFF2-40B4-BE49-F238E27FC236}">
                <a16:creationId xmlns:a16="http://schemas.microsoft.com/office/drawing/2014/main" id="{EB022796-9C18-4E0C-B049-1F7C98F899C9}"/>
              </a:ext>
            </a:extLst>
          </p:cNvPr>
          <p:cNvSpPr>
            <a:spLocks noGrp="1"/>
          </p:cNvSpPr>
          <p:nvPr>
            <p:ph idx="1"/>
          </p:nvPr>
        </p:nvSpPr>
        <p:spPr>
          <a:xfrm>
            <a:off x="152400" y="728047"/>
            <a:ext cx="8686800" cy="5059363"/>
          </a:xfrm>
        </p:spPr>
        <p:txBody>
          <a:bodyPr/>
          <a:lstStyle/>
          <a:p>
            <a:pPr eaLnBrk="1" hangingPunct="1">
              <a:defRPr/>
            </a:pPr>
            <a:r>
              <a:rPr lang="en-US" altLang="en-US" dirty="0"/>
              <a:t>Similar to Dictionary but sorted by key.</a:t>
            </a:r>
          </a:p>
          <a:p>
            <a:pPr eaLnBrk="1" hangingPunct="1">
              <a:defRPr/>
            </a:pPr>
            <a:r>
              <a:rPr lang="en-US" altLang="en-US" dirty="0"/>
              <a:t>Initializing an empty </a:t>
            </a:r>
            <a:r>
              <a:rPr lang="en-US" altLang="en-US" dirty="0" err="1"/>
              <a:t>SortedList</a:t>
            </a:r>
            <a:r>
              <a:rPr lang="en-US" altLang="en-US" dirty="0"/>
              <a:t>, then adding items:</a:t>
            </a:r>
          </a:p>
          <a:p>
            <a:pPr eaLnBrk="1" hangingPunct="1">
              <a:defRPr/>
            </a:pPr>
            <a:endParaRPr lang="en-US" altLang="en-US" dirty="0"/>
          </a:p>
          <a:p>
            <a:pPr eaLnBrk="1" hangingPunct="1">
              <a:defRPr/>
            </a:pPr>
            <a:endParaRPr lang="en-US" altLang="en-US" dirty="0"/>
          </a:p>
          <a:p>
            <a:pPr eaLnBrk="1" hangingPunct="1">
              <a:defRPr/>
            </a:pPr>
            <a:endParaRPr lang="en-US" altLang="en-US" dirty="0"/>
          </a:p>
          <a:p>
            <a:pPr eaLnBrk="1" hangingPunct="1">
              <a:defRPr/>
            </a:pPr>
            <a:r>
              <a:rPr lang="en-US" altLang="en-US" dirty="0"/>
              <a:t>Use foreach to enumerate </a:t>
            </a:r>
            <a:r>
              <a:rPr lang="en-US" altLang="en-US" dirty="0" err="1"/>
              <a:t>SortedList</a:t>
            </a:r>
            <a:r>
              <a:rPr lang="en-US" altLang="en-US" dirty="0"/>
              <a:t> elements:</a:t>
            </a:r>
          </a:p>
          <a:p>
            <a:pPr eaLnBrk="1" hangingPunct="1">
              <a:defRPr/>
            </a:pPr>
            <a:endParaRPr lang="en-US" altLang="en-US" dirty="0"/>
          </a:p>
          <a:p>
            <a:pPr eaLnBrk="1" hangingPunct="1">
              <a:defRPr/>
            </a:pPr>
            <a:endParaRPr lang="en-US" altLang="en-US" dirty="0"/>
          </a:p>
          <a:p>
            <a:pPr marL="0" indent="0" eaLnBrk="1" hangingPunct="1">
              <a:buNone/>
              <a:defRPr/>
            </a:pPr>
            <a:endParaRPr lang="en-US" altLang="en-US" dirty="0"/>
          </a:p>
          <a:p>
            <a:pPr lvl="1" eaLnBrk="1" hangingPunct="1">
              <a:defRPr/>
            </a:pPr>
            <a:endParaRPr lang="en-US" altLang="en-US" dirty="0"/>
          </a:p>
          <a:p>
            <a:pPr eaLnBrk="1" hangingPunct="1">
              <a:defRPr/>
            </a:pPr>
            <a:endParaRPr lang="en-US" altLang="en-US" dirty="0"/>
          </a:p>
          <a:p>
            <a:pPr eaLnBrk="1" hangingPunct="1">
              <a:defRPr/>
            </a:pPr>
            <a:endParaRPr lang="en-US" altLang="en-US" sz="800" dirty="0"/>
          </a:p>
          <a:p>
            <a:pPr eaLnBrk="1" hangingPunct="1">
              <a:defRPr/>
            </a:pPr>
            <a:endParaRPr lang="en-US" altLang="en-US" sz="800" dirty="0"/>
          </a:p>
          <a:p>
            <a:pPr eaLnBrk="1" hangingPunct="1">
              <a:defRPr/>
            </a:pPr>
            <a:endParaRPr lang="en-US" altLang="en-US" sz="800" dirty="0"/>
          </a:p>
          <a:p>
            <a:pPr eaLnBrk="1" hangingPunct="1">
              <a:defRPr/>
            </a:pPr>
            <a:endParaRPr lang="en-US" altLang="en-US" sz="800" dirty="0"/>
          </a:p>
          <a:p>
            <a:pPr eaLnBrk="1" hangingPunct="1">
              <a:defRPr/>
            </a:pPr>
            <a:endParaRPr lang="en-US" altLang="en-US" sz="800" dirty="0"/>
          </a:p>
          <a:p>
            <a:pPr eaLnBrk="1" hangingPunct="1">
              <a:defRPr/>
            </a:pPr>
            <a:endParaRPr lang="en-US" altLang="en-US" dirty="0"/>
          </a:p>
          <a:p>
            <a:pPr eaLnBrk="1" hangingPunct="1">
              <a:defRPr/>
            </a:pPr>
            <a:endParaRPr lang="en-US" altLang="en-US" dirty="0"/>
          </a:p>
          <a:p>
            <a:pPr eaLnBrk="1" hangingPunct="1">
              <a:defRPr/>
            </a:pPr>
            <a:endParaRPr lang="en-US" altLang="en-US" sz="1000" dirty="0"/>
          </a:p>
          <a:p>
            <a:pPr eaLnBrk="1" hangingPunct="1">
              <a:defRPr/>
            </a:pPr>
            <a:endParaRPr lang="en-US" altLang="en-US" dirty="0"/>
          </a:p>
          <a:p>
            <a:pPr eaLnBrk="1" hangingPunct="1">
              <a:defRPr/>
            </a:pPr>
            <a:endParaRPr lang="en-US" altLang="en-US" dirty="0"/>
          </a:p>
          <a:p>
            <a:pPr eaLnBrk="1" hangingPunct="1">
              <a:defRPr/>
            </a:pPr>
            <a:endParaRPr lang="en-US" altLang="en-US" dirty="0"/>
          </a:p>
          <a:p>
            <a:pPr marL="457200" lvl="1" indent="0" eaLnBrk="1" hangingPunct="1">
              <a:buFont typeface="Wingdings" panose="05000000000000000000" pitchFamily="2" charset="2"/>
              <a:buNone/>
              <a:defRPr/>
            </a:pPr>
            <a:endParaRPr lang="en-US" altLang="en-US" dirty="0"/>
          </a:p>
        </p:txBody>
      </p:sp>
      <p:sp>
        <p:nvSpPr>
          <p:cNvPr id="67589" name="Rectangle 2">
            <a:extLst>
              <a:ext uri="{FF2B5EF4-FFF2-40B4-BE49-F238E27FC236}">
                <a16:creationId xmlns:a16="http://schemas.microsoft.com/office/drawing/2014/main" id="{E1D283DB-F794-4EF9-9338-EDDC8ACAA401}"/>
              </a:ext>
            </a:extLst>
          </p:cNvPr>
          <p:cNvSpPr>
            <a:spLocks noChangeArrowheads="1"/>
          </p:cNvSpPr>
          <p:nvPr/>
        </p:nvSpPr>
        <p:spPr bwMode="auto">
          <a:xfrm>
            <a:off x="152400" y="1844237"/>
            <a:ext cx="8991600" cy="1231106"/>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FontTx/>
              <a:buNone/>
            </a:pPr>
            <a:r>
              <a:rPr kumimoji="1" lang="en-GB" altLang="en-US" sz="1800" b="1" dirty="0" err="1">
                <a:solidFill>
                  <a:srgbClr val="0000FF"/>
                </a:solidFill>
                <a:latin typeface="Courier New" panose="02070309020205020404" pitchFamily="49" charset="0"/>
                <a:cs typeface="Courier New" panose="02070309020205020404" pitchFamily="49" charset="0"/>
              </a:rPr>
              <a:t>SortedList</a:t>
            </a:r>
            <a:r>
              <a:rPr kumimoji="1" lang="en-GB" altLang="en-US" sz="1800" b="1" dirty="0">
                <a:solidFill>
                  <a:srgbClr val="0000FF"/>
                </a:solidFill>
                <a:latin typeface="Courier New" panose="02070309020205020404" pitchFamily="49" charset="0"/>
                <a:cs typeface="Courier New" panose="02070309020205020404" pitchFamily="49" charset="0"/>
              </a:rPr>
              <a:t>&lt;string, int&gt; </a:t>
            </a:r>
            <a:r>
              <a:rPr kumimoji="1" lang="en-GB" altLang="en-US" sz="1800" b="1" dirty="0" err="1">
                <a:solidFill>
                  <a:srgbClr val="0000FF"/>
                </a:solidFill>
                <a:latin typeface="Courier New" panose="02070309020205020404" pitchFamily="49" charset="0"/>
                <a:cs typeface="Courier New" panose="02070309020205020404" pitchFamily="49" charset="0"/>
              </a:rPr>
              <a:t>telDict</a:t>
            </a:r>
            <a:r>
              <a:rPr kumimoji="1" lang="en-GB" altLang="en-US" sz="1800" b="1" dirty="0">
                <a:solidFill>
                  <a:srgbClr val="0000FF"/>
                </a:solidFill>
                <a:latin typeface="Courier New" panose="02070309020205020404" pitchFamily="49" charset="0"/>
                <a:cs typeface="Courier New" panose="02070309020205020404" pitchFamily="49" charset="0"/>
              </a:rPr>
              <a:t> = new </a:t>
            </a:r>
            <a:r>
              <a:rPr kumimoji="1" lang="en-GB" altLang="en-US" sz="1800" b="1" dirty="0" err="1">
                <a:solidFill>
                  <a:srgbClr val="0000FF"/>
                </a:solidFill>
                <a:latin typeface="Courier New" panose="02070309020205020404" pitchFamily="49" charset="0"/>
                <a:cs typeface="Courier New" panose="02070309020205020404" pitchFamily="49" charset="0"/>
              </a:rPr>
              <a:t>SortedList</a:t>
            </a:r>
            <a:r>
              <a:rPr kumimoji="1" lang="en-GB" altLang="en-US" sz="1800" b="1" dirty="0">
                <a:solidFill>
                  <a:srgbClr val="0000FF"/>
                </a:solidFill>
                <a:latin typeface="Courier New" panose="02070309020205020404" pitchFamily="49" charset="0"/>
                <a:cs typeface="Courier New" panose="02070309020205020404" pitchFamily="49" charset="0"/>
              </a:rPr>
              <a:t>&lt;string, int&gt;();</a:t>
            </a:r>
          </a:p>
          <a:p>
            <a:pPr>
              <a:spcBef>
                <a:spcPct val="0"/>
              </a:spcBef>
              <a:buFontTx/>
              <a:buNone/>
            </a:pPr>
            <a:r>
              <a:rPr kumimoji="1" lang="en-US" altLang="en-US" sz="1800" b="1" dirty="0" err="1">
                <a:solidFill>
                  <a:srgbClr val="0000FF"/>
                </a:solidFill>
                <a:latin typeface="Courier New" panose="02070309020205020404" pitchFamily="49" charset="0"/>
                <a:cs typeface="Courier New" panose="02070309020205020404" pitchFamily="49" charset="0"/>
              </a:rPr>
              <a:t>telDict.Add</a:t>
            </a:r>
            <a:r>
              <a:rPr kumimoji="1" lang="en-US" altLang="en-US" sz="1800" b="1" dirty="0">
                <a:solidFill>
                  <a:srgbClr val="0000FF"/>
                </a:solidFill>
                <a:latin typeface="Courier New" panose="02070309020205020404" pitchFamily="49" charset="0"/>
                <a:cs typeface="Courier New" panose="02070309020205020404" pitchFamily="49" charset="0"/>
              </a:rPr>
              <a:t>("Matt", 91234567);</a:t>
            </a:r>
          </a:p>
          <a:p>
            <a:pPr>
              <a:spcBef>
                <a:spcPct val="0"/>
              </a:spcBef>
              <a:buFont typeface="Wingdings" panose="05000000000000000000" pitchFamily="2" charset="2"/>
              <a:buNone/>
            </a:pPr>
            <a:r>
              <a:rPr kumimoji="1" lang="en-US" altLang="en-US" sz="1800" b="1" dirty="0" err="1">
                <a:solidFill>
                  <a:srgbClr val="0000FF"/>
                </a:solidFill>
                <a:latin typeface="Courier New" panose="02070309020205020404" pitchFamily="49" charset="0"/>
                <a:cs typeface="Courier New" panose="02070309020205020404" pitchFamily="49" charset="0"/>
              </a:rPr>
              <a:t>telDict.Add</a:t>
            </a:r>
            <a:r>
              <a:rPr kumimoji="1" lang="en-US" altLang="en-US" sz="1800" b="1" dirty="0">
                <a:solidFill>
                  <a:srgbClr val="0000FF"/>
                </a:solidFill>
                <a:latin typeface="Courier New" panose="02070309020205020404" pitchFamily="49" charset="0"/>
                <a:cs typeface="Courier New" panose="02070309020205020404" pitchFamily="49" charset="0"/>
              </a:rPr>
              <a:t>("Joanne", 92233445);</a:t>
            </a:r>
          </a:p>
          <a:p>
            <a:pPr>
              <a:spcBef>
                <a:spcPct val="0"/>
              </a:spcBef>
              <a:buFont typeface="Wingdings" panose="05000000000000000000" pitchFamily="2" charset="2"/>
              <a:buNone/>
            </a:pPr>
            <a:r>
              <a:rPr kumimoji="1" lang="en-US" altLang="en-US" sz="2000" b="1" dirty="0" err="1">
                <a:solidFill>
                  <a:srgbClr val="0000FF"/>
                </a:solidFill>
                <a:latin typeface="Courier New" panose="02070309020205020404" pitchFamily="49" charset="0"/>
                <a:cs typeface="Courier New" panose="02070309020205020404" pitchFamily="49" charset="0"/>
              </a:rPr>
              <a:t>telDict</a:t>
            </a:r>
            <a:r>
              <a:rPr kumimoji="1" lang="en-US" altLang="en-US" sz="1800" b="1" dirty="0" err="1">
                <a:solidFill>
                  <a:srgbClr val="0000FF"/>
                </a:solidFill>
                <a:latin typeface="Courier New" panose="02070309020205020404" pitchFamily="49" charset="0"/>
                <a:cs typeface="Courier New" panose="02070309020205020404" pitchFamily="49" charset="0"/>
              </a:rPr>
              <a:t>.Add</a:t>
            </a:r>
            <a:r>
              <a:rPr kumimoji="1" lang="en-US" altLang="en-US" sz="1800" b="1" dirty="0">
                <a:solidFill>
                  <a:srgbClr val="0000FF"/>
                </a:solidFill>
                <a:latin typeface="Courier New" panose="02070309020205020404" pitchFamily="49" charset="0"/>
                <a:cs typeface="Courier New" panose="02070309020205020404" pitchFamily="49" charset="0"/>
              </a:rPr>
              <a:t>("Robert", 81237898);</a:t>
            </a:r>
          </a:p>
        </p:txBody>
      </p:sp>
      <p:sp>
        <p:nvSpPr>
          <p:cNvPr id="10" name="Rectangle 2">
            <a:extLst>
              <a:ext uri="{FF2B5EF4-FFF2-40B4-BE49-F238E27FC236}">
                <a16:creationId xmlns:a16="http://schemas.microsoft.com/office/drawing/2014/main" id="{4B561116-53C3-4C94-A070-8E3E2BCB43FF}"/>
              </a:ext>
            </a:extLst>
          </p:cNvPr>
          <p:cNvSpPr>
            <a:spLocks noChangeArrowheads="1"/>
          </p:cNvSpPr>
          <p:nvPr/>
        </p:nvSpPr>
        <p:spPr bwMode="auto">
          <a:xfrm>
            <a:off x="165652" y="4048035"/>
            <a:ext cx="7213600" cy="1200329"/>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FontTx/>
              <a:buNone/>
            </a:pPr>
            <a:r>
              <a:rPr kumimoji="1" lang="en-GB" altLang="en-US" sz="1800" b="1" dirty="0">
                <a:solidFill>
                  <a:srgbClr val="0000FF"/>
                </a:solidFill>
                <a:latin typeface="Courier New" panose="02070309020205020404" pitchFamily="49" charset="0"/>
                <a:cs typeface="Courier New" panose="02070309020205020404" pitchFamily="49" charset="0"/>
              </a:rPr>
              <a:t>foreach(</a:t>
            </a:r>
            <a:r>
              <a:rPr kumimoji="1" lang="en-GB" altLang="en-US" sz="1800" b="1" dirty="0" err="1">
                <a:solidFill>
                  <a:srgbClr val="FF0000"/>
                </a:solidFill>
                <a:latin typeface="Courier New" panose="02070309020205020404" pitchFamily="49" charset="0"/>
                <a:cs typeface="Courier New" panose="02070309020205020404" pitchFamily="49" charset="0"/>
              </a:rPr>
              <a:t>KeyValuePair</a:t>
            </a:r>
            <a:r>
              <a:rPr kumimoji="1" lang="en-GB" altLang="en-US" sz="1800" b="1" dirty="0">
                <a:solidFill>
                  <a:srgbClr val="0000FF"/>
                </a:solidFill>
                <a:latin typeface="Courier New" panose="02070309020205020404" pitchFamily="49" charset="0"/>
                <a:cs typeface="Courier New" panose="02070309020205020404" pitchFamily="49" charset="0"/>
              </a:rPr>
              <a:t>&lt;string, int&gt; </a:t>
            </a:r>
            <a:r>
              <a:rPr kumimoji="1" lang="en-GB" altLang="en-US" sz="1800" b="1" dirty="0" err="1">
                <a:solidFill>
                  <a:srgbClr val="0000FF"/>
                </a:solidFill>
                <a:latin typeface="Courier New" panose="02070309020205020404" pitchFamily="49" charset="0"/>
                <a:cs typeface="Courier New" panose="02070309020205020404" pitchFamily="49" charset="0"/>
              </a:rPr>
              <a:t>kvp</a:t>
            </a:r>
            <a:r>
              <a:rPr kumimoji="1" lang="en-GB" altLang="en-US" sz="1800" b="1" dirty="0">
                <a:solidFill>
                  <a:srgbClr val="0000FF"/>
                </a:solidFill>
                <a:latin typeface="Courier New" panose="02070309020205020404" pitchFamily="49" charset="0"/>
                <a:cs typeface="Courier New" panose="02070309020205020404" pitchFamily="49" charset="0"/>
              </a:rPr>
              <a:t> in </a:t>
            </a:r>
            <a:r>
              <a:rPr kumimoji="1" lang="en-GB" altLang="en-US" sz="1800" b="1" dirty="0" err="1">
                <a:solidFill>
                  <a:srgbClr val="0000FF"/>
                </a:solidFill>
                <a:latin typeface="Courier New" panose="02070309020205020404" pitchFamily="49" charset="0"/>
                <a:cs typeface="Courier New" panose="02070309020205020404" pitchFamily="49" charset="0"/>
              </a:rPr>
              <a:t>telDict</a:t>
            </a:r>
            <a:r>
              <a:rPr kumimoji="1" lang="en-GB" altLang="en-US" sz="1800" b="1" dirty="0">
                <a:solidFill>
                  <a:srgbClr val="0000FF"/>
                </a:solidFill>
                <a:latin typeface="Courier New" panose="02070309020205020404" pitchFamily="49" charset="0"/>
                <a:cs typeface="Courier New" panose="02070309020205020404" pitchFamily="49" charset="0"/>
              </a:rPr>
              <a:t>)</a:t>
            </a:r>
          </a:p>
          <a:p>
            <a:pPr>
              <a:spcBef>
                <a:spcPct val="0"/>
              </a:spcBef>
              <a:buFontTx/>
              <a:buNone/>
            </a:pPr>
            <a:r>
              <a:rPr kumimoji="1" lang="en-GB" altLang="en-US" sz="1800" b="1" dirty="0">
                <a:solidFill>
                  <a:srgbClr val="0000FF"/>
                </a:solidFill>
                <a:latin typeface="Courier New" panose="02070309020205020404" pitchFamily="49" charset="0"/>
                <a:cs typeface="Courier New" panose="02070309020205020404" pitchFamily="49" charset="0"/>
              </a:rPr>
              <a:t>{</a:t>
            </a:r>
          </a:p>
          <a:p>
            <a:pPr>
              <a:spcBef>
                <a:spcPct val="0"/>
              </a:spcBef>
              <a:buFontTx/>
              <a:buNone/>
            </a:pPr>
            <a:r>
              <a:rPr kumimoji="1" lang="en-US" altLang="en-US" sz="1800" b="1" dirty="0">
                <a:solidFill>
                  <a:srgbClr val="0000FF"/>
                </a:solidFill>
                <a:latin typeface="Courier New" panose="02070309020205020404" pitchFamily="49" charset="0"/>
                <a:cs typeface="Courier New" panose="02070309020205020404" pitchFamily="49" charset="0"/>
              </a:rPr>
              <a:t>   </a:t>
            </a:r>
            <a:r>
              <a:rPr kumimoji="1" lang="en-US" altLang="en-US" sz="1800" b="1" dirty="0" err="1">
                <a:solidFill>
                  <a:srgbClr val="0000FF"/>
                </a:solidFill>
                <a:latin typeface="Courier New" panose="02070309020205020404" pitchFamily="49" charset="0"/>
                <a:cs typeface="Courier New" panose="02070309020205020404" pitchFamily="49" charset="0"/>
              </a:rPr>
              <a:t>Console.WriteLine</a:t>
            </a:r>
            <a:r>
              <a:rPr kumimoji="1" lang="en-US" altLang="en-US" sz="1800" b="1" dirty="0">
                <a:solidFill>
                  <a:srgbClr val="0000FF"/>
                </a:solidFill>
                <a:latin typeface="Courier New" panose="02070309020205020404" pitchFamily="49" charset="0"/>
                <a:cs typeface="Courier New" panose="02070309020205020404" pitchFamily="49" charset="0"/>
              </a:rPr>
              <a:t>(</a:t>
            </a:r>
            <a:r>
              <a:rPr kumimoji="1" lang="en-US" altLang="en-US" sz="1800" b="1" dirty="0" err="1">
                <a:solidFill>
                  <a:srgbClr val="0000FF"/>
                </a:solidFill>
                <a:latin typeface="Courier New" panose="02070309020205020404" pitchFamily="49" charset="0"/>
                <a:cs typeface="Courier New" panose="02070309020205020404" pitchFamily="49" charset="0"/>
              </a:rPr>
              <a:t>kvp.Key</a:t>
            </a:r>
            <a:r>
              <a:rPr kumimoji="1" lang="en-US" altLang="en-US" sz="1800" b="1" dirty="0">
                <a:solidFill>
                  <a:srgbClr val="0000FF"/>
                </a:solidFill>
                <a:latin typeface="Courier New" panose="02070309020205020404" pitchFamily="49" charset="0"/>
                <a:cs typeface="Courier New" panose="02070309020205020404" pitchFamily="49" charset="0"/>
              </a:rPr>
              <a:t> + "\t" + </a:t>
            </a:r>
            <a:r>
              <a:rPr kumimoji="1" lang="en-US" altLang="en-US" sz="1800" b="1" dirty="0" err="1">
                <a:solidFill>
                  <a:srgbClr val="0000FF"/>
                </a:solidFill>
                <a:latin typeface="Courier New" panose="02070309020205020404" pitchFamily="49" charset="0"/>
                <a:cs typeface="Courier New" panose="02070309020205020404" pitchFamily="49" charset="0"/>
              </a:rPr>
              <a:t>kvp.Value</a:t>
            </a:r>
            <a:r>
              <a:rPr kumimoji="1" lang="en-US" altLang="en-US" sz="1800" b="1" dirty="0">
                <a:solidFill>
                  <a:srgbClr val="0000FF"/>
                </a:solidFill>
                <a:latin typeface="Courier New" panose="02070309020205020404" pitchFamily="49" charset="0"/>
                <a:cs typeface="Courier New" panose="02070309020205020404" pitchFamily="49" charset="0"/>
              </a:rPr>
              <a:t>);</a:t>
            </a:r>
          </a:p>
          <a:p>
            <a:pPr>
              <a:spcBef>
                <a:spcPct val="0"/>
              </a:spcBef>
              <a:buFont typeface="Wingdings" panose="05000000000000000000" pitchFamily="2" charset="2"/>
              <a:buNone/>
            </a:pPr>
            <a:r>
              <a:rPr kumimoji="1" lang="en-US" altLang="en-US" sz="1800" b="1" dirty="0">
                <a:solidFill>
                  <a:srgbClr val="0000FF"/>
                </a:solidFill>
                <a:latin typeface="Courier New" panose="02070309020205020404" pitchFamily="49" charset="0"/>
                <a:cs typeface="Courier New" panose="02070309020205020404" pitchFamily="49" charset="0"/>
              </a:rPr>
              <a:t>}</a:t>
            </a:r>
          </a:p>
        </p:txBody>
      </p:sp>
      <p:sp>
        <p:nvSpPr>
          <p:cNvPr id="11" name="TextBox 10">
            <a:extLst>
              <a:ext uri="{FF2B5EF4-FFF2-40B4-BE49-F238E27FC236}">
                <a16:creationId xmlns:a16="http://schemas.microsoft.com/office/drawing/2014/main" id="{DE3F1D24-7B5C-4FAD-ADCD-118365531C76}"/>
              </a:ext>
            </a:extLst>
          </p:cNvPr>
          <p:cNvSpPr txBox="1"/>
          <p:nvPr/>
        </p:nvSpPr>
        <p:spPr>
          <a:xfrm>
            <a:off x="6013174" y="4998375"/>
            <a:ext cx="2965174" cy="1200329"/>
          </a:xfrm>
          <a:prstGeom prst="rect">
            <a:avLst/>
          </a:prstGeom>
          <a:solidFill>
            <a:schemeClr val="accent1"/>
          </a:solidFill>
          <a:ln>
            <a:solidFill>
              <a:schemeClr val="bg1">
                <a:lumMod val="50000"/>
              </a:schemeClr>
            </a:solidFill>
          </a:ln>
        </p:spPr>
        <p:txBody>
          <a:bodyPr wrap="square" rtlCol="0">
            <a:spAutoFit/>
          </a:bodyPr>
          <a:lstStyle/>
          <a:p>
            <a:r>
              <a:rPr lang="en-US" dirty="0"/>
              <a:t>Output:</a:t>
            </a:r>
            <a:endParaRPr lang="en-US" b="1" dirty="0">
              <a:latin typeface="Courier New" panose="02070309020205020404" pitchFamily="49" charset="0"/>
              <a:cs typeface="Courier New" panose="02070309020205020404" pitchFamily="49" charset="0"/>
            </a:endParaRPr>
          </a:p>
          <a:p>
            <a:pPr marL="396875"/>
            <a:r>
              <a:rPr lang="en-US" b="1" dirty="0">
                <a:latin typeface="Courier New" panose="02070309020205020404" pitchFamily="49" charset="0"/>
                <a:cs typeface="Courier New" panose="02070309020205020404" pitchFamily="49" charset="0"/>
              </a:rPr>
              <a:t>Joanne   92233445</a:t>
            </a:r>
          </a:p>
          <a:p>
            <a:pPr marL="396875"/>
            <a:r>
              <a:rPr lang="en-US" b="1" dirty="0">
                <a:latin typeface="Courier New" panose="02070309020205020404" pitchFamily="49" charset="0"/>
                <a:cs typeface="Courier New" panose="02070309020205020404" pitchFamily="49" charset="0"/>
              </a:rPr>
              <a:t>Matt     91234567</a:t>
            </a:r>
          </a:p>
          <a:p>
            <a:pPr marL="396875"/>
            <a:r>
              <a:rPr lang="en-US" b="1" dirty="0">
                <a:latin typeface="Courier New" panose="02070309020205020404" pitchFamily="49" charset="0"/>
                <a:cs typeface="Courier New" panose="02070309020205020404" pitchFamily="49" charset="0"/>
              </a:rPr>
              <a:t>Robert   81237898</a:t>
            </a:r>
          </a:p>
        </p:txBody>
      </p:sp>
    </p:spTree>
    <p:extLst>
      <p:ext uri="{BB962C8B-B14F-4D97-AF65-F5344CB8AC3E}">
        <p14:creationId xmlns:p14="http://schemas.microsoft.com/office/powerpoint/2010/main" val="6744568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7368247C-83AF-4A5C-8053-82850A57A0A4}"/>
              </a:ext>
            </a:extLst>
          </p:cNvPr>
          <p:cNvSpPr>
            <a:spLocks noGrp="1"/>
          </p:cNvSpPr>
          <p:nvPr>
            <p:ph type="title"/>
          </p:nvPr>
        </p:nvSpPr>
        <p:spPr>
          <a:xfrm>
            <a:off x="722313" y="2795588"/>
            <a:ext cx="7772400" cy="1362075"/>
          </a:xfrm>
        </p:spPr>
        <p:txBody>
          <a:bodyPr/>
          <a:lstStyle/>
          <a:p>
            <a:pPr eaLnBrk="1" hangingPunct="1"/>
            <a:r>
              <a:rPr lang="en-US" altLang="en-US" dirty="0"/>
              <a:t>Date</a:t>
            </a:r>
          </a:p>
        </p:txBody>
      </p:sp>
      <p:pic>
        <p:nvPicPr>
          <p:cNvPr id="2" name="s03">
            <a:hlinkClick r:id="" action="ppaction://media"/>
            <a:extLst>
              <a:ext uri="{FF2B5EF4-FFF2-40B4-BE49-F238E27FC236}">
                <a16:creationId xmlns:a16="http://schemas.microsoft.com/office/drawing/2014/main" id="{F7A9781A-B570-4796-B106-885BA7E8525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10600" y="155027"/>
            <a:ext cx="406400" cy="406400"/>
          </a:xfrm>
          <a:prstGeom prst="rect">
            <a:avLst/>
          </a:prstGeom>
        </p:spPr>
      </p:pic>
      <p:sp>
        <p:nvSpPr>
          <p:cNvPr id="3" name="Rectangle 2">
            <a:extLst>
              <a:ext uri="{FF2B5EF4-FFF2-40B4-BE49-F238E27FC236}">
                <a16:creationId xmlns:a16="http://schemas.microsoft.com/office/drawing/2014/main" id="{CABB797D-8BD2-4E8B-9F9A-3B00005A6BD5}"/>
              </a:ext>
            </a:extLst>
          </p:cNvPr>
          <p:cNvSpPr/>
          <p:nvPr/>
        </p:nvSpPr>
        <p:spPr>
          <a:xfrm>
            <a:off x="914400" y="4495800"/>
            <a:ext cx="8001000" cy="738664"/>
          </a:xfrm>
          <a:prstGeom prst="rect">
            <a:avLst/>
          </a:prstGeom>
        </p:spPr>
        <p:txBody>
          <a:bodyPr wrap="square">
            <a:spAutoFit/>
          </a:bodyPr>
          <a:lstStyle/>
          <a:p>
            <a:r>
              <a:rPr lang="en-US" sz="2400" dirty="0"/>
              <a:t>Documentation:</a:t>
            </a:r>
            <a:endParaRPr lang="en-GB" sz="2400" dirty="0"/>
          </a:p>
          <a:p>
            <a:r>
              <a:rPr lang="en-GB" dirty="0">
                <a:hlinkClick r:id="rId6"/>
              </a:rPr>
              <a:t>https://learn.microsoft.com/en-us/dotnet/api/system.datetime?view=net-6.0</a:t>
            </a:r>
            <a:r>
              <a:rPr lang="en-GB" dirty="0"/>
              <a:t> </a:t>
            </a:r>
          </a:p>
        </p:txBody>
      </p:sp>
    </p:spTree>
    <p:extLst>
      <p:ext uri="{BB962C8B-B14F-4D97-AF65-F5344CB8AC3E}">
        <p14:creationId xmlns:p14="http://schemas.microsoft.com/office/powerpoint/2010/main" val="1517270369"/>
      </p:ext>
    </p:extLst>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2"/>
                </p:tgtEl>
              </p:cMediaNode>
            </p:audio>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21A132F-4C46-4782-A482-3BA282E90A1D}"/>
              </a:ext>
            </a:extLst>
          </p:cNvPr>
          <p:cNvSpPr>
            <a:spLocks noGrp="1" noChangeArrowheads="1"/>
          </p:cNvSpPr>
          <p:nvPr>
            <p:ph type="title"/>
          </p:nvPr>
        </p:nvSpPr>
        <p:spPr/>
        <p:txBody>
          <a:bodyPr/>
          <a:lstStyle/>
          <a:p>
            <a:pPr eaLnBrk="1" hangingPunct="1"/>
            <a:r>
              <a:rPr lang="en-US" altLang="en-US" dirty="0" err="1"/>
              <a:t>DateTime</a:t>
            </a:r>
            <a:r>
              <a:rPr lang="en-US" altLang="en-US" dirty="0"/>
              <a:t> Class in C#</a:t>
            </a:r>
          </a:p>
        </p:txBody>
      </p:sp>
      <p:sp>
        <p:nvSpPr>
          <p:cNvPr id="11267" name="Rectangle 3">
            <a:extLst>
              <a:ext uri="{FF2B5EF4-FFF2-40B4-BE49-F238E27FC236}">
                <a16:creationId xmlns:a16="http://schemas.microsoft.com/office/drawing/2014/main" id="{D7290FA0-C9A1-4F01-8C76-4C97BD8AE925}"/>
              </a:ext>
            </a:extLst>
          </p:cNvPr>
          <p:cNvSpPr>
            <a:spLocks noGrp="1" noChangeArrowheads="1"/>
          </p:cNvSpPr>
          <p:nvPr>
            <p:ph idx="1"/>
          </p:nvPr>
        </p:nvSpPr>
        <p:spPr/>
        <p:txBody>
          <a:bodyPr/>
          <a:lstStyle/>
          <a:p>
            <a:pPr marL="0" indent="0" eaLnBrk="1" hangingPunct="1">
              <a:spcBef>
                <a:spcPts val="0"/>
              </a:spcBef>
              <a:spcAft>
                <a:spcPts val="600"/>
              </a:spcAft>
              <a:buNone/>
              <a:defRPr/>
            </a:pPr>
            <a:r>
              <a:rPr lang="en-SG" altLang="en-US" dirty="0"/>
              <a:t>To set dates in C#, use </a:t>
            </a:r>
            <a:r>
              <a:rPr lang="en-SG" altLang="en-US" b="1" dirty="0" err="1">
                <a:latin typeface="Consolas" panose="020B0609020204030204" pitchFamily="49" charset="0"/>
              </a:rPr>
              <a:t>DateTime</a:t>
            </a:r>
            <a:r>
              <a:rPr lang="en-SG" altLang="en-US" dirty="0"/>
              <a:t> class. </a:t>
            </a:r>
          </a:p>
          <a:p>
            <a:pPr eaLnBrk="1" hangingPunct="1">
              <a:spcBef>
                <a:spcPts val="0"/>
              </a:spcBef>
              <a:spcAft>
                <a:spcPts val="600"/>
              </a:spcAft>
              <a:defRPr/>
            </a:pPr>
            <a:r>
              <a:rPr lang="en-SG" altLang="en-US" sz="2400" dirty="0"/>
              <a:t>The </a:t>
            </a:r>
            <a:r>
              <a:rPr lang="en-SG" altLang="en-US" sz="2400" b="1" dirty="0" err="1">
                <a:latin typeface="Consolas" panose="020B0609020204030204" pitchFamily="49" charset="0"/>
              </a:rPr>
              <a:t>DateTime</a:t>
            </a:r>
            <a:r>
              <a:rPr lang="en-SG" altLang="en-US" sz="2400" dirty="0"/>
              <a:t> value is between 12:00:00 midnight Jan 01, 0001 to 11:59:59PM Dec 31 9999. </a:t>
            </a:r>
          </a:p>
          <a:p>
            <a:pPr eaLnBrk="1" hangingPunct="1">
              <a:spcBef>
                <a:spcPts val="0"/>
              </a:spcBef>
              <a:spcAft>
                <a:spcPts val="600"/>
              </a:spcAft>
              <a:tabLst>
                <a:tab pos="463550" algn="l"/>
              </a:tabLst>
              <a:defRPr/>
            </a:pPr>
            <a:r>
              <a:rPr lang="en-SG" altLang="en-US" sz="2400" dirty="0"/>
              <a:t>To create a specific date and store in </a:t>
            </a:r>
            <a:r>
              <a:rPr lang="en-SG" altLang="en-US" sz="2400" dirty="0" err="1"/>
              <a:t>aDate</a:t>
            </a:r>
            <a:r>
              <a:rPr lang="en-SG" altLang="en-US" sz="2400" dirty="0"/>
              <a:t>:</a:t>
            </a:r>
          </a:p>
          <a:p>
            <a:pPr marL="0" indent="0" eaLnBrk="1" hangingPunct="1">
              <a:spcBef>
                <a:spcPts val="0"/>
              </a:spcBef>
              <a:spcAft>
                <a:spcPts val="600"/>
              </a:spcAft>
              <a:buNone/>
              <a:tabLst>
                <a:tab pos="463550" algn="l"/>
              </a:tabLst>
              <a:defRPr/>
            </a:pPr>
            <a:r>
              <a:rPr lang="en-SG" altLang="en-US" sz="2400" dirty="0"/>
              <a:t>	</a:t>
            </a:r>
            <a:r>
              <a:rPr lang="en-SG" altLang="en-US" sz="2400" dirty="0" err="1">
                <a:solidFill>
                  <a:srgbClr val="0000FF"/>
                </a:solidFill>
                <a:latin typeface="Consolas" panose="020B0609020204030204" pitchFamily="49" charset="0"/>
              </a:rPr>
              <a:t>DateTime</a:t>
            </a:r>
            <a:r>
              <a:rPr lang="en-SG" altLang="en-US" sz="2400" dirty="0">
                <a:solidFill>
                  <a:srgbClr val="0000FF"/>
                </a:solidFill>
                <a:latin typeface="Consolas" panose="020B0609020204030204" pitchFamily="49" charset="0"/>
              </a:rPr>
              <a:t> </a:t>
            </a:r>
            <a:r>
              <a:rPr lang="en-SG" altLang="en-US" sz="2400" dirty="0" err="1">
                <a:solidFill>
                  <a:srgbClr val="0000FF"/>
                </a:solidFill>
                <a:latin typeface="Consolas" panose="020B0609020204030204" pitchFamily="49" charset="0"/>
              </a:rPr>
              <a:t>aDate</a:t>
            </a:r>
            <a:r>
              <a:rPr lang="en-SG" altLang="en-US" sz="2400" dirty="0">
                <a:solidFill>
                  <a:srgbClr val="0000FF"/>
                </a:solidFill>
                <a:latin typeface="Consolas" panose="020B0609020204030204" pitchFamily="49" charset="0"/>
              </a:rPr>
              <a:t> = new </a:t>
            </a:r>
            <a:r>
              <a:rPr lang="en-SG" altLang="en-US" sz="2400" dirty="0" err="1">
                <a:solidFill>
                  <a:srgbClr val="0000FF"/>
                </a:solidFill>
                <a:latin typeface="Consolas" panose="020B0609020204030204" pitchFamily="49" charset="0"/>
              </a:rPr>
              <a:t>DateTime</a:t>
            </a:r>
            <a:r>
              <a:rPr lang="en-SG" altLang="en-US" sz="2400" dirty="0">
                <a:solidFill>
                  <a:srgbClr val="0000FF"/>
                </a:solidFill>
                <a:latin typeface="Consolas" panose="020B0609020204030204" pitchFamily="49" charset="0"/>
              </a:rPr>
              <a:t>(2020,3,9);</a:t>
            </a:r>
          </a:p>
          <a:p>
            <a:pPr eaLnBrk="1" hangingPunct="1">
              <a:spcBef>
                <a:spcPts val="0"/>
              </a:spcBef>
              <a:spcAft>
                <a:spcPts val="600"/>
              </a:spcAft>
              <a:tabLst>
                <a:tab pos="463550" algn="l"/>
              </a:tabLst>
              <a:defRPr/>
            </a:pPr>
            <a:r>
              <a:rPr lang="en-SG" altLang="en-US" sz="2400" dirty="0"/>
              <a:t>To create the current date and time and store in </a:t>
            </a:r>
            <a:r>
              <a:rPr lang="en-SG" altLang="en-US" sz="2400" dirty="0" err="1"/>
              <a:t>currentDate</a:t>
            </a:r>
            <a:r>
              <a:rPr lang="en-SG" altLang="en-US" sz="2400" dirty="0"/>
              <a:t>:</a:t>
            </a:r>
          </a:p>
          <a:p>
            <a:pPr marL="0" indent="0" eaLnBrk="1" hangingPunct="1">
              <a:spcBef>
                <a:spcPts val="0"/>
              </a:spcBef>
              <a:spcAft>
                <a:spcPts val="600"/>
              </a:spcAft>
              <a:buNone/>
              <a:tabLst>
                <a:tab pos="463550" algn="l"/>
              </a:tabLst>
              <a:defRPr/>
            </a:pPr>
            <a:r>
              <a:rPr lang="en-SG" altLang="en-US" sz="2400" dirty="0"/>
              <a:t>	</a:t>
            </a:r>
            <a:r>
              <a:rPr lang="en-SG" altLang="en-US" sz="2400" dirty="0" err="1">
                <a:solidFill>
                  <a:srgbClr val="0000FF"/>
                </a:solidFill>
                <a:latin typeface="Consolas" panose="020B0609020204030204" pitchFamily="49" charset="0"/>
              </a:rPr>
              <a:t>DateTime</a:t>
            </a:r>
            <a:r>
              <a:rPr lang="en-SG" altLang="en-US" sz="2400" dirty="0">
                <a:solidFill>
                  <a:srgbClr val="0000FF"/>
                </a:solidFill>
                <a:latin typeface="Consolas" panose="020B0609020204030204" pitchFamily="49" charset="0"/>
              </a:rPr>
              <a:t> </a:t>
            </a:r>
            <a:r>
              <a:rPr lang="en-SG" altLang="en-US" sz="2400" dirty="0" err="1">
                <a:solidFill>
                  <a:srgbClr val="0000FF"/>
                </a:solidFill>
                <a:latin typeface="Consolas" panose="020B0609020204030204" pitchFamily="49" charset="0"/>
              </a:rPr>
              <a:t>currentDate</a:t>
            </a:r>
            <a:r>
              <a:rPr lang="en-SG" altLang="en-US" sz="2400" dirty="0">
                <a:solidFill>
                  <a:srgbClr val="0000FF"/>
                </a:solidFill>
                <a:latin typeface="Consolas" panose="020B0609020204030204" pitchFamily="49" charset="0"/>
              </a:rPr>
              <a:t> = </a:t>
            </a:r>
            <a:r>
              <a:rPr lang="en-SG" altLang="en-US" sz="2400" dirty="0" err="1">
                <a:solidFill>
                  <a:srgbClr val="0000FF"/>
                </a:solidFill>
                <a:latin typeface="Consolas" panose="020B0609020204030204" pitchFamily="49" charset="0"/>
              </a:rPr>
              <a:t>DateTime.Now</a:t>
            </a:r>
            <a:r>
              <a:rPr lang="en-SG" altLang="en-US" sz="2400" dirty="0">
                <a:solidFill>
                  <a:srgbClr val="0000FF"/>
                </a:solidFill>
                <a:latin typeface="Consolas" panose="020B0609020204030204" pitchFamily="49" charset="0"/>
              </a:rPr>
              <a:t>;</a:t>
            </a:r>
          </a:p>
          <a:p>
            <a:pPr eaLnBrk="1" hangingPunct="1">
              <a:spcBef>
                <a:spcPts val="0"/>
              </a:spcBef>
              <a:spcAft>
                <a:spcPts val="600"/>
              </a:spcAft>
              <a:tabLst>
                <a:tab pos="463550" algn="l"/>
              </a:tabLst>
              <a:defRPr/>
            </a:pPr>
            <a:r>
              <a:rPr lang="en-SG" altLang="en-US" sz="2400" dirty="0"/>
              <a:t>To print the date:</a:t>
            </a:r>
          </a:p>
          <a:p>
            <a:pPr marL="0" indent="0" eaLnBrk="1" hangingPunct="1">
              <a:spcBef>
                <a:spcPts val="0"/>
              </a:spcBef>
              <a:spcAft>
                <a:spcPts val="600"/>
              </a:spcAft>
              <a:buNone/>
              <a:tabLst>
                <a:tab pos="463550" algn="l"/>
              </a:tabLst>
              <a:defRPr/>
            </a:pPr>
            <a:r>
              <a:rPr lang="en-SG" altLang="en-US" sz="2400" dirty="0"/>
              <a:t>	</a:t>
            </a:r>
            <a:r>
              <a:rPr lang="en-SG" altLang="en-US" sz="2400" dirty="0" err="1">
                <a:solidFill>
                  <a:srgbClr val="0000FF"/>
                </a:solidFill>
                <a:latin typeface="Consolas" panose="020B0609020204030204" pitchFamily="49" charset="0"/>
              </a:rPr>
              <a:t>Console.WriteLine</a:t>
            </a:r>
            <a:r>
              <a:rPr lang="en-SG" altLang="en-US" sz="2400" dirty="0">
                <a:solidFill>
                  <a:srgbClr val="0000FF"/>
                </a:solidFill>
                <a:latin typeface="Consolas" panose="020B0609020204030204" pitchFamily="49" charset="0"/>
              </a:rPr>
              <a:t>(</a:t>
            </a:r>
            <a:r>
              <a:rPr lang="en-SG" altLang="en-US" sz="2400" dirty="0" err="1">
                <a:solidFill>
                  <a:srgbClr val="0000FF"/>
                </a:solidFill>
                <a:latin typeface="Consolas" panose="020B0609020204030204" pitchFamily="49" charset="0"/>
              </a:rPr>
              <a:t>aDate.ToString</a:t>
            </a:r>
            <a:r>
              <a:rPr lang="en-SG" altLang="en-US" sz="2400" dirty="0">
                <a:solidFill>
                  <a:srgbClr val="0000FF"/>
                </a:solidFill>
                <a:latin typeface="Consolas" panose="020B0609020204030204" pitchFamily="49" charset="0"/>
              </a:rPr>
              <a:t>());</a:t>
            </a:r>
          </a:p>
          <a:p>
            <a:pPr marL="0" indent="0" eaLnBrk="1" hangingPunct="1">
              <a:spcBef>
                <a:spcPts val="0"/>
              </a:spcBef>
              <a:spcAft>
                <a:spcPts val="600"/>
              </a:spcAft>
              <a:buNone/>
              <a:tabLst>
                <a:tab pos="463550" algn="l"/>
              </a:tabLst>
              <a:defRPr/>
            </a:pPr>
            <a:r>
              <a:rPr lang="en-SG" altLang="en-US" sz="2400" dirty="0">
                <a:solidFill>
                  <a:srgbClr val="0000FF"/>
                </a:solidFill>
                <a:latin typeface="Consolas" panose="020B0609020204030204" pitchFamily="49" charset="0"/>
              </a:rPr>
              <a:t>	</a:t>
            </a:r>
            <a:r>
              <a:rPr lang="en-SG" altLang="en-US" sz="2400" dirty="0" err="1">
                <a:solidFill>
                  <a:srgbClr val="0000FF"/>
                </a:solidFill>
                <a:latin typeface="Consolas" panose="020B0609020204030204" pitchFamily="49" charset="0"/>
              </a:rPr>
              <a:t>Console.WriteLine</a:t>
            </a:r>
            <a:r>
              <a:rPr lang="en-SG" altLang="en-US" sz="2400" dirty="0">
                <a:solidFill>
                  <a:srgbClr val="0000FF"/>
                </a:solidFill>
                <a:latin typeface="Consolas" panose="020B0609020204030204" pitchFamily="49" charset="0"/>
              </a:rPr>
              <a:t>(</a:t>
            </a:r>
            <a:r>
              <a:rPr lang="en-SG" altLang="en-US" sz="2400" dirty="0" err="1">
                <a:solidFill>
                  <a:srgbClr val="0000FF"/>
                </a:solidFill>
                <a:latin typeface="Consolas" panose="020B0609020204030204" pitchFamily="49" charset="0"/>
              </a:rPr>
              <a:t>aDate.ToString</a:t>
            </a:r>
            <a:r>
              <a:rPr lang="en-SG" altLang="en-US" sz="2400" dirty="0">
                <a:solidFill>
                  <a:srgbClr val="0000FF"/>
                </a:solidFill>
                <a:latin typeface="Consolas" panose="020B0609020204030204" pitchFamily="49" charset="0"/>
              </a:rPr>
              <a:t>("dd/MM/</a:t>
            </a:r>
            <a:r>
              <a:rPr lang="en-SG" altLang="en-US" sz="2400" dirty="0" err="1">
                <a:solidFill>
                  <a:srgbClr val="0000FF"/>
                </a:solidFill>
                <a:latin typeface="Consolas" panose="020B0609020204030204" pitchFamily="49" charset="0"/>
              </a:rPr>
              <a:t>yyyy</a:t>
            </a:r>
            <a:r>
              <a:rPr lang="en-SG" altLang="en-US" sz="2400" dirty="0">
                <a:solidFill>
                  <a:srgbClr val="0000FF"/>
                </a:solidFill>
                <a:latin typeface="Consolas" panose="020B0609020204030204" pitchFamily="49" charset="0"/>
              </a:rPr>
              <a:t>"));</a:t>
            </a:r>
          </a:p>
          <a:p>
            <a:pPr marL="0" indent="0" eaLnBrk="1" hangingPunct="1">
              <a:spcBef>
                <a:spcPts val="0"/>
              </a:spcBef>
              <a:spcAft>
                <a:spcPts val="600"/>
              </a:spcAft>
              <a:buNone/>
              <a:tabLst>
                <a:tab pos="338138" algn="l"/>
                <a:tab pos="463550" algn="l"/>
              </a:tabLst>
              <a:defRPr/>
            </a:pPr>
            <a:r>
              <a:rPr lang="en-SG" altLang="en-US" sz="2400" dirty="0">
                <a:solidFill>
                  <a:srgbClr val="0000FF"/>
                </a:solidFill>
                <a:latin typeface="Consolas" panose="020B0609020204030204" pitchFamily="49" charset="0"/>
              </a:rPr>
              <a:t>	</a:t>
            </a:r>
            <a:r>
              <a:rPr lang="en-SG" altLang="en-US" sz="2400" dirty="0"/>
              <a:t>Output:</a:t>
            </a:r>
            <a:endParaRPr lang="en-US" altLang="en-US" sz="2400" dirty="0"/>
          </a:p>
          <a:p>
            <a:pPr lvl="1" eaLnBrk="1" hangingPunct="1">
              <a:defRPr/>
            </a:pPr>
            <a:endParaRPr lang="en-US" altLang="en-US" dirty="0"/>
          </a:p>
          <a:p>
            <a:pPr lvl="1" eaLnBrk="1" hangingPunct="1">
              <a:defRPr/>
            </a:pPr>
            <a:endParaRPr lang="en-US" altLang="en-US" dirty="0"/>
          </a:p>
          <a:p>
            <a:pPr eaLnBrk="1" hangingPunct="1">
              <a:buFont typeface="Wingdings" panose="05000000000000000000" pitchFamily="2" charset="2"/>
              <a:buNone/>
              <a:defRPr/>
            </a:pPr>
            <a:endParaRPr lang="en-US" altLang="en-US" dirty="0"/>
          </a:p>
        </p:txBody>
      </p:sp>
      <p:pic>
        <p:nvPicPr>
          <p:cNvPr id="2" name="Picture 1">
            <a:extLst>
              <a:ext uri="{FF2B5EF4-FFF2-40B4-BE49-F238E27FC236}">
                <a16:creationId xmlns:a16="http://schemas.microsoft.com/office/drawing/2014/main" id="{D7942C53-C8D7-48DF-B54A-56C0BCDD5FF3}"/>
              </a:ext>
            </a:extLst>
          </p:cNvPr>
          <p:cNvPicPr>
            <a:picLocks noChangeAspect="1"/>
          </p:cNvPicPr>
          <p:nvPr/>
        </p:nvPicPr>
        <p:blipFill>
          <a:blip r:embed="rId5"/>
          <a:stretch>
            <a:fillRect/>
          </a:stretch>
        </p:blipFill>
        <p:spPr>
          <a:xfrm>
            <a:off x="1676400" y="5320595"/>
            <a:ext cx="3279063" cy="630589"/>
          </a:xfrm>
          <a:prstGeom prst="rect">
            <a:avLst/>
          </a:prstGeom>
        </p:spPr>
      </p:pic>
      <p:pic>
        <p:nvPicPr>
          <p:cNvPr id="5" name="s04">
            <a:hlinkClick r:id="" action="ppaction://media"/>
            <a:extLst>
              <a:ext uri="{FF2B5EF4-FFF2-40B4-BE49-F238E27FC236}">
                <a16:creationId xmlns:a16="http://schemas.microsoft.com/office/drawing/2014/main" id="{32A382F3-D4A5-4B24-A2A3-FCDB36851925}"/>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661400" y="165100"/>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5"/>
                </p:tgtEl>
              </p:cMediaNode>
            </p:audio>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21A132F-4C46-4782-A482-3BA282E90A1D}"/>
              </a:ext>
            </a:extLst>
          </p:cNvPr>
          <p:cNvSpPr>
            <a:spLocks noGrp="1" noChangeArrowheads="1"/>
          </p:cNvSpPr>
          <p:nvPr>
            <p:ph type="title"/>
          </p:nvPr>
        </p:nvSpPr>
        <p:spPr/>
        <p:txBody>
          <a:bodyPr/>
          <a:lstStyle/>
          <a:p>
            <a:pPr eaLnBrk="1" hangingPunct="1"/>
            <a:r>
              <a:rPr lang="en-US" altLang="en-US" dirty="0" err="1"/>
              <a:t>DateTime</a:t>
            </a:r>
            <a:r>
              <a:rPr lang="en-US" altLang="en-US" dirty="0"/>
              <a:t> Class in C#</a:t>
            </a:r>
          </a:p>
        </p:txBody>
      </p:sp>
      <p:sp>
        <p:nvSpPr>
          <p:cNvPr id="11267" name="Rectangle 3">
            <a:extLst>
              <a:ext uri="{FF2B5EF4-FFF2-40B4-BE49-F238E27FC236}">
                <a16:creationId xmlns:a16="http://schemas.microsoft.com/office/drawing/2014/main" id="{D7290FA0-C9A1-4F01-8C76-4C97BD8AE925}"/>
              </a:ext>
            </a:extLst>
          </p:cNvPr>
          <p:cNvSpPr>
            <a:spLocks noGrp="1" noChangeArrowheads="1"/>
          </p:cNvSpPr>
          <p:nvPr>
            <p:ph idx="1"/>
          </p:nvPr>
        </p:nvSpPr>
        <p:spPr/>
        <p:txBody>
          <a:bodyPr/>
          <a:lstStyle/>
          <a:p>
            <a:pPr eaLnBrk="1" hangingPunct="1">
              <a:spcBef>
                <a:spcPts val="0"/>
              </a:spcBef>
              <a:spcAft>
                <a:spcPts val="600"/>
              </a:spcAft>
              <a:defRPr/>
            </a:pPr>
            <a:r>
              <a:rPr lang="en-SG" altLang="en-US" sz="2400" dirty="0"/>
              <a:t>Use </a:t>
            </a:r>
            <a:r>
              <a:rPr lang="en-SG" altLang="en-US" sz="2400" b="1" dirty="0" err="1">
                <a:latin typeface="Consolas" panose="020B0609020204030204" pitchFamily="49" charset="0"/>
              </a:rPr>
              <a:t>Convert.ToDateTime</a:t>
            </a:r>
            <a:r>
              <a:rPr lang="en-SG" altLang="en-US" sz="2400" b="1" dirty="0">
                <a:latin typeface="Consolas" panose="020B0609020204030204" pitchFamily="49" charset="0"/>
              </a:rPr>
              <a:t>(s) </a:t>
            </a:r>
            <a:r>
              <a:rPr lang="en-SG" altLang="en-US" sz="2400" dirty="0"/>
              <a:t>to convert the string </a:t>
            </a:r>
            <a:r>
              <a:rPr lang="en-SG" altLang="en-US" sz="2400" b="1" dirty="0">
                <a:latin typeface="Consolas" panose="020B0609020204030204" pitchFamily="49" charset="0"/>
              </a:rPr>
              <a:t>s</a:t>
            </a:r>
            <a:r>
              <a:rPr lang="en-SG" altLang="en-US" sz="2400" dirty="0"/>
              <a:t> in the format of </a:t>
            </a:r>
            <a:r>
              <a:rPr lang="en-SG" altLang="en-US" sz="2400" dirty="0" err="1"/>
              <a:t>yyyy</a:t>
            </a:r>
            <a:r>
              <a:rPr lang="en-SG" altLang="en-US" sz="2400" dirty="0"/>
              <a:t>/mm/dd to a </a:t>
            </a:r>
            <a:r>
              <a:rPr lang="en-SG" altLang="en-US" sz="2400" b="1" dirty="0" err="1">
                <a:latin typeface="Consolas" panose="020B0609020204030204" pitchFamily="49" charset="0"/>
              </a:rPr>
              <a:t>DateTime</a:t>
            </a:r>
            <a:r>
              <a:rPr lang="en-SG" altLang="en-US" sz="2400" dirty="0"/>
              <a:t> object </a:t>
            </a:r>
            <a:endParaRPr lang="en-SG" altLang="en-US" sz="2400" dirty="0">
              <a:solidFill>
                <a:srgbClr val="0000FF"/>
              </a:solidFill>
              <a:latin typeface="Consolas" panose="020B0609020204030204" pitchFamily="49" charset="0"/>
            </a:endParaRPr>
          </a:p>
          <a:p>
            <a:pPr eaLnBrk="1" hangingPunct="1">
              <a:spcBef>
                <a:spcPts val="0"/>
              </a:spcBef>
              <a:spcAft>
                <a:spcPts val="600"/>
              </a:spcAft>
              <a:tabLst>
                <a:tab pos="463550" algn="l"/>
              </a:tabLst>
              <a:defRPr/>
            </a:pPr>
            <a:r>
              <a:rPr lang="en-SG" altLang="en-US" sz="2400" dirty="0"/>
              <a:t>E.g.</a:t>
            </a:r>
          </a:p>
          <a:p>
            <a:pPr marL="0" lvl="0" indent="0">
              <a:spcBef>
                <a:spcPct val="0"/>
              </a:spcBef>
              <a:buNone/>
              <a:tabLst>
                <a:tab pos="463550" algn="l"/>
              </a:tabLst>
            </a:pPr>
            <a:r>
              <a:rPr lang="en-SG" altLang="en-US" sz="2400" dirty="0"/>
              <a:t>	</a:t>
            </a:r>
            <a:r>
              <a:rPr lang="en-US" altLang="en-US" sz="2200" dirty="0" err="1">
                <a:solidFill>
                  <a:srgbClr val="0000FF"/>
                </a:solidFill>
                <a:latin typeface="Consolas" panose="020B0609020204030204" pitchFamily="49" charset="0"/>
              </a:rPr>
              <a:t>Console.Write</a:t>
            </a:r>
            <a:r>
              <a:rPr lang="en-US" altLang="en-US" sz="2200" dirty="0">
                <a:solidFill>
                  <a:srgbClr val="0000FF"/>
                </a:solidFill>
                <a:latin typeface="Consolas" panose="020B0609020204030204" pitchFamily="49" charset="0"/>
              </a:rPr>
              <a:t>("Enter date of birth (</a:t>
            </a:r>
            <a:r>
              <a:rPr lang="en-US" altLang="en-US" sz="2200" dirty="0" err="1">
                <a:solidFill>
                  <a:srgbClr val="0000FF"/>
                </a:solidFill>
                <a:latin typeface="Consolas" panose="020B0609020204030204" pitchFamily="49" charset="0"/>
              </a:rPr>
              <a:t>yyyy</a:t>
            </a:r>
            <a:r>
              <a:rPr lang="en-US" altLang="en-US" sz="2200" dirty="0">
                <a:solidFill>
                  <a:srgbClr val="0000FF"/>
                </a:solidFill>
                <a:latin typeface="Consolas" panose="020B0609020204030204" pitchFamily="49" charset="0"/>
              </a:rPr>
              <a:t>/mm/dd): ");</a:t>
            </a:r>
          </a:p>
          <a:p>
            <a:pPr marL="0" lvl="0" indent="0">
              <a:spcBef>
                <a:spcPct val="0"/>
              </a:spcBef>
              <a:buNone/>
              <a:tabLst>
                <a:tab pos="463550" algn="l"/>
              </a:tabLst>
            </a:pPr>
            <a:r>
              <a:rPr lang="en-US" altLang="en-US" sz="2200" dirty="0">
                <a:solidFill>
                  <a:srgbClr val="0000FF"/>
                </a:solidFill>
                <a:latin typeface="Consolas" panose="020B0609020204030204" pitchFamily="49" charset="0"/>
              </a:rPr>
              <a:t>   </a:t>
            </a:r>
            <a:r>
              <a:rPr lang="en-US" altLang="en-US" sz="2200" dirty="0" err="1">
                <a:solidFill>
                  <a:srgbClr val="0000FF"/>
                </a:solidFill>
                <a:latin typeface="Consolas" panose="020B0609020204030204" pitchFamily="49" charset="0"/>
              </a:rPr>
              <a:t>DateTime</a:t>
            </a:r>
            <a:r>
              <a:rPr lang="en-US" altLang="en-US" sz="2200" dirty="0">
                <a:solidFill>
                  <a:srgbClr val="0000FF"/>
                </a:solidFill>
                <a:latin typeface="Consolas" panose="020B0609020204030204" pitchFamily="49" charset="0"/>
              </a:rPr>
              <a:t> dob = </a:t>
            </a:r>
            <a:r>
              <a:rPr lang="en-US" altLang="en-US" sz="2200" dirty="0" err="1">
                <a:solidFill>
                  <a:srgbClr val="0000FF"/>
                </a:solidFill>
                <a:latin typeface="Consolas" panose="020B0609020204030204" pitchFamily="49" charset="0"/>
              </a:rPr>
              <a:t>Convert.ToDateTime</a:t>
            </a:r>
            <a:r>
              <a:rPr lang="en-US" altLang="en-US" sz="2200" dirty="0">
                <a:solidFill>
                  <a:srgbClr val="0000FF"/>
                </a:solidFill>
                <a:latin typeface="Consolas" panose="020B0609020204030204" pitchFamily="49" charset="0"/>
              </a:rPr>
              <a:t>(</a:t>
            </a:r>
            <a:r>
              <a:rPr lang="en-US" altLang="en-US" sz="2200" dirty="0" err="1">
                <a:solidFill>
                  <a:srgbClr val="0000FF"/>
                </a:solidFill>
                <a:latin typeface="Consolas" panose="020B0609020204030204" pitchFamily="49" charset="0"/>
              </a:rPr>
              <a:t>Console.ReadLine</a:t>
            </a:r>
            <a:r>
              <a:rPr lang="en-US" altLang="en-US" sz="2200" dirty="0">
                <a:solidFill>
                  <a:srgbClr val="0000FF"/>
                </a:solidFill>
                <a:latin typeface="Consolas" panose="020B0609020204030204" pitchFamily="49" charset="0"/>
              </a:rPr>
              <a:t>());</a:t>
            </a:r>
          </a:p>
          <a:p>
            <a:pPr marL="0" indent="0">
              <a:spcBef>
                <a:spcPct val="0"/>
              </a:spcBef>
              <a:buNone/>
              <a:tabLst>
                <a:tab pos="463550" algn="l"/>
              </a:tabLst>
            </a:pPr>
            <a:r>
              <a:rPr lang="en-US" altLang="en-US" sz="2200" dirty="0">
                <a:solidFill>
                  <a:srgbClr val="0000FF"/>
                </a:solidFill>
                <a:latin typeface="Consolas" panose="020B0609020204030204" pitchFamily="49" charset="0"/>
              </a:rPr>
              <a:t>	</a:t>
            </a:r>
            <a:r>
              <a:rPr lang="en-US" altLang="en-US" sz="2200" dirty="0" err="1">
                <a:solidFill>
                  <a:srgbClr val="0000FF"/>
                </a:solidFill>
                <a:latin typeface="Consolas" panose="020B0609020204030204" pitchFamily="49" charset="0"/>
              </a:rPr>
              <a:t>Console.WriteLine</a:t>
            </a:r>
            <a:r>
              <a:rPr lang="en-US" altLang="en-US" sz="2200" dirty="0">
                <a:solidFill>
                  <a:srgbClr val="0000FF"/>
                </a:solidFill>
                <a:latin typeface="Consolas" panose="020B0609020204030204" pitchFamily="49" charset="0"/>
              </a:rPr>
              <a:t>("Your birthdate is " + </a:t>
            </a:r>
          </a:p>
          <a:p>
            <a:pPr marL="0" indent="0">
              <a:spcBef>
                <a:spcPct val="0"/>
              </a:spcBef>
              <a:buNone/>
              <a:tabLst>
                <a:tab pos="463550" algn="l"/>
                <a:tab pos="3262313" algn="l"/>
              </a:tabLst>
            </a:pPr>
            <a:r>
              <a:rPr lang="en-US" altLang="en-US" sz="2200" dirty="0">
                <a:solidFill>
                  <a:srgbClr val="0000FF"/>
                </a:solidFill>
                <a:latin typeface="Consolas" panose="020B0609020204030204" pitchFamily="49" charset="0"/>
              </a:rPr>
              <a:t>		</a:t>
            </a:r>
            <a:r>
              <a:rPr lang="en-US" altLang="en-US" sz="2200" dirty="0" err="1">
                <a:solidFill>
                  <a:srgbClr val="0000FF"/>
                </a:solidFill>
                <a:latin typeface="Consolas" panose="020B0609020204030204" pitchFamily="49" charset="0"/>
              </a:rPr>
              <a:t>dob.ToString</a:t>
            </a:r>
            <a:r>
              <a:rPr lang="en-US" altLang="en-US" sz="2200" dirty="0">
                <a:solidFill>
                  <a:srgbClr val="0000FF"/>
                </a:solidFill>
                <a:latin typeface="Consolas" panose="020B0609020204030204" pitchFamily="49" charset="0"/>
              </a:rPr>
              <a:t>("dd/MM/</a:t>
            </a:r>
            <a:r>
              <a:rPr lang="en-US" altLang="en-US" sz="2200" dirty="0" err="1">
                <a:solidFill>
                  <a:srgbClr val="0000FF"/>
                </a:solidFill>
                <a:latin typeface="Consolas" panose="020B0609020204030204" pitchFamily="49" charset="0"/>
              </a:rPr>
              <a:t>yyyy</a:t>
            </a:r>
            <a:r>
              <a:rPr lang="en-US" altLang="en-US" sz="2200" dirty="0">
                <a:solidFill>
                  <a:srgbClr val="0000FF"/>
                </a:solidFill>
                <a:latin typeface="Consolas" panose="020B0609020204030204" pitchFamily="49" charset="0"/>
              </a:rPr>
              <a:t>")); </a:t>
            </a:r>
          </a:p>
          <a:p>
            <a:pPr marL="0" indent="0" eaLnBrk="1" hangingPunct="1">
              <a:spcBef>
                <a:spcPts val="0"/>
              </a:spcBef>
              <a:spcAft>
                <a:spcPts val="600"/>
              </a:spcAft>
              <a:buNone/>
              <a:tabLst>
                <a:tab pos="338138" algn="l"/>
                <a:tab pos="463550" algn="l"/>
              </a:tabLst>
              <a:defRPr/>
            </a:pPr>
            <a:r>
              <a:rPr lang="en-SG" altLang="en-US" sz="2400" dirty="0">
                <a:solidFill>
                  <a:srgbClr val="0000FF"/>
                </a:solidFill>
                <a:latin typeface="Consolas" panose="020B0609020204030204" pitchFamily="49" charset="0"/>
              </a:rPr>
              <a:t>	</a:t>
            </a:r>
            <a:r>
              <a:rPr lang="en-SG" altLang="en-US" sz="2400" dirty="0"/>
              <a:t>Output:</a:t>
            </a:r>
            <a:endParaRPr lang="en-US" altLang="en-US" sz="2400" dirty="0"/>
          </a:p>
          <a:p>
            <a:pPr lvl="1" eaLnBrk="1" hangingPunct="1">
              <a:defRPr/>
            </a:pPr>
            <a:endParaRPr lang="en-US" altLang="en-US" dirty="0"/>
          </a:p>
          <a:p>
            <a:pPr marL="457200" lvl="1" indent="0" eaLnBrk="1" hangingPunct="1">
              <a:buNone/>
              <a:defRPr/>
            </a:pPr>
            <a:endParaRPr lang="en-US" altLang="en-US" dirty="0"/>
          </a:p>
          <a:p>
            <a:pPr eaLnBrk="1" hangingPunct="1">
              <a:buFont typeface="Wingdings" panose="05000000000000000000" pitchFamily="2" charset="2"/>
              <a:buNone/>
              <a:defRPr/>
            </a:pPr>
            <a:endParaRPr lang="en-US" altLang="en-US" dirty="0"/>
          </a:p>
        </p:txBody>
      </p:sp>
      <p:pic>
        <p:nvPicPr>
          <p:cNvPr id="9" name="Picture 8">
            <a:extLst>
              <a:ext uri="{FF2B5EF4-FFF2-40B4-BE49-F238E27FC236}">
                <a16:creationId xmlns:a16="http://schemas.microsoft.com/office/drawing/2014/main" id="{D736DC16-DDB1-4F08-89DF-07AB1E2FA2ED}"/>
              </a:ext>
            </a:extLst>
          </p:cNvPr>
          <p:cNvPicPr>
            <a:picLocks noChangeAspect="1"/>
          </p:cNvPicPr>
          <p:nvPr/>
        </p:nvPicPr>
        <p:blipFill>
          <a:blip r:embed="rId5"/>
          <a:stretch>
            <a:fillRect/>
          </a:stretch>
        </p:blipFill>
        <p:spPr>
          <a:xfrm>
            <a:off x="609600" y="4038600"/>
            <a:ext cx="5831457" cy="609600"/>
          </a:xfrm>
          <a:prstGeom prst="rect">
            <a:avLst/>
          </a:prstGeom>
        </p:spPr>
      </p:pic>
      <p:pic>
        <p:nvPicPr>
          <p:cNvPr id="3" name="s05">
            <a:hlinkClick r:id="" action="ppaction://media"/>
            <a:extLst>
              <a:ext uri="{FF2B5EF4-FFF2-40B4-BE49-F238E27FC236}">
                <a16:creationId xmlns:a16="http://schemas.microsoft.com/office/drawing/2014/main" id="{48F0C0EC-6E9C-4B29-AB28-499069F1566A}"/>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661400" y="200819"/>
            <a:ext cx="406400" cy="406400"/>
          </a:xfrm>
          <a:prstGeom prst="rect">
            <a:avLst/>
          </a:prstGeom>
        </p:spPr>
      </p:pic>
    </p:spTree>
    <p:extLst>
      <p:ext uri="{BB962C8B-B14F-4D97-AF65-F5344CB8AC3E}">
        <p14:creationId xmlns:p14="http://schemas.microsoft.com/office/powerpoint/2010/main" val="4240286663"/>
      </p:ext>
    </p:extLst>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3"/>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7368247C-83AF-4A5C-8053-82850A57A0A4}"/>
              </a:ext>
            </a:extLst>
          </p:cNvPr>
          <p:cNvSpPr>
            <a:spLocks noGrp="1"/>
          </p:cNvSpPr>
          <p:nvPr>
            <p:ph type="title"/>
          </p:nvPr>
        </p:nvSpPr>
        <p:spPr>
          <a:xfrm>
            <a:off x="722313" y="2795588"/>
            <a:ext cx="7772400" cy="1362075"/>
          </a:xfrm>
        </p:spPr>
        <p:txBody>
          <a:bodyPr/>
          <a:lstStyle/>
          <a:p>
            <a:pPr eaLnBrk="1" hangingPunct="1"/>
            <a:r>
              <a:rPr lang="en-US" altLang="en-US" dirty="0"/>
              <a:t>C# Collections</a:t>
            </a:r>
          </a:p>
        </p:txBody>
      </p:sp>
    </p:spTree>
    <p:extLst>
      <p:ext uri="{BB962C8B-B14F-4D97-AF65-F5344CB8AC3E}">
        <p14:creationId xmlns:p14="http://schemas.microsoft.com/office/powerpoint/2010/main" val="25728135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21A132F-4C46-4782-A482-3BA282E90A1D}"/>
              </a:ext>
            </a:extLst>
          </p:cNvPr>
          <p:cNvSpPr>
            <a:spLocks noGrp="1" noChangeArrowheads="1"/>
          </p:cNvSpPr>
          <p:nvPr>
            <p:ph type="title"/>
          </p:nvPr>
        </p:nvSpPr>
        <p:spPr/>
        <p:txBody>
          <a:bodyPr/>
          <a:lstStyle/>
          <a:p>
            <a:pPr eaLnBrk="1" hangingPunct="1"/>
            <a:r>
              <a:rPr lang="en-US" altLang="en-US" dirty="0" err="1"/>
              <a:t>AddDays</a:t>
            </a:r>
            <a:r>
              <a:rPr lang="en-US" altLang="en-US" dirty="0"/>
              <a:t>() method in </a:t>
            </a:r>
            <a:r>
              <a:rPr lang="en-US" altLang="en-US" dirty="0" err="1"/>
              <a:t>DateTime</a:t>
            </a:r>
            <a:r>
              <a:rPr lang="en-US" altLang="en-US" dirty="0"/>
              <a:t> class</a:t>
            </a:r>
          </a:p>
        </p:txBody>
      </p:sp>
      <p:sp>
        <p:nvSpPr>
          <p:cNvPr id="11267" name="Rectangle 3">
            <a:extLst>
              <a:ext uri="{FF2B5EF4-FFF2-40B4-BE49-F238E27FC236}">
                <a16:creationId xmlns:a16="http://schemas.microsoft.com/office/drawing/2014/main" id="{D7290FA0-C9A1-4F01-8C76-4C97BD8AE925}"/>
              </a:ext>
            </a:extLst>
          </p:cNvPr>
          <p:cNvSpPr>
            <a:spLocks noGrp="1" noChangeArrowheads="1"/>
          </p:cNvSpPr>
          <p:nvPr>
            <p:ph idx="1"/>
          </p:nvPr>
        </p:nvSpPr>
        <p:spPr/>
        <p:txBody>
          <a:bodyPr/>
          <a:lstStyle/>
          <a:p>
            <a:pPr eaLnBrk="1" hangingPunct="1">
              <a:spcBef>
                <a:spcPts val="0"/>
              </a:spcBef>
              <a:spcAft>
                <a:spcPts val="600"/>
              </a:spcAft>
              <a:defRPr/>
            </a:pPr>
            <a:r>
              <a:rPr lang="en-SG" altLang="en-US" sz="2400" dirty="0"/>
              <a:t>Returns a new </a:t>
            </a:r>
            <a:r>
              <a:rPr lang="en-SG" altLang="en-US" sz="2400" b="1" dirty="0" err="1">
                <a:latin typeface="Consolas" panose="020B0609020204030204" pitchFamily="49" charset="0"/>
              </a:rPr>
              <a:t>DateTime</a:t>
            </a:r>
            <a:r>
              <a:rPr lang="en-SG" altLang="en-US" sz="2400" dirty="0"/>
              <a:t> object that adds the specified number of days to the value of a </a:t>
            </a:r>
            <a:r>
              <a:rPr lang="en-SG" altLang="en-US" sz="2400" b="1" dirty="0" err="1">
                <a:latin typeface="Consolas" panose="020B0609020204030204" pitchFamily="49" charset="0"/>
              </a:rPr>
              <a:t>DateTime</a:t>
            </a:r>
            <a:r>
              <a:rPr lang="en-SG" altLang="en-US" sz="2400" dirty="0"/>
              <a:t> object</a:t>
            </a:r>
            <a:endParaRPr lang="en-SG" altLang="en-US" sz="2400" dirty="0">
              <a:solidFill>
                <a:srgbClr val="0000FF"/>
              </a:solidFill>
              <a:latin typeface="Consolas" panose="020B0609020204030204" pitchFamily="49" charset="0"/>
            </a:endParaRPr>
          </a:p>
          <a:p>
            <a:pPr eaLnBrk="1" hangingPunct="1">
              <a:spcBef>
                <a:spcPts val="0"/>
              </a:spcBef>
              <a:spcAft>
                <a:spcPts val="600"/>
              </a:spcAft>
              <a:tabLst>
                <a:tab pos="463550" algn="l"/>
              </a:tabLst>
              <a:defRPr/>
            </a:pPr>
            <a:r>
              <a:rPr lang="en-SG" altLang="en-US" sz="2400" dirty="0"/>
              <a:t>E.g.</a:t>
            </a:r>
          </a:p>
          <a:p>
            <a:pPr marL="0" lvl="0" indent="0">
              <a:spcBef>
                <a:spcPct val="0"/>
              </a:spcBef>
              <a:buNone/>
              <a:tabLst>
                <a:tab pos="519113" algn="l"/>
                <a:tab pos="3262313" algn="l"/>
              </a:tabLst>
            </a:pPr>
            <a:r>
              <a:rPr lang="en-SG" altLang="en-US" sz="2400" dirty="0"/>
              <a:t>	</a:t>
            </a:r>
            <a:r>
              <a:rPr lang="en-US" altLang="en-US" sz="2200" dirty="0" err="1">
                <a:solidFill>
                  <a:srgbClr val="0000FF"/>
                </a:solidFill>
                <a:latin typeface="Consolas" panose="020B0609020204030204" pitchFamily="49" charset="0"/>
              </a:rPr>
              <a:t>DateTime</a:t>
            </a:r>
            <a:r>
              <a:rPr lang="en-US" altLang="en-US" sz="2200" dirty="0">
                <a:solidFill>
                  <a:srgbClr val="0000FF"/>
                </a:solidFill>
                <a:latin typeface="Consolas" panose="020B0609020204030204" pitchFamily="49" charset="0"/>
              </a:rPr>
              <a:t> </a:t>
            </a:r>
            <a:r>
              <a:rPr lang="en-US" altLang="en-US" sz="2200" dirty="0" err="1">
                <a:solidFill>
                  <a:srgbClr val="0000FF"/>
                </a:solidFill>
                <a:latin typeface="Consolas" panose="020B0609020204030204" pitchFamily="49" charset="0"/>
              </a:rPr>
              <a:t>currentDate</a:t>
            </a:r>
            <a:r>
              <a:rPr lang="en-US" altLang="en-US" sz="2200" dirty="0">
                <a:solidFill>
                  <a:srgbClr val="0000FF"/>
                </a:solidFill>
                <a:latin typeface="Consolas" panose="020B0609020204030204" pitchFamily="49" charset="0"/>
              </a:rPr>
              <a:t> = </a:t>
            </a:r>
            <a:r>
              <a:rPr lang="en-US" altLang="en-US" sz="2200" dirty="0" err="1">
                <a:solidFill>
                  <a:srgbClr val="0000FF"/>
                </a:solidFill>
                <a:latin typeface="Consolas" panose="020B0609020204030204" pitchFamily="49" charset="0"/>
              </a:rPr>
              <a:t>DateTime.Now</a:t>
            </a:r>
            <a:r>
              <a:rPr lang="en-US" altLang="en-US" sz="2200" dirty="0">
                <a:solidFill>
                  <a:srgbClr val="0000FF"/>
                </a:solidFill>
                <a:latin typeface="Consolas" panose="020B0609020204030204" pitchFamily="49" charset="0"/>
              </a:rPr>
              <a:t>;             </a:t>
            </a:r>
          </a:p>
          <a:p>
            <a:pPr marL="0" lvl="0" indent="0">
              <a:spcBef>
                <a:spcPct val="0"/>
              </a:spcBef>
              <a:buNone/>
              <a:tabLst>
                <a:tab pos="519113" algn="l"/>
                <a:tab pos="3262313" algn="l"/>
              </a:tabLst>
            </a:pPr>
            <a:r>
              <a:rPr lang="en-US" altLang="en-US" sz="2200" dirty="0">
                <a:solidFill>
                  <a:srgbClr val="0000FF"/>
                </a:solidFill>
                <a:latin typeface="Consolas" panose="020B0609020204030204" pitchFamily="49" charset="0"/>
              </a:rPr>
              <a:t>	</a:t>
            </a:r>
            <a:r>
              <a:rPr lang="en-US" altLang="en-US" sz="2200" dirty="0" err="1">
                <a:solidFill>
                  <a:srgbClr val="0000FF"/>
                </a:solidFill>
                <a:latin typeface="Consolas" panose="020B0609020204030204" pitchFamily="49" charset="0"/>
              </a:rPr>
              <a:t>DateTime</a:t>
            </a:r>
            <a:r>
              <a:rPr lang="en-US" altLang="en-US" sz="2200" dirty="0">
                <a:solidFill>
                  <a:srgbClr val="0000FF"/>
                </a:solidFill>
                <a:latin typeface="Consolas" panose="020B0609020204030204" pitchFamily="49" charset="0"/>
              </a:rPr>
              <a:t> </a:t>
            </a:r>
            <a:r>
              <a:rPr lang="en-US" altLang="en-US" sz="2200" dirty="0" err="1">
                <a:solidFill>
                  <a:srgbClr val="0000FF"/>
                </a:solidFill>
                <a:latin typeface="Consolas" panose="020B0609020204030204" pitchFamily="49" charset="0"/>
              </a:rPr>
              <a:t>oneWeekLater</a:t>
            </a:r>
            <a:r>
              <a:rPr lang="en-US" altLang="en-US" sz="2200" dirty="0">
                <a:solidFill>
                  <a:srgbClr val="0000FF"/>
                </a:solidFill>
                <a:latin typeface="Consolas" panose="020B0609020204030204" pitchFamily="49" charset="0"/>
              </a:rPr>
              <a:t> = </a:t>
            </a:r>
            <a:r>
              <a:rPr lang="en-US" altLang="en-US" sz="2200" dirty="0" err="1">
                <a:solidFill>
                  <a:srgbClr val="0000FF"/>
                </a:solidFill>
                <a:latin typeface="Consolas" panose="020B0609020204030204" pitchFamily="49" charset="0"/>
              </a:rPr>
              <a:t>currentDate.AddDays</a:t>
            </a:r>
            <a:r>
              <a:rPr lang="en-US" altLang="en-US" sz="2200" dirty="0">
                <a:solidFill>
                  <a:srgbClr val="0000FF"/>
                </a:solidFill>
                <a:latin typeface="Consolas" panose="020B0609020204030204" pitchFamily="49" charset="0"/>
              </a:rPr>
              <a:t>(7); </a:t>
            </a:r>
          </a:p>
          <a:p>
            <a:pPr marL="0" lvl="0" indent="0">
              <a:spcBef>
                <a:spcPct val="0"/>
              </a:spcBef>
              <a:buNone/>
              <a:tabLst>
                <a:tab pos="519113" algn="l"/>
                <a:tab pos="3262313" algn="l"/>
              </a:tabLst>
            </a:pPr>
            <a:r>
              <a:rPr lang="en-US" altLang="en-US" sz="2200" dirty="0">
                <a:solidFill>
                  <a:srgbClr val="0000FF"/>
                </a:solidFill>
                <a:latin typeface="Consolas" panose="020B0609020204030204" pitchFamily="49" charset="0"/>
              </a:rPr>
              <a:t>	</a:t>
            </a:r>
            <a:r>
              <a:rPr lang="en-US" altLang="en-US" sz="2200" dirty="0" err="1">
                <a:solidFill>
                  <a:srgbClr val="0000FF"/>
                </a:solidFill>
                <a:latin typeface="Consolas" panose="020B0609020204030204" pitchFamily="49" charset="0"/>
              </a:rPr>
              <a:t>Console.WriteLine</a:t>
            </a:r>
            <a:r>
              <a:rPr lang="en-US" altLang="en-US" sz="2200" dirty="0">
                <a:solidFill>
                  <a:srgbClr val="0000FF"/>
                </a:solidFill>
                <a:latin typeface="Consolas" panose="020B0609020204030204" pitchFamily="49" charset="0"/>
              </a:rPr>
              <a:t>("Current Date: " + </a:t>
            </a:r>
          </a:p>
          <a:p>
            <a:pPr marL="0" lvl="0" indent="0">
              <a:spcBef>
                <a:spcPct val="0"/>
              </a:spcBef>
              <a:buNone/>
              <a:tabLst>
                <a:tab pos="519113" algn="l"/>
                <a:tab pos="2224088" algn="l"/>
              </a:tabLst>
            </a:pPr>
            <a:r>
              <a:rPr lang="en-US" altLang="en-US" sz="2200" dirty="0">
                <a:solidFill>
                  <a:srgbClr val="0000FF"/>
                </a:solidFill>
                <a:latin typeface="Consolas" panose="020B0609020204030204" pitchFamily="49" charset="0"/>
              </a:rPr>
              <a:t>		</a:t>
            </a:r>
            <a:r>
              <a:rPr lang="en-US" altLang="en-US" sz="2200" dirty="0" err="1">
                <a:solidFill>
                  <a:srgbClr val="0000FF"/>
                </a:solidFill>
                <a:latin typeface="Consolas" panose="020B0609020204030204" pitchFamily="49" charset="0"/>
              </a:rPr>
              <a:t>currentDate.ToString</a:t>
            </a:r>
            <a:r>
              <a:rPr lang="en-US" altLang="en-US" sz="2200" dirty="0">
                <a:solidFill>
                  <a:srgbClr val="0000FF"/>
                </a:solidFill>
                <a:latin typeface="Consolas" panose="020B0609020204030204" pitchFamily="49" charset="0"/>
              </a:rPr>
              <a:t>("dd/MM/</a:t>
            </a:r>
            <a:r>
              <a:rPr lang="en-US" altLang="en-US" sz="2200" dirty="0" err="1">
                <a:solidFill>
                  <a:srgbClr val="0000FF"/>
                </a:solidFill>
                <a:latin typeface="Consolas" panose="020B0609020204030204" pitchFamily="49" charset="0"/>
              </a:rPr>
              <a:t>yyyy</a:t>
            </a:r>
            <a:r>
              <a:rPr lang="en-US" altLang="en-US" sz="2200" dirty="0">
                <a:solidFill>
                  <a:srgbClr val="0000FF"/>
                </a:solidFill>
                <a:latin typeface="Consolas" panose="020B0609020204030204" pitchFamily="49" charset="0"/>
              </a:rPr>
              <a:t>"));  </a:t>
            </a:r>
          </a:p>
          <a:p>
            <a:pPr marL="0" lvl="0" indent="0">
              <a:spcBef>
                <a:spcPct val="0"/>
              </a:spcBef>
              <a:buNone/>
              <a:tabLst>
                <a:tab pos="519113" algn="l"/>
                <a:tab pos="3262313" algn="l"/>
              </a:tabLst>
            </a:pPr>
            <a:r>
              <a:rPr lang="en-US" altLang="en-US" sz="2200" dirty="0">
                <a:solidFill>
                  <a:srgbClr val="0000FF"/>
                </a:solidFill>
                <a:latin typeface="Consolas" panose="020B0609020204030204" pitchFamily="49" charset="0"/>
              </a:rPr>
              <a:t>	</a:t>
            </a:r>
            <a:r>
              <a:rPr lang="en-US" altLang="en-US" sz="2200" dirty="0" err="1">
                <a:solidFill>
                  <a:srgbClr val="0000FF"/>
                </a:solidFill>
                <a:latin typeface="Consolas" panose="020B0609020204030204" pitchFamily="49" charset="0"/>
              </a:rPr>
              <a:t>Console.WriteLine</a:t>
            </a:r>
            <a:r>
              <a:rPr lang="en-US" altLang="en-US" sz="2200" dirty="0">
                <a:solidFill>
                  <a:srgbClr val="0000FF"/>
                </a:solidFill>
                <a:latin typeface="Consolas" panose="020B0609020204030204" pitchFamily="49" charset="0"/>
              </a:rPr>
              <a:t>("One week later: " + </a:t>
            </a:r>
          </a:p>
          <a:p>
            <a:pPr marL="0" lvl="0" indent="0">
              <a:spcBef>
                <a:spcPct val="0"/>
              </a:spcBef>
              <a:buNone/>
              <a:tabLst>
                <a:tab pos="338138" algn="l"/>
                <a:tab pos="2224088" algn="l"/>
              </a:tabLst>
            </a:pPr>
            <a:r>
              <a:rPr lang="en-US" altLang="en-US" sz="2200" dirty="0">
                <a:solidFill>
                  <a:srgbClr val="0000FF"/>
                </a:solidFill>
                <a:latin typeface="Consolas" panose="020B0609020204030204" pitchFamily="49" charset="0"/>
              </a:rPr>
              <a:t>		</a:t>
            </a:r>
            <a:r>
              <a:rPr lang="en-US" altLang="en-US" sz="2200" dirty="0" err="1">
                <a:solidFill>
                  <a:srgbClr val="0000FF"/>
                </a:solidFill>
                <a:latin typeface="Consolas" panose="020B0609020204030204" pitchFamily="49" charset="0"/>
              </a:rPr>
              <a:t>oneWeekLater.ToString</a:t>
            </a:r>
            <a:r>
              <a:rPr lang="en-US" altLang="en-US" sz="2200" dirty="0">
                <a:solidFill>
                  <a:srgbClr val="0000FF"/>
                </a:solidFill>
                <a:latin typeface="Consolas" panose="020B0609020204030204" pitchFamily="49" charset="0"/>
              </a:rPr>
              <a:t>("dd/MM/</a:t>
            </a:r>
            <a:r>
              <a:rPr lang="en-US" altLang="en-US" sz="2200" dirty="0" err="1">
                <a:solidFill>
                  <a:srgbClr val="0000FF"/>
                </a:solidFill>
                <a:latin typeface="Consolas" panose="020B0609020204030204" pitchFamily="49" charset="0"/>
              </a:rPr>
              <a:t>yyyy</a:t>
            </a:r>
            <a:r>
              <a:rPr lang="en-US" altLang="en-US" sz="2200" dirty="0">
                <a:solidFill>
                  <a:srgbClr val="0000FF"/>
                </a:solidFill>
                <a:latin typeface="Consolas" panose="020B0609020204030204" pitchFamily="49" charset="0"/>
              </a:rPr>
              <a:t>"));</a:t>
            </a:r>
          </a:p>
          <a:p>
            <a:pPr marL="0" indent="0">
              <a:spcBef>
                <a:spcPct val="0"/>
              </a:spcBef>
              <a:buNone/>
              <a:tabLst>
                <a:tab pos="338138" algn="l"/>
                <a:tab pos="3262313" algn="l"/>
              </a:tabLst>
            </a:pPr>
            <a:r>
              <a:rPr lang="en-SG" altLang="en-US" sz="2400" dirty="0">
                <a:solidFill>
                  <a:srgbClr val="0000FF"/>
                </a:solidFill>
                <a:latin typeface="Consolas" panose="020B0609020204030204" pitchFamily="49" charset="0"/>
              </a:rPr>
              <a:t>	</a:t>
            </a:r>
            <a:r>
              <a:rPr lang="en-SG" altLang="en-US" sz="2400" dirty="0"/>
              <a:t>Output:</a:t>
            </a:r>
            <a:endParaRPr lang="en-US" altLang="en-US" sz="2400" dirty="0"/>
          </a:p>
          <a:p>
            <a:pPr lvl="1" eaLnBrk="1" hangingPunct="1">
              <a:defRPr/>
            </a:pPr>
            <a:endParaRPr lang="en-US" altLang="en-US" dirty="0"/>
          </a:p>
          <a:p>
            <a:pPr marL="457200" lvl="1" indent="0" eaLnBrk="1" hangingPunct="1">
              <a:buNone/>
              <a:defRPr/>
            </a:pPr>
            <a:endParaRPr lang="en-US" altLang="en-US" dirty="0"/>
          </a:p>
          <a:p>
            <a:pPr eaLnBrk="1" hangingPunct="1">
              <a:buFont typeface="Wingdings" panose="05000000000000000000" pitchFamily="2" charset="2"/>
              <a:buNone/>
              <a:defRPr/>
            </a:pPr>
            <a:endParaRPr lang="en-US" altLang="en-US" dirty="0"/>
          </a:p>
        </p:txBody>
      </p:sp>
      <p:pic>
        <p:nvPicPr>
          <p:cNvPr id="3" name="Picture 2">
            <a:extLst>
              <a:ext uri="{FF2B5EF4-FFF2-40B4-BE49-F238E27FC236}">
                <a16:creationId xmlns:a16="http://schemas.microsoft.com/office/drawing/2014/main" id="{2EB59BB2-8359-4427-A57A-26885DDC7518}"/>
              </a:ext>
            </a:extLst>
          </p:cNvPr>
          <p:cNvPicPr>
            <a:picLocks noChangeAspect="1"/>
          </p:cNvPicPr>
          <p:nvPr/>
        </p:nvPicPr>
        <p:blipFill>
          <a:blip r:embed="rId5"/>
          <a:stretch>
            <a:fillRect/>
          </a:stretch>
        </p:blipFill>
        <p:spPr>
          <a:xfrm>
            <a:off x="762000" y="4648200"/>
            <a:ext cx="3962400" cy="653861"/>
          </a:xfrm>
          <a:prstGeom prst="rect">
            <a:avLst/>
          </a:prstGeom>
        </p:spPr>
      </p:pic>
      <p:pic>
        <p:nvPicPr>
          <p:cNvPr id="4" name="s06">
            <a:hlinkClick r:id="" action="ppaction://media"/>
            <a:extLst>
              <a:ext uri="{FF2B5EF4-FFF2-40B4-BE49-F238E27FC236}">
                <a16:creationId xmlns:a16="http://schemas.microsoft.com/office/drawing/2014/main" id="{BF8C0B46-D257-47BF-A839-F57578B7D719}"/>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661400" y="175419"/>
            <a:ext cx="406400" cy="406400"/>
          </a:xfrm>
          <a:prstGeom prst="rect">
            <a:avLst/>
          </a:prstGeom>
        </p:spPr>
      </p:pic>
    </p:spTree>
    <p:extLst>
      <p:ext uri="{BB962C8B-B14F-4D97-AF65-F5344CB8AC3E}">
        <p14:creationId xmlns:p14="http://schemas.microsoft.com/office/powerpoint/2010/main" val="2860476753"/>
      </p:ext>
    </p:extLst>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4"/>
                </p:tgtEl>
              </p:cMediaNode>
            </p:audio>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21A132F-4C46-4782-A482-3BA282E90A1D}"/>
              </a:ext>
            </a:extLst>
          </p:cNvPr>
          <p:cNvSpPr>
            <a:spLocks noGrp="1" noChangeArrowheads="1"/>
          </p:cNvSpPr>
          <p:nvPr>
            <p:ph type="title"/>
          </p:nvPr>
        </p:nvSpPr>
        <p:spPr/>
        <p:txBody>
          <a:bodyPr/>
          <a:lstStyle/>
          <a:p>
            <a:pPr eaLnBrk="1" hangingPunct="1"/>
            <a:r>
              <a:rPr lang="en-US" altLang="en-US" dirty="0"/>
              <a:t>Subtract() method in </a:t>
            </a:r>
            <a:r>
              <a:rPr lang="en-US" altLang="en-US" dirty="0" err="1"/>
              <a:t>DateTime</a:t>
            </a:r>
            <a:r>
              <a:rPr lang="en-US" altLang="en-US" dirty="0"/>
              <a:t> class</a:t>
            </a:r>
          </a:p>
        </p:txBody>
      </p:sp>
      <p:sp>
        <p:nvSpPr>
          <p:cNvPr id="11267" name="Rectangle 3">
            <a:extLst>
              <a:ext uri="{FF2B5EF4-FFF2-40B4-BE49-F238E27FC236}">
                <a16:creationId xmlns:a16="http://schemas.microsoft.com/office/drawing/2014/main" id="{D7290FA0-C9A1-4F01-8C76-4C97BD8AE925}"/>
              </a:ext>
            </a:extLst>
          </p:cNvPr>
          <p:cNvSpPr>
            <a:spLocks noGrp="1" noChangeArrowheads="1"/>
          </p:cNvSpPr>
          <p:nvPr>
            <p:ph idx="1"/>
          </p:nvPr>
        </p:nvSpPr>
        <p:spPr>
          <a:xfrm>
            <a:off x="76200" y="884238"/>
            <a:ext cx="8991600" cy="4983162"/>
          </a:xfrm>
        </p:spPr>
        <p:txBody>
          <a:bodyPr/>
          <a:lstStyle/>
          <a:p>
            <a:pPr eaLnBrk="1" hangingPunct="1">
              <a:spcBef>
                <a:spcPts val="0"/>
              </a:spcBef>
              <a:spcAft>
                <a:spcPts val="600"/>
              </a:spcAft>
              <a:defRPr/>
            </a:pPr>
            <a:r>
              <a:rPr lang="en-SG" altLang="en-US" sz="2400" dirty="0"/>
              <a:t>Returns a new </a:t>
            </a:r>
            <a:r>
              <a:rPr lang="en-SG" altLang="en-US" sz="2400" b="1" dirty="0" err="1">
                <a:latin typeface="Consolas" panose="020B0609020204030204" pitchFamily="49" charset="0"/>
              </a:rPr>
              <a:t>TimeSpan</a:t>
            </a:r>
            <a:r>
              <a:rPr lang="en-SG" altLang="en-US" sz="2400" dirty="0"/>
              <a:t> object after subtracting the </a:t>
            </a:r>
            <a:r>
              <a:rPr lang="en-SG" altLang="en-US" sz="2400" dirty="0" err="1"/>
              <a:t>DateTime</a:t>
            </a:r>
            <a:r>
              <a:rPr lang="en-SG" altLang="en-US" sz="2400" dirty="0"/>
              <a:t> object specified in the parameter from the value of the </a:t>
            </a:r>
            <a:r>
              <a:rPr lang="en-SG" altLang="en-US" sz="2400" b="1" dirty="0" err="1">
                <a:latin typeface="Consolas" panose="020B0609020204030204" pitchFamily="49" charset="0"/>
              </a:rPr>
              <a:t>DateTime</a:t>
            </a:r>
            <a:r>
              <a:rPr lang="en-SG" altLang="en-US" sz="2400" dirty="0"/>
              <a:t> object</a:t>
            </a:r>
            <a:endParaRPr lang="en-SG" altLang="en-US" sz="2400" dirty="0">
              <a:solidFill>
                <a:srgbClr val="0000FF"/>
              </a:solidFill>
              <a:latin typeface="Consolas" panose="020B0609020204030204" pitchFamily="49" charset="0"/>
            </a:endParaRPr>
          </a:p>
          <a:p>
            <a:pPr eaLnBrk="1" hangingPunct="1">
              <a:spcBef>
                <a:spcPts val="0"/>
              </a:spcBef>
              <a:spcAft>
                <a:spcPts val="600"/>
              </a:spcAft>
              <a:tabLst>
                <a:tab pos="463550" algn="l"/>
              </a:tabLst>
              <a:defRPr/>
            </a:pPr>
            <a:r>
              <a:rPr lang="en-SG" altLang="en-US" sz="2400" dirty="0"/>
              <a:t>E.g.</a:t>
            </a:r>
          </a:p>
          <a:p>
            <a:pPr marL="0" lvl="0" indent="0">
              <a:spcBef>
                <a:spcPct val="0"/>
              </a:spcBef>
              <a:buNone/>
              <a:tabLst>
                <a:tab pos="519113" algn="l"/>
                <a:tab pos="3262313" algn="l"/>
              </a:tabLst>
            </a:pPr>
            <a:r>
              <a:rPr lang="en-SG" altLang="en-US" sz="2400" dirty="0"/>
              <a:t>	</a:t>
            </a:r>
            <a:r>
              <a:rPr lang="en-US" altLang="en-US" sz="2200" dirty="0" err="1">
                <a:solidFill>
                  <a:srgbClr val="0000FF"/>
                </a:solidFill>
                <a:latin typeface="Consolas" panose="020B0609020204030204" pitchFamily="49" charset="0"/>
              </a:rPr>
              <a:t>DateTime</a:t>
            </a:r>
            <a:r>
              <a:rPr lang="en-US" altLang="en-US" sz="2200" dirty="0">
                <a:solidFill>
                  <a:srgbClr val="0000FF"/>
                </a:solidFill>
                <a:latin typeface="Consolas" panose="020B0609020204030204" pitchFamily="49" charset="0"/>
              </a:rPr>
              <a:t> </a:t>
            </a:r>
            <a:r>
              <a:rPr lang="en-US" altLang="en-US" sz="2200" dirty="0" err="1">
                <a:solidFill>
                  <a:srgbClr val="0000FF"/>
                </a:solidFill>
                <a:latin typeface="Consolas" panose="020B0609020204030204" pitchFamily="49" charset="0"/>
              </a:rPr>
              <a:t>currentDate</a:t>
            </a:r>
            <a:r>
              <a:rPr lang="en-US" altLang="en-US" sz="2200" dirty="0">
                <a:solidFill>
                  <a:srgbClr val="0000FF"/>
                </a:solidFill>
                <a:latin typeface="Consolas" panose="020B0609020204030204" pitchFamily="49" charset="0"/>
              </a:rPr>
              <a:t> = </a:t>
            </a:r>
            <a:r>
              <a:rPr lang="en-US" altLang="en-US" sz="2200" dirty="0" err="1">
                <a:solidFill>
                  <a:srgbClr val="0000FF"/>
                </a:solidFill>
                <a:latin typeface="Consolas" panose="020B0609020204030204" pitchFamily="49" charset="0"/>
              </a:rPr>
              <a:t>DateTime.Now</a:t>
            </a:r>
            <a:r>
              <a:rPr lang="en-US" altLang="en-US" sz="2200" dirty="0">
                <a:solidFill>
                  <a:srgbClr val="0000FF"/>
                </a:solidFill>
                <a:latin typeface="Consolas" panose="020B0609020204030204" pitchFamily="49" charset="0"/>
              </a:rPr>
              <a:t>;             </a:t>
            </a:r>
          </a:p>
          <a:p>
            <a:pPr marL="0" lvl="0" indent="0">
              <a:spcBef>
                <a:spcPct val="0"/>
              </a:spcBef>
              <a:buNone/>
              <a:tabLst>
                <a:tab pos="519113" algn="l"/>
                <a:tab pos="3262313" algn="l"/>
              </a:tabLst>
            </a:pPr>
            <a:r>
              <a:rPr lang="en-US" altLang="en-US" sz="2200" dirty="0">
                <a:solidFill>
                  <a:srgbClr val="0000FF"/>
                </a:solidFill>
                <a:latin typeface="Consolas" panose="020B0609020204030204" pitchFamily="49" charset="0"/>
              </a:rPr>
              <a:t>	</a:t>
            </a:r>
            <a:r>
              <a:rPr lang="en-US" altLang="en-US" sz="2200" dirty="0" err="1">
                <a:solidFill>
                  <a:srgbClr val="0000FF"/>
                </a:solidFill>
                <a:latin typeface="Consolas" panose="020B0609020204030204" pitchFamily="49" charset="0"/>
              </a:rPr>
              <a:t>DateTime</a:t>
            </a:r>
            <a:r>
              <a:rPr lang="en-US" altLang="en-US" sz="2200" dirty="0">
                <a:solidFill>
                  <a:srgbClr val="0000FF"/>
                </a:solidFill>
                <a:latin typeface="Consolas" panose="020B0609020204030204" pitchFamily="49" charset="0"/>
              </a:rPr>
              <a:t> </a:t>
            </a:r>
            <a:r>
              <a:rPr lang="en-US" altLang="en-US" sz="2200" dirty="0" err="1">
                <a:solidFill>
                  <a:srgbClr val="0000FF"/>
                </a:solidFill>
                <a:latin typeface="Consolas" panose="020B0609020204030204" pitchFamily="49" charset="0"/>
              </a:rPr>
              <a:t>xmas</a:t>
            </a:r>
            <a:r>
              <a:rPr lang="en-US" altLang="en-US" sz="2200" dirty="0">
                <a:solidFill>
                  <a:srgbClr val="0000FF"/>
                </a:solidFill>
                <a:latin typeface="Consolas" panose="020B0609020204030204" pitchFamily="49" charset="0"/>
              </a:rPr>
              <a:t> = new </a:t>
            </a:r>
            <a:r>
              <a:rPr lang="en-US" altLang="en-US" sz="2200" dirty="0" err="1">
                <a:solidFill>
                  <a:srgbClr val="0000FF"/>
                </a:solidFill>
                <a:latin typeface="Consolas" panose="020B0609020204030204" pitchFamily="49" charset="0"/>
              </a:rPr>
              <a:t>DateTime</a:t>
            </a:r>
            <a:r>
              <a:rPr lang="en-US" altLang="en-US" sz="2200" dirty="0">
                <a:solidFill>
                  <a:srgbClr val="0000FF"/>
                </a:solidFill>
                <a:latin typeface="Consolas" panose="020B0609020204030204" pitchFamily="49" charset="0"/>
              </a:rPr>
              <a:t>(2020,12,25);</a:t>
            </a:r>
          </a:p>
          <a:p>
            <a:pPr marL="0" lvl="0" indent="0">
              <a:spcBef>
                <a:spcPct val="0"/>
              </a:spcBef>
              <a:buNone/>
              <a:tabLst>
                <a:tab pos="519113" algn="l"/>
                <a:tab pos="3262313" algn="l"/>
              </a:tabLst>
            </a:pPr>
            <a:r>
              <a:rPr lang="en-US" altLang="en-US" sz="2200" dirty="0">
                <a:solidFill>
                  <a:srgbClr val="0000FF"/>
                </a:solidFill>
                <a:latin typeface="Consolas" panose="020B0609020204030204" pitchFamily="49" charset="0"/>
              </a:rPr>
              <a:t>	int diff = </a:t>
            </a:r>
            <a:r>
              <a:rPr lang="en-US" altLang="en-US" sz="2200" dirty="0" err="1">
                <a:solidFill>
                  <a:srgbClr val="0000FF"/>
                </a:solidFill>
                <a:latin typeface="Consolas" panose="020B0609020204030204" pitchFamily="49" charset="0"/>
              </a:rPr>
              <a:t>xmas.Subtract</a:t>
            </a:r>
            <a:r>
              <a:rPr lang="en-US" altLang="en-US" sz="2200" dirty="0">
                <a:solidFill>
                  <a:srgbClr val="0000FF"/>
                </a:solidFill>
                <a:latin typeface="Consolas" panose="020B0609020204030204" pitchFamily="49" charset="0"/>
              </a:rPr>
              <a:t>(</a:t>
            </a:r>
            <a:r>
              <a:rPr lang="en-US" altLang="en-US" sz="2200" dirty="0" err="1">
                <a:solidFill>
                  <a:srgbClr val="0000FF"/>
                </a:solidFill>
                <a:latin typeface="Consolas" panose="020B0609020204030204" pitchFamily="49" charset="0"/>
              </a:rPr>
              <a:t>currentDate</a:t>
            </a:r>
            <a:r>
              <a:rPr lang="en-US" altLang="en-US" sz="2200" dirty="0">
                <a:solidFill>
                  <a:srgbClr val="0000FF"/>
                </a:solidFill>
                <a:latin typeface="Consolas" panose="020B0609020204030204" pitchFamily="49" charset="0"/>
              </a:rPr>
              <a:t>).Days;</a:t>
            </a:r>
          </a:p>
          <a:p>
            <a:pPr marL="0" lvl="0" indent="0">
              <a:spcBef>
                <a:spcPct val="0"/>
              </a:spcBef>
              <a:buNone/>
              <a:tabLst>
                <a:tab pos="519113" algn="l"/>
                <a:tab pos="3262313" algn="l"/>
              </a:tabLst>
            </a:pPr>
            <a:r>
              <a:rPr lang="en-US" altLang="en-US" sz="2200" dirty="0">
                <a:solidFill>
                  <a:srgbClr val="0000FF"/>
                </a:solidFill>
                <a:latin typeface="Consolas" panose="020B0609020204030204" pitchFamily="49" charset="0"/>
              </a:rPr>
              <a:t>	</a:t>
            </a:r>
            <a:r>
              <a:rPr lang="en-US" altLang="en-US" sz="2200" dirty="0" err="1">
                <a:solidFill>
                  <a:srgbClr val="0000FF"/>
                </a:solidFill>
                <a:latin typeface="Consolas" panose="020B0609020204030204" pitchFamily="49" charset="0"/>
              </a:rPr>
              <a:t>Console.WriteLine</a:t>
            </a:r>
            <a:r>
              <a:rPr lang="en-US" altLang="en-US" sz="2200" dirty="0">
                <a:solidFill>
                  <a:srgbClr val="0000FF"/>
                </a:solidFill>
                <a:latin typeface="Consolas" panose="020B0609020204030204" pitchFamily="49" charset="0"/>
              </a:rPr>
              <a:t>("Today is " + </a:t>
            </a:r>
          </a:p>
          <a:p>
            <a:pPr marL="0" lvl="0" indent="0">
              <a:spcBef>
                <a:spcPct val="0"/>
              </a:spcBef>
              <a:buNone/>
              <a:tabLst>
                <a:tab pos="519113" algn="l"/>
                <a:tab pos="2224088" algn="l"/>
              </a:tabLst>
            </a:pPr>
            <a:r>
              <a:rPr lang="en-US" altLang="en-US" sz="2200" dirty="0">
                <a:solidFill>
                  <a:srgbClr val="0000FF"/>
                </a:solidFill>
                <a:latin typeface="Consolas" panose="020B0609020204030204" pitchFamily="49" charset="0"/>
              </a:rPr>
              <a:t>		</a:t>
            </a:r>
            <a:r>
              <a:rPr lang="en-US" altLang="en-US" sz="2200" dirty="0" err="1">
                <a:solidFill>
                  <a:srgbClr val="0000FF"/>
                </a:solidFill>
                <a:latin typeface="Consolas" panose="020B0609020204030204" pitchFamily="49" charset="0"/>
              </a:rPr>
              <a:t>currentDate.ToString</a:t>
            </a:r>
            <a:r>
              <a:rPr lang="en-US" altLang="en-US" sz="2200" dirty="0">
                <a:solidFill>
                  <a:srgbClr val="0000FF"/>
                </a:solidFill>
                <a:latin typeface="Consolas" panose="020B0609020204030204" pitchFamily="49" charset="0"/>
              </a:rPr>
              <a:t>("dd/MM/</a:t>
            </a:r>
            <a:r>
              <a:rPr lang="en-US" altLang="en-US" sz="2200" dirty="0" err="1">
                <a:solidFill>
                  <a:srgbClr val="0000FF"/>
                </a:solidFill>
                <a:latin typeface="Consolas" panose="020B0609020204030204" pitchFamily="49" charset="0"/>
              </a:rPr>
              <a:t>yyyy</a:t>
            </a:r>
            <a:r>
              <a:rPr lang="en-US" altLang="en-US" sz="2200" dirty="0">
                <a:solidFill>
                  <a:srgbClr val="0000FF"/>
                </a:solidFill>
                <a:latin typeface="Consolas" panose="020B0609020204030204" pitchFamily="49" charset="0"/>
              </a:rPr>
              <a:t>"));  </a:t>
            </a:r>
          </a:p>
          <a:p>
            <a:pPr marL="0" lvl="0" indent="0">
              <a:spcBef>
                <a:spcPct val="0"/>
              </a:spcBef>
              <a:buNone/>
              <a:tabLst>
                <a:tab pos="519113" algn="l"/>
                <a:tab pos="3262313" algn="l"/>
              </a:tabLst>
            </a:pPr>
            <a:r>
              <a:rPr lang="en-US" altLang="en-US" sz="2200" dirty="0">
                <a:solidFill>
                  <a:srgbClr val="0000FF"/>
                </a:solidFill>
                <a:latin typeface="Consolas" panose="020B0609020204030204" pitchFamily="49" charset="0"/>
              </a:rPr>
              <a:t>	</a:t>
            </a:r>
            <a:r>
              <a:rPr lang="en-US" altLang="en-US" sz="2200" dirty="0" err="1">
                <a:solidFill>
                  <a:srgbClr val="0000FF"/>
                </a:solidFill>
                <a:latin typeface="Consolas" panose="020B0609020204030204" pitchFamily="49" charset="0"/>
              </a:rPr>
              <a:t>Console.WriteLine</a:t>
            </a:r>
            <a:r>
              <a:rPr lang="en-US" altLang="en-US" sz="2200" dirty="0">
                <a:solidFill>
                  <a:srgbClr val="0000FF"/>
                </a:solidFill>
                <a:latin typeface="Consolas" panose="020B0609020204030204" pitchFamily="49" charset="0"/>
              </a:rPr>
              <a:t>("There is " + diff + </a:t>
            </a:r>
          </a:p>
          <a:p>
            <a:pPr marL="0" lvl="0" indent="0">
              <a:spcBef>
                <a:spcPct val="0"/>
              </a:spcBef>
              <a:buNone/>
              <a:tabLst>
                <a:tab pos="519113" algn="l"/>
                <a:tab pos="2292350" algn="l"/>
                <a:tab pos="3262313" algn="l"/>
              </a:tabLst>
            </a:pPr>
            <a:r>
              <a:rPr lang="en-US" altLang="en-US" sz="2200" dirty="0">
                <a:solidFill>
                  <a:srgbClr val="0000FF"/>
                </a:solidFill>
                <a:latin typeface="Consolas" panose="020B0609020204030204" pitchFamily="49" charset="0"/>
              </a:rPr>
              <a:t>		" days to </a:t>
            </a:r>
            <a:r>
              <a:rPr lang="en-US" altLang="en-US" sz="2200" dirty="0" err="1">
                <a:solidFill>
                  <a:srgbClr val="0000FF"/>
                </a:solidFill>
                <a:latin typeface="Consolas" panose="020B0609020204030204" pitchFamily="49" charset="0"/>
              </a:rPr>
              <a:t>xmas</a:t>
            </a:r>
            <a:r>
              <a:rPr lang="en-US" altLang="en-US" sz="2200" dirty="0">
                <a:solidFill>
                  <a:srgbClr val="0000FF"/>
                </a:solidFill>
                <a:latin typeface="Consolas" panose="020B0609020204030204" pitchFamily="49" charset="0"/>
              </a:rPr>
              <a:t>");</a:t>
            </a:r>
          </a:p>
          <a:p>
            <a:pPr marL="0" indent="0">
              <a:spcBef>
                <a:spcPct val="0"/>
              </a:spcBef>
              <a:buNone/>
              <a:tabLst>
                <a:tab pos="338138" algn="l"/>
                <a:tab pos="3262313" algn="l"/>
              </a:tabLst>
            </a:pPr>
            <a:r>
              <a:rPr lang="en-SG" altLang="en-US" sz="2400" dirty="0">
                <a:solidFill>
                  <a:srgbClr val="0000FF"/>
                </a:solidFill>
                <a:latin typeface="Consolas" panose="020B0609020204030204" pitchFamily="49" charset="0"/>
              </a:rPr>
              <a:t>	</a:t>
            </a:r>
            <a:r>
              <a:rPr lang="en-SG" altLang="en-US" sz="2400" dirty="0"/>
              <a:t>Output:</a:t>
            </a:r>
            <a:endParaRPr lang="en-US" altLang="en-US" sz="2400" dirty="0"/>
          </a:p>
          <a:p>
            <a:pPr lvl="1" eaLnBrk="1" hangingPunct="1">
              <a:defRPr/>
            </a:pPr>
            <a:endParaRPr lang="en-US" altLang="en-US" dirty="0"/>
          </a:p>
          <a:p>
            <a:pPr marL="457200" lvl="1" indent="0" eaLnBrk="1" hangingPunct="1">
              <a:buNone/>
              <a:defRPr/>
            </a:pPr>
            <a:endParaRPr lang="en-US" altLang="en-US" dirty="0"/>
          </a:p>
          <a:p>
            <a:pPr eaLnBrk="1" hangingPunct="1">
              <a:buFont typeface="Wingdings" panose="05000000000000000000" pitchFamily="2" charset="2"/>
              <a:buNone/>
              <a:defRPr/>
            </a:pPr>
            <a:endParaRPr lang="en-US" altLang="en-US" dirty="0"/>
          </a:p>
        </p:txBody>
      </p:sp>
      <p:pic>
        <p:nvPicPr>
          <p:cNvPr id="2" name="Picture 1">
            <a:extLst>
              <a:ext uri="{FF2B5EF4-FFF2-40B4-BE49-F238E27FC236}">
                <a16:creationId xmlns:a16="http://schemas.microsoft.com/office/drawing/2014/main" id="{17540A19-6A8A-4AD3-A4B7-E8DBF7B11AAA}"/>
              </a:ext>
            </a:extLst>
          </p:cNvPr>
          <p:cNvPicPr>
            <a:picLocks noChangeAspect="1"/>
          </p:cNvPicPr>
          <p:nvPr/>
        </p:nvPicPr>
        <p:blipFill>
          <a:blip r:embed="rId5"/>
          <a:stretch>
            <a:fillRect/>
          </a:stretch>
        </p:blipFill>
        <p:spPr>
          <a:xfrm>
            <a:off x="1676400" y="4953000"/>
            <a:ext cx="3886200" cy="685800"/>
          </a:xfrm>
          <a:prstGeom prst="rect">
            <a:avLst/>
          </a:prstGeom>
        </p:spPr>
      </p:pic>
      <p:sp>
        <p:nvSpPr>
          <p:cNvPr id="5" name="Speech Bubble: Rectangle with Corners Rounded 4">
            <a:extLst>
              <a:ext uri="{FF2B5EF4-FFF2-40B4-BE49-F238E27FC236}">
                <a16:creationId xmlns:a16="http://schemas.microsoft.com/office/drawing/2014/main" id="{09AD9BCA-55F5-49C9-9F59-5E483D54F042}"/>
              </a:ext>
            </a:extLst>
          </p:cNvPr>
          <p:cNvSpPr/>
          <p:nvPr/>
        </p:nvSpPr>
        <p:spPr>
          <a:xfrm>
            <a:off x="7391400" y="1876524"/>
            <a:ext cx="1676400" cy="923330"/>
          </a:xfrm>
          <a:prstGeom prst="wedgeRoundRectCallout">
            <a:avLst>
              <a:gd name="adj1" fmla="val -79419"/>
              <a:gd name="adj2" fmla="val 105622"/>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Narrow" panose="020B0606020202030204" pitchFamily="34" charset="0"/>
              </a:rPr>
              <a:t>Gets the days component of the </a:t>
            </a:r>
            <a:r>
              <a:rPr lang="en-US" dirty="0" err="1">
                <a:solidFill>
                  <a:schemeClr val="tx1"/>
                </a:solidFill>
                <a:latin typeface="Arial Narrow" panose="020B0606020202030204" pitchFamily="34" charset="0"/>
              </a:rPr>
              <a:t>TimeSpan</a:t>
            </a:r>
            <a:endParaRPr lang="en-US" dirty="0">
              <a:solidFill>
                <a:schemeClr val="tx1"/>
              </a:solidFill>
              <a:latin typeface="Arial Narrow" panose="020B0606020202030204" pitchFamily="34" charset="0"/>
            </a:endParaRPr>
          </a:p>
        </p:txBody>
      </p:sp>
      <p:pic>
        <p:nvPicPr>
          <p:cNvPr id="3" name="s07">
            <a:hlinkClick r:id="" action="ppaction://media"/>
            <a:extLst>
              <a:ext uri="{FF2B5EF4-FFF2-40B4-BE49-F238E27FC236}">
                <a16:creationId xmlns:a16="http://schemas.microsoft.com/office/drawing/2014/main" id="{DB6FD40D-8025-46DD-BF28-AE5CF84D2D4E}"/>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661400" y="200819"/>
            <a:ext cx="406400" cy="406400"/>
          </a:xfrm>
          <a:prstGeom prst="rect">
            <a:avLst/>
          </a:prstGeom>
        </p:spPr>
      </p:pic>
    </p:spTree>
    <p:extLst>
      <p:ext uri="{BB962C8B-B14F-4D97-AF65-F5344CB8AC3E}">
        <p14:creationId xmlns:p14="http://schemas.microsoft.com/office/powerpoint/2010/main" val="2394058222"/>
      </p:ext>
    </p:extLst>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3"/>
                </p:tgtEl>
              </p:cMediaNode>
            </p:audio>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7368247C-83AF-4A5C-8053-82850A57A0A4}"/>
              </a:ext>
            </a:extLst>
          </p:cNvPr>
          <p:cNvSpPr>
            <a:spLocks noGrp="1"/>
          </p:cNvSpPr>
          <p:nvPr>
            <p:ph type="title"/>
          </p:nvPr>
        </p:nvSpPr>
        <p:spPr>
          <a:xfrm>
            <a:off x="722313" y="2795588"/>
            <a:ext cx="7772400" cy="1362075"/>
          </a:xfrm>
        </p:spPr>
        <p:txBody>
          <a:bodyPr/>
          <a:lstStyle/>
          <a:p>
            <a:pPr eaLnBrk="1" hangingPunct="1"/>
            <a:r>
              <a:rPr lang="en-US" altLang="en-US" dirty="0"/>
              <a:t>Read data from File</a:t>
            </a:r>
          </a:p>
        </p:txBody>
      </p:sp>
      <p:pic>
        <p:nvPicPr>
          <p:cNvPr id="3" name="s08">
            <a:hlinkClick r:id="" action="ppaction://media"/>
            <a:extLst>
              <a:ext uri="{FF2B5EF4-FFF2-40B4-BE49-F238E27FC236}">
                <a16:creationId xmlns:a16="http://schemas.microsoft.com/office/drawing/2014/main" id="{E791C8CD-A26D-49D9-B15C-12005373390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48700" y="228600"/>
            <a:ext cx="406400" cy="406400"/>
          </a:xfrm>
          <a:prstGeom prst="rect">
            <a:avLst/>
          </a:prstGeom>
        </p:spPr>
      </p:pic>
      <p:sp>
        <p:nvSpPr>
          <p:cNvPr id="2" name="Rectangle 1">
            <a:extLst>
              <a:ext uri="{FF2B5EF4-FFF2-40B4-BE49-F238E27FC236}">
                <a16:creationId xmlns:a16="http://schemas.microsoft.com/office/drawing/2014/main" id="{DCA34717-6B80-4E3A-9C7E-F522DC42D9B2}"/>
              </a:ext>
            </a:extLst>
          </p:cNvPr>
          <p:cNvSpPr/>
          <p:nvPr/>
        </p:nvSpPr>
        <p:spPr>
          <a:xfrm>
            <a:off x="228600" y="4419600"/>
            <a:ext cx="8826500" cy="1015663"/>
          </a:xfrm>
          <a:prstGeom prst="rect">
            <a:avLst/>
          </a:prstGeom>
        </p:spPr>
        <p:txBody>
          <a:bodyPr wrap="square">
            <a:spAutoFit/>
          </a:bodyPr>
          <a:lstStyle/>
          <a:p>
            <a:r>
              <a:rPr lang="en-US" sz="2400" dirty="0"/>
              <a:t>Documentation:</a:t>
            </a:r>
            <a:endParaRPr lang="en-GB" sz="2400" dirty="0"/>
          </a:p>
          <a:p>
            <a:pPr marL="285750" indent="-285750">
              <a:buFont typeface="Arial" panose="020B0604020202020204" pitchFamily="34" charset="0"/>
              <a:buChar char="•"/>
            </a:pPr>
            <a:r>
              <a:rPr lang="en-GB" dirty="0">
                <a:hlinkClick r:id="rId6"/>
              </a:rPr>
              <a:t>https://learn.microsoft.com/en-us/dotnet/api/system.io.file?view=net-6.0</a:t>
            </a:r>
            <a:r>
              <a:rPr lang="en-GB" dirty="0"/>
              <a:t> </a:t>
            </a:r>
          </a:p>
          <a:p>
            <a:pPr marL="285750" indent="-285750">
              <a:buFont typeface="Arial" panose="020B0604020202020204" pitchFamily="34" charset="0"/>
              <a:buChar char="•"/>
            </a:pPr>
            <a:r>
              <a:rPr lang="en-GB" dirty="0">
                <a:hlinkClick r:id="rId7"/>
              </a:rPr>
              <a:t>https://learn.microsoft.com/en-us/dotnet/api/system.io.streamreader?view=net-6.0</a:t>
            </a:r>
            <a:r>
              <a:rPr lang="en-GB" dirty="0"/>
              <a:t> </a:t>
            </a:r>
          </a:p>
        </p:txBody>
      </p:sp>
    </p:spTree>
    <p:extLst>
      <p:ext uri="{BB962C8B-B14F-4D97-AF65-F5344CB8AC3E}">
        <p14:creationId xmlns:p14="http://schemas.microsoft.com/office/powerpoint/2010/main" val="3859087585"/>
      </p:ext>
    </p:extLst>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3"/>
                </p:tgtEl>
              </p:cMediaNode>
            </p:audio>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18EAF-0C7D-4A0C-955D-6157EF4E704F}"/>
              </a:ext>
            </a:extLst>
          </p:cNvPr>
          <p:cNvSpPr>
            <a:spLocks noGrp="1"/>
          </p:cNvSpPr>
          <p:nvPr>
            <p:ph type="title"/>
          </p:nvPr>
        </p:nvSpPr>
        <p:spPr/>
        <p:txBody>
          <a:bodyPr/>
          <a:lstStyle/>
          <a:p>
            <a:r>
              <a:rPr lang="en-US" dirty="0"/>
              <a:t>Reading Data from Text File</a:t>
            </a:r>
          </a:p>
        </p:txBody>
      </p:sp>
      <p:sp>
        <p:nvSpPr>
          <p:cNvPr id="3" name="Content Placeholder 2">
            <a:extLst>
              <a:ext uri="{FF2B5EF4-FFF2-40B4-BE49-F238E27FC236}">
                <a16:creationId xmlns:a16="http://schemas.microsoft.com/office/drawing/2014/main" id="{35FF5938-9A87-4C8B-8FFF-A58E203B4FD7}"/>
              </a:ext>
            </a:extLst>
          </p:cNvPr>
          <p:cNvSpPr>
            <a:spLocks noGrp="1"/>
          </p:cNvSpPr>
          <p:nvPr>
            <p:ph idx="1"/>
          </p:nvPr>
        </p:nvSpPr>
        <p:spPr>
          <a:xfrm>
            <a:off x="76200" y="884238"/>
            <a:ext cx="8839200" cy="2087562"/>
          </a:xfrm>
        </p:spPr>
        <p:txBody>
          <a:bodyPr/>
          <a:lstStyle/>
          <a:p>
            <a:r>
              <a:rPr lang="en-US" sz="2400" dirty="0"/>
              <a:t>To read the whole text file into one string:</a:t>
            </a:r>
          </a:p>
        </p:txBody>
      </p:sp>
      <p:sp>
        <p:nvSpPr>
          <p:cNvPr id="4" name="TextBox 3">
            <a:extLst>
              <a:ext uri="{FF2B5EF4-FFF2-40B4-BE49-F238E27FC236}">
                <a16:creationId xmlns:a16="http://schemas.microsoft.com/office/drawing/2014/main" id="{186A8ADA-7284-441E-B692-4C58CB5CD14E}"/>
              </a:ext>
            </a:extLst>
          </p:cNvPr>
          <p:cNvSpPr txBox="1"/>
          <p:nvPr/>
        </p:nvSpPr>
        <p:spPr>
          <a:xfrm>
            <a:off x="495300" y="1295400"/>
            <a:ext cx="8153400" cy="769441"/>
          </a:xfrm>
          <a:prstGeom prst="rect">
            <a:avLst/>
          </a:prstGeom>
          <a:noFill/>
          <a:ln>
            <a:solidFill>
              <a:schemeClr val="tx1"/>
            </a:solidFill>
          </a:ln>
        </p:spPr>
        <p:txBody>
          <a:bodyPr wrap="square" rtlCol="0">
            <a:spAutoFit/>
          </a:bodyPr>
          <a:lstStyle/>
          <a:p>
            <a:r>
              <a:rPr kumimoji="1" lang="en-US" sz="2200">
                <a:solidFill>
                  <a:srgbClr val="FF0000"/>
                </a:solidFill>
                <a:latin typeface="Consolas" panose="020B0609020204030204" pitchFamily="49" charset="0"/>
                <a:cs typeface="Courier New" panose="02070309020205020404" pitchFamily="49" charset="0"/>
              </a:rPr>
              <a:t>string </a:t>
            </a:r>
            <a:r>
              <a:rPr kumimoji="1" lang="en-US" sz="2200" dirty="0">
                <a:solidFill>
                  <a:srgbClr val="FF0000"/>
                </a:solidFill>
                <a:latin typeface="Consolas" panose="020B0609020204030204" pitchFamily="49" charset="0"/>
                <a:cs typeface="Courier New" panose="02070309020205020404" pitchFamily="49" charset="0"/>
              </a:rPr>
              <a:t>text = </a:t>
            </a:r>
            <a:r>
              <a:rPr kumimoji="1" lang="en-US" sz="2200" dirty="0" err="1">
                <a:solidFill>
                  <a:srgbClr val="FF0000"/>
                </a:solidFill>
                <a:latin typeface="Consolas" panose="020B0609020204030204" pitchFamily="49" charset="0"/>
                <a:cs typeface="Courier New" panose="02070309020205020404" pitchFamily="49" charset="0"/>
              </a:rPr>
              <a:t>File.ReadAllText</a:t>
            </a:r>
            <a:r>
              <a:rPr kumimoji="1" lang="en-US" sz="2200" dirty="0">
                <a:solidFill>
                  <a:srgbClr val="FF0000"/>
                </a:solidFill>
                <a:latin typeface="Consolas" panose="020B0609020204030204" pitchFamily="49" charset="0"/>
                <a:cs typeface="Courier New" panose="02070309020205020404" pitchFamily="49" charset="0"/>
              </a:rPr>
              <a:t>("testing.txt");</a:t>
            </a:r>
          </a:p>
          <a:p>
            <a:r>
              <a:rPr kumimoji="1" lang="en-US" sz="2200" dirty="0" err="1">
                <a:solidFill>
                  <a:srgbClr val="0000FF"/>
                </a:solidFill>
                <a:latin typeface="Consolas" panose="020B0609020204030204" pitchFamily="49" charset="0"/>
                <a:cs typeface="Courier New" panose="02070309020205020404" pitchFamily="49" charset="0"/>
              </a:rPr>
              <a:t>Console.WriteLine</a:t>
            </a:r>
            <a:r>
              <a:rPr kumimoji="1" lang="en-US" sz="2200" dirty="0">
                <a:solidFill>
                  <a:srgbClr val="0000FF"/>
                </a:solidFill>
                <a:latin typeface="Consolas" panose="020B0609020204030204" pitchFamily="49" charset="0"/>
                <a:cs typeface="Courier New" panose="02070309020205020404" pitchFamily="49" charset="0"/>
              </a:rPr>
              <a:t>(text);</a:t>
            </a:r>
          </a:p>
        </p:txBody>
      </p:sp>
      <p:sp>
        <p:nvSpPr>
          <p:cNvPr id="7" name="Content Placeholder 2">
            <a:extLst>
              <a:ext uri="{FF2B5EF4-FFF2-40B4-BE49-F238E27FC236}">
                <a16:creationId xmlns:a16="http://schemas.microsoft.com/office/drawing/2014/main" id="{C956B085-0676-456C-860A-3CBB37321922}"/>
              </a:ext>
            </a:extLst>
          </p:cNvPr>
          <p:cNvSpPr txBox="1">
            <a:spLocks/>
          </p:cNvSpPr>
          <p:nvPr/>
        </p:nvSpPr>
        <p:spPr bwMode="auto">
          <a:xfrm>
            <a:off x="76200" y="2754489"/>
            <a:ext cx="8991600" cy="563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rgbClr val="660033"/>
                </a:solidFill>
                <a:latin typeface="+mn-lt"/>
                <a:cs typeface="+mn-cs"/>
              </a:defRPr>
            </a:lvl2pPr>
            <a:lvl3pPr marL="1143000" indent="-228600" algn="l" rtl="0" eaLnBrk="0" fontAlgn="base" hangingPunct="0">
              <a:spcBef>
                <a:spcPct val="20000"/>
              </a:spcBef>
              <a:spcAft>
                <a:spcPct val="0"/>
              </a:spcAft>
              <a:buChar char="•"/>
              <a:defRPr sz="2000">
                <a:solidFill>
                  <a:srgbClr val="660033"/>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r>
              <a:rPr lang="en-US" sz="2400" kern="0" dirty="0"/>
              <a:t>To read the whole text file into a string array:</a:t>
            </a:r>
          </a:p>
        </p:txBody>
      </p:sp>
      <p:sp>
        <p:nvSpPr>
          <p:cNvPr id="8" name="TextBox 7">
            <a:extLst>
              <a:ext uri="{FF2B5EF4-FFF2-40B4-BE49-F238E27FC236}">
                <a16:creationId xmlns:a16="http://schemas.microsoft.com/office/drawing/2014/main" id="{3AFB39C1-2F2F-4B40-B7C4-D0EAD462E08A}"/>
              </a:ext>
            </a:extLst>
          </p:cNvPr>
          <p:cNvSpPr txBox="1"/>
          <p:nvPr/>
        </p:nvSpPr>
        <p:spPr>
          <a:xfrm>
            <a:off x="495300" y="3167896"/>
            <a:ext cx="8153400" cy="1107996"/>
          </a:xfrm>
          <a:prstGeom prst="rect">
            <a:avLst/>
          </a:prstGeom>
          <a:noFill/>
          <a:ln>
            <a:solidFill>
              <a:schemeClr val="tx1"/>
            </a:solidFill>
          </a:ln>
        </p:spPr>
        <p:txBody>
          <a:bodyPr wrap="square" rtlCol="0">
            <a:spAutoFit/>
          </a:bodyPr>
          <a:lstStyle/>
          <a:p>
            <a:r>
              <a:rPr kumimoji="1" lang="en-US" sz="2200">
                <a:solidFill>
                  <a:srgbClr val="FF0000"/>
                </a:solidFill>
                <a:latin typeface="Consolas" panose="020B0609020204030204" pitchFamily="49" charset="0"/>
                <a:cs typeface="Courier New" panose="02070309020205020404" pitchFamily="49" charset="0"/>
              </a:rPr>
              <a:t>string</a:t>
            </a:r>
            <a:r>
              <a:rPr kumimoji="1" lang="en-US" sz="2200" dirty="0">
                <a:solidFill>
                  <a:srgbClr val="FF0000"/>
                </a:solidFill>
                <a:latin typeface="Consolas" panose="020B0609020204030204" pitchFamily="49" charset="0"/>
                <a:cs typeface="Courier New" panose="02070309020205020404" pitchFamily="49" charset="0"/>
              </a:rPr>
              <a:t>[] lines = </a:t>
            </a:r>
            <a:r>
              <a:rPr kumimoji="1" lang="en-US" sz="2200" dirty="0" err="1">
                <a:solidFill>
                  <a:srgbClr val="FF0000"/>
                </a:solidFill>
                <a:latin typeface="Consolas" panose="020B0609020204030204" pitchFamily="49" charset="0"/>
                <a:cs typeface="Courier New" panose="02070309020205020404" pitchFamily="49" charset="0"/>
              </a:rPr>
              <a:t>File.ReadAllLines</a:t>
            </a:r>
            <a:r>
              <a:rPr kumimoji="1" lang="en-US" sz="2200" dirty="0">
                <a:solidFill>
                  <a:srgbClr val="FF0000"/>
                </a:solidFill>
                <a:latin typeface="Consolas" panose="020B0609020204030204" pitchFamily="49" charset="0"/>
                <a:cs typeface="Courier New" panose="02070309020205020404" pitchFamily="49" charset="0"/>
              </a:rPr>
              <a:t>("testing.txt");</a:t>
            </a:r>
          </a:p>
          <a:p>
            <a:r>
              <a:rPr kumimoji="1" lang="en-US" sz="2200" dirty="0">
                <a:solidFill>
                  <a:srgbClr val="0000FF"/>
                </a:solidFill>
                <a:latin typeface="Consolas" panose="020B0609020204030204" pitchFamily="49" charset="0"/>
                <a:cs typeface="Courier New" panose="02070309020205020404" pitchFamily="49" charset="0"/>
              </a:rPr>
              <a:t>foreach (string line in lines)</a:t>
            </a:r>
          </a:p>
          <a:p>
            <a:pPr>
              <a:tabLst>
                <a:tab pos="461963" algn="l"/>
              </a:tabLst>
            </a:pPr>
            <a:r>
              <a:rPr kumimoji="1" lang="en-US" sz="2200" dirty="0">
                <a:solidFill>
                  <a:srgbClr val="0000FF"/>
                </a:solidFill>
                <a:latin typeface="Consolas" panose="020B0609020204030204" pitchFamily="49" charset="0"/>
                <a:cs typeface="Courier New" panose="02070309020205020404" pitchFamily="49" charset="0"/>
              </a:rPr>
              <a:t>	</a:t>
            </a:r>
            <a:r>
              <a:rPr kumimoji="1" lang="en-US" sz="2200" dirty="0" err="1">
                <a:solidFill>
                  <a:srgbClr val="0000FF"/>
                </a:solidFill>
                <a:latin typeface="Consolas" panose="020B0609020204030204" pitchFamily="49" charset="0"/>
                <a:cs typeface="Courier New" panose="02070309020205020404" pitchFamily="49" charset="0"/>
              </a:rPr>
              <a:t>Console.WriteLine</a:t>
            </a:r>
            <a:r>
              <a:rPr kumimoji="1" lang="en-US" sz="2200" dirty="0">
                <a:solidFill>
                  <a:srgbClr val="0000FF"/>
                </a:solidFill>
                <a:latin typeface="Consolas" panose="020B0609020204030204" pitchFamily="49" charset="0"/>
                <a:cs typeface="Courier New" panose="02070309020205020404" pitchFamily="49" charset="0"/>
              </a:rPr>
              <a:t>("\</a:t>
            </a:r>
            <a:r>
              <a:rPr kumimoji="1" lang="en-US" sz="2200" dirty="0" err="1">
                <a:solidFill>
                  <a:srgbClr val="0000FF"/>
                </a:solidFill>
                <a:latin typeface="Consolas" panose="020B0609020204030204" pitchFamily="49" charset="0"/>
                <a:cs typeface="Courier New" panose="02070309020205020404" pitchFamily="49" charset="0"/>
              </a:rPr>
              <a:t>t"+line</a:t>
            </a:r>
            <a:r>
              <a:rPr kumimoji="1" lang="en-US" sz="2200" dirty="0">
                <a:solidFill>
                  <a:srgbClr val="0000FF"/>
                </a:solidFill>
                <a:latin typeface="Consolas" panose="020B0609020204030204" pitchFamily="49" charset="0"/>
                <a:cs typeface="Courier New" panose="02070309020205020404" pitchFamily="49" charset="0"/>
              </a:rPr>
              <a:t>);</a:t>
            </a:r>
          </a:p>
        </p:txBody>
      </p:sp>
      <p:sp>
        <p:nvSpPr>
          <p:cNvPr id="9" name="Content Placeholder 2">
            <a:extLst>
              <a:ext uri="{FF2B5EF4-FFF2-40B4-BE49-F238E27FC236}">
                <a16:creationId xmlns:a16="http://schemas.microsoft.com/office/drawing/2014/main" id="{D563B71A-529E-4833-915E-BBD5A8006D92}"/>
              </a:ext>
            </a:extLst>
          </p:cNvPr>
          <p:cNvSpPr txBox="1">
            <a:spLocks/>
          </p:cNvSpPr>
          <p:nvPr/>
        </p:nvSpPr>
        <p:spPr bwMode="auto">
          <a:xfrm>
            <a:off x="110066" y="4964289"/>
            <a:ext cx="9033933" cy="2087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rgbClr val="660033"/>
                </a:solidFill>
                <a:latin typeface="+mn-lt"/>
                <a:cs typeface="+mn-cs"/>
              </a:defRPr>
            </a:lvl2pPr>
            <a:lvl3pPr marL="1143000" indent="-228600" algn="l" rtl="0" eaLnBrk="0" fontAlgn="base" hangingPunct="0">
              <a:spcBef>
                <a:spcPct val="20000"/>
              </a:spcBef>
              <a:spcAft>
                <a:spcPct val="0"/>
              </a:spcAft>
              <a:buChar char="•"/>
              <a:defRPr sz="2000">
                <a:solidFill>
                  <a:srgbClr val="660033"/>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marL="688975" indent="-688975">
              <a:spcAft>
                <a:spcPts val="600"/>
              </a:spcAft>
              <a:buNone/>
              <a:tabLst>
                <a:tab pos="688975" algn="l"/>
              </a:tabLst>
            </a:pPr>
            <a:r>
              <a:rPr lang="en-US" sz="2000" kern="0" dirty="0">
                <a:solidFill>
                  <a:schemeClr val="tx1"/>
                </a:solidFill>
              </a:rPr>
              <a:t>Note: Copy the data file to the Solution Explorer and set the property of "Copy to Output Directory" to "Copy if newer" so that you do not have to specify the full path.</a:t>
            </a:r>
          </a:p>
        </p:txBody>
      </p:sp>
      <p:pic>
        <p:nvPicPr>
          <p:cNvPr id="6" name="s09">
            <a:hlinkClick r:id="" action="ppaction://media"/>
            <a:extLst>
              <a:ext uri="{FF2B5EF4-FFF2-40B4-BE49-F238E27FC236}">
                <a16:creationId xmlns:a16="http://schemas.microsoft.com/office/drawing/2014/main" id="{70C9DC8F-4BAD-4C2F-B18C-CB97FF09741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94725" y="142787"/>
            <a:ext cx="406400" cy="406400"/>
          </a:xfrm>
          <a:prstGeom prst="rect">
            <a:avLst/>
          </a:prstGeom>
        </p:spPr>
      </p:pic>
    </p:spTree>
    <p:extLst>
      <p:ext uri="{BB962C8B-B14F-4D97-AF65-F5344CB8AC3E}">
        <p14:creationId xmlns:p14="http://schemas.microsoft.com/office/powerpoint/2010/main" val="3155855410"/>
      </p:ext>
    </p:extLst>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6"/>
                </p:tgtEl>
              </p:cMediaNode>
            </p:audio>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CF935-A294-48D5-91D6-C3A49B5970E1}"/>
              </a:ext>
            </a:extLst>
          </p:cNvPr>
          <p:cNvSpPr>
            <a:spLocks noGrp="1"/>
          </p:cNvSpPr>
          <p:nvPr>
            <p:ph type="title"/>
          </p:nvPr>
        </p:nvSpPr>
        <p:spPr/>
        <p:txBody>
          <a:bodyPr/>
          <a:lstStyle/>
          <a:p>
            <a:r>
              <a:rPr lang="en-US" dirty="0"/>
              <a:t>Reading Data from csv File</a:t>
            </a:r>
          </a:p>
        </p:txBody>
      </p:sp>
      <p:sp>
        <p:nvSpPr>
          <p:cNvPr id="4" name="TextBox 3">
            <a:extLst>
              <a:ext uri="{FF2B5EF4-FFF2-40B4-BE49-F238E27FC236}">
                <a16:creationId xmlns:a16="http://schemas.microsoft.com/office/drawing/2014/main" id="{98F834CF-1E98-48D9-BECC-FF389E1B16BA}"/>
              </a:ext>
            </a:extLst>
          </p:cNvPr>
          <p:cNvSpPr txBox="1"/>
          <p:nvPr/>
        </p:nvSpPr>
        <p:spPr>
          <a:xfrm>
            <a:off x="258366" y="1697356"/>
            <a:ext cx="8615979" cy="4031873"/>
          </a:xfrm>
          <a:prstGeom prst="rect">
            <a:avLst/>
          </a:prstGeom>
          <a:noFill/>
          <a:ln>
            <a:solidFill>
              <a:schemeClr val="tx1"/>
            </a:solidFill>
          </a:ln>
        </p:spPr>
        <p:txBody>
          <a:bodyPr wrap="square" rtlCol="0">
            <a:spAutoFit/>
          </a:bodyPr>
          <a:lstStyle/>
          <a:p>
            <a:pPr>
              <a:spcAft>
                <a:spcPts val="0"/>
              </a:spcAft>
            </a:pPr>
            <a:r>
              <a:rPr lang="en-US">
                <a:solidFill>
                  <a:srgbClr val="FF0000"/>
                </a:solidFill>
                <a:latin typeface="Consolas" panose="020B0609020204030204" pitchFamily="49" charset="0"/>
              </a:rPr>
              <a:t>string</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csvLines</a:t>
            </a:r>
            <a:r>
              <a:rPr lang="en-US" dirty="0">
                <a:solidFill>
                  <a:srgbClr val="FF0000"/>
                </a:solidFill>
                <a:latin typeface="Consolas" panose="020B0609020204030204" pitchFamily="49" charset="0"/>
              </a:rPr>
              <a:t> = </a:t>
            </a:r>
            <a:r>
              <a:rPr lang="en-US" dirty="0" err="1">
                <a:solidFill>
                  <a:srgbClr val="FF0000"/>
                </a:solidFill>
                <a:latin typeface="Consolas" panose="020B0609020204030204" pitchFamily="49" charset="0"/>
              </a:rPr>
              <a:t>File.ReadAllLines</a:t>
            </a:r>
            <a:r>
              <a:rPr lang="en-US" dirty="0">
                <a:solidFill>
                  <a:srgbClr val="FF0000"/>
                </a:solidFill>
                <a:latin typeface="Consolas" panose="020B0609020204030204" pitchFamily="49" charset="0"/>
              </a:rPr>
              <a:t>("testmarks.csv");</a:t>
            </a:r>
          </a:p>
          <a:p>
            <a:pPr>
              <a:spcAft>
                <a:spcPts val="0"/>
              </a:spcAft>
            </a:pPr>
            <a:endParaRPr lang="en-US" dirty="0">
              <a:solidFill>
                <a:srgbClr val="0000FF"/>
              </a:solidFill>
              <a:latin typeface="Consolas" panose="020B0609020204030204" pitchFamily="49" charset="0"/>
            </a:endParaRPr>
          </a:p>
          <a:p>
            <a:pPr>
              <a:spcAft>
                <a:spcPts val="0"/>
              </a:spcAft>
            </a:pPr>
            <a:r>
              <a:rPr lang="en-US" dirty="0">
                <a:solidFill>
                  <a:srgbClr val="0000FF"/>
                </a:solidFill>
                <a:latin typeface="Consolas" panose="020B0609020204030204" pitchFamily="49" charset="0"/>
              </a:rPr>
              <a:t>// Display the file contents together with average using a for loop </a:t>
            </a:r>
          </a:p>
          <a:p>
            <a:pPr>
              <a:spcAft>
                <a:spcPts val="0"/>
              </a:spcAft>
            </a:pPr>
            <a:r>
              <a:rPr lang="en-US" dirty="0">
                <a:solidFill>
                  <a:srgbClr val="0000FF"/>
                </a:solidFill>
                <a:latin typeface="Consolas" panose="020B0609020204030204" pitchFamily="49" charset="0"/>
              </a:rPr>
              <a:t>string[] heading = </a:t>
            </a:r>
            <a:r>
              <a:rPr lang="en-US" dirty="0" err="1">
                <a:solidFill>
                  <a:srgbClr val="0000FF"/>
                </a:solidFill>
                <a:latin typeface="Consolas" panose="020B0609020204030204" pitchFamily="49" charset="0"/>
              </a:rPr>
              <a:t>csvLines</a:t>
            </a:r>
            <a:r>
              <a:rPr lang="en-US" dirty="0">
                <a:solidFill>
                  <a:srgbClr val="0000FF"/>
                </a:solidFill>
                <a:latin typeface="Consolas" panose="020B0609020204030204" pitchFamily="49" charset="0"/>
              </a:rPr>
              <a:t>[0].Split(',');</a:t>
            </a:r>
          </a:p>
          <a:p>
            <a:pPr>
              <a:spcAft>
                <a:spcPts val="0"/>
              </a:spcAft>
            </a:pPr>
            <a:r>
              <a:rPr lang="en-US" dirty="0" err="1">
                <a:solidFill>
                  <a:srgbClr val="0000FF"/>
                </a:solidFill>
                <a:latin typeface="Consolas" panose="020B0609020204030204" pitchFamily="49" charset="0"/>
              </a:rPr>
              <a:t>Console.WriteLine</a:t>
            </a:r>
            <a:r>
              <a:rPr lang="en-US" dirty="0">
                <a:solidFill>
                  <a:srgbClr val="0000FF"/>
                </a:solidFill>
                <a:latin typeface="Consolas" panose="020B0609020204030204" pitchFamily="49" charset="0"/>
              </a:rPr>
              <a:t>("{0,10}  {1,10}  {2,10}  {3,10}", </a:t>
            </a:r>
          </a:p>
          <a:p>
            <a:pPr>
              <a:spcAft>
                <a:spcPts val="0"/>
              </a:spcAft>
            </a:pPr>
            <a:r>
              <a:rPr lang="en-US" dirty="0">
                <a:solidFill>
                  <a:srgbClr val="0000FF"/>
                </a:solidFill>
                <a:latin typeface="Consolas" panose="020B0609020204030204" pitchFamily="49" charset="0"/>
              </a:rPr>
              <a:t>		heading[0], heading[1], heading[2], "Average");</a:t>
            </a:r>
          </a:p>
          <a:p>
            <a:pPr>
              <a:spcAft>
                <a:spcPts val="0"/>
              </a:spcAft>
            </a:pPr>
            <a:r>
              <a:rPr lang="nn-NO" dirty="0">
                <a:solidFill>
                  <a:srgbClr val="0000FF"/>
                </a:solidFill>
                <a:latin typeface="Consolas" panose="020B0609020204030204" pitchFamily="49" charset="0"/>
              </a:rPr>
              <a:t>for (int i=1; i&lt;csvLines.Length; i++)</a:t>
            </a:r>
          </a:p>
          <a:p>
            <a:pPr>
              <a:spcAft>
                <a:spcPts val="0"/>
              </a:spcAft>
            </a:pPr>
            <a:r>
              <a:rPr lang="en-US" dirty="0">
                <a:solidFill>
                  <a:srgbClr val="0000FF"/>
                </a:solidFill>
                <a:latin typeface="Consolas" panose="020B0609020204030204" pitchFamily="49" charset="0"/>
              </a:rPr>
              <a:t>{</a:t>
            </a:r>
          </a:p>
          <a:p>
            <a:pPr>
              <a:spcAft>
                <a:spcPts val="0"/>
              </a:spcAft>
              <a:tabLst>
                <a:tab pos="461963" algn="l"/>
              </a:tabLst>
            </a:pPr>
            <a:r>
              <a:rPr lang="en-US" dirty="0">
                <a:solidFill>
                  <a:srgbClr val="0000FF"/>
                </a:solidFill>
                <a:latin typeface="Consolas" panose="020B0609020204030204" pitchFamily="49" charset="0"/>
              </a:rPr>
              <a:t>	string[] marks = </a:t>
            </a:r>
            <a:r>
              <a:rPr lang="en-US" dirty="0" err="1">
                <a:solidFill>
                  <a:srgbClr val="0000FF"/>
                </a:solidFill>
                <a:latin typeface="Consolas" panose="020B0609020204030204" pitchFamily="49" charset="0"/>
              </a:rPr>
              <a:t>csvLines</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i</a:t>
            </a:r>
            <a:r>
              <a:rPr lang="en-US" dirty="0">
                <a:solidFill>
                  <a:srgbClr val="0000FF"/>
                </a:solidFill>
                <a:latin typeface="Consolas" panose="020B0609020204030204" pitchFamily="49" charset="0"/>
              </a:rPr>
              <a:t>].Split(',');</a:t>
            </a:r>
          </a:p>
          <a:p>
            <a:pPr>
              <a:spcAft>
                <a:spcPts val="0"/>
              </a:spcAft>
              <a:tabLst>
                <a:tab pos="461963" algn="l"/>
              </a:tabLst>
            </a:pPr>
            <a:r>
              <a:rPr lang="en-US" dirty="0">
                <a:solidFill>
                  <a:srgbClr val="0000FF"/>
                </a:solidFill>
                <a:latin typeface="Consolas" panose="020B0609020204030204" pitchFamily="49" charset="0"/>
              </a:rPr>
              <a:t>	double average = (</a:t>
            </a:r>
            <a:r>
              <a:rPr lang="en-US" dirty="0" err="1">
                <a:solidFill>
                  <a:srgbClr val="0000FF"/>
                </a:solidFill>
                <a:latin typeface="Consolas" panose="020B0609020204030204" pitchFamily="49" charset="0"/>
              </a:rPr>
              <a:t>Convert.ToDouble</a:t>
            </a:r>
            <a:r>
              <a:rPr lang="en-US" dirty="0">
                <a:solidFill>
                  <a:srgbClr val="0000FF"/>
                </a:solidFill>
                <a:latin typeface="Consolas" panose="020B0609020204030204" pitchFamily="49" charset="0"/>
              </a:rPr>
              <a:t>(marks[1]) +</a:t>
            </a:r>
          </a:p>
          <a:p>
            <a:pPr>
              <a:spcAft>
                <a:spcPts val="0"/>
              </a:spcAft>
              <a:tabLst>
                <a:tab pos="461963" algn="l"/>
              </a:tabLst>
            </a:pPr>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Convert.ToDouble</a:t>
            </a:r>
            <a:r>
              <a:rPr lang="en-US" dirty="0">
                <a:solidFill>
                  <a:srgbClr val="0000FF"/>
                </a:solidFill>
                <a:latin typeface="Consolas" panose="020B0609020204030204" pitchFamily="49" charset="0"/>
              </a:rPr>
              <a:t>(marks[2])) / 2;</a:t>
            </a:r>
          </a:p>
          <a:p>
            <a:pPr>
              <a:spcAft>
                <a:spcPts val="0"/>
              </a:spcAft>
              <a:tabLst>
                <a:tab pos="461963" algn="l"/>
              </a:tabLst>
            </a:pPr>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Console.WriteLine</a:t>
            </a:r>
            <a:r>
              <a:rPr lang="en-US" dirty="0">
                <a:solidFill>
                  <a:srgbClr val="0000FF"/>
                </a:solidFill>
                <a:latin typeface="Consolas" panose="020B0609020204030204" pitchFamily="49" charset="0"/>
              </a:rPr>
              <a:t>("{0,10}  {1,10}  {2,10}  {3,10}", marks[0],</a:t>
            </a:r>
          </a:p>
          <a:p>
            <a:pPr>
              <a:spcAft>
                <a:spcPts val="0"/>
              </a:spcAft>
              <a:tabLst>
                <a:tab pos="461963" algn="l"/>
              </a:tabLst>
            </a:pPr>
            <a:r>
              <a:rPr lang="en-US" dirty="0">
                <a:solidFill>
                  <a:srgbClr val="0000FF"/>
                </a:solidFill>
                <a:latin typeface="Consolas" panose="020B0609020204030204" pitchFamily="49" charset="0"/>
              </a:rPr>
              <a:t>			marks[1], marks[2], </a:t>
            </a:r>
            <a:r>
              <a:rPr lang="en-US" dirty="0" err="1">
                <a:solidFill>
                  <a:srgbClr val="0000FF"/>
                </a:solidFill>
                <a:latin typeface="Consolas" panose="020B0609020204030204" pitchFamily="49" charset="0"/>
              </a:rPr>
              <a:t>average.ToString</a:t>
            </a:r>
            <a:r>
              <a:rPr lang="en-US" dirty="0">
                <a:solidFill>
                  <a:srgbClr val="0000FF"/>
                </a:solidFill>
                <a:latin typeface="Consolas" panose="020B0609020204030204" pitchFamily="49" charset="0"/>
              </a:rPr>
              <a:t>("0.00"));</a:t>
            </a:r>
          </a:p>
          <a:p>
            <a:pPr>
              <a:spcAft>
                <a:spcPts val="0"/>
              </a:spcAft>
              <a:tabLst>
                <a:tab pos="461963" algn="l"/>
              </a:tabLst>
            </a:pPr>
            <a:r>
              <a:rPr lang="en-US" dirty="0">
                <a:solidFill>
                  <a:srgbClr val="0000FF"/>
                </a:solidFill>
                <a:latin typeface="Consolas" panose="020B0609020204030204" pitchFamily="49" charset="0"/>
              </a:rPr>
              <a:t>}</a:t>
            </a:r>
            <a:endParaRPr lang="en-US" sz="2200" dirty="0">
              <a:solidFill>
                <a:srgbClr val="0000FF"/>
              </a:solidFill>
              <a:latin typeface="Consolas" panose="020B0609020204030204" pitchFamily="49" charset="0"/>
            </a:endParaRPr>
          </a:p>
        </p:txBody>
      </p:sp>
      <p:sp>
        <p:nvSpPr>
          <p:cNvPr id="5" name="Content Placeholder 2">
            <a:extLst>
              <a:ext uri="{FF2B5EF4-FFF2-40B4-BE49-F238E27FC236}">
                <a16:creationId xmlns:a16="http://schemas.microsoft.com/office/drawing/2014/main" id="{F3AEB567-9CB9-4AB3-B455-D99B15B45F79}"/>
              </a:ext>
            </a:extLst>
          </p:cNvPr>
          <p:cNvSpPr>
            <a:spLocks noGrp="1"/>
          </p:cNvSpPr>
          <p:nvPr>
            <p:ph idx="1"/>
          </p:nvPr>
        </p:nvSpPr>
        <p:spPr>
          <a:xfrm>
            <a:off x="76200" y="884238"/>
            <a:ext cx="8991600" cy="563562"/>
          </a:xfrm>
        </p:spPr>
        <p:txBody>
          <a:bodyPr/>
          <a:lstStyle/>
          <a:p>
            <a:r>
              <a:rPr lang="en-US" sz="2400" dirty="0"/>
              <a:t>To read a csv file (which is comma delimited) into a 	string Array:</a:t>
            </a:r>
          </a:p>
        </p:txBody>
      </p:sp>
      <p:sp>
        <p:nvSpPr>
          <p:cNvPr id="3" name="Speech Bubble: Rectangle with Corners Rounded 2">
            <a:extLst>
              <a:ext uri="{FF2B5EF4-FFF2-40B4-BE49-F238E27FC236}">
                <a16:creationId xmlns:a16="http://schemas.microsoft.com/office/drawing/2014/main" id="{E63E18A8-8AE3-4A0C-820B-B7CF055DAF9A}"/>
              </a:ext>
            </a:extLst>
          </p:cNvPr>
          <p:cNvSpPr/>
          <p:nvPr/>
        </p:nvSpPr>
        <p:spPr>
          <a:xfrm>
            <a:off x="5842001" y="3126248"/>
            <a:ext cx="3276599" cy="294397"/>
          </a:xfrm>
          <a:prstGeom prst="wedgeRoundRectCallout">
            <a:avLst>
              <a:gd name="adj1" fmla="val -55635"/>
              <a:gd name="adj2" fmla="val -12665"/>
              <a:gd name="adj3" fmla="val 16667"/>
            </a:avLst>
          </a:prstGeom>
          <a:solidFill>
            <a:srgbClr val="FFFFCC"/>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Narrow" panose="020B0606020202030204" pitchFamily="34" charset="0"/>
              </a:rPr>
              <a:t>First line in the file is the column heading</a:t>
            </a:r>
          </a:p>
        </p:txBody>
      </p:sp>
      <p:pic>
        <p:nvPicPr>
          <p:cNvPr id="7" name="s10">
            <a:hlinkClick r:id="" action="ppaction://media"/>
            <a:extLst>
              <a:ext uri="{FF2B5EF4-FFF2-40B4-BE49-F238E27FC236}">
                <a16:creationId xmlns:a16="http://schemas.microsoft.com/office/drawing/2014/main" id="{4C5DC712-6D37-41D5-8411-5F95A8002B6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61400" y="200819"/>
            <a:ext cx="406400" cy="406400"/>
          </a:xfrm>
          <a:prstGeom prst="rect">
            <a:avLst/>
          </a:prstGeom>
        </p:spPr>
      </p:pic>
      <p:sp>
        <p:nvSpPr>
          <p:cNvPr id="8" name="Speech Bubble: Rectangle with Corners Rounded 7">
            <a:extLst>
              <a:ext uri="{FF2B5EF4-FFF2-40B4-BE49-F238E27FC236}">
                <a16:creationId xmlns:a16="http://schemas.microsoft.com/office/drawing/2014/main" id="{C85155A8-52BF-4644-B57A-F81A5CB457F5}"/>
              </a:ext>
            </a:extLst>
          </p:cNvPr>
          <p:cNvSpPr/>
          <p:nvPr/>
        </p:nvSpPr>
        <p:spPr>
          <a:xfrm>
            <a:off x="5404555" y="3966731"/>
            <a:ext cx="3469789" cy="563562"/>
          </a:xfrm>
          <a:prstGeom prst="wedgeRoundRectCallout">
            <a:avLst>
              <a:gd name="adj1" fmla="val -99914"/>
              <a:gd name="adj2" fmla="val 5035"/>
              <a:gd name="adj3" fmla="val 16667"/>
            </a:avLst>
          </a:prstGeom>
          <a:solidFill>
            <a:srgbClr val="FFFFCC"/>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Arial Narrow" panose="020B0606020202030204" pitchFamily="34" charset="0"/>
              </a:rPr>
              <a:t>Repeat from 2</a:t>
            </a:r>
            <a:r>
              <a:rPr lang="en-US" sz="1600" baseline="30000" dirty="0">
                <a:solidFill>
                  <a:schemeClr val="tx1"/>
                </a:solidFill>
                <a:latin typeface="Arial Narrow" panose="020B0606020202030204" pitchFamily="34" charset="0"/>
              </a:rPr>
              <a:t>nd</a:t>
            </a:r>
            <a:r>
              <a:rPr lang="en-US" sz="1600" dirty="0">
                <a:solidFill>
                  <a:schemeClr val="tx1"/>
                </a:solidFill>
                <a:latin typeface="Arial Narrow" panose="020B0606020202030204" pitchFamily="34" charset="0"/>
              </a:rPr>
              <a:t> to last element of </a:t>
            </a:r>
            <a:r>
              <a:rPr lang="en-US" sz="1600" dirty="0" err="1">
                <a:solidFill>
                  <a:schemeClr val="tx1"/>
                </a:solidFill>
                <a:latin typeface="Arial Narrow" panose="020B0606020202030204" pitchFamily="34" charset="0"/>
              </a:rPr>
              <a:t>csvLines</a:t>
            </a:r>
            <a:r>
              <a:rPr lang="en-US" sz="1600" dirty="0">
                <a:solidFill>
                  <a:schemeClr val="tx1"/>
                </a:solidFill>
                <a:latin typeface="Arial Narrow" panose="020B0606020202030204" pitchFamily="34" charset="0"/>
              </a:rPr>
              <a:t> hence </a:t>
            </a:r>
            <a:r>
              <a:rPr lang="en-US" sz="1600" b="1" dirty="0" err="1">
                <a:solidFill>
                  <a:schemeClr val="tx1"/>
                </a:solidFill>
                <a:latin typeface="Arial Narrow" panose="020B0606020202030204" pitchFamily="34" charset="0"/>
              </a:rPr>
              <a:t>i</a:t>
            </a:r>
            <a:r>
              <a:rPr lang="en-US" sz="1600" dirty="0">
                <a:solidFill>
                  <a:schemeClr val="tx1"/>
                </a:solidFill>
                <a:latin typeface="Arial Narrow" panose="020B0606020202030204" pitchFamily="34" charset="0"/>
              </a:rPr>
              <a:t> is set to 1 at the beginning</a:t>
            </a:r>
          </a:p>
        </p:txBody>
      </p:sp>
      <p:sp>
        <p:nvSpPr>
          <p:cNvPr id="9" name="Oval 8">
            <a:extLst>
              <a:ext uri="{FF2B5EF4-FFF2-40B4-BE49-F238E27FC236}">
                <a16:creationId xmlns:a16="http://schemas.microsoft.com/office/drawing/2014/main" id="{983E416F-B9FE-4EBB-B56E-8499811C24E9}"/>
              </a:ext>
            </a:extLst>
          </p:cNvPr>
          <p:cNvSpPr/>
          <p:nvPr/>
        </p:nvSpPr>
        <p:spPr>
          <a:xfrm>
            <a:off x="1442156" y="3923781"/>
            <a:ext cx="420624" cy="32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7112275"/>
      </p:ext>
    </p:extLst>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7"/>
                </p:tgtEl>
              </p:cMediaNode>
            </p:audio>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CF935-A294-48D5-91D6-C3A49B5970E1}"/>
              </a:ext>
            </a:extLst>
          </p:cNvPr>
          <p:cNvSpPr>
            <a:spLocks noGrp="1"/>
          </p:cNvSpPr>
          <p:nvPr>
            <p:ph type="title"/>
          </p:nvPr>
        </p:nvSpPr>
        <p:spPr/>
        <p:txBody>
          <a:bodyPr/>
          <a:lstStyle/>
          <a:p>
            <a:r>
              <a:rPr lang="en-US" dirty="0"/>
              <a:t>Reading Data from csv File</a:t>
            </a:r>
          </a:p>
        </p:txBody>
      </p:sp>
      <p:sp>
        <p:nvSpPr>
          <p:cNvPr id="5" name="Content Placeholder 2">
            <a:extLst>
              <a:ext uri="{FF2B5EF4-FFF2-40B4-BE49-F238E27FC236}">
                <a16:creationId xmlns:a16="http://schemas.microsoft.com/office/drawing/2014/main" id="{F3AEB567-9CB9-4AB3-B455-D99B15B45F79}"/>
              </a:ext>
            </a:extLst>
          </p:cNvPr>
          <p:cNvSpPr>
            <a:spLocks noGrp="1"/>
          </p:cNvSpPr>
          <p:nvPr>
            <p:ph idx="1"/>
          </p:nvPr>
        </p:nvSpPr>
        <p:spPr>
          <a:xfrm>
            <a:off x="76200" y="884238"/>
            <a:ext cx="8991600" cy="563562"/>
          </a:xfrm>
        </p:spPr>
        <p:txBody>
          <a:bodyPr/>
          <a:lstStyle/>
          <a:p>
            <a:r>
              <a:rPr lang="en-US" sz="2400" dirty="0"/>
              <a:t>Data file:</a:t>
            </a:r>
          </a:p>
        </p:txBody>
      </p:sp>
      <p:pic>
        <p:nvPicPr>
          <p:cNvPr id="6" name="Picture 5">
            <a:extLst>
              <a:ext uri="{FF2B5EF4-FFF2-40B4-BE49-F238E27FC236}">
                <a16:creationId xmlns:a16="http://schemas.microsoft.com/office/drawing/2014/main" id="{3FCC7E5E-2663-4795-AFE9-FACDDC8D2782}"/>
              </a:ext>
            </a:extLst>
          </p:cNvPr>
          <p:cNvPicPr>
            <a:picLocks noChangeAspect="1"/>
          </p:cNvPicPr>
          <p:nvPr/>
        </p:nvPicPr>
        <p:blipFill>
          <a:blip r:embed="rId5"/>
          <a:stretch>
            <a:fillRect/>
          </a:stretch>
        </p:blipFill>
        <p:spPr>
          <a:xfrm>
            <a:off x="2057400" y="990600"/>
            <a:ext cx="3933825" cy="2762250"/>
          </a:xfrm>
          <a:prstGeom prst="rect">
            <a:avLst/>
          </a:prstGeom>
        </p:spPr>
      </p:pic>
      <p:pic>
        <p:nvPicPr>
          <p:cNvPr id="7" name="Picture 6">
            <a:extLst>
              <a:ext uri="{FF2B5EF4-FFF2-40B4-BE49-F238E27FC236}">
                <a16:creationId xmlns:a16="http://schemas.microsoft.com/office/drawing/2014/main" id="{0709C904-4777-458F-AEC8-2CFD1BD4E51B}"/>
              </a:ext>
            </a:extLst>
          </p:cNvPr>
          <p:cNvPicPr>
            <a:picLocks noChangeAspect="1"/>
          </p:cNvPicPr>
          <p:nvPr/>
        </p:nvPicPr>
        <p:blipFill>
          <a:blip r:embed="rId6"/>
          <a:stretch>
            <a:fillRect/>
          </a:stretch>
        </p:blipFill>
        <p:spPr>
          <a:xfrm>
            <a:off x="2057400" y="3971925"/>
            <a:ext cx="5105400" cy="1895475"/>
          </a:xfrm>
          <a:prstGeom prst="rect">
            <a:avLst/>
          </a:prstGeom>
        </p:spPr>
      </p:pic>
      <p:sp>
        <p:nvSpPr>
          <p:cNvPr id="8" name="Content Placeholder 2">
            <a:extLst>
              <a:ext uri="{FF2B5EF4-FFF2-40B4-BE49-F238E27FC236}">
                <a16:creationId xmlns:a16="http://schemas.microsoft.com/office/drawing/2014/main" id="{4CB191A9-FC6A-4EF2-B6E5-C38A7E12E674}"/>
              </a:ext>
            </a:extLst>
          </p:cNvPr>
          <p:cNvSpPr txBox="1">
            <a:spLocks/>
          </p:cNvSpPr>
          <p:nvPr/>
        </p:nvSpPr>
        <p:spPr bwMode="auto">
          <a:xfrm>
            <a:off x="152400" y="3856390"/>
            <a:ext cx="8991600" cy="563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rgbClr val="660033"/>
                </a:solidFill>
                <a:latin typeface="+mn-lt"/>
                <a:cs typeface="+mn-cs"/>
              </a:defRPr>
            </a:lvl2pPr>
            <a:lvl3pPr marL="1143000" indent="-228600" algn="l" rtl="0" eaLnBrk="0" fontAlgn="base" hangingPunct="0">
              <a:spcBef>
                <a:spcPct val="20000"/>
              </a:spcBef>
              <a:spcAft>
                <a:spcPct val="0"/>
              </a:spcAft>
              <a:buChar char="•"/>
              <a:defRPr sz="2000">
                <a:solidFill>
                  <a:srgbClr val="660033"/>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r>
              <a:rPr lang="en-US" sz="2400" kern="0" dirty="0"/>
              <a:t>Output:</a:t>
            </a:r>
          </a:p>
        </p:txBody>
      </p:sp>
      <p:pic>
        <p:nvPicPr>
          <p:cNvPr id="3" name="s11">
            <a:hlinkClick r:id="" action="ppaction://media"/>
            <a:extLst>
              <a:ext uri="{FF2B5EF4-FFF2-40B4-BE49-F238E27FC236}">
                <a16:creationId xmlns:a16="http://schemas.microsoft.com/office/drawing/2014/main" id="{C2045774-A779-4C7B-8866-E7681DADCB73}"/>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661400" y="159544"/>
            <a:ext cx="406400" cy="406400"/>
          </a:xfrm>
          <a:prstGeom prst="rect">
            <a:avLst/>
          </a:prstGeom>
        </p:spPr>
      </p:pic>
    </p:spTree>
    <p:extLst>
      <p:ext uri="{BB962C8B-B14F-4D97-AF65-F5344CB8AC3E}">
        <p14:creationId xmlns:p14="http://schemas.microsoft.com/office/powerpoint/2010/main" val="1333872887"/>
      </p:ext>
    </p:extLst>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3"/>
                </p:tgtEl>
              </p:cMediaNode>
            </p:audio>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CF935-A294-48D5-91D6-C3A49B5970E1}"/>
              </a:ext>
            </a:extLst>
          </p:cNvPr>
          <p:cNvSpPr>
            <a:spLocks noGrp="1"/>
          </p:cNvSpPr>
          <p:nvPr>
            <p:ph type="title"/>
          </p:nvPr>
        </p:nvSpPr>
        <p:spPr/>
        <p:txBody>
          <a:bodyPr/>
          <a:lstStyle/>
          <a:p>
            <a:r>
              <a:rPr lang="en-US" dirty="0"/>
              <a:t>Reading Data using </a:t>
            </a:r>
            <a:r>
              <a:rPr lang="en-US" dirty="0" err="1"/>
              <a:t>StreamReader</a:t>
            </a:r>
            <a:endParaRPr lang="en-US" dirty="0"/>
          </a:p>
        </p:txBody>
      </p:sp>
      <p:sp>
        <p:nvSpPr>
          <p:cNvPr id="5" name="Content Placeholder 2">
            <a:extLst>
              <a:ext uri="{FF2B5EF4-FFF2-40B4-BE49-F238E27FC236}">
                <a16:creationId xmlns:a16="http://schemas.microsoft.com/office/drawing/2014/main" id="{F3AEB567-9CB9-4AB3-B455-D99B15B45F79}"/>
              </a:ext>
            </a:extLst>
          </p:cNvPr>
          <p:cNvSpPr>
            <a:spLocks noGrp="1"/>
          </p:cNvSpPr>
          <p:nvPr>
            <p:ph idx="1"/>
          </p:nvPr>
        </p:nvSpPr>
        <p:spPr>
          <a:xfrm>
            <a:off x="76200" y="884238"/>
            <a:ext cx="8991600" cy="4754562"/>
          </a:xfrm>
        </p:spPr>
        <p:txBody>
          <a:bodyPr/>
          <a:lstStyle/>
          <a:p>
            <a:r>
              <a:rPr lang="en-US" dirty="0"/>
              <a:t>A stream is an additional layer created between an application and a file.</a:t>
            </a:r>
          </a:p>
          <a:p>
            <a:r>
              <a:rPr lang="en-US" dirty="0"/>
              <a:t>Normally used when reading data from large files.</a:t>
            </a:r>
          </a:p>
          <a:p>
            <a:r>
              <a:rPr lang="en-US" dirty="0"/>
              <a:t>Data from large files are broken down into small chunks and sent to the stream, which is then read from the application.</a:t>
            </a:r>
          </a:p>
          <a:p>
            <a:r>
              <a:rPr lang="en-US" dirty="0"/>
              <a:t>As compared to </a:t>
            </a:r>
            <a:r>
              <a:rPr lang="en-US" dirty="0" err="1"/>
              <a:t>ReadAllLines</a:t>
            </a:r>
            <a:r>
              <a:rPr lang="en-US" dirty="0"/>
              <a:t>() which read and store everything in an array of string, </a:t>
            </a:r>
            <a:r>
              <a:rPr lang="en-US" dirty="0" err="1"/>
              <a:t>StreamReader</a:t>
            </a:r>
            <a:r>
              <a:rPr lang="en-US" dirty="0"/>
              <a:t> reads line by line which is far more efficient because you are working with a portion of the file that is loaded in memory.</a:t>
            </a:r>
          </a:p>
        </p:txBody>
      </p:sp>
      <p:pic>
        <p:nvPicPr>
          <p:cNvPr id="3" name="s12">
            <a:hlinkClick r:id="" action="ppaction://media"/>
            <a:extLst>
              <a:ext uri="{FF2B5EF4-FFF2-40B4-BE49-F238E27FC236}">
                <a16:creationId xmlns:a16="http://schemas.microsoft.com/office/drawing/2014/main" id="{F698F969-A4EB-4609-AF70-55D43DA0CC0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61400" y="200819"/>
            <a:ext cx="406400" cy="406400"/>
          </a:xfrm>
          <a:prstGeom prst="rect">
            <a:avLst/>
          </a:prstGeom>
        </p:spPr>
      </p:pic>
    </p:spTree>
    <p:extLst>
      <p:ext uri="{BB962C8B-B14F-4D97-AF65-F5344CB8AC3E}">
        <p14:creationId xmlns:p14="http://schemas.microsoft.com/office/powerpoint/2010/main" val="3767432682"/>
      </p:ext>
    </p:extLst>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3"/>
                </p:tgtEl>
              </p:cMediaNode>
            </p:audio>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CF935-A294-48D5-91D6-C3A49B5970E1}"/>
              </a:ext>
            </a:extLst>
          </p:cNvPr>
          <p:cNvSpPr>
            <a:spLocks noGrp="1"/>
          </p:cNvSpPr>
          <p:nvPr>
            <p:ph type="title"/>
          </p:nvPr>
        </p:nvSpPr>
        <p:spPr/>
        <p:txBody>
          <a:bodyPr/>
          <a:lstStyle/>
          <a:p>
            <a:r>
              <a:rPr lang="en-US" dirty="0"/>
              <a:t>Reading Data using </a:t>
            </a:r>
            <a:r>
              <a:rPr lang="en-US" dirty="0" err="1"/>
              <a:t>StreamReader</a:t>
            </a:r>
            <a:endParaRPr lang="en-US" dirty="0"/>
          </a:p>
        </p:txBody>
      </p:sp>
      <p:sp>
        <p:nvSpPr>
          <p:cNvPr id="4" name="TextBox 3">
            <a:extLst>
              <a:ext uri="{FF2B5EF4-FFF2-40B4-BE49-F238E27FC236}">
                <a16:creationId xmlns:a16="http://schemas.microsoft.com/office/drawing/2014/main" id="{98F834CF-1E98-48D9-BECC-FF389E1B16BA}"/>
              </a:ext>
            </a:extLst>
          </p:cNvPr>
          <p:cNvSpPr txBox="1"/>
          <p:nvPr/>
        </p:nvSpPr>
        <p:spPr>
          <a:xfrm>
            <a:off x="157749" y="835367"/>
            <a:ext cx="8803790" cy="5016758"/>
          </a:xfrm>
          <a:prstGeom prst="rect">
            <a:avLst/>
          </a:prstGeom>
          <a:noFill/>
          <a:ln>
            <a:solidFill>
              <a:schemeClr val="tx1"/>
            </a:solidFill>
          </a:ln>
        </p:spPr>
        <p:txBody>
          <a:bodyPr wrap="square" rtlCol="0">
            <a:spAutoFit/>
          </a:bodyPr>
          <a:lstStyle/>
          <a:p>
            <a:pPr lvl="0" eaLnBrk="0" hangingPunct="0"/>
            <a:r>
              <a:rPr lang="en-US" altLang="en-US" sz="1600" dirty="0">
                <a:solidFill>
                  <a:srgbClr val="0000FF"/>
                </a:solidFill>
                <a:latin typeface="Consolas" panose="020B0609020204030204" pitchFamily="49" charset="0"/>
              </a:rPr>
              <a:t>using</a:t>
            </a:r>
            <a:r>
              <a:rPr lang="en-US" altLang="en-US" sz="1600" dirty="0">
                <a:solidFill>
                  <a:srgbClr val="000000"/>
                </a:solidFill>
                <a:latin typeface="Consolas" panose="020B0609020204030204" pitchFamily="49" charset="0"/>
              </a:rPr>
              <a:t> </a:t>
            </a:r>
            <a:r>
              <a:rPr lang="en-US" altLang="en-US" sz="1600" dirty="0">
                <a:solidFill>
                  <a:srgbClr val="0000FF"/>
                </a:solidFill>
                <a:latin typeface="Consolas" panose="020B0609020204030204" pitchFamily="49" charset="0"/>
              </a:rPr>
              <a:t>(</a:t>
            </a:r>
            <a:r>
              <a:rPr lang="en-US" altLang="en-US" sz="1600" dirty="0" err="1">
                <a:solidFill>
                  <a:srgbClr val="FF0000"/>
                </a:solidFill>
                <a:latin typeface="Consolas" panose="020B0609020204030204" pitchFamily="49" charset="0"/>
              </a:rPr>
              <a:t>StreamReader</a:t>
            </a:r>
            <a:r>
              <a:rPr lang="en-US" altLang="en-US" sz="1600" dirty="0">
                <a:solidFill>
                  <a:srgbClr val="FF0000"/>
                </a:solidFill>
                <a:latin typeface="Consolas" panose="020B0609020204030204" pitchFamily="49" charset="0"/>
              </a:rPr>
              <a:t> </a:t>
            </a:r>
            <a:r>
              <a:rPr lang="en-US" altLang="en-US" sz="1600" dirty="0" err="1">
                <a:solidFill>
                  <a:srgbClr val="FF0000"/>
                </a:solidFill>
                <a:latin typeface="Consolas" panose="020B0609020204030204" pitchFamily="49" charset="0"/>
              </a:rPr>
              <a:t>sr</a:t>
            </a:r>
            <a:r>
              <a:rPr lang="en-US" altLang="en-US" sz="1600" dirty="0">
                <a:solidFill>
                  <a:srgbClr val="FF0000"/>
                </a:solidFill>
                <a:latin typeface="Consolas" panose="020B0609020204030204" pitchFamily="49" charset="0"/>
              </a:rPr>
              <a:t> = new </a:t>
            </a:r>
            <a:r>
              <a:rPr lang="en-US" altLang="en-US" sz="1600" dirty="0" err="1">
                <a:solidFill>
                  <a:srgbClr val="FF0000"/>
                </a:solidFill>
                <a:latin typeface="Consolas" panose="020B0609020204030204" pitchFamily="49" charset="0"/>
              </a:rPr>
              <a:t>StreamReader</a:t>
            </a:r>
            <a:r>
              <a:rPr lang="en-US" altLang="en-US" sz="1600" dirty="0">
                <a:solidFill>
                  <a:srgbClr val="FF0000"/>
                </a:solidFill>
                <a:latin typeface="Consolas" panose="020B0609020204030204" pitchFamily="49" charset="0"/>
              </a:rPr>
              <a:t>("testmarks.csv")</a:t>
            </a:r>
            <a:r>
              <a:rPr lang="en-US" altLang="en-US" sz="1600" dirty="0">
                <a:solidFill>
                  <a:srgbClr val="0000FF"/>
                </a:solidFill>
                <a:latin typeface="Consolas" panose="020B0609020204030204" pitchFamily="49" charset="0"/>
              </a:rPr>
              <a:t>)</a:t>
            </a:r>
          </a:p>
          <a:p>
            <a:pPr lvl="0" eaLnBrk="0" hangingPunct="0"/>
            <a:r>
              <a:rPr lang="en-US" altLang="en-US" sz="1600" dirty="0">
                <a:solidFill>
                  <a:srgbClr val="0000FF"/>
                </a:solidFill>
                <a:latin typeface="Consolas" panose="020B0609020204030204" pitchFamily="49" charset="0"/>
              </a:rPr>
              <a:t>{</a:t>
            </a:r>
          </a:p>
          <a:p>
            <a:pPr lvl="0" eaLnBrk="0" hangingPunct="0">
              <a:tabLst>
                <a:tab pos="338138" algn="l"/>
              </a:tabLst>
            </a:pPr>
            <a:r>
              <a:rPr lang="en-US" altLang="en-US" sz="1600">
                <a:solidFill>
                  <a:srgbClr val="0000FF"/>
                </a:solidFill>
                <a:latin typeface="Consolas" panose="020B0609020204030204" pitchFamily="49" charset="0"/>
              </a:rPr>
              <a:t>	string?</a:t>
            </a:r>
            <a:r>
              <a:rPr lang="en-US" altLang="en-US" sz="1600" dirty="0">
                <a:solidFill>
                  <a:srgbClr val="0000FF"/>
                </a:solidFill>
                <a:latin typeface="Consolas" panose="020B0609020204030204" pitchFamily="49" charset="0"/>
              </a:rPr>
              <a:t> s = </a:t>
            </a:r>
            <a:r>
              <a:rPr lang="en-US" altLang="en-US" sz="1600" dirty="0" err="1">
                <a:solidFill>
                  <a:srgbClr val="FF0000"/>
                </a:solidFill>
                <a:latin typeface="Consolas" panose="020B0609020204030204" pitchFamily="49" charset="0"/>
              </a:rPr>
              <a:t>sr.ReadLine</a:t>
            </a:r>
            <a:r>
              <a:rPr lang="en-US" altLang="en-US" sz="1600" dirty="0">
                <a:solidFill>
                  <a:srgbClr val="FF0000"/>
                </a:solidFill>
                <a:latin typeface="Consolas" panose="020B0609020204030204" pitchFamily="49" charset="0"/>
              </a:rPr>
              <a:t>()</a:t>
            </a:r>
            <a:r>
              <a:rPr lang="en-US" altLang="en-US" sz="1600" dirty="0">
                <a:solidFill>
                  <a:srgbClr val="0000FF"/>
                </a:solidFill>
                <a:latin typeface="Consolas" panose="020B0609020204030204" pitchFamily="49" charset="0"/>
              </a:rPr>
              <a:t>; // read the heading</a:t>
            </a:r>
          </a:p>
          <a:p>
            <a:pPr lvl="0" eaLnBrk="0" hangingPunct="0">
              <a:tabLst>
                <a:tab pos="338138" algn="l"/>
              </a:tabLst>
            </a:pPr>
            <a:r>
              <a:rPr lang="en-US" altLang="en-US" sz="1600" dirty="0">
                <a:solidFill>
                  <a:srgbClr val="0000FF"/>
                </a:solidFill>
                <a:latin typeface="Consolas" panose="020B0609020204030204" pitchFamily="49" charset="0"/>
              </a:rPr>
              <a:t>	// display the</a:t>
            </a:r>
            <a:r>
              <a:rPr lang="en-US" altLang="en-US" sz="1600">
                <a:solidFill>
                  <a:srgbClr val="0000FF"/>
                </a:solidFill>
                <a:latin typeface="Consolas" panose="020B0609020204030204" pitchFamily="49" charset="0"/>
              </a:rPr>
              <a:t> heading</a:t>
            </a:r>
          </a:p>
          <a:p>
            <a:pPr>
              <a:tabLst>
                <a:tab pos="358775" algn="l"/>
              </a:tabLst>
            </a:pPr>
            <a:r>
              <a:rPr lang="en-US" sz="1600"/>
              <a:t> </a:t>
            </a:r>
            <a:r>
              <a:rPr lang="en-US" altLang="en-US" sz="1600">
                <a:solidFill>
                  <a:srgbClr val="0000FF"/>
                </a:solidFill>
                <a:latin typeface="Consolas" panose="020B0609020204030204" pitchFamily="49" charset="0"/>
              </a:rPr>
              <a:t>	</a:t>
            </a:r>
            <a:r>
              <a:rPr lang="en-US" sz="1600">
                <a:solidFill>
                  <a:srgbClr val="0000FF"/>
                </a:solidFill>
                <a:latin typeface="Consolas" panose="020B0609020204030204" pitchFamily="49" charset="0"/>
              </a:rPr>
              <a:t>if (s != null)</a:t>
            </a:r>
          </a:p>
          <a:p>
            <a:pPr>
              <a:tabLst>
                <a:tab pos="358775" algn="l"/>
              </a:tabLst>
            </a:pPr>
            <a:r>
              <a:rPr lang="en-US" sz="1600">
                <a:solidFill>
                  <a:srgbClr val="0000FF"/>
                </a:solidFill>
                <a:latin typeface="Consolas" panose="020B0609020204030204" pitchFamily="49" charset="0"/>
              </a:rPr>
              <a:t> </a:t>
            </a:r>
            <a:r>
              <a:rPr lang="en-US" altLang="en-US" sz="1600">
                <a:solidFill>
                  <a:srgbClr val="0000FF"/>
                </a:solidFill>
                <a:latin typeface="Consolas" panose="020B0609020204030204" pitchFamily="49" charset="0"/>
              </a:rPr>
              <a:t>	</a:t>
            </a:r>
            <a:r>
              <a:rPr lang="en-US" sz="1600">
                <a:solidFill>
                  <a:srgbClr val="0000FF"/>
                </a:solidFill>
                <a:latin typeface="Consolas" panose="020B0609020204030204" pitchFamily="49" charset="0"/>
              </a:rPr>
              <a:t>{</a:t>
            </a:r>
            <a:r>
              <a:rPr lang="en-US" altLang="en-US" sz="1600">
                <a:solidFill>
                  <a:srgbClr val="0000FF"/>
                </a:solidFill>
                <a:latin typeface="Consolas" panose="020B0609020204030204" pitchFamily="49" charset="0"/>
              </a:rPr>
              <a:t>    </a:t>
            </a:r>
            <a:r>
              <a:rPr lang="en-US" altLang="en-US" sz="1600" dirty="0">
                <a:solidFill>
                  <a:srgbClr val="0000FF"/>
                </a:solidFill>
                <a:latin typeface="Consolas" panose="020B0609020204030204" pitchFamily="49" charset="0"/>
              </a:rPr>
              <a:t>	</a:t>
            </a:r>
          </a:p>
          <a:p>
            <a:pPr lvl="0" eaLnBrk="0" hangingPunct="0">
              <a:tabLst>
                <a:tab pos="338138" algn="l"/>
                <a:tab pos="901700" algn="l"/>
              </a:tabLst>
            </a:pPr>
            <a:r>
              <a:rPr lang="en-US" altLang="en-US" sz="1600">
                <a:solidFill>
                  <a:srgbClr val="0000FF"/>
                </a:solidFill>
                <a:latin typeface="Consolas" panose="020B0609020204030204" pitchFamily="49" charset="0"/>
              </a:rPr>
              <a:t>		string</a:t>
            </a:r>
            <a:r>
              <a:rPr lang="en-US" altLang="en-US" sz="1600" dirty="0">
                <a:solidFill>
                  <a:srgbClr val="0000FF"/>
                </a:solidFill>
                <a:latin typeface="Consolas" panose="020B0609020204030204" pitchFamily="49" charset="0"/>
              </a:rPr>
              <a:t>[] heading = </a:t>
            </a:r>
            <a:r>
              <a:rPr lang="en-US" altLang="en-US" sz="1600" dirty="0" err="1">
                <a:solidFill>
                  <a:srgbClr val="0000FF"/>
                </a:solidFill>
                <a:latin typeface="Consolas" panose="020B0609020204030204" pitchFamily="49" charset="0"/>
              </a:rPr>
              <a:t>s.Split</a:t>
            </a:r>
            <a:r>
              <a:rPr lang="en-US" altLang="en-US" sz="1600" dirty="0">
                <a:solidFill>
                  <a:srgbClr val="0000FF"/>
                </a:solidFill>
                <a:latin typeface="Consolas" panose="020B0609020204030204" pitchFamily="49" charset="0"/>
              </a:rPr>
              <a:t>(',');</a:t>
            </a:r>
          </a:p>
          <a:p>
            <a:pPr lvl="0" eaLnBrk="0" hangingPunct="0">
              <a:tabLst>
                <a:tab pos="338138" algn="l"/>
                <a:tab pos="901700" algn="l"/>
              </a:tabLst>
            </a:pPr>
            <a:r>
              <a:rPr lang="en-US" altLang="en-US" sz="1600">
                <a:solidFill>
                  <a:srgbClr val="0000FF"/>
                </a:solidFill>
                <a:latin typeface="Consolas" panose="020B0609020204030204" pitchFamily="49" charset="0"/>
              </a:rPr>
              <a:t>		Console</a:t>
            </a:r>
            <a:r>
              <a:rPr lang="en-US" altLang="en-US" sz="1600" dirty="0" err="1">
                <a:solidFill>
                  <a:srgbClr val="0000FF"/>
                </a:solidFill>
                <a:latin typeface="Consolas" panose="020B0609020204030204" pitchFamily="49" charset="0"/>
              </a:rPr>
              <a:t>.WriteLine</a:t>
            </a:r>
            <a:r>
              <a:rPr lang="en-US" altLang="en-US" sz="1600" dirty="0">
                <a:solidFill>
                  <a:srgbClr val="0000FF"/>
                </a:solidFill>
                <a:latin typeface="Consolas" panose="020B0609020204030204" pitchFamily="49" charset="0"/>
              </a:rPr>
              <a:t>("{0,10}  {1,10}  {2,10}  {3,10}", </a:t>
            </a:r>
          </a:p>
          <a:p>
            <a:pPr lvl="0" eaLnBrk="0" hangingPunct="0">
              <a:tabLst>
                <a:tab pos="338138" algn="l"/>
                <a:tab pos="901700" algn="l"/>
              </a:tabLst>
            </a:pPr>
            <a:r>
              <a:rPr lang="en-US" altLang="en-US" sz="1600" dirty="0">
                <a:solidFill>
                  <a:srgbClr val="0000FF"/>
                </a:solidFill>
                <a:latin typeface="Consolas" panose="020B0609020204030204" pitchFamily="49" charset="0"/>
              </a:rPr>
              <a:t>		    heading[0], heading[1], heading[2], "Average");</a:t>
            </a:r>
          </a:p>
          <a:p>
            <a:pPr lvl="0" eaLnBrk="0" hangingPunct="0">
              <a:tabLst>
                <a:tab pos="338138" algn="l"/>
                <a:tab pos="901700" algn="l"/>
              </a:tabLst>
            </a:pPr>
            <a:r>
              <a:rPr lang="en-US" altLang="en-US" sz="1600">
                <a:solidFill>
                  <a:srgbClr val="0000FF"/>
                </a:solidFill>
                <a:latin typeface="Consolas" panose="020B0609020204030204" pitchFamily="49" charset="0"/>
              </a:rPr>
              <a:t>		//</a:t>
            </a:r>
            <a:r>
              <a:rPr lang="en-US" altLang="en-US" sz="1600" dirty="0">
                <a:solidFill>
                  <a:srgbClr val="0000FF"/>
                </a:solidFill>
                <a:latin typeface="Consolas" panose="020B0609020204030204" pitchFamily="49" charset="0"/>
              </a:rPr>
              <a:t> repeat until end of</a:t>
            </a:r>
            <a:r>
              <a:rPr lang="en-US" altLang="en-US" sz="1600">
                <a:solidFill>
                  <a:srgbClr val="0000FF"/>
                </a:solidFill>
                <a:latin typeface="Consolas" panose="020B0609020204030204" pitchFamily="49" charset="0"/>
              </a:rPr>
              <a:t> file</a:t>
            </a:r>
          </a:p>
          <a:p>
            <a:pPr lvl="0" eaLnBrk="0" hangingPunct="0">
              <a:tabLst>
                <a:tab pos="338138" algn="l"/>
                <a:tab pos="901700" algn="l"/>
              </a:tabLst>
            </a:pPr>
            <a:r>
              <a:rPr lang="en-US" altLang="en-US" sz="1600">
                <a:solidFill>
                  <a:srgbClr val="0000FF"/>
                </a:solidFill>
                <a:latin typeface="Consolas" panose="020B0609020204030204" pitchFamily="49" charset="0"/>
              </a:rPr>
              <a:t>	}</a:t>
            </a:r>
            <a:endParaRPr lang="en-US" altLang="en-US" sz="1600" dirty="0">
              <a:solidFill>
                <a:srgbClr val="0000FF"/>
              </a:solidFill>
              <a:latin typeface="Consolas" panose="020B0609020204030204" pitchFamily="49" charset="0"/>
            </a:endParaRPr>
          </a:p>
          <a:p>
            <a:pPr lvl="0" eaLnBrk="0" hangingPunct="0">
              <a:tabLst>
                <a:tab pos="338138" algn="l"/>
                <a:tab pos="914400" algn="l"/>
              </a:tabLst>
            </a:pPr>
            <a:r>
              <a:rPr lang="en-US" altLang="en-US" sz="1600" dirty="0">
                <a:solidFill>
                  <a:srgbClr val="0000FF"/>
                </a:solidFill>
                <a:latin typeface="Consolas" panose="020B0609020204030204" pitchFamily="49" charset="0"/>
              </a:rPr>
              <a:t>	while ((s=</a:t>
            </a:r>
            <a:r>
              <a:rPr lang="en-US" altLang="en-US" sz="1600" dirty="0" err="1">
                <a:solidFill>
                  <a:srgbClr val="FF0000"/>
                </a:solidFill>
                <a:latin typeface="Consolas" panose="020B0609020204030204" pitchFamily="49" charset="0"/>
              </a:rPr>
              <a:t>sr.ReadLine</a:t>
            </a:r>
            <a:r>
              <a:rPr lang="en-US" altLang="en-US" sz="1600" dirty="0">
                <a:solidFill>
                  <a:srgbClr val="FF0000"/>
                </a:solidFill>
                <a:latin typeface="Consolas" panose="020B0609020204030204" pitchFamily="49" charset="0"/>
              </a:rPr>
              <a:t>()</a:t>
            </a:r>
            <a:r>
              <a:rPr lang="en-US" altLang="en-US" sz="1600" dirty="0">
                <a:solidFill>
                  <a:srgbClr val="0000FF"/>
                </a:solidFill>
                <a:latin typeface="Consolas" panose="020B0609020204030204" pitchFamily="49" charset="0"/>
              </a:rPr>
              <a:t>) != null)</a:t>
            </a:r>
          </a:p>
          <a:p>
            <a:pPr lvl="0" eaLnBrk="0" hangingPunct="0">
              <a:tabLst>
                <a:tab pos="338138" algn="l"/>
                <a:tab pos="914400" algn="l"/>
              </a:tabLst>
            </a:pPr>
            <a:r>
              <a:rPr lang="en-US" altLang="en-US" sz="1600" dirty="0">
                <a:solidFill>
                  <a:srgbClr val="0000FF"/>
                </a:solidFill>
                <a:latin typeface="Consolas" panose="020B0609020204030204" pitchFamily="49" charset="0"/>
              </a:rPr>
              <a:t>	{</a:t>
            </a:r>
          </a:p>
          <a:p>
            <a:pPr lvl="0" eaLnBrk="0" hangingPunct="0">
              <a:tabLst>
                <a:tab pos="338138" algn="l"/>
                <a:tab pos="914400" algn="l"/>
              </a:tabLst>
            </a:pPr>
            <a:r>
              <a:rPr lang="en-US" altLang="en-US" sz="1600" dirty="0">
                <a:solidFill>
                  <a:srgbClr val="0000FF"/>
                </a:solidFill>
                <a:latin typeface="Consolas" panose="020B0609020204030204" pitchFamily="49" charset="0"/>
              </a:rPr>
              <a:t>		string[] marks = </a:t>
            </a:r>
            <a:r>
              <a:rPr lang="en-US" altLang="en-US" sz="1600" dirty="0" err="1">
                <a:solidFill>
                  <a:srgbClr val="0000FF"/>
                </a:solidFill>
                <a:latin typeface="Consolas" panose="020B0609020204030204" pitchFamily="49" charset="0"/>
              </a:rPr>
              <a:t>s.Split</a:t>
            </a:r>
            <a:r>
              <a:rPr lang="en-US" altLang="en-US" sz="1600" dirty="0">
                <a:solidFill>
                  <a:srgbClr val="0000FF"/>
                </a:solidFill>
                <a:latin typeface="Consolas" panose="020B0609020204030204" pitchFamily="49" charset="0"/>
              </a:rPr>
              <a:t>(',');</a:t>
            </a:r>
          </a:p>
          <a:p>
            <a:pPr lvl="0" eaLnBrk="0" hangingPunct="0">
              <a:tabLst>
                <a:tab pos="338138" algn="l"/>
                <a:tab pos="914400" algn="l"/>
              </a:tabLst>
            </a:pPr>
            <a:r>
              <a:rPr lang="en-US" altLang="en-US" sz="1600" dirty="0">
                <a:solidFill>
                  <a:srgbClr val="0000FF"/>
                </a:solidFill>
                <a:latin typeface="Consolas" panose="020B0609020204030204" pitchFamily="49" charset="0"/>
              </a:rPr>
              <a:t>		double average = (</a:t>
            </a:r>
            <a:r>
              <a:rPr lang="en-US" altLang="en-US" sz="1600" dirty="0" err="1">
                <a:solidFill>
                  <a:srgbClr val="0000FF"/>
                </a:solidFill>
                <a:latin typeface="Consolas" panose="020B0609020204030204" pitchFamily="49" charset="0"/>
              </a:rPr>
              <a:t>Convert.ToDouble</a:t>
            </a:r>
            <a:r>
              <a:rPr lang="en-US" altLang="en-US" sz="1600" dirty="0">
                <a:solidFill>
                  <a:srgbClr val="0000FF"/>
                </a:solidFill>
                <a:latin typeface="Consolas" panose="020B0609020204030204" pitchFamily="49" charset="0"/>
              </a:rPr>
              <a:t>(marks[1]) +  </a:t>
            </a:r>
          </a:p>
          <a:p>
            <a:pPr lvl="0" eaLnBrk="0" hangingPunct="0">
              <a:tabLst>
                <a:tab pos="338138" algn="l"/>
                <a:tab pos="914400" algn="l"/>
              </a:tabLst>
            </a:pPr>
            <a:r>
              <a:rPr lang="en-US" altLang="en-US" sz="1600" dirty="0">
                <a:solidFill>
                  <a:srgbClr val="0000FF"/>
                </a:solidFill>
                <a:latin typeface="Consolas" panose="020B0609020204030204" pitchFamily="49" charset="0"/>
              </a:rPr>
              <a:t>		    </a:t>
            </a:r>
            <a:r>
              <a:rPr lang="en-US" altLang="en-US" sz="1600" dirty="0" err="1">
                <a:solidFill>
                  <a:srgbClr val="0000FF"/>
                </a:solidFill>
                <a:latin typeface="Consolas" panose="020B0609020204030204" pitchFamily="49" charset="0"/>
              </a:rPr>
              <a:t>Convert.ToDouble</a:t>
            </a:r>
            <a:r>
              <a:rPr lang="en-US" altLang="en-US" sz="1600" dirty="0">
                <a:solidFill>
                  <a:srgbClr val="0000FF"/>
                </a:solidFill>
                <a:latin typeface="Consolas" panose="020B0609020204030204" pitchFamily="49" charset="0"/>
              </a:rPr>
              <a:t>(marks[2])) / 2;</a:t>
            </a:r>
          </a:p>
          <a:p>
            <a:pPr lvl="0" eaLnBrk="0" hangingPunct="0">
              <a:tabLst>
                <a:tab pos="338138" algn="l"/>
                <a:tab pos="914400" algn="l"/>
              </a:tabLst>
            </a:pPr>
            <a:r>
              <a:rPr lang="en-US" altLang="en-US" sz="1600" dirty="0">
                <a:solidFill>
                  <a:srgbClr val="0000FF"/>
                </a:solidFill>
                <a:latin typeface="Consolas" panose="020B0609020204030204" pitchFamily="49" charset="0"/>
              </a:rPr>
              <a:t>		</a:t>
            </a:r>
            <a:r>
              <a:rPr lang="en-US" altLang="en-US" sz="1600" dirty="0" err="1">
                <a:solidFill>
                  <a:srgbClr val="0000FF"/>
                </a:solidFill>
                <a:latin typeface="Consolas" panose="020B0609020204030204" pitchFamily="49" charset="0"/>
              </a:rPr>
              <a:t>Console.WriteLine</a:t>
            </a:r>
            <a:r>
              <a:rPr lang="en-US" altLang="en-US" sz="1600" dirty="0">
                <a:solidFill>
                  <a:srgbClr val="0000FF"/>
                </a:solidFill>
                <a:latin typeface="Consolas" panose="020B0609020204030204" pitchFamily="49" charset="0"/>
              </a:rPr>
              <a:t>("{0,10}  {1,10}  {2,10}  {3,10}", </a:t>
            </a:r>
          </a:p>
          <a:p>
            <a:pPr lvl="0" eaLnBrk="0" hangingPunct="0">
              <a:tabLst>
                <a:tab pos="338138" algn="l"/>
                <a:tab pos="914400" algn="l"/>
              </a:tabLst>
            </a:pPr>
            <a:r>
              <a:rPr lang="en-US" altLang="en-US" sz="1600" dirty="0">
                <a:solidFill>
                  <a:srgbClr val="0000FF"/>
                </a:solidFill>
                <a:latin typeface="Consolas" panose="020B0609020204030204" pitchFamily="49" charset="0"/>
              </a:rPr>
              <a:t>		    marks[0], marks[1], marks[2], </a:t>
            </a:r>
            <a:r>
              <a:rPr lang="en-US" altLang="en-US" sz="1600" dirty="0" err="1">
                <a:solidFill>
                  <a:srgbClr val="0000FF"/>
                </a:solidFill>
                <a:latin typeface="Consolas" panose="020B0609020204030204" pitchFamily="49" charset="0"/>
              </a:rPr>
              <a:t>average.ToString</a:t>
            </a:r>
            <a:r>
              <a:rPr lang="en-US" altLang="en-US" sz="1600" dirty="0">
                <a:solidFill>
                  <a:srgbClr val="0000FF"/>
                </a:solidFill>
                <a:latin typeface="Consolas" panose="020B0609020204030204" pitchFamily="49" charset="0"/>
              </a:rPr>
              <a:t>("0.00"));</a:t>
            </a:r>
          </a:p>
          <a:p>
            <a:pPr lvl="0" eaLnBrk="0" hangingPunct="0">
              <a:tabLst>
                <a:tab pos="338138" algn="l"/>
                <a:tab pos="914400" algn="l"/>
              </a:tabLst>
            </a:pPr>
            <a:r>
              <a:rPr lang="en-US" altLang="en-US" sz="1600" dirty="0">
                <a:solidFill>
                  <a:srgbClr val="0000FF"/>
                </a:solidFill>
                <a:latin typeface="Consolas" panose="020B0609020204030204" pitchFamily="49" charset="0"/>
              </a:rPr>
              <a:t>	}</a:t>
            </a:r>
          </a:p>
          <a:p>
            <a:pPr lvl="0" eaLnBrk="0" hangingPunct="0">
              <a:tabLst>
                <a:tab pos="338138" algn="l"/>
                <a:tab pos="914400" algn="l"/>
              </a:tabLst>
            </a:pPr>
            <a:r>
              <a:rPr lang="en-US" altLang="en-US" sz="1600" dirty="0">
                <a:solidFill>
                  <a:srgbClr val="0000FF"/>
                </a:solidFill>
                <a:latin typeface="Consolas" panose="020B0609020204030204" pitchFamily="49" charset="0"/>
              </a:rPr>
              <a:t>}</a:t>
            </a:r>
          </a:p>
        </p:txBody>
      </p:sp>
      <p:pic>
        <p:nvPicPr>
          <p:cNvPr id="3" name="s13">
            <a:hlinkClick r:id="" action="ppaction://media"/>
            <a:extLst>
              <a:ext uri="{FF2B5EF4-FFF2-40B4-BE49-F238E27FC236}">
                <a16:creationId xmlns:a16="http://schemas.microsoft.com/office/drawing/2014/main" id="{F4112083-6E8B-41D5-AC5F-3443D8C5E18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61400" y="207962"/>
            <a:ext cx="406400" cy="406400"/>
          </a:xfrm>
          <a:prstGeom prst="rect">
            <a:avLst/>
          </a:prstGeom>
        </p:spPr>
      </p:pic>
    </p:spTree>
    <p:extLst>
      <p:ext uri="{BB962C8B-B14F-4D97-AF65-F5344CB8AC3E}">
        <p14:creationId xmlns:p14="http://schemas.microsoft.com/office/powerpoint/2010/main" val="4083981957"/>
      </p:ext>
    </p:extLst>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3"/>
                </p:tgtEl>
              </p:cMediaNode>
            </p:audio>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7368247C-83AF-4A5C-8053-82850A57A0A4}"/>
              </a:ext>
            </a:extLst>
          </p:cNvPr>
          <p:cNvSpPr>
            <a:spLocks noGrp="1"/>
          </p:cNvSpPr>
          <p:nvPr>
            <p:ph type="title"/>
          </p:nvPr>
        </p:nvSpPr>
        <p:spPr>
          <a:xfrm>
            <a:off x="722313" y="2795588"/>
            <a:ext cx="7772400" cy="1362075"/>
          </a:xfrm>
        </p:spPr>
        <p:txBody>
          <a:bodyPr/>
          <a:lstStyle/>
          <a:p>
            <a:pPr eaLnBrk="1" hangingPunct="1"/>
            <a:r>
              <a:rPr lang="en-US" altLang="en-US" dirty="0"/>
              <a:t>Writing data to File</a:t>
            </a:r>
          </a:p>
        </p:txBody>
      </p:sp>
      <p:pic>
        <p:nvPicPr>
          <p:cNvPr id="2" name="s14">
            <a:hlinkClick r:id="" action="ppaction://media"/>
            <a:extLst>
              <a:ext uri="{FF2B5EF4-FFF2-40B4-BE49-F238E27FC236}">
                <a16:creationId xmlns:a16="http://schemas.microsoft.com/office/drawing/2014/main" id="{9B9EC785-B1FC-46AD-A501-A63BE3370E5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48700" y="228600"/>
            <a:ext cx="406400" cy="406400"/>
          </a:xfrm>
          <a:prstGeom prst="rect">
            <a:avLst/>
          </a:prstGeom>
        </p:spPr>
      </p:pic>
      <p:sp>
        <p:nvSpPr>
          <p:cNvPr id="3" name="Rectangle 2">
            <a:extLst>
              <a:ext uri="{FF2B5EF4-FFF2-40B4-BE49-F238E27FC236}">
                <a16:creationId xmlns:a16="http://schemas.microsoft.com/office/drawing/2014/main" id="{63077640-D909-42A2-8832-2789E54371D8}"/>
              </a:ext>
            </a:extLst>
          </p:cNvPr>
          <p:cNvSpPr/>
          <p:nvPr/>
        </p:nvSpPr>
        <p:spPr>
          <a:xfrm>
            <a:off x="381000" y="4495800"/>
            <a:ext cx="8458200" cy="738664"/>
          </a:xfrm>
          <a:prstGeom prst="rect">
            <a:avLst/>
          </a:prstGeom>
        </p:spPr>
        <p:txBody>
          <a:bodyPr wrap="square">
            <a:spAutoFit/>
          </a:bodyPr>
          <a:lstStyle/>
          <a:p>
            <a:r>
              <a:rPr lang="en-US" sz="2400" dirty="0"/>
              <a:t>Documentation:</a:t>
            </a:r>
            <a:endParaRPr lang="en-GB" sz="2400" dirty="0"/>
          </a:p>
          <a:p>
            <a:r>
              <a:rPr lang="en-GB" dirty="0">
                <a:hlinkClick r:id="rId6"/>
              </a:rPr>
              <a:t>https://learn.microsoft.com/en-us/dotnet/api/system.io.streamwriter?view=net-6.0</a:t>
            </a:r>
            <a:r>
              <a:rPr lang="en-GB" dirty="0"/>
              <a:t> </a:t>
            </a:r>
          </a:p>
        </p:txBody>
      </p:sp>
    </p:spTree>
    <p:extLst>
      <p:ext uri="{BB962C8B-B14F-4D97-AF65-F5344CB8AC3E}">
        <p14:creationId xmlns:p14="http://schemas.microsoft.com/office/powerpoint/2010/main" val="3664629057"/>
      </p:ext>
    </p:extLst>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2"/>
                </p:tgtEl>
              </p:cMediaNode>
            </p:audio>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CA54-31B4-41CD-B7E9-81CA52E61C00}"/>
              </a:ext>
            </a:extLst>
          </p:cNvPr>
          <p:cNvSpPr>
            <a:spLocks noGrp="1"/>
          </p:cNvSpPr>
          <p:nvPr>
            <p:ph type="title"/>
          </p:nvPr>
        </p:nvSpPr>
        <p:spPr/>
        <p:txBody>
          <a:bodyPr/>
          <a:lstStyle/>
          <a:p>
            <a:r>
              <a:rPr lang="en-US" dirty="0"/>
              <a:t>Writing Data to Text File</a:t>
            </a:r>
          </a:p>
        </p:txBody>
      </p:sp>
      <p:sp>
        <p:nvSpPr>
          <p:cNvPr id="6" name="Content Placeholder 2">
            <a:extLst>
              <a:ext uri="{FF2B5EF4-FFF2-40B4-BE49-F238E27FC236}">
                <a16:creationId xmlns:a16="http://schemas.microsoft.com/office/drawing/2014/main" id="{B5FC913C-D44B-40CE-A8BE-8E793BD4E409}"/>
              </a:ext>
            </a:extLst>
          </p:cNvPr>
          <p:cNvSpPr>
            <a:spLocks noGrp="1"/>
          </p:cNvSpPr>
          <p:nvPr>
            <p:ph idx="1"/>
          </p:nvPr>
        </p:nvSpPr>
        <p:spPr>
          <a:xfrm>
            <a:off x="76200" y="884238"/>
            <a:ext cx="8991600" cy="563562"/>
          </a:xfrm>
        </p:spPr>
        <p:txBody>
          <a:bodyPr/>
          <a:lstStyle/>
          <a:p>
            <a:r>
              <a:rPr lang="en-US" sz="2400" dirty="0"/>
              <a:t>To write an array of strings to a text file:</a:t>
            </a:r>
          </a:p>
        </p:txBody>
      </p:sp>
      <p:sp>
        <p:nvSpPr>
          <p:cNvPr id="7" name="TextBox 6">
            <a:extLst>
              <a:ext uri="{FF2B5EF4-FFF2-40B4-BE49-F238E27FC236}">
                <a16:creationId xmlns:a16="http://schemas.microsoft.com/office/drawing/2014/main" id="{835DDA9A-9CBF-40FC-8117-A17AC1B9FB9C}"/>
              </a:ext>
            </a:extLst>
          </p:cNvPr>
          <p:cNvSpPr txBox="1"/>
          <p:nvPr/>
        </p:nvSpPr>
        <p:spPr>
          <a:xfrm>
            <a:off x="553156" y="1367343"/>
            <a:ext cx="8362244" cy="646331"/>
          </a:xfrm>
          <a:prstGeom prst="rect">
            <a:avLst/>
          </a:prstGeom>
          <a:noFill/>
          <a:ln>
            <a:solidFill>
              <a:schemeClr val="tx1"/>
            </a:solidFill>
          </a:ln>
        </p:spPr>
        <p:txBody>
          <a:bodyPr wrap="square" rtlCol="0">
            <a:spAutoFit/>
          </a:bodyPr>
          <a:lstStyle/>
          <a:p>
            <a:r>
              <a:rPr kumimoji="1" lang="en-US">
                <a:solidFill>
                  <a:srgbClr val="0000FF"/>
                </a:solidFill>
                <a:latin typeface="Consolas" panose="020B0609020204030204" pitchFamily="49" charset="0"/>
                <a:cs typeface="Courier New" panose="02070309020205020404" pitchFamily="49" charset="0"/>
              </a:rPr>
              <a:t>string</a:t>
            </a:r>
            <a:r>
              <a:rPr kumimoji="1" lang="en-US" dirty="0">
                <a:solidFill>
                  <a:srgbClr val="0000FF"/>
                </a:solidFill>
                <a:latin typeface="Consolas" panose="020B0609020204030204" pitchFamily="49" charset="0"/>
                <a:cs typeface="Courier New" panose="02070309020205020404" pitchFamily="49" charset="0"/>
              </a:rPr>
              <a:t>[] lines = {"First line", "Second line", "Third line"};</a:t>
            </a:r>
          </a:p>
          <a:p>
            <a:r>
              <a:rPr kumimoji="1" lang="en-US" dirty="0" err="1">
                <a:solidFill>
                  <a:srgbClr val="FF0000"/>
                </a:solidFill>
                <a:latin typeface="Consolas" panose="020B0609020204030204" pitchFamily="49" charset="0"/>
                <a:cs typeface="Courier New" panose="02070309020205020404" pitchFamily="49" charset="0"/>
              </a:rPr>
              <a:t>File.WriteAllLines</a:t>
            </a:r>
            <a:r>
              <a:rPr kumimoji="1" lang="en-US" dirty="0">
                <a:solidFill>
                  <a:srgbClr val="FF0000"/>
                </a:solidFill>
                <a:latin typeface="Consolas" panose="020B0609020204030204" pitchFamily="49" charset="0"/>
                <a:cs typeface="Courier New" panose="02070309020205020404" pitchFamily="49" charset="0"/>
              </a:rPr>
              <a:t>("WriteLines.txt", lines);</a:t>
            </a:r>
          </a:p>
        </p:txBody>
      </p:sp>
      <p:sp>
        <p:nvSpPr>
          <p:cNvPr id="8" name="Content Placeholder 2">
            <a:extLst>
              <a:ext uri="{FF2B5EF4-FFF2-40B4-BE49-F238E27FC236}">
                <a16:creationId xmlns:a16="http://schemas.microsoft.com/office/drawing/2014/main" id="{C4598520-5107-4927-9A24-6AC3420EEF92}"/>
              </a:ext>
            </a:extLst>
          </p:cNvPr>
          <p:cNvSpPr txBox="1">
            <a:spLocks/>
          </p:cNvSpPr>
          <p:nvPr/>
        </p:nvSpPr>
        <p:spPr bwMode="auto">
          <a:xfrm>
            <a:off x="76200" y="2560638"/>
            <a:ext cx="8991600" cy="563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rgbClr val="660033"/>
                </a:solidFill>
                <a:latin typeface="+mn-lt"/>
                <a:cs typeface="+mn-cs"/>
              </a:defRPr>
            </a:lvl2pPr>
            <a:lvl3pPr marL="1143000" indent="-228600" algn="l" rtl="0" eaLnBrk="0" fontAlgn="base" hangingPunct="0">
              <a:spcBef>
                <a:spcPct val="20000"/>
              </a:spcBef>
              <a:spcAft>
                <a:spcPct val="0"/>
              </a:spcAft>
              <a:buChar char="•"/>
              <a:defRPr sz="2000">
                <a:solidFill>
                  <a:srgbClr val="660033"/>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r>
              <a:rPr lang="en-US" sz="2400" kern="0" dirty="0"/>
              <a:t>To write one string to a text file:</a:t>
            </a:r>
          </a:p>
        </p:txBody>
      </p:sp>
      <p:sp>
        <p:nvSpPr>
          <p:cNvPr id="9" name="TextBox 8">
            <a:extLst>
              <a:ext uri="{FF2B5EF4-FFF2-40B4-BE49-F238E27FC236}">
                <a16:creationId xmlns:a16="http://schemas.microsoft.com/office/drawing/2014/main" id="{BCF795A0-13BC-446B-BC76-BEDD37BCCF3C}"/>
              </a:ext>
            </a:extLst>
          </p:cNvPr>
          <p:cNvSpPr txBox="1"/>
          <p:nvPr/>
        </p:nvSpPr>
        <p:spPr>
          <a:xfrm>
            <a:off x="553156" y="3048000"/>
            <a:ext cx="8362244" cy="646331"/>
          </a:xfrm>
          <a:prstGeom prst="rect">
            <a:avLst/>
          </a:prstGeom>
          <a:noFill/>
          <a:ln>
            <a:solidFill>
              <a:schemeClr val="tx1"/>
            </a:solidFill>
          </a:ln>
        </p:spPr>
        <p:txBody>
          <a:bodyPr wrap="square" rtlCol="0">
            <a:spAutoFit/>
          </a:bodyPr>
          <a:lstStyle/>
          <a:p>
            <a:r>
              <a:rPr kumimoji="1" lang="en-US">
                <a:solidFill>
                  <a:srgbClr val="0000FF"/>
                </a:solidFill>
                <a:latin typeface="Consolas" panose="020B0609020204030204" pitchFamily="49" charset="0"/>
                <a:cs typeface="Courier New" panose="02070309020205020404" pitchFamily="49" charset="0"/>
              </a:rPr>
              <a:t>string </a:t>
            </a:r>
            <a:r>
              <a:rPr kumimoji="1" lang="en-US" dirty="0">
                <a:solidFill>
                  <a:srgbClr val="0000FF"/>
                </a:solidFill>
                <a:latin typeface="Consolas" panose="020B0609020204030204" pitchFamily="49" charset="0"/>
                <a:cs typeface="Courier New" panose="02070309020205020404" pitchFamily="49" charset="0"/>
              </a:rPr>
              <a:t>text = "This is a string.";</a:t>
            </a:r>
          </a:p>
          <a:p>
            <a:r>
              <a:rPr kumimoji="1" lang="en-US" dirty="0" err="1">
                <a:solidFill>
                  <a:srgbClr val="FF0000"/>
                </a:solidFill>
                <a:latin typeface="Consolas" panose="020B0609020204030204" pitchFamily="49" charset="0"/>
                <a:cs typeface="Courier New" panose="02070309020205020404" pitchFamily="49" charset="0"/>
              </a:rPr>
              <a:t>File.WriteAllText</a:t>
            </a:r>
            <a:r>
              <a:rPr kumimoji="1" lang="en-US" dirty="0">
                <a:solidFill>
                  <a:srgbClr val="FF0000"/>
                </a:solidFill>
                <a:latin typeface="Consolas" panose="020B0609020204030204" pitchFamily="49" charset="0"/>
                <a:cs typeface="Courier New" panose="02070309020205020404" pitchFamily="49" charset="0"/>
              </a:rPr>
              <a:t>("</a:t>
            </a:r>
            <a:r>
              <a:rPr kumimoji="1" lang="en-US" dirty="0" err="1">
                <a:solidFill>
                  <a:srgbClr val="FF0000"/>
                </a:solidFill>
                <a:latin typeface="Consolas" panose="020B0609020204030204" pitchFamily="49" charset="0"/>
                <a:cs typeface="Courier New" panose="02070309020205020404" pitchFamily="49" charset="0"/>
              </a:rPr>
              <a:t>WriteText.txt",text</a:t>
            </a:r>
            <a:r>
              <a:rPr kumimoji="1" lang="en-US" dirty="0">
                <a:solidFill>
                  <a:srgbClr val="FF0000"/>
                </a:solidFill>
                <a:latin typeface="Consolas" panose="020B0609020204030204" pitchFamily="49" charset="0"/>
                <a:cs typeface="Courier New" panose="02070309020205020404" pitchFamily="49" charset="0"/>
              </a:rPr>
              <a:t>);</a:t>
            </a:r>
          </a:p>
        </p:txBody>
      </p:sp>
      <p:sp>
        <p:nvSpPr>
          <p:cNvPr id="10" name="Content Placeholder 2">
            <a:extLst>
              <a:ext uri="{FF2B5EF4-FFF2-40B4-BE49-F238E27FC236}">
                <a16:creationId xmlns:a16="http://schemas.microsoft.com/office/drawing/2014/main" id="{65F49716-4CCD-421E-A7F1-D35849FCA21B}"/>
              </a:ext>
            </a:extLst>
          </p:cNvPr>
          <p:cNvSpPr txBox="1">
            <a:spLocks/>
          </p:cNvSpPr>
          <p:nvPr/>
        </p:nvSpPr>
        <p:spPr bwMode="auto">
          <a:xfrm>
            <a:off x="76200" y="4038600"/>
            <a:ext cx="8991600" cy="12618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rgbClr val="660033"/>
                </a:solidFill>
                <a:latin typeface="+mn-lt"/>
                <a:cs typeface="+mn-cs"/>
              </a:defRPr>
            </a:lvl2pPr>
            <a:lvl3pPr marL="1143000" indent="-228600" algn="l" rtl="0" eaLnBrk="0" fontAlgn="base" hangingPunct="0">
              <a:spcBef>
                <a:spcPct val="20000"/>
              </a:spcBef>
              <a:spcAft>
                <a:spcPct val="0"/>
              </a:spcAft>
              <a:buChar char="•"/>
              <a:defRPr sz="2000">
                <a:solidFill>
                  <a:srgbClr val="660033"/>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a:spcBef>
                <a:spcPts val="0"/>
              </a:spcBef>
            </a:pPr>
            <a:r>
              <a:rPr lang="en-US" sz="2200" kern="0" dirty="0"/>
              <a:t>The default location is bin\Debug\net6.0 in your project folder.</a:t>
            </a:r>
          </a:p>
          <a:p>
            <a:pPr>
              <a:spcBef>
                <a:spcPts val="0"/>
              </a:spcBef>
            </a:pPr>
            <a:r>
              <a:rPr lang="en-US" sz="2200" dirty="0">
                <a:solidFill>
                  <a:srgbClr val="FF0000"/>
                </a:solidFill>
              </a:rPr>
              <a:t>You may use @"D:\PRG2\Data\filename.txt" as your file name to specify the absolute path for the file.</a:t>
            </a:r>
            <a:endParaRPr lang="en-US" sz="2200" kern="0" dirty="0"/>
          </a:p>
          <a:p>
            <a:pPr>
              <a:spcBef>
                <a:spcPts val="0"/>
              </a:spcBef>
            </a:pPr>
            <a:r>
              <a:rPr lang="en-US" sz="2200" kern="0" dirty="0"/>
              <a:t>A new file will be created if it is not there. </a:t>
            </a:r>
          </a:p>
          <a:p>
            <a:pPr>
              <a:spcBef>
                <a:spcPts val="0"/>
              </a:spcBef>
            </a:pPr>
            <a:r>
              <a:rPr lang="en-US" sz="2200" kern="0" dirty="0"/>
              <a:t>The original data in the file will be overridden if the file exists.</a:t>
            </a:r>
          </a:p>
        </p:txBody>
      </p:sp>
      <p:pic>
        <p:nvPicPr>
          <p:cNvPr id="3" name="s15">
            <a:hlinkClick r:id="" action="ppaction://media"/>
            <a:extLst>
              <a:ext uri="{FF2B5EF4-FFF2-40B4-BE49-F238E27FC236}">
                <a16:creationId xmlns:a16="http://schemas.microsoft.com/office/drawing/2014/main" id="{B2C22A3D-2E54-484B-9CC1-1FE3544A16F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09012" y="171271"/>
            <a:ext cx="406400" cy="406400"/>
          </a:xfrm>
          <a:prstGeom prst="rect">
            <a:avLst/>
          </a:prstGeom>
        </p:spPr>
      </p:pic>
    </p:spTree>
    <p:extLst>
      <p:ext uri="{BB962C8B-B14F-4D97-AF65-F5344CB8AC3E}">
        <p14:creationId xmlns:p14="http://schemas.microsoft.com/office/powerpoint/2010/main" val="4134474887"/>
      </p:ext>
    </p:extLst>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3"/>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589BA-42A1-49F8-8A0D-3C78E41E89D7}"/>
              </a:ext>
            </a:extLst>
          </p:cNvPr>
          <p:cNvSpPr>
            <a:spLocks noGrp="1"/>
          </p:cNvSpPr>
          <p:nvPr>
            <p:ph type="title"/>
          </p:nvPr>
        </p:nvSpPr>
        <p:spPr/>
        <p:txBody>
          <a:bodyPr/>
          <a:lstStyle/>
          <a:p>
            <a:r>
              <a:rPr lang="en-US" dirty="0"/>
              <a:t>C# Collections</a:t>
            </a:r>
            <a:endParaRPr lang="en-GB" dirty="0"/>
          </a:p>
        </p:txBody>
      </p:sp>
      <p:sp>
        <p:nvSpPr>
          <p:cNvPr id="3" name="Content Placeholder 2">
            <a:extLst>
              <a:ext uri="{FF2B5EF4-FFF2-40B4-BE49-F238E27FC236}">
                <a16:creationId xmlns:a16="http://schemas.microsoft.com/office/drawing/2014/main" id="{724A14A8-BA7A-4C57-AFDA-8E6C5782B2F9}"/>
              </a:ext>
            </a:extLst>
          </p:cNvPr>
          <p:cNvSpPr>
            <a:spLocks noGrp="1"/>
          </p:cNvSpPr>
          <p:nvPr>
            <p:ph idx="1"/>
          </p:nvPr>
        </p:nvSpPr>
        <p:spPr/>
        <p:txBody>
          <a:bodyPr/>
          <a:lstStyle/>
          <a:p>
            <a:r>
              <a:rPr lang="en-US" dirty="0"/>
              <a:t>C# collections allows more effective organization, storage, modification of data.</a:t>
            </a:r>
          </a:p>
          <a:p>
            <a:r>
              <a:rPr lang="en-US" dirty="0"/>
              <a:t>Examples of data manipulation include:</a:t>
            </a:r>
          </a:p>
          <a:p>
            <a:pPr lvl="1"/>
            <a:r>
              <a:rPr lang="en-US" dirty="0"/>
              <a:t>Adding, deleting, discovering and inserting data into the collection.</a:t>
            </a:r>
          </a:p>
          <a:p>
            <a:r>
              <a:rPr lang="en-US" dirty="0"/>
              <a:t>There are 2 types of collections:</a:t>
            </a:r>
          </a:p>
          <a:p>
            <a:pPr lvl="1"/>
            <a:r>
              <a:rPr lang="en-US" dirty="0"/>
              <a:t>Generic Collections</a:t>
            </a:r>
          </a:p>
          <a:p>
            <a:pPr lvl="2"/>
            <a:r>
              <a:rPr lang="en-US" dirty="0"/>
              <a:t>Provides type safety: holds only 1 type of data</a:t>
            </a:r>
          </a:p>
          <a:p>
            <a:pPr lvl="2"/>
            <a:r>
              <a:rPr lang="en-US" dirty="0"/>
              <a:t>namespace: </a:t>
            </a:r>
            <a:r>
              <a:rPr lang="en-US" dirty="0" err="1"/>
              <a:t>System.Collections.Generic</a:t>
            </a:r>
            <a:endParaRPr lang="en-US" dirty="0"/>
          </a:p>
          <a:p>
            <a:pPr lvl="1"/>
            <a:r>
              <a:rPr lang="en-US" dirty="0"/>
              <a:t>Non-Generic Collections</a:t>
            </a:r>
          </a:p>
          <a:p>
            <a:pPr lvl="2"/>
            <a:r>
              <a:rPr lang="en-US" dirty="0"/>
              <a:t>Holds any type of data</a:t>
            </a:r>
          </a:p>
          <a:p>
            <a:pPr lvl="2"/>
            <a:r>
              <a:rPr lang="en-US" dirty="0"/>
              <a:t>namespace: </a:t>
            </a:r>
            <a:r>
              <a:rPr lang="en-US" dirty="0" err="1"/>
              <a:t>System.Collections</a:t>
            </a:r>
            <a:r>
              <a:rPr lang="en-US" dirty="0"/>
              <a:t> </a:t>
            </a:r>
            <a:endParaRPr lang="en-GB" dirty="0"/>
          </a:p>
        </p:txBody>
      </p:sp>
      <p:sp>
        <p:nvSpPr>
          <p:cNvPr id="4" name="TextBox 3">
            <a:extLst>
              <a:ext uri="{FF2B5EF4-FFF2-40B4-BE49-F238E27FC236}">
                <a16:creationId xmlns:a16="http://schemas.microsoft.com/office/drawing/2014/main" id="{AF3CDAFF-9162-45A1-9F33-8C01C4070A5A}"/>
              </a:ext>
            </a:extLst>
          </p:cNvPr>
          <p:cNvSpPr txBox="1"/>
          <p:nvPr/>
        </p:nvSpPr>
        <p:spPr>
          <a:xfrm>
            <a:off x="4267200" y="5257800"/>
            <a:ext cx="4720203" cy="369332"/>
          </a:xfrm>
          <a:prstGeom prst="rect">
            <a:avLst/>
          </a:prstGeom>
          <a:solidFill>
            <a:schemeClr val="bg1"/>
          </a:solidFill>
          <a:ln w="28575">
            <a:solidFill>
              <a:srgbClr val="FF0000"/>
            </a:solidFill>
          </a:ln>
        </p:spPr>
        <p:txBody>
          <a:bodyPr wrap="none" rtlCol="0">
            <a:spAutoFit/>
          </a:bodyPr>
          <a:lstStyle/>
          <a:p>
            <a:r>
              <a:rPr lang="en-US" dirty="0"/>
              <a:t>We will </a:t>
            </a:r>
            <a:r>
              <a:rPr lang="en-US" dirty="0">
                <a:solidFill>
                  <a:srgbClr val="FF0000"/>
                </a:solidFill>
              </a:rPr>
              <a:t>not</a:t>
            </a:r>
            <a:r>
              <a:rPr lang="en-US" dirty="0"/>
              <a:t> be using non-generic collections.</a:t>
            </a:r>
            <a:endParaRPr lang="en-GB" dirty="0"/>
          </a:p>
        </p:txBody>
      </p:sp>
    </p:spTree>
    <p:extLst>
      <p:ext uri="{BB962C8B-B14F-4D97-AF65-F5344CB8AC3E}">
        <p14:creationId xmlns:p14="http://schemas.microsoft.com/office/powerpoint/2010/main" val="13964021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CA54-31B4-41CD-B7E9-81CA52E61C00}"/>
              </a:ext>
            </a:extLst>
          </p:cNvPr>
          <p:cNvSpPr>
            <a:spLocks noGrp="1"/>
          </p:cNvSpPr>
          <p:nvPr>
            <p:ph type="title"/>
          </p:nvPr>
        </p:nvSpPr>
        <p:spPr/>
        <p:txBody>
          <a:bodyPr/>
          <a:lstStyle/>
          <a:p>
            <a:r>
              <a:rPr lang="en-US" dirty="0"/>
              <a:t>Write Data to Text File using </a:t>
            </a:r>
            <a:r>
              <a:rPr lang="en-US" dirty="0" err="1"/>
              <a:t>StreamWriter</a:t>
            </a:r>
            <a:endParaRPr lang="en-US" dirty="0"/>
          </a:p>
        </p:txBody>
      </p:sp>
      <p:sp>
        <p:nvSpPr>
          <p:cNvPr id="6" name="Content Placeholder 2">
            <a:extLst>
              <a:ext uri="{FF2B5EF4-FFF2-40B4-BE49-F238E27FC236}">
                <a16:creationId xmlns:a16="http://schemas.microsoft.com/office/drawing/2014/main" id="{B5FC913C-D44B-40CE-A8BE-8E793BD4E409}"/>
              </a:ext>
            </a:extLst>
          </p:cNvPr>
          <p:cNvSpPr>
            <a:spLocks noGrp="1"/>
          </p:cNvSpPr>
          <p:nvPr>
            <p:ph idx="1"/>
          </p:nvPr>
        </p:nvSpPr>
        <p:spPr>
          <a:xfrm>
            <a:off x="76200" y="884238"/>
            <a:ext cx="8991600" cy="563562"/>
          </a:xfrm>
        </p:spPr>
        <p:txBody>
          <a:bodyPr/>
          <a:lstStyle/>
          <a:p>
            <a:r>
              <a:rPr lang="en-US" sz="2400" dirty="0"/>
              <a:t>To write each string in a list to a text file:</a:t>
            </a:r>
          </a:p>
        </p:txBody>
      </p:sp>
      <p:sp>
        <p:nvSpPr>
          <p:cNvPr id="7" name="TextBox 6">
            <a:extLst>
              <a:ext uri="{FF2B5EF4-FFF2-40B4-BE49-F238E27FC236}">
                <a16:creationId xmlns:a16="http://schemas.microsoft.com/office/drawing/2014/main" id="{835DDA9A-9CBF-40FC-8117-A17AC1B9FB9C}"/>
              </a:ext>
            </a:extLst>
          </p:cNvPr>
          <p:cNvSpPr txBox="1"/>
          <p:nvPr/>
        </p:nvSpPr>
        <p:spPr>
          <a:xfrm>
            <a:off x="381000" y="1425476"/>
            <a:ext cx="8723489" cy="2308324"/>
          </a:xfrm>
          <a:prstGeom prst="rect">
            <a:avLst/>
          </a:prstGeom>
          <a:noFill/>
          <a:ln>
            <a:solidFill>
              <a:schemeClr val="tx1"/>
            </a:solidFill>
          </a:ln>
        </p:spPr>
        <p:txBody>
          <a:bodyPr wrap="square" rtlCol="0">
            <a:spAutoFit/>
          </a:bodyPr>
          <a:lstStyle/>
          <a:p>
            <a:pPr lvl="0" eaLnBrk="0" hangingPunct="0">
              <a:tabLst>
                <a:tab pos="338138" algn="l"/>
                <a:tab pos="688975" algn="l"/>
              </a:tabLst>
            </a:pPr>
            <a:r>
              <a:rPr lang="en-US" altLang="en-US" dirty="0">
                <a:solidFill>
                  <a:srgbClr val="0000FF"/>
                </a:solidFill>
                <a:latin typeface="Consolas" panose="020B0609020204030204" pitchFamily="49" charset="0"/>
              </a:rPr>
              <a:t>List&lt;string&gt; aList1 = new List&lt;string&gt; { "one", "two", "three" };</a:t>
            </a:r>
          </a:p>
          <a:p>
            <a:pPr lvl="0" eaLnBrk="0" hangingPunct="0">
              <a:tabLst>
                <a:tab pos="338138" algn="l"/>
                <a:tab pos="688975" algn="l"/>
              </a:tabLst>
            </a:pPr>
            <a:r>
              <a:rPr lang="en-US" altLang="en-US" dirty="0">
                <a:solidFill>
                  <a:srgbClr val="FF0000"/>
                </a:solidFill>
                <a:latin typeface="Consolas" panose="020B0609020204030204" pitchFamily="49" charset="0"/>
              </a:rPr>
              <a:t>using (</a:t>
            </a:r>
            <a:r>
              <a:rPr lang="en-US" altLang="en-US" dirty="0" err="1">
                <a:solidFill>
                  <a:srgbClr val="FF0000"/>
                </a:solidFill>
                <a:latin typeface="Consolas" panose="020B0609020204030204" pitchFamily="49" charset="0"/>
              </a:rPr>
              <a:t>StreamWriter</a:t>
            </a:r>
            <a:r>
              <a:rPr lang="en-US" altLang="en-US" dirty="0">
                <a:solidFill>
                  <a:srgbClr val="FF0000"/>
                </a:solidFill>
                <a:latin typeface="Consolas" panose="020B0609020204030204" pitchFamily="49" charset="0"/>
              </a:rPr>
              <a:t> </a:t>
            </a:r>
            <a:r>
              <a:rPr lang="en-US" altLang="en-US" dirty="0" err="1">
                <a:solidFill>
                  <a:srgbClr val="FF0000"/>
                </a:solidFill>
                <a:latin typeface="Consolas" panose="020B0609020204030204" pitchFamily="49" charset="0"/>
              </a:rPr>
              <a:t>sw</a:t>
            </a:r>
            <a:r>
              <a:rPr lang="en-US" altLang="en-US" dirty="0">
                <a:solidFill>
                  <a:srgbClr val="FF0000"/>
                </a:solidFill>
                <a:latin typeface="Consolas" panose="020B0609020204030204" pitchFamily="49" charset="0"/>
              </a:rPr>
              <a:t> = new </a:t>
            </a:r>
            <a:r>
              <a:rPr lang="en-US" altLang="en-US" dirty="0" err="1">
                <a:solidFill>
                  <a:srgbClr val="FF0000"/>
                </a:solidFill>
                <a:latin typeface="Consolas" panose="020B0609020204030204" pitchFamily="49" charset="0"/>
              </a:rPr>
              <a:t>StreamWriter</a:t>
            </a:r>
            <a:r>
              <a:rPr lang="en-US" altLang="en-US" dirty="0">
                <a:solidFill>
                  <a:srgbClr val="FF0000"/>
                </a:solidFill>
                <a:latin typeface="Consolas" panose="020B0609020204030204" pitchFamily="49" charset="0"/>
              </a:rPr>
              <a:t>("WriteLines2.txt", false))</a:t>
            </a:r>
          </a:p>
          <a:p>
            <a:pPr eaLnBrk="0" hangingPunct="0">
              <a:tabLst>
                <a:tab pos="338138" algn="l"/>
                <a:tab pos="688975" algn="l"/>
              </a:tabLst>
            </a:pPr>
            <a:r>
              <a:rPr lang="en-US" altLang="en-US" dirty="0">
                <a:solidFill>
                  <a:srgbClr val="FF0000"/>
                </a:solidFill>
                <a:latin typeface="Consolas" panose="020B0609020204030204" pitchFamily="49" charset="0"/>
              </a:rPr>
              <a:t>{</a:t>
            </a:r>
          </a:p>
          <a:p>
            <a:pPr eaLnBrk="0" hangingPunct="0">
              <a:tabLst>
                <a:tab pos="338138" algn="l"/>
                <a:tab pos="688975" algn="l"/>
              </a:tabLst>
            </a:pPr>
            <a:r>
              <a:rPr lang="en-US" altLang="en-US" dirty="0">
                <a:solidFill>
                  <a:srgbClr val="FF0000"/>
                </a:solidFill>
                <a:latin typeface="Consolas" panose="020B0609020204030204" pitchFamily="49" charset="0"/>
              </a:rPr>
              <a:t>	</a:t>
            </a:r>
            <a:r>
              <a:rPr lang="en-US" altLang="en-US" dirty="0">
                <a:solidFill>
                  <a:srgbClr val="0000FF"/>
                </a:solidFill>
                <a:latin typeface="Consolas" panose="020B0609020204030204" pitchFamily="49" charset="0"/>
              </a:rPr>
              <a:t>foreach (string s in aList1)</a:t>
            </a:r>
          </a:p>
          <a:p>
            <a:pPr lvl="0" eaLnBrk="0" hangingPunct="0">
              <a:tabLst>
                <a:tab pos="338138" algn="l"/>
                <a:tab pos="688975" algn="l"/>
              </a:tabLst>
            </a:pPr>
            <a:r>
              <a:rPr lang="en-US" altLang="en-US" dirty="0">
                <a:solidFill>
                  <a:srgbClr val="FF0000"/>
                </a:solidFill>
                <a:latin typeface="Consolas" panose="020B0609020204030204" pitchFamily="49" charset="0"/>
              </a:rPr>
              <a:t>	</a:t>
            </a:r>
            <a:r>
              <a:rPr lang="en-US" altLang="en-US" dirty="0">
                <a:solidFill>
                  <a:srgbClr val="0000FF"/>
                </a:solidFill>
                <a:latin typeface="Consolas" panose="020B0609020204030204" pitchFamily="49" charset="0"/>
              </a:rPr>
              <a:t>{</a:t>
            </a:r>
          </a:p>
          <a:p>
            <a:pPr lvl="0" eaLnBrk="0" hangingPunct="0">
              <a:tabLst>
                <a:tab pos="338138" algn="l"/>
                <a:tab pos="688975" algn="l"/>
              </a:tabLst>
            </a:pPr>
            <a:r>
              <a:rPr lang="en-US" altLang="en-US" dirty="0">
                <a:solidFill>
                  <a:srgbClr val="FF0000"/>
                </a:solidFill>
                <a:latin typeface="Consolas" panose="020B0609020204030204" pitchFamily="49" charset="0"/>
              </a:rPr>
              <a:t>		</a:t>
            </a:r>
            <a:r>
              <a:rPr lang="en-US" altLang="en-US" dirty="0" err="1">
                <a:solidFill>
                  <a:srgbClr val="FF0000"/>
                </a:solidFill>
                <a:latin typeface="Consolas" panose="020B0609020204030204" pitchFamily="49" charset="0"/>
              </a:rPr>
              <a:t>sw.WriteLine</a:t>
            </a:r>
            <a:r>
              <a:rPr lang="en-US" altLang="en-US" dirty="0">
                <a:solidFill>
                  <a:srgbClr val="FF0000"/>
                </a:solidFill>
                <a:latin typeface="Consolas" panose="020B0609020204030204" pitchFamily="49" charset="0"/>
              </a:rPr>
              <a:t>(s);</a:t>
            </a:r>
          </a:p>
          <a:p>
            <a:pPr lvl="0" eaLnBrk="0" hangingPunct="0">
              <a:tabLst>
                <a:tab pos="338138" algn="l"/>
                <a:tab pos="688975" algn="l"/>
              </a:tabLst>
            </a:pPr>
            <a:r>
              <a:rPr lang="en-US" altLang="en-US" dirty="0">
                <a:solidFill>
                  <a:srgbClr val="FF0000"/>
                </a:solidFill>
                <a:latin typeface="Consolas" panose="020B0609020204030204" pitchFamily="49" charset="0"/>
              </a:rPr>
              <a:t>	</a:t>
            </a:r>
            <a:r>
              <a:rPr lang="en-US" altLang="en-US" dirty="0">
                <a:solidFill>
                  <a:srgbClr val="0000FF"/>
                </a:solidFill>
                <a:latin typeface="Consolas" panose="020B0609020204030204" pitchFamily="49" charset="0"/>
              </a:rPr>
              <a:t>}</a:t>
            </a:r>
          </a:p>
          <a:p>
            <a:pPr lvl="0" eaLnBrk="0" hangingPunct="0">
              <a:tabLst>
                <a:tab pos="338138" algn="l"/>
                <a:tab pos="688975" algn="l"/>
              </a:tabLst>
            </a:pPr>
            <a:r>
              <a:rPr lang="en-US" altLang="en-US" dirty="0">
                <a:solidFill>
                  <a:srgbClr val="FF0000"/>
                </a:solidFill>
                <a:latin typeface="Consolas" panose="020B0609020204030204" pitchFamily="49" charset="0"/>
              </a:rPr>
              <a:t>}</a:t>
            </a:r>
          </a:p>
        </p:txBody>
      </p:sp>
      <p:sp>
        <p:nvSpPr>
          <p:cNvPr id="8" name="Content Placeholder 2">
            <a:extLst>
              <a:ext uri="{FF2B5EF4-FFF2-40B4-BE49-F238E27FC236}">
                <a16:creationId xmlns:a16="http://schemas.microsoft.com/office/drawing/2014/main" id="{9B5AE2EB-9A0B-4FA4-BA14-14B408612B82}"/>
              </a:ext>
            </a:extLst>
          </p:cNvPr>
          <p:cNvSpPr txBox="1">
            <a:spLocks/>
          </p:cNvSpPr>
          <p:nvPr/>
        </p:nvSpPr>
        <p:spPr bwMode="auto">
          <a:xfrm>
            <a:off x="380999" y="3962400"/>
            <a:ext cx="8698089" cy="12618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rgbClr val="660033"/>
                </a:solidFill>
                <a:latin typeface="+mn-lt"/>
                <a:cs typeface="+mn-cs"/>
              </a:defRPr>
            </a:lvl2pPr>
            <a:lvl3pPr marL="1143000" indent="-228600" algn="l" rtl="0" eaLnBrk="0" fontAlgn="base" hangingPunct="0">
              <a:spcBef>
                <a:spcPct val="20000"/>
              </a:spcBef>
              <a:spcAft>
                <a:spcPct val="0"/>
              </a:spcAft>
              <a:buChar char="•"/>
              <a:defRPr sz="2000">
                <a:solidFill>
                  <a:srgbClr val="660033"/>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r>
              <a:rPr lang="en-US" sz="2000" kern="0" dirty="0"/>
              <a:t>The Boolean argument in </a:t>
            </a:r>
            <a:r>
              <a:rPr lang="en-US" sz="2000" kern="0" dirty="0" err="1"/>
              <a:t>StreamWriter</a:t>
            </a:r>
            <a:r>
              <a:rPr lang="en-US" sz="2000" kern="0" dirty="0"/>
              <a:t> class indicates whether to append the content or to override the content. </a:t>
            </a:r>
          </a:p>
          <a:p>
            <a:pPr marL="0" indent="0">
              <a:buNone/>
              <a:tabLst>
                <a:tab pos="346075" algn="l"/>
              </a:tabLst>
            </a:pPr>
            <a:r>
              <a:rPr lang="en-US" sz="2000" kern="0" dirty="0"/>
              <a:t>	</a:t>
            </a:r>
            <a:r>
              <a:rPr lang="en-US" sz="2000" kern="0" dirty="0">
                <a:solidFill>
                  <a:srgbClr val="FF0000"/>
                </a:solidFill>
              </a:rPr>
              <a:t>true</a:t>
            </a:r>
            <a:r>
              <a:rPr lang="en-US" sz="2000" kern="0" dirty="0"/>
              <a:t>: append; </a:t>
            </a:r>
            <a:r>
              <a:rPr lang="en-US" sz="2000" kern="0" dirty="0">
                <a:solidFill>
                  <a:srgbClr val="FF0000"/>
                </a:solidFill>
              </a:rPr>
              <a:t>false</a:t>
            </a:r>
            <a:r>
              <a:rPr lang="en-US" sz="2000" kern="0" dirty="0"/>
              <a:t>: override (default is false)</a:t>
            </a:r>
          </a:p>
        </p:txBody>
      </p:sp>
      <p:pic>
        <p:nvPicPr>
          <p:cNvPr id="3" name="s16">
            <a:hlinkClick r:id="" action="ppaction://media"/>
            <a:extLst>
              <a:ext uri="{FF2B5EF4-FFF2-40B4-BE49-F238E27FC236}">
                <a16:creationId xmlns:a16="http://schemas.microsoft.com/office/drawing/2014/main" id="{7C229687-1E88-40A6-8F60-BFC3723D2E1E}"/>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89975" y="177800"/>
            <a:ext cx="406400" cy="406400"/>
          </a:xfrm>
          <a:prstGeom prst="rect">
            <a:avLst/>
          </a:prstGeom>
        </p:spPr>
      </p:pic>
    </p:spTree>
    <p:extLst>
      <p:ext uri="{BB962C8B-B14F-4D97-AF65-F5344CB8AC3E}">
        <p14:creationId xmlns:p14="http://schemas.microsoft.com/office/powerpoint/2010/main" val="3502102619"/>
      </p:ext>
    </p:extLst>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3"/>
                </p:tgtEl>
              </p:cMediaNode>
            </p:audio>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CA54-31B4-41CD-B7E9-81CA52E61C00}"/>
              </a:ext>
            </a:extLst>
          </p:cNvPr>
          <p:cNvSpPr>
            <a:spLocks noGrp="1"/>
          </p:cNvSpPr>
          <p:nvPr>
            <p:ph type="title"/>
          </p:nvPr>
        </p:nvSpPr>
        <p:spPr/>
        <p:txBody>
          <a:bodyPr/>
          <a:lstStyle/>
          <a:p>
            <a:r>
              <a:rPr lang="en-US" dirty="0"/>
              <a:t>Append Data to Existing csv File</a:t>
            </a:r>
          </a:p>
        </p:txBody>
      </p:sp>
      <p:sp>
        <p:nvSpPr>
          <p:cNvPr id="6" name="Content Placeholder 2">
            <a:extLst>
              <a:ext uri="{FF2B5EF4-FFF2-40B4-BE49-F238E27FC236}">
                <a16:creationId xmlns:a16="http://schemas.microsoft.com/office/drawing/2014/main" id="{B5FC913C-D44B-40CE-A8BE-8E793BD4E409}"/>
              </a:ext>
            </a:extLst>
          </p:cNvPr>
          <p:cNvSpPr>
            <a:spLocks noGrp="1"/>
          </p:cNvSpPr>
          <p:nvPr>
            <p:ph idx="1"/>
          </p:nvPr>
        </p:nvSpPr>
        <p:spPr>
          <a:xfrm>
            <a:off x="76200" y="884238"/>
            <a:ext cx="8991600" cy="1173162"/>
          </a:xfrm>
        </p:spPr>
        <p:txBody>
          <a:bodyPr/>
          <a:lstStyle/>
          <a:p>
            <a:r>
              <a:rPr lang="en-US" sz="2000" dirty="0"/>
              <a:t>Program that prompt user for student id and test marks repeatedly until “Exit” is entered for student id. The data is appended to “testmarks.csv”.</a:t>
            </a:r>
          </a:p>
        </p:txBody>
      </p:sp>
      <p:sp>
        <p:nvSpPr>
          <p:cNvPr id="7" name="TextBox 6">
            <a:extLst>
              <a:ext uri="{FF2B5EF4-FFF2-40B4-BE49-F238E27FC236}">
                <a16:creationId xmlns:a16="http://schemas.microsoft.com/office/drawing/2014/main" id="{835DDA9A-9CBF-40FC-8117-A17AC1B9FB9C}"/>
              </a:ext>
            </a:extLst>
          </p:cNvPr>
          <p:cNvSpPr txBox="1"/>
          <p:nvPr/>
        </p:nvSpPr>
        <p:spPr>
          <a:xfrm>
            <a:off x="241300" y="1752600"/>
            <a:ext cx="8826500" cy="3831818"/>
          </a:xfrm>
          <a:prstGeom prst="rect">
            <a:avLst/>
          </a:prstGeom>
          <a:noFill/>
          <a:ln>
            <a:solidFill>
              <a:schemeClr val="tx1"/>
            </a:solidFill>
          </a:ln>
        </p:spPr>
        <p:txBody>
          <a:bodyPr wrap="square" rtlCol="0">
            <a:spAutoFit/>
          </a:bodyPr>
          <a:lstStyle/>
          <a:p>
            <a:pPr lvl="0" eaLnBrk="0" hangingPunct="0">
              <a:lnSpc>
                <a:spcPct val="90000"/>
              </a:lnSpc>
            </a:pPr>
            <a:r>
              <a:rPr lang="en-US" altLang="en-US" dirty="0">
                <a:solidFill>
                  <a:srgbClr val="0000FF"/>
                </a:solidFill>
                <a:latin typeface="Consolas" panose="020B0609020204030204" pitchFamily="49" charset="0"/>
              </a:rPr>
              <a:t>while (true)</a:t>
            </a:r>
          </a:p>
          <a:p>
            <a:pPr lvl="0" eaLnBrk="0" hangingPunct="0">
              <a:lnSpc>
                <a:spcPct val="90000"/>
              </a:lnSpc>
            </a:pPr>
            <a:r>
              <a:rPr lang="en-US" altLang="en-US" dirty="0">
                <a:solidFill>
                  <a:srgbClr val="0000FF"/>
                </a:solidFill>
                <a:latin typeface="Consolas" panose="020B0609020204030204" pitchFamily="49" charset="0"/>
              </a:rPr>
              <a:t>{</a:t>
            </a:r>
          </a:p>
          <a:p>
            <a:pPr lvl="0" eaLnBrk="0" hangingPunct="0">
              <a:lnSpc>
                <a:spcPct val="90000"/>
              </a:lnSpc>
            </a:pPr>
            <a:r>
              <a:rPr lang="en-US" altLang="en-US" dirty="0">
                <a:solidFill>
                  <a:srgbClr val="0000FF"/>
                </a:solidFill>
                <a:latin typeface="Consolas" panose="020B0609020204030204" pitchFamily="49" charset="0"/>
              </a:rPr>
              <a:t>   </a:t>
            </a:r>
            <a:r>
              <a:rPr lang="en-US" altLang="en-US" dirty="0" err="1">
                <a:solidFill>
                  <a:srgbClr val="0000FF"/>
                </a:solidFill>
                <a:latin typeface="Consolas" panose="020B0609020204030204" pitchFamily="49" charset="0"/>
              </a:rPr>
              <a:t>Console.Write</a:t>
            </a:r>
            <a:r>
              <a:rPr lang="en-US" altLang="en-US" dirty="0">
                <a:solidFill>
                  <a:srgbClr val="0000FF"/>
                </a:solidFill>
                <a:latin typeface="Consolas" panose="020B0609020204030204" pitchFamily="49" charset="0"/>
              </a:rPr>
              <a:t>("Enter student ID (or Exit to terminate): ");</a:t>
            </a:r>
          </a:p>
          <a:p>
            <a:pPr lvl="0" eaLnBrk="0" hangingPunct="0">
              <a:lnSpc>
                <a:spcPct val="90000"/>
              </a:lnSpc>
            </a:pPr>
            <a:r>
              <a:rPr lang="en-US" altLang="en-US" dirty="0">
                <a:solidFill>
                  <a:srgbClr val="0000FF"/>
                </a:solidFill>
                <a:latin typeface="Consolas" panose="020B0609020204030204" pitchFamily="49" charset="0"/>
              </a:rPr>
              <a:t>  </a:t>
            </a:r>
            <a:r>
              <a:rPr lang="en-US" altLang="en-US">
                <a:solidFill>
                  <a:srgbClr val="0000FF"/>
                </a:solidFill>
                <a:latin typeface="Consolas" panose="020B0609020204030204" pitchFamily="49" charset="0"/>
              </a:rPr>
              <a:t> string?</a:t>
            </a:r>
            <a:r>
              <a:rPr lang="en-US" altLang="en-US" dirty="0">
                <a:solidFill>
                  <a:srgbClr val="0000FF"/>
                </a:solidFill>
                <a:latin typeface="Consolas" panose="020B0609020204030204" pitchFamily="49" charset="0"/>
              </a:rPr>
              <a:t> id = </a:t>
            </a:r>
            <a:r>
              <a:rPr lang="en-US" altLang="en-US" dirty="0" err="1">
                <a:solidFill>
                  <a:srgbClr val="0000FF"/>
                </a:solidFill>
                <a:latin typeface="Consolas" panose="020B0609020204030204" pitchFamily="49" charset="0"/>
              </a:rPr>
              <a:t>Console.ReadLine</a:t>
            </a:r>
            <a:r>
              <a:rPr lang="en-US" altLang="en-US" dirty="0">
                <a:solidFill>
                  <a:srgbClr val="0000FF"/>
                </a:solidFill>
                <a:latin typeface="Consolas" panose="020B0609020204030204" pitchFamily="49" charset="0"/>
              </a:rPr>
              <a:t>();</a:t>
            </a:r>
          </a:p>
          <a:p>
            <a:pPr lvl="0" eaLnBrk="0" hangingPunct="0">
              <a:lnSpc>
                <a:spcPct val="90000"/>
              </a:lnSpc>
            </a:pPr>
            <a:r>
              <a:rPr lang="en-US" altLang="en-US" dirty="0">
                <a:solidFill>
                  <a:srgbClr val="0000FF"/>
                </a:solidFill>
                <a:latin typeface="Consolas" panose="020B0609020204030204" pitchFamily="49" charset="0"/>
              </a:rPr>
              <a:t>   if (id == "Exit") break;</a:t>
            </a:r>
          </a:p>
          <a:p>
            <a:pPr lvl="0" eaLnBrk="0" hangingPunct="0">
              <a:lnSpc>
                <a:spcPct val="90000"/>
              </a:lnSpc>
            </a:pPr>
            <a:r>
              <a:rPr lang="en-US" altLang="en-US" dirty="0">
                <a:solidFill>
                  <a:srgbClr val="0000FF"/>
                </a:solidFill>
                <a:latin typeface="Consolas" panose="020B0609020204030204" pitchFamily="49" charset="0"/>
              </a:rPr>
              <a:t>   </a:t>
            </a:r>
            <a:r>
              <a:rPr lang="en-US" altLang="en-US" dirty="0" err="1">
                <a:solidFill>
                  <a:srgbClr val="0000FF"/>
                </a:solidFill>
                <a:latin typeface="Consolas" panose="020B0609020204030204" pitchFamily="49" charset="0"/>
              </a:rPr>
              <a:t>Console.Write</a:t>
            </a:r>
            <a:r>
              <a:rPr lang="en-US" altLang="en-US" dirty="0">
                <a:solidFill>
                  <a:srgbClr val="0000FF"/>
                </a:solidFill>
                <a:latin typeface="Consolas" panose="020B0609020204030204" pitchFamily="49" charset="0"/>
              </a:rPr>
              <a:t>("Enter test 1 mark: ");</a:t>
            </a:r>
          </a:p>
          <a:p>
            <a:pPr lvl="0" eaLnBrk="0" hangingPunct="0">
              <a:lnSpc>
                <a:spcPct val="90000"/>
              </a:lnSpc>
            </a:pPr>
            <a:r>
              <a:rPr lang="en-US" altLang="en-US" dirty="0">
                <a:solidFill>
                  <a:srgbClr val="0000FF"/>
                </a:solidFill>
                <a:latin typeface="Consolas" panose="020B0609020204030204" pitchFamily="49" charset="0"/>
              </a:rPr>
              <a:t>  </a:t>
            </a:r>
            <a:r>
              <a:rPr lang="en-US" altLang="en-US">
                <a:solidFill>
                  <a:srgbClr val="0000FF"/>
                </a:solidFill>
                <a:latin typeface="Consolas" panose="020B0609020204030204" pitchFamily="49" charset="0"/>
              </a:rPr>
              <a:t> string?</a:t>
            </a:r>
            <a:r>
              <a:rPr lang="en-US" altLang="en-US" dirty="0">
                <a:solidFill>
                  <a:srgbClr val="0000FF"/>
                </a:solidFill>
                <a:latin typeface="Consolas" panose="020B0609020204030204" pitchFamily="49" charset="0"/>
              </a:rPr>
              <a:t> test1 = </a:t>
            </a:r>
            <a:r>
              <a:rPr lang="en-US" altLang="en-US" dirty="0" err="1">
                <a:solidFill>
                  <a:srgbClr val="0000FF"/>
                </a:solidFill>
                <a:latin typeface="Consolas" panose="020B0609020204030204" pitchFamily="49" charset="0"/>
              </a:rPr>
              <a:t>Console.ReadLine</a:t>
            </a:r>
            <a:r>
              <a:rPr lang="en-US" altLang="en-US" dirty="0">
                <a:solidFill>
                  <a:srgbClr val="0000FF"/>
                </a:solidFill>
                <a:latin typeface="Consolas" panose="020B0609020204030204" pitchFamily="49" charset="0"/>
              </a:rPr>
              <a:t>();</a:t>
            </a:r>
          </a:p>
          <a:p>
            <a:pPr lvl="0" eaLnBrk="0" hangingPunct="0">
              <a:lnSpc>
                <a:spcPct val="90000"/>
              </a:lnSpc>
            </a:pPr>
            <a:r>
              <a:rPr lang="en-US" altLang="en-US" dirty="0">
                <a:solidFill>
                  <a:srgbClr val="0000FF"/>
                </a:solidFill>
                <a:latin typeface="Consolas" panose="020B0609020204030204" pitchFamily="49" charset="0"/>
              </a:rPr>
              <a:t>   </a:t>
            </a:r>
            <a:r>
              <a:rPr lang="en-US" altLang="en-US" dirty="0" err="1">
                <a:solidFill>
                  <a:srgbClr val="0000FF"/>
                </a:solidFill>
                <a:latin typeface="Consolas" panose="020B0609020204030204" pitchFamily="49" charset="0"/>
              </a:rPr>
              <a:t>Console.Write</a:t>
            </a:r>
            <a:r>
              <a:rPr lang="en-US" altLang="en-US" dirty="0">
                <a:solidFill>
                  <a:srgbClr val="0000FF"/>
                </a:solidFill>
                <a:latin typeface="Consolas" panose="020B0609020204030204" pitchFamily="49" charset="0"/>
              </a:rPr>
              <a:t>("Enter test 2 mark: ");</a:t>
            </a:r>
          </a:p>
          <a:p>
            <a:pPr lvl="0" eaLnBrk="0" hangingPunct="0">
              <a:lnSpc>
                <a:spcPct val="90000"/>
              </a:lnSpc>
            </a:pPr>
            <a:r>
              <a:rPr lang="en-US" altLang="en-US" dirty="0">
                <a:solidFill>
                  <a:srgbClr val="0000FF"/>
                </a:solidFill>
                <a:latin typeface="Consolas" panose="020B0609020204030204" pitchFamily="49" charset="0"/>
              </a:rPr>
              <a:t>  </a:t>
            </a:r>
            <a:r>
              <a:rPr lang="en-US" altLang="en-US">
                <a:solidFill>
                  <a:srgbClr val="0000FF"/>
                </a:solidFill>
                <a:latin typeface="Consolas" panose="020B0609020204030204" pitchFamily="49" charset="0"/>
              </a:rPr>
              <a:t> string?</a:t>
            </a:r>
            <a:r>
              <a:rPr lang="en-US" altLang="en-US" dirty="0">
                <a:solidFill>
                  <a:srgbClr val="0000FF"/>
                </a:solidFill>
                <a:latin typeface="Consolas" panose="020B0609020204030204" pitchFamily="49" charset="0"/>
              </a:rPr>
              <a:t> test2 = </a:t>
            </a:r>
            <a:r>
              <a:rPr lang="en-US" altLang="en-US" dirty="0" err="1">
                <a:solidFill>
                  <a:srgbClr val="0000FF"/>
                </a:solidFill>
                <a:latin typeface="Consolas" panose="020B0609020204030204" pitchFamily="49" charset="0"/>
              </a:rPr>
              <a:t>Console.ReadLine</a:t>
            </a:r>
            <a:r>
              <a:rPr lang="en-US" altLang="en-US" dirty="0">
                <a:solidFill>
                  <a:srgbClr val="0000FF"/>
                </a:solidFill>
                <a:latin typeface="Consolas" panose="020B0609020204030204" pitchFamily="49" charset="0"/>
              </a:rPr>
              <a:t>();</a:t>
            </a:r>
          </a:p>
          <a:p>
            <a:pPr lvl="0" eaLnBrk="0" hangingPunct="0">
              <a:lnSpc>
                <a:spcPct val="90000"/>
              </a:lnSpc>
            </a:pPr>
            <a:r>
              <a:rPr lang="en-US" altLang="en-US" dirty="0">
                <a:solidFill>
                  <a:srgbClr val="0000FF"/>
                </a:solidFill>
                <a:latin typeface="Consolas" panose="020B0609020204030204" pitchFamily="49" charset="0"/>
              </a:rPr>
              <a:t>   string data = id + "," + test1 + "," + test2;</a:t>
            </a:r>
          </a:p>
          <a:p>
            <a:pPr lvl="0" eaLnBrk="0" hangingPunct="0">
              <a:lnSpc>
                <a:spcPct val="90000"/>
              </a:lnSpc>
            </a:pPr>
            <a:r>
              <a:rPr lang="en-US" altLang="en-US" dirty="0">
                <a:solidFill>
                  <a:srgbClr val="0000FF"/>
                </a:solidFill>
                <a:latin typeface="Consolas" panose="020B0609020204030204" pitchFamily="49" charset="0"/>
              </a:rPr>
              <a:t>   </a:t>
            </a:r>
            <a:r>
              <a:rPr lang="en-US" altLang="en-US" dirty="0">
                <a:solidFill>
                  <a:srgbClr val="FF0000"/>
                </a:solidFill>
                <a:latin typeface="Consolas" panose="020B0609020204030204" pitchFamily="49" charset="0"/>
              </a:rPr>
              <a:t>using (</a:t>
            </a:r>
            <a:r>
              <a:rPr lang="en-US" altLang="en-US" dirty="0" err="1">
                <a:solidFill>
                  <a:srgbClr val="FF0000"/>
                </a:solidFill>
                <a:latin typeface="Consolas" panose="020B0609020204030204" pitchFamily="49" charset="0"/>
              </a:rPr>
              <a:t>StreamWriter</a:t>
            </a:r>
            <a:r>
              <a:rPr lang="en-US" altLang="en-US" dirty="0">
                <a:solidFill>
                  <a:srgbClr val="FF0000"/>
                </a:solidFill>
                <a:latin typeface="Consolas" panose="020B0609020204030204" pitchFamily="49" charset="0"/>
              </a:rPr>
              <a:t> </a:t>
            </a:r>
            <a:r>
              <a:rPr lang="en-US" altLang="en-US" dirty="0" err="1">
                <a:solidFill>
                  <a:srgbClr val="FF0000"/>
                </a:solidFill>
                <a:latin typeface="Consolas" panose="020B0609020204030204" pitchFamily="49" charset="0"/>
              </a:rPr>
              <a:t>sw</a:t>
            </a:r>
            <a:r>
              <a:rPr lang="en-US" altLang="en-US" dirty="0">
                <a:solidFill>
                  <a:srgbClr val="FF0000"/>
                </a:solidFill>
                <a:latin typeface="Consolas" panose="020B0609020204030204" pitchFamily="49" charset="0"/>
              </a:rPr>
              <a:t> = new </a:t>
            </a:r>
            <a:r>
              <a:rPr lang="en-US" altLang="en-US" dirty="0" err="1">
                <a:solidFill>
                  <a:srgbClr val="FF0000"/>
                </a:solidFill>
                <a:latin typeface="Consolas" panose="020B0609020204030204" pitchFamily="49" charset="0"/>
              </a:rPr>
              <a:t>StreamWriter</a:t>
            </a:r>
            <a:r>
              <a:rPr lang="en-US" altLang="en-US" dirty="0">
                <a:solidFill>
                  <a:srgbClr val="FF0000"/>
                </a:solidFill>
                <a:latin typeface="Consolas" panose="020B0609020204030204" pitchFamily="49" charset="0"/>
              </a:rPr>
              <a:t>("testmarks.csv", true))</a:t>
            </a:r>
          </a:p>
          <a:p>
            <a:pPr lvl="0" eaLnBrk="0" hangingPunct="0">
              <a:lnSpc>
                <a:spcPct val="90000"/>
              </a:lnSpc>
            </a:pPr>
            <a:r>
              <a:rPr lang="en-US" altLang="en-US" dirty="0">
                <a:solidFill>
                  <a:srgbClr val="0000FF"/>
                </a:solidFill>
                <a:latin typeface="Consolas" panose="020B0609020204030204" pitchFamily="49" charset="0"/>
              </a:rPr>
              <a:t>   {</a:t>
            </a:r>
          </a:p>
          <a:p>
            <a:pPr lvl="0" eaLnBrk="0" hangingPunct="0">
              <a:lnSpc>
                <a:spcPct val="90000"/>
              </a:lnSpc>
            </a:pPr>
            <a:r>
              <a:rPr lang="en-US" altLang="en-US" dirty="0">
                <a:solidFill>
                  <a:srgbClr val="0000FF"/>
                </a:solidFill>
                <a:latin typeface="Consolas" panose="020B0609020204030204" pitchFamily="49" charset="0"/>
              </a:rPr>
              <a:t>      </a:t>
            </a:r>
            <a:r>
              <a:rPr lang="en-US" altLang="en-US" dirty="0" err="1">
                <a:solidFill>
                  <a:srgbClr val="FF0000"/>
                </a:solidFill>
                <a:latin typeface="Consolas" panose="020B0609020204030204" pitchFamily="49" charset="0"/>
              </a:rPr>
              <a:t>sw.WriteLine</a:t>
            </a:r>
            <a:r>
              <a:rPr lang="en-US" altLang="en-US" dirty="0">
                <a:solidFill>
                  <a:srgbClr val="FF0000"/>
                </a:solidFill>
                <a:latin typeface="Consolas" panose="020B0609020204030204" pitchFamily="49" charset="0"/>
              </a:rPr>
              <a:t>(data);</a:t>
            </a:r>
          </a:p>
          <a:p>
            <a:pPr lvl="0" eaLnBrk="0" hangingPunct="0">
              <a:lnSpc>
                <a:spcPct val="90000"/>
              </a:lnSpc>
            </a:pPr>
            <a:r>
              <a:rPr lang="en-US" altLang="en-US" dirty="0">
                <a:solidFill>
                  <a:srgbClr val="0000FF"/>
                </a:solidFill>
                <a:latin typeface="Consolas" panose="020B0609020204030204" pitchFamily="49" charset="0"/>
              </a:rPr>
              <a:t>   }</a:t>
            </a:r>
          </a:p>
          <a:p>
            <a:pPr lvl="0" eaLnBrk="0" hangingPunct="0">
              <a:lnSpc>
                <a:spcPct val="90000"/>
              </a:lnSpc>
            </a:pPr>
            <a:r>
              <a:rPr lang="en-US" altLang="en-US" dirty="0">
                <a:solidFill>
                  <a:srgbClr val="0000FF"/>
                </a:solidFill>
                <a:latin typeface="Consolas" panose="020B0609020204030204" pitchFamily="49" charset="0"/>
              </a:rPr>
              <a:t>}</a:t>
            </a:r>
          </a:p>
        </p:txBody>
      </p:sp>
      <p:pic>
        <p:nvPicPr>
          <p:cNvPr id="3" name="s17">
            <a:hlinkClick r:id="" action="ppaction://media"/>
            <a:extLst>
              <a:ext uri="{FF2B5EF4-FFF2-40B4-BE49-F238E27FC236}">
                <a16:creationId xmlns:a16="http://schemas.microsoft.com/office/drawing/2014/main" id="{D9A846C8-E64F-4BC4-8C48-6D378501F5D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61400" y="175419"/>
            <a:ext cx="406400" cy="406400"/>
          </a:xfrm>
          <a:prstGeom prst="rect">
            <a:avLst/>
          </a:prstGeom>
        </p:spPr>
      </p:pic>
    </p:spTree>
    <p:extLst>
      <p:ext uri="{BB962C8B-B14F-4D97-AF65-F5344CB8AC3E}">
        <p14:creationId xmlns:p14="http://schemas.microsoft.com/office/powerpoint/2010/main" val="346702259"/>
      </p:ext>
    </p:extLst>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3"/>
                </p:tgtEl>
              </p:cMediaNode>
            </p:audio>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642B5-41E4-4DB8-AB4C-31D6E4A9B441}"/>
              </a:ext>
            </a:extLst>
          </p:cNvPr>
          <p:cNvSpPr>
            <a:spLocks noGrp="1"/>
          </p:cNvSpPr>
          <p:nvPr>
            <p:ph type="title"/>
          </p:nvPr>
        </p:nvSpPr>
        <p:spPr/>
        <p:txBody>
          <a:bodyPr/>
          <a:lstStyle/>
          <a:p>
            <a:r>
              <a:rPr lang="en-US" dirty="0"/>
              <a:t>Activity 1</a:t>
            </a:r>
          </a:p>
        </p:txBody>
      </p:sp>
      <p:sp>
        <p:nvSpPr>
          <p:cNvPr id="3" name="Content Placeholder 2">
            <a:extLst>
              <a:ext uri="{FF2B5EF4-FFF2-40B4-BE49-F238E27FC236}">
                <a16:creationId xmlns:a16="http://schemas.microsoft.com/office/drawing/2014/main" id="{0993D14F-714F-48CC-A10A-59D01A15439A}"/>
              </a:ext>
            </a:extLst>
          </p:cNvPr>
          <p:cNvSpPr>
            <a:spLocks noGrp="1"/>
          </p:cNvSpPr>
          <p:nvPr>
            <p:ph idx="1"/>
          </p:nvPr>
        </p:nvSpPr>
        <p:spPr/>
        <p:txBody>
          <a:bodyPr/>
          <a:lstStyle/>
          <a:p>
            <a:pPr marL="0" indent="0">
              <a:buNone/>
            </a:pPr>
            <a:r>
              <a:rPr lang="en-US" dirty="0"/>
              <a:t>Download data.csv from Brightspace. This file contains a list of values.</a:t>
            </a:r>
          </a:p>
          <a:p>
            <a:pPr marL="0" indent="0">
              <a:buNone/>
            </a:pPr>
            <a:endParaRPr lang="en-US" dirty="0"/>
          </a:p>
          <a:p>
            <a:pPr marL="0" indent="0">
              <a:buNone/>
            </a:pPr>
            <a:r>
              <a:rPr lang="en-US" dirty="0"/>
              <a:t>Write a C# program to do the following:</a:t>
            </a:r>
          </a:p>
          <a:p>
            <a:r>
              <a:rPr lang="en-US" dirty="0"/>
              <a:t>Read all the data from the file using </a:t>
            </a:r>
            <a:r>
              <a:rPr lang="en-US" dirty="0" err="1"/>
              <a:t>StreamReader</a:t>
            </a:r>
            <a:endParaRPr lang="en-US" dirty="0"/>
          </a:p>
          <a:p>
            <a:r>
              <a:rPr lang="en-US" dirty="0"/>
              <a:t>Calculate the average of the data in the file</a:t>
            </a:r>
          </a:p>
          <a:p>
            <a:r>
              <a:rPr lang="en-US" dirty="0"/>
              <a:t>Display the average and the total number of values read</a:t>
            </a:r>
          </a:p>
          <a:p>
            <a:pPr marL="0" indent="0">
              <a:buNone/>
            </a:pPr>
            <a:endParaRPr lang="en-US" dirty="0"/>
          </a:p>
        </p:txBody>
      </p:sp>
    </p:spTree>
    <p:extLst>
      <p:ext uri="{BB962C8B-B14F-4D97-AF65-F5344CB8AC3E}">
        <p14:creationId xmlns:p14="http://schemas.microsoft.com/office/powerpoint/2010/main" val="30174024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0CF344E1-8AF5-4798-A707-A74A44F1F108}"/>
              </a:ext>
            </a:extLst>
          </p:cNvPr>
          <p:cNvSpPr>
            <a:spLocks noGrp="1" noChangeArrowheads="1"/>
          </p:cNvSpPr>
          <p:nvPr>
            <p:ph type="title"/>
          </p:nvPr>
        </p:nvSpPr>
        <p:spPr/>
        <p:txBody>
          <a:bodyPr/>
          <a:lstStyle/>
          <a:p>
            <a:pPr eaLnBrk="1" hangingPunct="1"/>
            <a:r>
              <a:rPr lang="en-US" altLang="en-US"/>
              <a:t>Reading Reference</a:t>
            </a:r>
          </a:p>
        </p:txBody>
      </p:sp>
      <p:sp>
        <p:nvSpPr>
          <p:cNvPr id="86019" name="Content Placeholder 1">
            <a:extLst>
              <a:ext uri="{FF2B5EF4-FFF2-40B4-BE49-F238E27FC236}">
                <a16:creationId xmlns:a16="http://schemas.microsoft.com/office/drawing/2014/main" id="{7EAFA707-884E-4B5C-9219-E19AAA62B26F}"/>
              </a:ext>
            </a:extLst>
          </p:cNvPr>
          <p:cNvSpPr>
            <a:spLocks noGrp="1"/>
          </p:cNvSpPr>
          <p:nvPr>
            <p:ph idx="1"/>
          </p:nvPr>
        </p:nvSpPr>
        <p:spPr>
          <a:xfrm>
            <a:off x="76200" y="838200"/>
            <a:ext cx="8991600" cy="4983163"/>
          </a:xfrm>
        </p:spPr>
        <p:txBody>
          <a:bodyPr/>
          <a:lstStyle/>
          <a:p>
            <a:pPr marL="681038" eaLnBrk="1" hangingPunct="1">
              <a:buFont typeface="Courier New" panose="02070309020205020404" pitchFamily="49" charset="0"/>
              <a:buChar char="o"/>
            </a:pPr>
            <a:r>
              <a:rPr lang="en-US" altLang="en-US" sz="2400" dirty="0">
                <a:hlinkClick r:id="rId3"/>
              </a:rPr>
              <a:t>https://learn.microsoft.com/en-us/dotnet/csharp/tour-of-csharp/tutorials/arrays-and-collections</a:t>
            </a:r>
          </a:p>
          <a:p>
            <a:pPr marL="681038" eaLnBrk="1" hangingPunct="1">
              <a:buFont typeface="Courier New" panose="02070309020205020404" pitchFamily="49" charset="0"/>
              <a:buChar char="o"/>
            </a:pPr>
            <a:r>
              <a:rPr lang="en-US" altLang="en-US" sz="2400" dirty="0">
                <a:hlinkClick r:id="rId3"/>
              </a:rPr>
              <a:t>https://learn.microsoft.com/en-us/dotnet/csharp/programming-guide/arrays/</a:t>
            </a:r>
          </a:p>
          <a:p>
            <a:pPr marL="681038" eaLnBrk="1" hangingPunct="1">
              <a:buFont typeface="Courier New" panose="02070309020205020404" pitchFamily="49" charset="0"/>
              <a:buChar char="o"/>
            </a:pPr>
            <a:r>
              <a:rPr lang="en-US" altLang="en-US" sz="2400" dirty="0">
                <a:hlinkClick r:id="rId3"/>
              </a:rPr>
              <a:t>https://csharp.net-tutorials.com/collections/dictionaries/</a:t>
            </a:r>
          </a:p>
          <a:p>
            <a:pPr marL="681038" eaLnBrk="1" hangingPunct="1">
              <a:buFont typeface="Courier New" panose="02070309020205020404" pitchFamily="49" charset="0"/>
              <a:buChar char="o"/>
            </a:pPr>
            <a:r>
              <a:rPr lang="en-US" altLang="en-US" sz="2400" dirty="0">
                <a:hlinkClick r:id="rId3"/>
              </a:rPr>
              <a:t>https://learn.microsoft.com/en-us/dotnet/csharp/programming-guide/concepts/collections</a:t>
            </a:r>
          </a:p>
          <a:p>
            <a:pPr marL="681038" eaLnBrk="1" hangingPunct="1">
              <a:buFont typeface="Courier New" panose="02070309020205020404" pitchFamily="49" charset="0"/>
              <a:buChar char="o"/>
            </a:pPr>
            <a:r>
              <a:rPr lang="en-US" altLang="en-US" sz="2400" dirty="0">
                <a:hlinkClick r:id="rId3"/>
              </a:rPr>
              <a:t>https://learn.microsoft.com/en-us/dotnet/api/system.datetime?view=net-6.0</a:t>
            </a:r>
          </a:p>
          <a:p>
            <a:pPr marL="681038" eaLnBrk="1" hangingPunct="1">
              <a:buFont typeface="Courier New" panose="02070309020205020404" pitchFamily="49" charset="0"/>
              <a:buChar char="o"/>
            </a:pPr>
            <a:r>
              <a:rPr lang="en-US" altLang="en-US" sz="2400" dirty="0">
                <a:hlinkClick r:id="rId4"/>
              </a:rPr>
              <a:t>https://learn.microsoft.com/en-us/dotnet/standard/io/common-i-o-tasks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1CD7C9-99EF-4C23-852A-129A0B130367}"/>
              </a:ext>
            </a:extLst>
          </p:cNvPr>
          <p:cNvSpPr>
            <a:spLocks noGrp="1"/>
          </p:cNvSpPr>
          <p:nvPr>
            <p:ph idx="1"/>
          </p:nvPr>
        </p:nvSpPr>
        <p:spPr/>
        <p:txBody>
          <a:bodyPr/>
          <a:lstStyle/>
          <a:p>
            <a:pPr marL="514350" lvl="1" indent="-514350" eaLnBrk="1" hangingPunct="1">
              <a:spcBef>
                <a:spcPts val="0"/>
              </a:spcBef>
              <a:spcAft>
                <a:spcPts val="600"/>
              </a:spcAft>
              <a:buFont typeface="Arial" panose="020B0604020202020204" pitchFamily="34" charset="0"/>
              <a:buChar char="•"/>
            </a:pPr>
            <a:r>
              <a:rPr lang="en-US" altLang="en-US" sz="2800" dirty="0"/>
              <a:t>List&lt;T&gt;</a:t>
            </a:r>
          </a:p>
          <a:p>
            <a:pPr marL="514350" lvl="1" indent="-514350" eaLnBrk="1" hangingPunct="1">
              <a:spcBef>
                <a:spcPts val="0"/>
              </a:spcBef>
              <a:spcAft>
                <a:spcPts val="600"/>
              </a:spcAft>
              <a:buFont typeface="Arial" panose="020B0604020202020204" pitchFamily="34" charset="0"/>
              <a:buChar char="•"/>
            </a:pPr>
            <a:r>
              <a:rPr lang="en-US" altLang="en-US" sz="2800" dirty="0"/>
              <a:t>Stack&lt;T&gt;</a:t>
            </a:r>
          </a:p>
          <a:p>
            <a:pPr marL="514350" lvl="1" indent="-514350" eaLnBrk="1" hangingPunct="1">
              <a:spcBef>
                <a:spcPts val="0"/>
              </a:spcBef>
              <a:spcAft>
                <a:spcPts val="600"/>
              </a:spcAft>
              <a:buFont typeface="Arial" panose="020B0604020202020204" pitchFamily="34" charset="0"/>
              <a:buChar char="•"/>
            </a:pPr>
            <a:r>
              <a:rPr lang="en-US" altLang="en-US" sz="2800" dirty="0"/>
              <a:t>Queue&lt;T&gt;</a:t>
            </a:r>
          </a:p>
          <a:p>
            <a:pPr marL="514350" lvl="1" indent="-514350" eaLnBrk="1" hangingPunct="1">
              <a:spcBef>
                <a:spcPts val="0"/>
              </a:spcBef>
              <a:spcAft>
                <a:spcPts val="600"/>
              </a:spcAft>
              <a:buFont typeface="Arial" panose="020B0604020202020204" pitchFamily="34" charset="0"/>
              <a:buChar char="•"/>
            </a:pPr>
            <a:r>
              <a:rPr lang="en-US" altLang="en-US" sz="2800" dirty="0"/>
              <a:t>Dictionary&lt;</a:t>
            </a:r>
            <a:r>
              <a:rPr lang="en-US" altLang="en-US" sz="2800" dirty="0" err="1"/>
              <a:t>Tkey</a:t>
            </a:r>
            <a:r>
              <a:rPr lang="en-US" altLang="en-US" sz="2800" dirty="0"/>
              <a:t>, TValue&gt;</a:t>
            </a:r>
          </a:p>
          <a:p>
            <a:pPr marL="514350" lvl="1" indent="-514350" eaLnBrk="1" hangingPunct="1">
              <a:spcBef>
                <a:spcPts val="0"/>
              </a:spcBef>
              <a:spcAft>
                <a:spcPts val="600"/>
              </a:spcAft>
              <a:buFont typeface="Arial" panose="020B0604020202020204" pitchFamily="34" charset="0"/>
              <a:buChar char="•"/>
            </a:pPr>
            <a:r>
              <a:rPr lang="en-US" altLang="en-US" sz="2800" dirty="0" err="1"/>
              <a:t>SortedList</a:t>
            </a:r>
            <a:r>
              <a:rPr lang="en-US" altLang="en-US" sz="2800" dirty="0"/>
              <a:t>&lt;T&gt;</a:t>
            </a:r>
          </a:p>
          <a:p>
            <a:pPr marL="514350" lvl="1" indent="-514350" eaLnBrk="1" hangingPunct="1">
              <a:spcBef>
                <a:spcPts val="0"/>
              </a:spcBef>
              <a:spcAft>
                <a:spcPts val="600"/>
              </a:spcAft>
              <a:buFont typeface="Arial" panose="020B0604020202020204" pitchFamily="34" charset="0"/>
              <a:buChar char="•"/>
            </a:pPr>
            <a:r>
              <a:rPr lang="en-US" altLang="en-US" sz="2800" dirty="0"/>
              <a:t>Date</a:t>
            </a:r>
          </a:p>
          <a:p>
            <a:pPr marL="514350" lvl="1" indent="-514350" eaLnBrk="1" hangingPunct="1">
              <a:spcBef>
                <a:spcPts val="0"/>
              </a:spcBef>
              <a:spcAft>
                <a:spcPts val="600"/>
              </a:spcAft>
              <a:buFont typeface="Arial" panose="020B0604020202020204" pitchFamily="34" charset="0"/>
              <a:buChar char="•"/>
            </a:pPr>
            <a:r>
              <a:rPr lang="en-US" altLang="en-US" sz="2800" dirty="0"/>
              <a:t>File I/O classes – File, </a:t>
            </a:r>
            <a:r>
              <a:rPr lang="en-US" altLang="en-US" sz="2800" dirty="0" err="1"/>
              <a:t>StreamReader</a:t>
            </a:r>
            <a:r>
              <a:rPr lang="en-US" altLang="en-US" sz="2800" dirty="0"/>
              <a:t>, </a:t>
            </a:r>
            <a:r>
              <a:rPr lang="en-US" altLang="en-US" sz="2800" dirty="0" err="1"/>
              <a:t>StreamWriter</a:t>
            </a:r>
            <a:endParaRPr lang="en-US" altLang="en-US" sz="2800" dirty="0"/>
          </a:p>
          <a:p>
            <a:pPr marL="0" indent="0">
              <a:buFontTx/>
              <a:buNone/>
              <a:defRPr/>
            </a:pPr>
            <a:endParaRPr lang="en-US" dirty="0"/>
          </a:p>
        </p:txBody>
      </p:sp>
      <p:sp>
        <p:nvSpPr>
          <p:cNvPr id="88067" name="Rectangle 2">
            <a:extLst>
              <a:ext uri="{FF2B5EF4-FFF2-40B4-BE49-F238E27FC236}">
                <a16:creationId xmlns:a16="http://schemas.microsoft.com/office/drawing/2014/main" id="{628442AC-BC64-4A36-9AA7-9A18EBB52A94}"/>
              </a:ext>
            </a:extLst>
          </p:cNvPr>
          <p:cNvSpPr>
            <a:spLocks noGrp="1" noChangeArrowheads="1"/>
          </p:cNvSpPr>
          <p:nvPr>
            <p:ph type="title"/>
          </p:nvPr>
        </p:nvSpPr>
        <p:spPr/>
        <p:txBody>
          <a:bodyPr/>
          <a:lstStyle/>
          <a:p>
            <a:pPr eaLnBrk="1" hangingPunct="1"/>
            <a:r>
              <a:rPr lang="en-US" altLang="en-US"/>
              <a:t>Summary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B54E8-13F1-4CF5-A013-1A513A2640BB}"/>
              </a:ext>
            </a:extLst>
          </p:cNvPr>
          <p:cNvSpPr>
            <a:spLocks noGrp="1"/>
          </p:cNvSpPr>
          <p:nvPr>
            <p:ph type="title"/>
          </p:nvPr>
        </p:nvSpPr>
        <p:spPr/>
        <p:txBody>
          <a:bodyPr/>
          <a:lstStyle/>
          <a:p>
            <a:r>
              <a:rPr lang="en-US" dirty="0"/>
              <a:t>C# Generic Collections</a:t>
            </a:r>
            <a:endParaRPr lang="en-GB" dirty="0"/>
          </a:p>
        </p:txBody>
      </p:sp>
      <p:sp>
        <p:nvSpPr>
          <p:cNvPr id="3" name="Content Placeholder 2">
            <a:extLst>
              <a:ext uri="{FF2B5EF4-FFF2-40B4-BE49-F238E27FC236}">
                <a16:creationId xmlns:a16="http://schemas.microsoft.com/office/drawing/2014/main" id="{8BB39056-9772-4547-826F-FDFD751E095D}"/>
              </a:ext>
            </a:extLst>
          </p:cNvPr>
          <p:cNvSpPr>
            <a:spLocks noGrp="1"/>
          </p:cNvSpPr>
          <p:nvPr>
            <p:ph idx="1"/>
          </p:nvPr>
        </p:nvSpPr>
        <p:spPr/>
        <p:txBody>
          <a:bodyPr/>
          <a:lstStyle/>
          <a:p>
            <a:pPr marL="0" indent="0">
              <a:buNone/>
            </a:pPr>
            <a:r>
              <a:rPr lang="en-US" dirty="0"/>
              <a:t>There are 5 types:</a:t>
            </a:r>
          </a:p>
          <a:p>
            <a:r>
              <a:rPr lang="en-US" dirty="0"/>
              <a:t>List&lt;T&gt;</a:t>
            </a:r>
          </a:p>
          <a:p>
            <a:r>
              <a:rPr lang="en-US" dirty="0"/>
              <a:t>Stack&lt;T&gt;</a:t>
            </a:r>
          </a:p>
          <a:p>
            <a:r>
              <a:rPr lang="en-US" dirty="0"/>
              <a:t>Queue&lt;T&gt;</a:t>
            </a:r>
          </a:p>
          <a:p>
            <a:r>
              <a:rPr lang="en-US" dirty="0"/>
              <a:t>Dictionary&lt;</a:t>
            </a:r>
            <a:r>
              <a:rPr lang="en-US" dirty="0" err="1"/>
              <a:t>TKey</a:t>
            </a:r>
            <a:r>
              <a:rPr lang="en-US" dirty="0"/>
              <a:t>, TValue&gt;</a:t>
            </a:r>
          </a:p>
          <a:p>
            <a:r>
              <a:rPr lang="en-US" dirty="0" err="1"/>
              <a:t>SortedList</a:t>
            </a:r>
            <a:r>
              <a:rPr lang="en-US" dirty="0"/>
              <a:t>&lt;</a:t>
            </a:r>
            <a:r>
              <a:rPr lang="en-US" dirty="0" err="1"/>
              <a:t>TKey</a:t>
            </a:r>
            <a:r>
              <a:rPr lang="en-US" dirty="0"/>
              <a:t>, TValue&gt;</a:t>
            </a:r>
            <a:endParaRPr lang="en-GB" dirty="0"/>
          </a:p>
        </p:txBody>
      </p:sp>
      <p:sp>
        <p:nvSpPr>
          <p:cNvPr id="4" name="TextBox 3">
            <a:extLst>
              <a:ext uri="{FF2B5EF4-FFF2-40B4-BE49-F238E27FC236}">
                <a16:creationId xmlns:a16="http://schemas.microsoft.com/office/drawing/2014/main" id="{D90BCE11-3FF2-4E6B-A7D0-DF744D2E2691}"/>
              </a:ext>
            </a:extLst>
          </p:cNvPr>
          <p:cNvSpPr txBox="1"/>
          <p:nvPr/>
        </p:nvSpPr>
        <p:spPr>
          <a:xfrm>
            <a:off x="685800" y="4191000"/>
            <a:ext cx="6182333" cy="1569660"/>
          </a:xfrm>
          <a:prstGeom prst="rect">
            <a:avLst/>
          </a:prstGeom>
          <a:solidFill>
            <a:srgbClr val="FFFFCC"/>
          </a:solidFill>
          <a:ln w="28575">
            <a:solidFill>
              <a:srgbClr val="FF0000"/>
            </a:solidFill>
          </a:ln>
        </p:spPr>
        <p:txBody>
          <a:bodyPr wrap="none" rtlCol="0">
            <a:spAutoFit/>
          </a:bodyPr>
          <a:lstStyle/>
          <a:p>
            <a:r>
              <a:rPr lang="en-US" sz="2400" dirty="0">
                <a:solidFill>
                  <a:srgbClr val="FF0000"/>
                </a:solidFill>
              </a:rPr>
              <a:t>Note:</a:t>
            </a:r>
          </a:p>
          <a:p>
            <a:r>
              <a:rPr lang="en-US" sz="2400" dirty="0"/>
              <a:t>T  is the type of data in the collection.</a:t>
            </a:r>
          </a:p>
          <a:p>
            <a:r>
              <a:rPr lang="en-US" sz="2400" dirty="0" err="1"/>
              <a:t>TKey</a:t>
            </a:r>
            <a:r>
              <a:rPr lang="en-US" sz="2400" dirty="0"/>
              <a:t> is the type of keys in the collection.</a:t>
            </a:r>
          </a:p>
          <a:p>
            <a:r>
              <a:rPr lang="en-US" sz="2400" dirty="0"/>
              <a:t>TValue is the type of items in the collection.</a:t>
            </a:r>
            <a:endParaRPr lang="en-GB" sz="2400" dirty="0"/>
          </a:p>
        </p:txBody>
      </p:sp>
    </p:spTree>
    <p:extLst>
      <p:ext uri="{BB962C8B-B14F-4D97-AF65-F5344CB8AC3E}">
        <p14:creationId xmlns:p14="http://schemas.microsoft.com/office/powerpoint/2010/main" val="1356298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7368247C-83AF-4A5C-8053-82850A57A0A4}"/>
              </a:ext>
            </a:extLst>
          </p:cNvPr>
          <p:cNvSpPr>
            <a:spLocks noGrp="1"/>
          </p:cNvSpPr>
          <p:nvPr>
            <p:ph type="title"/>
          </p:nvPr>
        </p:nvSpPr>
        <p:spPr>
          <a:xfrm>
            <a:off x="722313" y="2795588"/>
            <a:ext cx="7772400" cy="1362075"/>
          </a:xfrm>
        </p:spPr>
        <p:txBody>
          <a:bodyPr/>
          <a:lstStyle/>
          <a:p>
            <a:pPr eaLnBrk="1" hangingPunct="1"/>
            <a:r>
              <a:rPr lang="en-US" altLang="en-US"/>
              <a:t>List&lt;T&gt;</a:t>
            </a:r>
            <a:endParaRPr lang="en-US" altLang="en-US" dirty="0"/>
          </a:p>
        </p:txBody>
      </p:sp>
      <p:sp>
        <p:nvSpPr>
          <p:cNvPr id="3" name="Rectangle 2">
            <a:extLst>
              <a:ext uri="{FF2B5EF4-FFF2-40B4-BE49-F238E27FC236}">
                <a16:creationId xmlns:a16="http://schemas.microsoft.com/office/drawing/2014/main" id="{A35B6543-366C-4572-A163-B6FEE8FF8BE8}"/>
              </a:ext>
            </a:extLst>
          </p:cNvPr>
          <p:cNvSpPr/>
          <p:nvPr/>
        </p:nvSpPr>
        <p:spPr>
          <a:xfrm>
            <a:off x="1371600" y="3657600"/>
            <a:ext cx="6973887" cy="2123658"/>
          </a:xfrm>
          <a:prstGeom prst="rect">
            <a:avLst/>
          </a:prstGeom>
        </p:spPr>
        <p:txBody>
          <a:bodyPr wrap="square">
            <a:spAutoFit/>
          </a:bodyPr>
          <a:lstStyle/>
          <a:p>
            <a:r>
              <a:rPr lang="en-US" sz="2400" dirty="0"/>
              <a:t>Documentation: </a:t>
            </a:r>
            <a:endParaRPr lang="en-GB" sz="2400" dirty="0"/>
          </a:p>
          <a:p>
            <a:pPr marL="285750" indent="-285750">
              <a:buFont typeface="Arial" panose="020B0604020202020204" pitchFamily="34" charset="0"/>
              <a:buChar char="•"/>
            </a:pPr>
            <a:r>
              <a:rPr lang="en-GB" dirty="0">
                <a:hlinkClick r:id="rId3"/>
              </a:rPr>
              <a:t>https://learn.microsoft.com/en-us/dotnet/api/system.collections.generic.list-1?view=net-6.0</a:t>
            </a:r>
            <a:endParaRPr lang="en-GB" dirty="0"/>
          </a:p>
          <a:p>
            <a:pPr marL="285750" indent="-285750">
              <a:buFont typeface="Arial" panose="020B0604020202020204" pitchFamily="34" charset="0"/>
              <a:buChar char="•"/>
            </a:pPr>
            <a:r>
              <a:rPr lang="en-GB" dirty="0">
                <a:hlinkClick r:id="rId4"/>
              </a:rPr>
              <a:t>https://learn.microsoft.com/en-us/dotnet/csharp/tour-of-csharp/tutorials/arrays-and-collections</a:t>
            </a:r>
            <a:r>
              <a:rPr lang="en-GB" dirty="0"/>
              <a:t> </a:t>
            </a:r>
          </a:p>
          <a:p>
            <a:pPr marL="285750" indent="-285750">
              <a:buFont typeface="Arial" panose="020B0604020202020204" pitchFamily="34" charset="0"/>
              <a:buChar char="•"/>
            </a:pPr>
            <a:r>
              <a:rPr lang="en-GB" dirty="0">
                <a:hlinkClick r:id="rId5"/>
              </a:rPr>
              <a:t>https://learn.microsoft.com/en-us/dotnet/csharp/language-reference/builtin-types/arrays</a:t>
            </a:r>
            <a:r>
              <a:rPr lang="en-GB" dirty="0"/>
              <a:t>  </a:t>
            </a:r>
          </a:p>
        </p:txBody>
      </p:sp>
    </p:spTree>
    <p:extLst>
      <p:ext uri="{BB962C8B-B14F-4D97-AF65-F5344CB8AC3E}">
        <p14:creationId xmlns:p14="http://schemas.microsoft.com/office/powerpoint/2010/main" val="2822296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3EE5F7B2-0C69-4E52-8C53-B698A58E35AB}"/>
              </a:ext>
            </a:extLst>
          </p:cNvPr>
          <p:cNvSpPr>
            <a:spLocks noGrp="1"/>
          </p:cNvSpPr>
          <p:nvPr>
            <p:ph type="title"/>
          </p:nvPr>
        </p:nvSpPr>
        <p:spPr>
          <a:xfrm>
            <a:off x="38100" y="0"/>
            <a:ext cx="8991600" cy="685800"/>
          </a:xfrm>
        </p:spPr>
        <p:txBody>
          <a:bodyPr/>
          <a:lstStyle/>
          <a:p>
            <a:pPr eaLnBrk="1" hangingPunct="1"/>
            <a:r>
              <a:rPr lang="en-US" altLang="en-US"/>
              <a:t>List&lt;T&gt;</a:t>
            </a:r>
          </a:p>
        </p:txBody>
      </p:sp>
      <p:sp>
        <p:nvSpPr>
          <p:cNvPr id="59394" name="Content Placeholder 2">
            <a:extLst>
              <a:ext uri="{FF2B5EF4-FFF2-40B4-BE49-F238E27FC236}">
                <a16:creationId xmlns:a16="http://schemas.microsoft.com/office/drawing/2014/main" id="{EB022796-9C18-4E0C-B049-1F7C98F899C9}"/>
              </a:ext>
            </a:extLst>
          </p:cNvPr>
          <p:cNvSpPr>
            <a:spLocks noGrp="1"/>
          </p:cNvSpPr>
          <p:nvPr>
            <p:ph idx="1"/>
          </p:nvPr>
        </p:nvSpPr>
        <p:spPr>
          <a:xfrm>
            <a:off x="152400" y="958850"/>
            <a:ext cx="8686800" cy="5059363"/>
          </a:xfrm>
        </p:spPr>
        <p:txBody>
          <a:bodyPr/>
          <a:lstStyle/>
          <a:p>
            <a:pPr eaLnBrk="1" hangingPunct="1">
              <a:defRPr/>
            </a:pPr>
            <a:r>
              <a:rPr lang="en-US" altLang="en-US" dirty="0"/>
              <a:t>C# lists are zero indexed.</a:t>
            </a:r>
          </a:p>
          <a:p>
            <a:pPr eaLnBrk="1" hangingPunct="1">
              <a:defRPr/>
            </a:pPr>
            <a:r>
              <a:rPr lang="en-US" altLang="en-US" dirty="0"/>
              <a:t>Initializing a list that contains numbers:</a:t>
            </a:r>
          </a:p>
          <a:p>
            <a:pPr marL="0" indent="0" eaLnBrk="1" hangingPunct="1">
              <a:buFont typeface="Wingdings" panose="05000000000000000000" pitchFamily="2" charset="2"/>
              <a:buNone/>
              <a:defRPr/>
            </a:pPr>
            <a:endParaRPr lang="en-US" altLang="en-US" dirty="0"/>
          </a:p>
          <a:p>
            <a:pPr eaLnBrk="1" hangingPunct="1">
              <a:defRPr/>
            </a:pPr>
            <a:r>
              <a:rPr lang="en-US" altLang="en-US" dirty="0"/>
              <a:t>Initializing an empty list and then adding items:</a:t>
            </a:r>
          </a:p>
          <a:p>
            <a:pPr eaLnBrk="1" hangingPunct="1">
              <a:buFont typeface="Wingdings" panose="05000000000000000000" pitchFamily="2" charset="2"/>
              <a:buNone/>
              <a:defRPr/>
            </a:pPr>
            <a:r>
              <a:rPr lang="en-US" altLang="en-US" dirty="0"/>
              <a:t>  </a:t>
            </a:r>
            <a:endParaRPr lang="en-US" altLang="en-US" sz="800" dirty="0"/>
          </a:p>
          <a:p>
            <a:pPr eaLnBrk="1" hangingPunct="1">
              <a:defRPr/>
            </a:pPr>
            <a:endParaRPr lang="en-US" altLang="en-US" dirty="0"/>
          </a:p>
          <a:p>
            <a:pPr eaLnBrk="1" hangingPunct="1">
              <a:defRPr/>
            </a:pPr>
            <a:endParaRPr lang="en-US" altLang="en-US" dirty="0"/>
          </a:p>
          <a:p>
            <a:pPr eaLnBrk="1" hangingPunct="1">
              <a:defRPr/>
            </a:pPr>
            <a:r>
              <a:rPr lang="en-US" altLang="en-US" dirty="0"/>
              <a:t>Count property tells the number of items in list</a:t>
            </a:r>
          </a:p>
          <a:p>
            <a:pPr eaLnBrk="1" hangingPunct="1">
              <a:defRPr/>
            </a:pPr>
            <a:endParaRPr lang="en-US" altLang="en-US" dirty="0"/>
          </a:p>
          <a:p>
            <a:pPr marL="457200" lvl="1" indent="0" eaLnBrk="1" hangingPunct="1">
              <a:buFont typeface="Wingdings" panose="05000000000000000000" pitchFamily="2" charset="2"/>
              <a:buNone/>
              <a:defRPr/>
            </a:pPr>
            <a:endParaRPr lang="en-US" altLang="en-US" dirty="0"/>
          </a:p>
        </p:txBody>
      </p:sp>
      <p:sp>
        <p:nvSpPr>
          <p:cNvPr id="67588" name="Rectangle 2">
            <a:extLst>
              <a:ext uri="{FF2B5EF4-FFF2-40B4-BE49-F238E27FC236}">
                <a16:creationId xmlns:a16="http://schemas.microsoft.com/office/drawing/2014/main" id="{FEEF8DFA-CCC7-40D5-9182-DE17D319B1F3}"/>
              </a:ext>
            </a:extLst>
          </p:cNvPr>
          <p:cNvSpPr>
            <a:spLocks noChangeArrowheads="1"/>
          </p:cNvSpPr>
          <p:nvPr/>
        </p:nvSpPr>
        <p:spPr bwMode="auto">
          <a:xfrm>
            <a:off x="882650" y="2033588"/>
            <a:ext cx="7239000" cy="3683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FontTx/>
              <a:buNone/>
            </a:pPr>
            <a:r>
              <a:rPr kumimoji="1" lang="en-GB" altLang="en-US" sz="1800" b="1">
                <a:solidFill>
                  <a:srgbClr val="0000FF"/>
                </a:solidFill>
                <a:latin typeface="Courier New" panose="02070309020205020404" pitchFamily="49" charset="0"/>
                <a:cs typeface="Courier New" panose="02070309020205020404" pitchFamily="49" charset="0"/>
              </a:rPr>
              <a:t>List&lt;int&gt; numbers = new List &lt;int&gt; { 8, 3, 2 };</a:t>
            </a:r>
          </a:p>
        </p:txBody>
      </p:sp>
      <p:sp>
        <p:nvSpPr>
          <p:cNvPr id="67589" name="Rectangle 2">
            <a:extLst>
              <a:ext uri="{FF2B5EF4-FFF2-40B4-BE49-F238E27FC236}">
                <a16:creationId xmlns:a16="http://schemas.microsoft.com/office/drawing/2014/main" id="{E1D283DB-F794-4EF9-9338-EDDC8ACAA401}"/>
              </a:ext>
            </a:extLst>
          </p:cNvPr>
          <p:cNvSpPr>
            <a:spLocks noChangeArrowheads="1"/>
          </p:cNvSpPr>
          <p:nvPr/>
        </p:nvSpPr>
        <p:spPr bwMode="auto">
          <a:xfrm>
            <a:off x="882650" y="3111500"/>
            <a:ext cx="7239000" cy="120015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FontTx/>
              <a:buNone/>
            </a:pPr>
            <a:r>
              <a:rPr kumimoji="1" lang="en-GB" altLang="en-US" sz="1800" b="1" dirty="0">
                <a:solidFill>
                  <a:srgbClr val="0000FF"/>
                </a:solidFill>
                <a:latin typeface="Courier New" panose="02070309020205020404" pitchFamily="49" charset="0"/>
                <a:cs typeface="Courier New" panose="02070309020205020404" pitchFamily="49" charset="0"/>
              </a:rPr>
              <a:t>List&lt;string&gt; names = new List &lt;string&gt;();</a:t>
            </a:r>
          </a:p>
          <a:p>
            <a:pPr>
              <a:spcBef>
                <a:spcPct val="0"/>
              </a:spcBef>
              <a:buFontTx/>
              <a:buNone/>
            </a:pPr>
            <a:r>
              <a:rPr kumimoji="1" lang="en-US" altLang="en-US" sz="1800" b="1" dirty="0" err="1">
                <a:solidFill>
                  <a:srgbClr val="0000FF"/>
                </a:solidFill>
                <a:latin typeface="Courier New" panose="02070309020205020404" pitchFamily="49" charset="0"/>
                <a:cs typeface="Courier New" panose="02070309020205020404" pitchFamily="49" charset="0"/>
              </a:rPr>
              <a:t>names.Add</a:t>
            </a:r>
            <a:r>
              <a:rPr kumimoji="1" lang="en-US" altLang="en-US" sz="1800" b="1" dirty="0">
                <a:solidFill>
                  <a:srgbClr val="0000FF"/>
                </a:solidFill>
                <a:latin typeface="Courier New" panose="02070309020205020404" pitchFamily="49" charset="0"/>
                <a:cs typeface="Courier New" panose="02070309020205020404" pitchFamily="49" charset="0"/>
              </a:rPr>
              <a:t>("Matt");</a:t>
            </a:r>
          </a:p>
          <a:p>
            <a:pPr>
              <a:spcBef>
                <a:spcPct val="0"/>
              </a:spcBef>
              <a:buFont typeface="Wingdings" panose="05000000000000000000" pitchFamily="2" charset="2"/>
              <a:buNone/>
            </a:pPr>
            <a:r>
              <a:rPr kumimoji="1" lang="en-US" altLang="en-US" sz="1800" b="1" dirty="0" err="1">
                <a:solidFill>
                  <a:srgbClr val="0000FF"/>
                </a:solidFill>
                <a:latin typeface="Courier New" panose="02070309020205020404" pitchFamily="49" charset="0"/>
                <a:cs typeface="Courier New" panose="02070309020205020404" pitchFamily="49" charset="0"/>
              </a:rPr>
              <a:t>names.Add</a:t>
            </a:r>
            <a:r>
              <a:rPr kumimoji="1" lang="en-US" altLang="en-US" sz="1800" b="1" dirty="0">
                <a:solidFill>
                  <a:srgbClr val="0000FF"/>
                </a:solidFill>
                <a:latin typeface="Courier New" panose="02070309020205020404" pitchFamily="49" charset="0"/>
                <a:cs typeface="Courier New" panose="02070309020205020404" pitchFamily="49" charset="0"/>
              </a:rPr>
              <a:t>("Joanne");</a:t>
            </a:r>
          </a:p>
          <a:p>
            <a:pPr>
              <a:spcBef>
                <a:spcPct val="0"/>
              </a:spcBef>
              <a:buFont typeface="Wingdings" panose="05000000000000000000" pitchFamily="2" charset="2"/>
              <a:buNone/>
            </a:pPr>
            <a:r>
              <a:rPr kumimoji="1" lang="en-US" altLang="en-US" sz="1800" b="1" dirty="0" err="1">
                <a:solidFill>
                  <a:srgbClr val="0000FF"/>
                </a:solidFill>
                <a:latin typeface="Courier New" panose="02070309020205020404" pitchFamily="49" charset="0"/>
                <a:cs typeface="Courier New" panose="02070309020205020404" pitchFamily="49" charset="0"/>
              </a:rPr>
              <a:t>names.Add</a:t>
            </a:r>
            <a:r>
              <a:rPr kumimoji="1" lang="en-US" altLang="en-US" sz="1800" b="1" dirty="0">
                <a:solidFill>
                  <a:srgbClr val="0000FF"/>
                </a:solidFill>
                <a:latin typeface="Courier New" panose="02070309020205020404" pitchFamily="49" charset="0"/>
                <a:cs typeface="Courier New" panose="02070309020205020404" pitchFamily="49" charset="0"/>
              </a:rPr>
              <a:t>("Robert");</a:t>
            </a:r>
          </a:p>
        </p:txBody>
      </p:sp>
      <p:sp>
        <p:nvSpPr>
          <p:cNvPr id="67590" name="Rectangle 2">
            <a:extLst>
              <a:ext uri="{FF2B5EF4-FFF2-40B4-BE49-F238E27FC236}">
                <a16:creationId xmlns:a16="http://schemas.microsoft.com/office/drawing/2014/main" id="{4E1857FB-F561-4A90-8151-AB1330BEFA9D}"/>
              </a:ext>
            </a:extLst>
          </p:cNvPr>
          <p:cNvSpPr>
            <a:spLocks noChangeArrowheads="1"/>
          </p:cNvSpPr>
          <p:nvPr/>
        </p:nvSpPr>
        <p:spPr bwMode="auto">
          <a:xfrm>
            <a:off x="914400" y="5078413"/>
            <a:ext cx="7239000" cy="369887"/>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FontTx/>
              <a:buNone/>
            </a:pPr>
            <a:r>
              <a:rPr kumimoji="1" lang="en-US" altLang="en-US" sz="1800" b="1">
                <a:solidFill>
                  <a:srgbClr val="0000FF"/>
                </a:solidFill>
                <a:latin typeface="Courier New" panose="02070309020205020404" pitchFamily="49" charset="0"/>
                <a:cs typeface="Courier New" panose="02070309020205020404" pitchFamily="49" charset="0"/>
              </a:rPr>
              <a:t>int numberOfNames = names.Count;</a:t>
            </a:r>
            <a:r>
              <a:rPr kumimoji="1" lang="en-GB" altLang="en-US" sz="1800" b="1">
                <a:solidFill>
                  <a:srgbClr val="0000FF"/>
                </a:solidFill>
                <a:latin typeface="Courier New" panose="02070309020205020404" pitchFamily="49" charset="0"/>
                <a:cs typeface="Courier New" panose="02070309020205020404" pitchFamily="49" charset="0"/>
              </a:rPr>
              <a:t> </a:t>
            </a:r>
          </a:p>
        </p:txBody>
      </p:sp>
      <p:pic>
        <p:nvPicPr>
          <p:cNvPr id="2" name="s33">
            <a:hlinkClick r:id="" action="ppaction://media"/>
            <a:extLst>
              <a:ext uri="{FF2B5EF4-FFF2-40B4-BE49-F238E27FC236}">
                <a16:creationId xmlns:a16="http://schemas.microsoft.com/office/drawing/2014/main" id="{CB88B1B8-026C-4B3D-8FD0-A9FEF3EBC26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42634" y="139700"/>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2"/>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9506F624-FD9B-47EF-87DC-1BC0888D1E04}"/>
              </a:ext>
            </a:extLst>
          </p:cNvPr>
          <p:cNvSpPr>
            <a:spLocks noGrp="1"/>
          </p:cNvSpPr>
          <p:nvPr>
            <p:ph type="title"/>
          </p:nvPr>
        </p:nvSpPr>
        <p:spPr>
          <a:xfrm>
            <a:off x="152400" y="52388"/>
            <a:ext cx="8991600" cy="685800"/>
          </a:xfrm>
        </p:spPr>
        <p:txBody>
          <a:bodyPr/>
          <a:lstStyle/>
          <a:p>
            <a:pPr eaLnBrk="1" hangingPunct="1"/>
            <a:r>
              <a:rPr lang="en-US" altLang="en-US" dirty="0"/>
              <a:t>List&lt;T&gt; Example 1</a:t>
            </a:r>
          </a:p>
        </p:txBody>
      </p:sp>
      <p:sp>
        <p:nvSpPr>
          <p:cNvPr id="68611" name="Content Placeholder 2">
            <a:extLst>
              <a:ext uri="{FF2B5EF4-FFF2-40B4-BE49-F238E27FC236}">
                <a16:creationId xmlns:a16="http://schemas.microsoft.com/office/drawing/2014/main" id="{FA2BA75D-F255-4156-B7AC-A9DA6B701C17}"/>
              </a:ext>
            </a:extLst>
          </p:cNvPr>
          <p:cNvSpPr>
            <a:spLocks noGrp="1"/>
          </p:cNvSpPr>
          <p:nvPr>
            <p:ph idx="1"/>
          </p:nvPr>
        </p:nvSpPr>
        <p:spPr>
          <a:xfrm>
            <a:off x="152400" y="838200"/>
            <a:ext cx="8839200" cy="1981200"/>
          </a:xfrm>
        </p:spPr>
        <p:txBody>
          <a:bodyPr/>
          <a:lstStyle/>
          <a:p>
            <a:pPr eaLnBrk="1" hangingPunct="1"/>
            <a:r>
              <a:rPr lang="en-US" altLang="en-US" dirty="0"/>
              <a:t>Given the list names:</a:t>
            </a:r>
          </a:p>
          <a:p>
            <a:pPr marL="0" indent="0" eaLnBrk="1" hangingPunct="1">
              <a:buNone/>
              <a:tabLst>
                <a:tab pos="463550" algn="l"/>
              </a:tabLst>
            </a:pPr>
            <a:r>
              <a:rPr kumimoji="1" lang="en-GB" altLang="en-US" sz="2000" b="1" dirty="0">
                <a:solidFill>
                  <a:srgbClr val="0000FF"/>
                </a:solidFill>
                <a:latin typeface="Courier New" panose="02070309020205020404" pitchFamily="49" charset="0"/>
                <a:cs typeface="Courier New" panose="02070309020205020404" pitchFamily="49" charset="0"/>
              </a:rPr>
              <a:t>	</a:t>
            </a:r>
            <a:r>
              <a:rPr kumimoji="1" lang="en-GB" altLang="en-US" sz="2400" b="1" dirty="0">
                <a:solidFill>
                  <a:srgbClr val="0000FF"/>
                </a:solidFill>
                <a:latin typeface="Courier New" panose="02070309020205020404" pitchFamily="49" charset="0"/>
                <a:cs typeface="Courier New" panose="02070309020205020404" pitchFamily="49" charset="0"/>
              </a:rPr>
              <a:t>List&lt;string&gt; names = new List&lt;string&gt; </a:t>
            </a:r>
          </a:p>
          <a:p>
            <a:pPr marL="0" indent="0" eaLnBrk="1" hangingPunct="1">
              <a:spcBef>
                <a:spcPts val="0"/>
              </a:spcBef>
              <a:buNone/>
            </a:pPr>
            <a:r>
              <a:rPr kumimoji="1" lang="en-GB" altLang="en-US" sz="2400" b="1" dirty="0">
                <a:solidFill>
                  <a:srgbClr val="0000FF"/>
                </a:solidFill>
                <a:latin typeface="Courier New" panose="02070309020205020404" pitchFamily="49" charset="0"/>
                <a:cs typeface="Courier New" panose="02070309020205020404" pitchFamily="49" charset="0"/>
              </a:rPr>
              <a:t>		  {</a:t>
            </a:r>
            <a:r>
              <a:rPr kumimoji="1" lang="en-US" altLang="en-US" sz="2400" b="1" dirty="0">
                <a:solidFill>
                  <a:srgbClr val="0000FF"/>
                </a:solidFill>
                <a:latin typeface="Courier New" panose="02070309020205020404" pitchFamily="49" charset="0"/>
                <a:cs typeface="Courier New" panose="02070309020205020404" pitchFamily="49" charset="0"/>
              </a:rPr>
              <a:t>"</a:t>
            </a:r>
            <a:r>
              <a:rPr kumimoji="1" lang="en-GB" altLang="en-US" sz="2400" b="1" dirty="0">
                <a:solidFill>
                  <a:srgbClr val="0000FF"/>
                </a:solidFill>
                <a:latin typeface="Courier New" panose="02070309020205020404" pitchFamily="49" charset="0"/>
                <a:cs typeface="Courier New" panose="02070309020205020404" pitchFamily="49" charset="0"/>
              </a:rPr>
              <a:t>Peter</a:t>
            </a:r>
            <a:r>
              <a:rPr kumimoji="1" lang="en-US" altLang="en-US" sz="2400" b="1" dirty="0">
                <a:solidFill>
                  <a:srgbClr val="0000FF"/>
                </a:solidFill>
                <a:latin typeface="Courier New" panose="02070309020205020404" pitchFamily="49" charset="0"/>
                <a:cs typeface="Courier New" panose="02070309020205020404" pitchFamily="49" charset="0"/>
              </a:rPr>
              <a:t>", "John", "Mary", "David"</a:t>
            </a:r>
            <a:r>
              <a:rPr kumimoji="1" lang="en-GB" altLang="en-US" sz="2400" b="1" dirty="0">
                <a:solidFill>
                  <a:srgbClr val="0000FF"/>
                </a:solidFill>
                <a:latin typeface="Courier New" panose="02070309020205020404" pitchFamily="49" charset="0"/>
                <a:cs typeface="Courier New" panose="02070309020205020404" pitchFamily="49" charset="0"/>
              </a:rPr>
              <a:t>};</a:t>
            </a:r>
            <a:endParaRPr kumimoji="1" lang="en-GB" altLang="en-US" sz="2000" b="1" dirty="0">
              <a:solidFill>
                <a:srgbClr val="0000FF"/>
              </a:solidFill>
              <a:latin typeface="Courier New" panose="02070309020205020404" pitchFamily="49" charset="0"/>
              <a:cs typeface="Courier New" panose="02070309020205020404" pitchFamily="49" charset="0"/>
            </a:endParaRPr>
          </a:p>
          <a:p>
            <a:pPr eaLnBrk="1" hangingPunct="1">
              <a:spcBef>
                <a:spcPts val="1200"/>
              </a:spcBef>
            </a:pPr>
            <a:r>
              <a:rPr lang="en-US" altLang="en-US" dirty="0"/>
              <a:t>Two ways to display the contents of the list:</a:t>
            </a:r>
          </a:p>
        </p:txBody>
      </p:sp>
      <p:sp>
        <p:nvSpPr>
          <p:cNvPr id="68612" name="Rectangle 2">
            <a:extLst>
              <a:ext uri="{FF2B5EF4-FFF2-40B4-BE49-F238E27FC236}">
                <a16:creationId xmlns:a16="http://schemas.microsoft.com/office/drawing/2014/main" id="{F5CF0668-14EE-4AA6-AA9D-87862FE01AC1}"/>
              </a:ext>
            </a:extLst>
          </p:cNvPr>
          <p:cNvSpPr>
            <a:spLocks noChangeArrowheads="1"/>
          </p:cNvSpPr>
          <p:nvPr/>
        </p:nvSpPr>
        <p:spPr bwMode="auto">
          <a:xfrm>
            <a:off x="609600" y="2743200"/>
            <a:ext cx="8077200" cy="1323439"/>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FontTx/>
              <a:buNone/>
            </a:pPr>
            <a:r>
              <a:rPr kumimoji="1" lang="en-GB" altLang="en-US" sz="2000" b="1" dirty="0">
                <a:solidFill>
                  <a:srgbClr val="FF0000"/>
                </a:solidFill>
                <a:latin typeface="Courier New" panose="02070309020205020404" pitchFamily="49" charset="0"/>
                <a:cs typeface="Courier New" panose="02070309020205020404" pitchFamily="49" charset="0"/>
              </a:rPr>
              <a:t>for (int </a:t>
            </a:r>
            <a:r>
              <a:rPr kumimoji="1" lang="en-GB" altLang="en-US" sz="2000" b="1" dirty="0" err="1">
                <a:solidFill>
                  <a:srgbClr val="FF0000"/>
                </a:solidFill>
                <a:latin typeface="Courier New" panose="02070309020205020404" pitchFamily="49" charset="0"/>
                <a:cs typeface="Courier New" panose="02070309020205020404" pitchFamily="49" charset="0"/>
              </a:rPr>
              <a:t>i</a:t>
            </a:r>
            <a:r>
              <a:rPr kumimoji="1" lang="en-GB" altLang="en-US" sz="2000" b="1" dirty="0">
                <a:solidFill>
                  <a:srgbClr val="FF0000"/>
                </a:solidFill>
                <a:latin typeface="Courier New" panose="02070309020205020404" pitchFamily="49" charset="0"/>
                <a:cs typeface="Courier New" panose="02070309020205020404" pitchFamily="49" charset="0"/>
              </a:rPr>
              <a:t>=0; </a:t>
            </a:r>
            <a:r>
              <a:rPr kumimoji="1" lang="en-GB" altLang="en-US" sz="2000" b="1" dirty="0" err="1">
                <a:solidFill>
                  <a:srgbClr val="FF0000"/>
                </a:solidFill>
                <a:latin typeface="Courier New" panose="02070309020205020404" pitchFamily="49" charset="0"/>
                <a:cs typeface="Courier New" panose="02070309020205020404" pitchFamily="49" charset="0"/>
              </a:rPr>
              <a:t>i</a:t>
            </a:r>
            <a:r>
              <a:rPr kumimoji="1" lang="en-GB" altLang="en-US" sz="2000" b="1" dirty="0">
                <a:solidFill>
                  <a:srgbClr val="FF0000"/>
                </a:solidFill>
                <a:latin typeface="Courier New" panose="02070309020205020404" pitchFamily="49" charset="0"/>
                <a:cs typeface="Courier New" panose="02070309020205020404" pitchFamily="49" charset="0"/>
              </a:rPr>
              <a:t>&lt;</a:t>
            </a:r>
            <a:r>
              <a:rPr kumimoji="1" lang="en-GB" altLang="en-US" sz="2000" b="1" dirty="0" err="1">
                <a:solidFill>
                  <a:srgbClr val="FF0000"/>
                </a:solidFill>
                <a:latin typeface="Courier New" panose="02070309020205020404" pitchFamily="49" charset="0"/>
                <a:cs typeface="Courier New" panose="02070309020205020404" pitchFamily="49" charset="0"/>
              </a:rPr>
              <a:t>names.Count</a:t>
            </a:r>
            <a:r>
              <a:rPr kumimoji="1" lang="en-GB" altLang="en-US" sz="2000" b="1" dirty="0">
                <a:solidFill>
                  <a:srgbClr val="FF0000"/>
                </a:solidFill>
                <a:latin typeface="Courier New" panose="02070309020205020404" pitchFamily="49" charset="0"/>
                <a:cs typeface="Courier New" panose="02070309020205020404" pitchFamily="49" charset="0"/>
              </a:rPr>
              <a:t>; </a:t>
            </a:r>
            <a:r>
              <a:rPr kumimoji="1" lang="en-GB" altLang="en-US" sz="2000" b="1" dirty="0" err="1">
                <a:solidFill>
                  <a:srgbClr val="FF0000"/>
                </a:solidFill>
                <a:latin typeface="Courier New" panose="02070309020205020404" pitchFamily="49" charset="0"/>
                <a:cs typeface="Courier New" panose="02070309020205020404" pitchFamily="49" charset="0"/>
              </a:rPr>
              <a:t>i</a:t>
            </a:r>
            <a:r>
              <a:rPr kumimoji="1" lang="en-GB" altLang="en-US" sz="2000" b="1" dirty="0">
                <a:solidFill>
                  <a:srgbClr val="FF0000"/>
                </a:solidFill>
                <a:latin typeface="Courier New" panose="02070309020205020404" pitchFamily="49" charset="0"/>
                <a:cs typeface="Courier New" panose="02070309020205020404" pitchFamily="49" charset="0"/>
              </a:rPr>
              <a:t>++)</a:t>
            </a:r>
          </a:p>
          <a:p>
            <a:pPr>
              <a:spcBef>
                <a:spcPct val="0"/>
              </a:spcBef>
              <a:buFontTx/>
              <a:buNone/>
            </a:pPr>
            <a:r>
              <a:rPr kumimoji="1" lang="en-GB" altLang="en-US" sz="2000" b="1" dirty="0">
                <a:solidFill>
                  <a:srgbClr val="0000FF"/>
                </a:solidFill>
                <a:latin typeface="Courier New" panose="02070309020205020404" pitchFamily="49" charset="0"/>
                <a:cs typeface="Courier New" panose="02070309020205020404" pitchFamily="49" charset="0"/>
              </a:rPr>
              <a:t>{</a:t>
            </a:r>
          </a:p>
          <a:p>
            <a:pPr>
              <a:spcBef>
                <a:spcPct val="0"/>
              </a:spcBef>
              <a:buFontTx/>
              <a:buNone/>
            </a:pPr>
            <a:r>
              <a:rPr kumimoji="1" lang="en-GB" altLang="en-US" sz="2000" b="1" dirty="0">
                <a:solidFill>
                  <a:srgbClr val="0000FF"/>
                </a:solidFill>
                <a:latin typeface="Courier New" panose="02070309020205020404" pitchFamily="49" charset="0"/>
                <a:cs typeface="Courier New" panose="02070309020205020404" pitchFamily="49" charset="0"/>
              </a:rPr>
              <a:t>   </a:t>
            </a:r>
            <a:r>
              <a:rPr kumimoji="1" lang="en-GB" altLang="en-US" sz="2000" b="1" dirty="0" err="1">
                <a:solidFill>
                  <a:srgbClr val="0000FF"/>
                </a:solidFill>
                <a:latin typeface="Courier New" panose="02070309020205020404" pitchFamily="49" charset="0"/>
                <a:cs typeface="Courier New" panose="02070309020205020404" pitchFamily="49" charset="0"/>
              </a:rPr>
              <a:t>Console.WriteLine</a:t>
            </a:r>
            <a:r>
              <a:rPr kumimoji="1" lang="en-GB" altLang="en-US" sz="2000" b="1" dirty="0">
                <a:solidFill>
                  <a:srgbClr val="0000FF"/>
                </a:solidFill>
                <a:latin typeface="Courier New" panose="02070309020205020404" pitchFamily="49" charset="0"/>
                <a:cs typeface="Courier New" panose="02070309020205020404" pitchFamily="49" charset="0"/>
              </a:rPr>
              <a:t>(</a:t>
            </a:r>
            <a:r>
              <a:rPr kumimoji="1" lang="en-GB" altLang="en-US" sz="2000" b="1" dirty="0">
                <a:solidFill>
                  <a:srgbClr val="FF0000"/>
                </a:solidFill>
                <a:latin typeface="Courier New" panose="02070309020205020404" pitchFamily="49" charset="0"/>
                <a:cs typeface="Courier New" panose="02070309020205020404" pitchFamily="49" charset="0"/>
              </a:rPr>
              <a:t>names[</a:t>
            </a:r>
            <a:r>
              <a:rPr kumimoji="1" lang="en-GB" altLang="en-US" sz="2000" b="1" dirty="0" err="1">
                <a:solidFill>
                  <a:srgbClr val="FF0000"/>
                </a:solidFill>
                <a:latin typeface="Courier New" panose="02070309020205020404" pitchFamily="49" charset="0"/>
                <a:cs typeface="Courier New" panose="02070309020205020404" pitchFamily="49" charset="0"/>
              </a:rPr>
              <a:t>i</a:t>
            </a:r>
            <a:r>
              <a:rPr kumimoji="1" lang="en-GB" altLang="en-US" sz="2000" b="1" dirty="0">
                <a:solidFill>
                  <a:srgbClr val="FF0000"/>
                </a:solidFill>
                <a:latin typeface="Courier New" panose="02070309020205020404" pitchFamily="49" charset="0"/>
                <a:cs typeface="Courier New" panose="02070309020205020404" pitchFamily="49" charset="0"/>
              </a:rPr>
              <a:t>]</a:t>
            </a:r>
            <a:r>
              <a:rPr kumimoji="1" lang="en-GB" altLang="en-US" sz="2000" b="1" dirty="0">
                <a:solidFill>
                  <a:srgbClr val="0000FF"/>
                </a:solidFill>
                <a:latin typeface="Courier New" panose="02070309020205020404" pitchFamily="49" charset="0"/>
                <a:cs typeface="Courier New" panose="02070309020205020404" pitchFamily="49" charset="0"/>
              </a:rPr>
              <a:t>);</a:t>
            </a:r>
          </a:p>
          <a:p>
            <a:pPr>
              <a:spcBef>
                <a:spcPct val="0"/>
              </a:spcBef>
              <a:buFontTx/>
              <a:buNone/>
            </a:pPr>
            <a:r>
              <a:rPr kumimoji="1" lang="en-GB" altLang="en-US" sz="2000" b="1" dirty="0">
                <a:solidFill>
                  <a:srgbClr val="0000FF"/>
                </a:solidFill>
                <a:latin typeface="Courier New" panose="02070309020205020404" pitchFamily="49" charset="0"/>
                <a:cs typeface="Courier New" panose="02070309020205020404" pitchFamily="49" charset="0"/>
              </a:rPr>
              <a:t>}</a:t>
            </a:r>
          </a:p>
        </p:txBody>
      </p:sp>
      <p:sp>
        <p:nvSpPr>
          <p:cNvPr id="68613" name="Rectangle 2">
            <a:extLst>
              <a:ext uri="{FF2B5EF4-FFF2-40B4-BE49-F238E27FC236}">
                <a16:creationId xmlns:a16="http://schemas.microsoft.com/office/drawing/2014/main" id="{9E8EA8A3-0420-47CC-AC59-872BD200A0BA}"/>
              </a:ext>
            </a:extLst>
          </p:cNvPr>
          <p:cNvSpPr>
            <a:spLocks noChangeArrowheads="1"/>
          </p:cNvSpPr>
          <p:nvPr/>
        </p:nvSpPr>
        <p:spPr bwMode="auto">
          <a:xfrm>
            <a:off x="609600" y="4267200"/>
            <a:ext cx="8077200" cy="1323439"/>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FontTx/>
              <a:buNone/>
            </a:pPr>
            <a:r>
              <a:rPr kumimoji="1" lang="en-GB" altLang="en-US" sz="2000" b="1" dirty="0">
                <a:solidFill>
                  <a:srgbClr val="FF0000"/>
                </a:solidFill>
                <a:latin typeface="Courier New" panose="02070309020205020404" pitchFamily="49" charset="0"/>
                <a:cs typeface="Courier New" panose="02070309020205020404" pitchFamily="49" charset="0"/>
              </a:rPr>
              <a:t>foreach (string n in names)</a:t>
            </a:r>
          </a:p>
          <a:p>
            <a:pPr>
              <a:spcBef>
                <a:spcPct val="0"/>
              </a:spcBef>
              <a:buFontTx/>
              <a:buNone/>
            </a:pPr>
            <a:r>
              <a:rPr kumimoji="1" lang="en-GB" altLang="en-US" sz="2000" b="1" dirty="0">
                <a:solidFill>
                  <a:srgbClr val="0000FF"/>
                </a:solidFill>
                <a:latin typeface="Courier New" panose="02070309020205020404" pitchFamily="49" charset="0"/>
                <a:cs typeface="Courier New" panose="02070309020205020404" pitchFamily="49" charset="0"/>
              </a:rPr>
              <a:t>{</a:t>
            </a:r>
          </a:p>
          <a:p>
            <a:pPr>
              <a:spcBef>
                <a:spcPct val="0"/>
              </a:spcBef>
              <a:buFontTx/>
              <a:buNone/>
            </a:pPr>
            <a:r>
              <a:rPr kumimoji="1" lang="en-GB" altLang="en-US" sz="2000" b="1" dirty="0">
                <a:solidFill>
                  <a:srgbClr val="0000FF"/>
                </a:solidFill>
                <a:latin typeface="Courier New" panose="02070309020205020404" pitchFamily="49" charset="0"/>
                <a:cs typeface="Courier New" panose="02070309020205020404" pitchFamily="49" charset="0"/>
              </a:rPr>
              <a:t>   </a:t>
            </a:r>
            <a:r>
              <a:rPr kumimoji="1" lang="en-GB" altLang="en-US" sz="2000" b="1" dirty="0" err="1">
                <a:solidFill>
                  <a:srgbClr val="0000FF"/>
                </a:solidFill>
                <a:latin typeface="Courier New" panose="02070309020205020404" pitchFamily="49" charset="0"/>
                <a:cs typeface="Courier New" panose="02070309020205020404" pitchFamily="49" charset="0"/>
              </a:rPr>
              <a:t>Console.WriteLine</a:t>
            </a:r>
            <a:r>
              <a:rPr kumimoji="1" lang="en-GB" altLang="en-US" sz="2000" b="1" dirty="0">
                <a:solidFill>
                  <a:srgbClr val="0000FF"/>
                </a:solidFill>
                <a:latin typeface="Courier New" panose="02070309020205020404" pitchFamily="49" charset="0"/>
                <a:cs typeface="Courier New" panose="02070309020205020404" pitchFamily="49" charset="0"/>
              </a:rPr>
              <a:t>(</a:t>
            </a:r>
            <a:r>
              <a:rPr kumimoji="1" lang="en-GB" altLang="en-US" sz="2000" b="1" dirty="0">
                <a:solidFill>
                  <a:srgbClr val="FF0000"/>
                </a:solidFill>
                <a:latin typeface="Courier New" panose="02070309020205020404" pitchFamily="49" charset="0"/>
                <a:cs typeface="Courier New" panose="02070309020205020404" pitchFamily="49" charset="0"/>
              </a:rPr>
              <a:t>n</a:t>
            </a:r>
            <a:r>
              <a:rPr kumimoji="1" lang="en-GB" altLang="en-US" sz="2000" b="1" dirty="0">
                <a:solidFill>
                  <a:srgbClr val="0000FF"/>
                </a:solidFill>
                <a:latin typeface="Courier New" panose="02070309020205020404" pitchFamily="49" charset="0"/>
                <a:cs typeface="Courier New" panose="02070309020205020404" pitchFamily="49" charset="0"/>
              </a:rPr>
              <a:t>);</a:t>
            </a:r>
          </a:p>
          <a:p>
            <a:pPr>
              <a:spcBef>
                <a:spcPct val="0"/>
              </a:spcBef>
              <a:buFontTx/>
              <a:buNone/>
            </a:pPr>
            <a:r>
              <a:rPr kumimoji="1" lang="en-GB" altLang="en-US" sz="2000" b="1" dirty="0">
                <a:solidFill>
                  <a:srgbClr val="0000FF"/>
                </a:solidFill>
                <a:latin typeface="Courier New" panose="02070309020205020404" pitchFamily="49" charset="0"/>
                <a:cs typeface="Courier New" panose="02070309020205020404" pitchFamily="49" charset="0"/>
              </a:rPr>
              <a:t>}</a:t>
            </a:r>
          </a:p>
        </p:txBody>
      </p:sp>
      <p:pic>
        <p:nvPicPr>
          <p:cNvPr id="2" name="s34">
            <a:hlinkClick r:id="" action="ppaction://media"/>
            <a:extLst>
              <a:ext uri="{FF2B5EF4-FFF2-40B4-BE49-F238E27FC236}">
                <a16:creationId xmlns:a16="http://schemas.microsoft.com/office/drawing/2014/main" id="{D04BA835-258A-48B4-944B-9DCC13B63DE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85200" y="178594"/>
            <a:ext cx="406400" cy="406400"/>
          </a:xfrm>
          <a:prstGeom prst="rect">
            <a:avLst/>
          </a:prstGeom>
        </p:spPr>
      </p:pic>
      <p:sp>
        <p:nvSpPr>
          <p:cNvPr id="3" name="TextBox 2">
            <a:extLst>
              <a:ext uri="{FF2B5EF4-FFF2-40B4-BE49-F238E27FC236}">
                <a16:creationId xmlns:a16="http://schemas.microsoft.com/office/drawing/2014/main" id="{0721D01B-29EB-4D04-933A-8D82374EF1D8}"/>
              </a:ext>
            </a:extLst>
          </p:cNvPr>
          <p:cNvSpPr txBox="1"/>
          <p:nvPr/>
        </p:nvSpPr>
        <p:spPr>
          <a:xfrm>
            <a:off x="7162800" y="4419600"/>
            <a:ext cx="1828800" cy="1477328"/>
          </a:xfrm>
          <a:prstGeom prst="rect">
            <a:avLst/>
          </a:prstGeom>
          <a:solidFill>
            <a:schemeClr val="accent1"/>
          </a:solidFill>
          <a:ln>
            <a:solidFill>
              <a:schemeClr val="bg1">
                <a:lumMod val="50000"/>
              </a:schemeClr>
            </a:solidFill>
          </a:ln>
        </p:spPr>
        <p:txBody>
          <a:bodyPr wrap="square" rtlCol="0">
            <a:spAutoFit/>
          </a:bodyPr>
          <a:lstStyle/>
          <a:p>
            <a:r>
              <a:rPr lang="en-US" dirty="0"/>
              <a:t>Output:</a:t>
            </a:r>
          </a:p>
          <a:p>
            <a:pPr marL="396875"/>
            <a:r>
              <a:rPr lang="en-US" b="1" dirty="0">
                <a:latin typeface="Courier New" panose="02070309020205020404" pitchFamily="49" charset="0"/>
                <a:cs typeface="Courier New" panose="02070309020205020404" pitchFamily="49" charset="0"/>
              </a:rPr>
              <a:t>Peter</a:t>
            </a:r>
          </a:p>
          <a:p>
            <a:pPr marL="396875"/>
            <a:r>
              <a:rPr lang="en-US" b="1" dirty="0">
                <a:latin typeface="Courier New" panose="02070309020205020404" pitchFamily="49" charset="0"/>
                <a:cs typeface="Courier New" panose="02070309020205020404" pitchFamily="49" charset="0"/>
              </a:rPr>
              <a:t>John</a:t>
            </a:r>
          </a:p>
          <a:p>
            <a:pPr marL="396875"/>
            <a:r>
              <a:rPr lang="en-US" b="1" dirty="0">
                <a:latin typeface="Courier New" panose="02070309020205020404" pitchFamily="49" charset="0"/>
                <a:cs typeface="Courier New" panose="02070309020205020404" pitchFamily="49" charset="0"/>
              </a:rPr>
              <a:t>Mary</a:t>
            </a:r>
          </a:p>
          <a:p>
            <a:pPr marL="396875"/>
            <a:r>
              <a:rPr lang="en-US" b="1" dirty="0">
                <a:latin typeface="Courier New" panose="02070309020205020404" pitchFamily="49" charset="0"/>
                <a:cs typeface="Courier New" panose="02070309020205020404" pitchFamily="49" charset="0"/>
              </a:rPr>
              <a:t>David</a:t>
            </a:r>
          </a:p>
        </p:txBody>
      </p:sp>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2"/>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FA214B2B-7744-400C-A485-426C7F403A73}"/>
              </a:ext>
            </a:extLst>
          </p:cNvPr>
          <p:cNvSpPr>
            <a:spLocks noGrp="1"/>
          </p:cNvSpPr>
          <p:nvPr>
            <p:ph type="title"/>
          </p:nvPr>
        </p:nvSpPr>
        <p:spPr>
          <a:xfrm>
            <a:off x="152400" y="52388"/>
            <a:ext cx="8991600" cy="685800"/>
          </a:xfrm>
        </p:spPr>
        <p:txBody>
          <a:bodyPr/>
          <a:lstStyle/>
          <a:p>
            <a:pPr eaLnBrk="1" hangingPunct="1"/>
            <a:r>
              <a:rPr lang="en-US" altLang="en-US" dirty="0"/>
              <a:t>List&lt;T&gt; Example 2</a:t>
            </a:r>
          </a:p>
        </p:txBody>
      </p:sp>
      <p:sp>
        <p:nvSpPr>
          <p:cNvPr id="69635" name="Content Placeholder 2">
            <a:extLst>
              <a:ext uri="{FF2B5EF4-FFF2-40B4-BE49-F238E27FC236}">
                <a16:creationId xmlns:a16="http://schemas.microsoft.com/office/drawing/2014/main" id="{C93B24F8-987C-40E0-8035-BCD4DE7D6627}"/>
              </a:ext>
            </a:extLst>
          </p:cNvPr>
          <p:cNvSpPr>
            <a:spLocks noGrp="1"/>
          </p:cNvSpPr>
          <p:nvPr>
            <p:ph idx="1"/>
          </p:nvPr>
        </p:nvSpPr>
        <p:spPr>
          <a:xfrm>
            <a:off x="228600" y="838200"/>
            <a:ext cx="8382000" cy="990600"/>
          </a:xfrm>
        </p:spPr>
        <p:txBody>
          <a:bodyPr/>
          <a:lstStyle/>
          <a:p>
            <a:pPr eaLnBrk="1" hangingPunct="1"/>
            <a:r>
              <a:rPr lang="en-US" altLang="en-US" dirty="0"/>
              <a:t>Modify the list contents</a:t>
            </a:r>
          </a:p>
          <a:p>
            <a:pPr lvl="1" eaLnBrk="1" hangingPunct="1"/>
            <a:r>
              <a:rPr lang="en-US" altLang="en-US" dirty="0"/>
              <a:t>Adding 5 marks to the existing marks in the list:</a:t>
            </a:r>
          </a:p>
          <a:p>
            <a:pPr eaLnBrk="1" hangingPunct="1">
              <a:buFont typeface="Wingdings" panose="05000000000000000000" pitchFamily="2" charset="2"/>
              <a:buNone/>
            </a:pPr>
            <a:endParaRPr lang="en-US" altLang="en-US" dirty="0"/>
          </a:p>
          <a:p>
            <a:pPr eaLnBrk="1" hangingPunct="1">
              <a:buFont typeface="Wingdings" panose="05000000000000000000" pitchFamily="2" charset="2"/>
              <a:buNone/>
            </a:pPr>
            <a:r>
              <a:rPr lang="en-US" altLang="en-US" dirty="0"/>
              <a:t>  </a:t>
            </a:r>
          </a:p>
        </p:txBody>
      </p:sp>
      <p:sp>
        <p:nvSpPr>
          <p:cNvPr id="69636" name="Rectangle 2">
            <a:extLst>
              <a:ext uri="{FF2B5EF4-FFF2-40B4-BE49-F238E27FC236}">
                <a16:creationId xmlns:a16="http://schemas.microsoft.com/office/drawing/2014/main" id="{6A7C38E3-66D8-4824-BE62-A1FB7ABD21A7}"/>
              </a:ext>
            </a:extLst>
          </p:cNvPr>
          <p:cNvSpPr>
            <a:spLocks noChangeArrowheads="1"/>
          </p:cNvSpPr>
          <p:nvPr/>
        </p:nvSpPr>
        <p:spPr bwMode="auto">
          <a:xfrm>
            <a:off x="704850" y="2045960"/>
            <a:ext cx="7905750" cy="1938992"/>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FontTx/>
              <a:buNone/>
            </a:pPr>
            <a:r>
              <a:rPr kumimoji="1" lang="en-GB" altLang="en-US" sz="2000" b="1" dirty="0">
                <a:solidFill>
                  <a:srgbClr val="0000FF"/>
                </a:solidFill>
                <a:latin typeface="Courier New" panose="02070309020205020404" pitchFamily="49" charset="0"/>
                <a:cs typeface="Courier New" panose="02070309020205020404" pitchFamily="49" charset="0"/>
              </a:rPr>
              <a:t>List&lt;int&gt; marks = new List &lt;int&gt; {89, 77, 55, 69};</a:t>
            </a:r>
          </a:p>
          <a:p>
            <a:pPr>
              <a:spcBef>
                <a:spcPct val="0"/>
              </a:spcBef>
              <a:buFontTx/>
              <a:buNone/>
            </a:pPr>
            <a:endParaRPr kumimoji="1" lang="en-GB" altLang="en-US" sz="2000" b="1" dirty="0">
              <a:solidFill>
                <a:srgbClr val="0000FF"/>
              </a:solidFill>
              <a:latin typeface="Courier New" panose="02070309020205020404" pitchFamily="49" charset="0"/>
              <a:cs typeface="Courier New" panose="02070309020205020404" pitchFamily="49" charset="0"/>
            </a:endParaRPr>
          </a:p>
          <a:p>
            <a:pPr>
              <a:spcBef>
                <a:spcPct val="0"/>
              </a:spcBef>
              <a:buFontTx/>
              <a:buNone/>
            </a:pPr>
            <a:r>
              <a:rPr kumimoji="1" lang="en-GB" altLang="en-US" sz="2000" b="1" dirty="0">
                <a:solidFill>
                  <a:srgbClr val="0000FF"/>
                </a:solidFill>
                <a:latin typeface="Courier New" panose="02070309020205020404" pitchFamily="49" charset="0"/>
                <a:cs typeface="Courier New" panose="02070309020205020404" pitchFamily="49" charset="0"/>
              </a:rPr>
              <a:t>for (int </a:t>
            </a:r>
            <a:r>
              <a:rPr kumimoji="1" lang="en-GB" altLang="en-US" sz="2000" b="1" dirty="0" err="1">
                <a:solidFill>
                  <a:srgbClr val="0000FF"/>
                </a:solidFill>
                <a:latin typeface="Courier New" panose="02070309020205020404" pitchFamily="49" charset="0"/>
                <a:cs typeface="Courier New" panose="02070309020205020404" pitchFamily="49" charset="0"/>
              </a:rPr>
              <a:t>i</a:t>
            </a:r>
            <a:r>
              <a:rPr kumimoji="1" lang="en-GB" altLang="en-US" sz="2000" b="1" dirty="0">
                <a:solidFill>
                  <a:srgbClr val="0000FF"/>
                </a:solidFill>
                <a:latin typeface="Courier New" panose="02070309020205020404" pitchFamily="49" charset="0"/>
                <a:cs typeface="Courier New" panose="02070309020205020404" pitchFamily="49" charset="0"/>
              </a:rPr>
              <a:t>=0; </a:t>
            </a:r>
            <a:r>
              <a:rPr kumimoji="1" lang="en-GB" altLang="en-US" sz="2000" b="1" dirty="0" err="1">
                <a:solidFill>
                  <a:srgbClr val="0000FF"/>
                </a:solidFill>
                <a:latin typeface="Courier New" panose="02070309020205020404" pitchFamily="49" charset="0"/>
                <a:cs typeface="Courier New" panose="02070309020205020404" pitchFamily="49" charset="0"/>
              </a:rPr>
              <a:t>i</a:t>
            </a:r>
            <a:r>
              <a:rPr kumimoji="1" lang="en-GB" altLang="en-US" sz="2000" b="1" dirty="0">
                <a:solidFill>
                  <a:srgbClr val="0000FF"/>
                </a:solidFill>
                <a:latin typeface="Courier New" panose="02070309020205020404" pitchFamily="49" charset="0"/>
                <a:cs typeface="Courier New" panose="02070309020205020404" pitchFamily="49" charset="0"/>
              </a:rPr>
              <a:t>&lt;</a:t>
            </a:r>
            <a:r>
              <a:rPr kumimoji="1" lang="en-GB" altLang="en-US" sz="2000" b="1" dirty="0" err="1">
                <a:solidFill>
                  <a:srgbClr val="0000FF"/>
                </a:solidFill>
                <a:latin typeface="Courier New" panose="02070309020205020404" pitchFamily="49" charset="0"/>
                <a:cs typeface="Courier New" panose="02070309020205020404" pitchFamily="49" charset="0"/>
              </a:rPr>
              <a:t>marks.Count</a:t>
            </a:r>
            <a:r>
              <a:rPr kumimoji="1" lang="en-GB" altLang="en-US" sz="2000" b="1" dirty="0">
                <a:solidFill>
                  <a:srgbClr val="0000FF"/>
                </a:solidFill>
                <a:latin typeface="Courier New" panose="02070309020205020404" pitchFamily="49" charset="0"/>
                <a:cs typeface="Courier New" panose="02070309020205020404" pitchFamily="49" charset="0"/>
              </a:rPr>
              <a:t>; </a:t>
            </a:r>
            <a:r>
              <a:rPr kumimoji="1" lang="en-GB" altLang="en-US" sz="2000" b="1" dirty="0" err="1">
                <a:solidFill>
                  <a:srgbClr val="0000FF"/>
                </a:solidFill>
                <a:latin typeface="Courier New" panose="02070309020205020404" pitchFamily="49" charset="0"/>
                <a:cs typeface="Courier New" panose="02070309020205020404" pitchFamily="49" charset="0"/>
              </a:rPr>
              <a:t>i</a:t>
            </a:r>
            <a:r>
              <a:rPr kumimoji="1" lang="en-GB" altLang="en-US" sz="2000" b="1" dirty="0">
                <a:solidFill>
                  <a:srgbClr val="0000FF"/>
                </a:solidFill>
                <a:latin typeface="Courier New" panose="02070309020205020404" pitchFamily="49" charset="0"/>
                <a:cs typeface="Courier New" panose="02070309020205020404" pitchFamily="49" charset="0"/>
              </a:rPr>
              <a:t>++)</a:t>
            </a:r>
          </a:p>
          <a:p>
            <a:pPr>
              <a:spcBef>
                <a:spcPct val="0"/>
              </a:spcBef>
              <a:buFontTx/>
              <a:buNone/>
            </a:pPr>
            <a:r>
              <a:rPr kumimoji="1" lang="en-GB" altLang="en-US" sz="2000" b="1" dirty="0">
                <a:solidFill>
                  <a:srgbClr val="0000FF"/>
                </a:solidFill>
                <a:latin typeface="Courier New" panose="02070309020205020404" pitchFamily="49" charset="0"/>
                <a:cs typeface="Courier New" panose="02070309020205020404" pitchFamily="49" charset="0"/>
              </a:rPr>
              <a:t>{</a:t>
            </a:r>
          </a:p>
          <a:p>
            <a:pPr>
              <a:spcBef>
                <a:spcPct val="0"/>
              </a:spcBef>
              <a:buFontTx/>
              <a:buNone/>
            </a:pPr>
            <a:r>
              <a:rPr kumimoji="1" lang="en-GB" altLang="en-US" sz="2000" b="1" dirty="0">
                <a:solidFill>
                  <a:srgbClr val="0000FF"/>
                </a:solidFill>
                <a:latin typeface="Courier New" panose="02070309020205020404" pitchFamily="49" charset="0"/>
                <a:cs typeface="Courier New" panose="02070309020205020404" pitchFamily="49" charset="0"/>
              </a:rPr>
              <a:t>   marks[</a:t>
            </a:r>
            <a:r>
              <a:rPr kumimoji="1" lang="en-GB" altLang="en-US" sz="2000" b="1" dirty="0" err="1">
                <a:solidFill>
                  <a:srgbClr val="0000FF"/>
                </a:solidFill>
                <a:latin typeface="Courier New" panose="02070309020205020404" pitchFamily="49" charset="0"/>
                <a:cs typeface="Courier New" panose="02070309020205020404" pitchFamily="49" charset="0"/>
              </a:rPr>
              <a:t>i</a:t>
            </a:r>
            <a:r>
              <a:rPr kumimoji="1" lang="en-GB" altLang="en-US" sz="2000" b="1" dirty="0">
                <a:solidFill>
                  <a:srgbClr val="0000FF"/>
                </a:solidFill>
                <a:latin typeface="Courier New" panose="02070309020205020404" pitchFamily="49" charset="0"/>
                <a:cs typeface="Courier New" panose="02070309020205020404" pitchFamily="49" charset="0"/>
              </a:rPr>
              <a:t>] = marks[</a:t>
            </a:r>
            <a:r>
              <a:rPr kumimoji="1" lang="en-GB" altLang="en-US" sz="2000" b="1" dirty="0" err="1">
                <a:solidFill>
                  <a:srgbClr val="0000FF"/>
                </a:solidFill>
                <a:latin typeface="Courier New" panose="02070309020205020404" pitchFamily="49" charset="0"/>
                <a:cs typeface="Courier New" panose="02070309020205020404" pitchFamily="49" charset="0"/>
              </a:rPr>
              <a:t>i</a:t>
            </a:r>
            <a:r>
              <a:rPr kumimoji="1" lang="en-GB" altLang="en-US" sz="2000" b="1" dirty="0">
                <a:solidFill>
                  <a:srgbClr val="0000FF"/>
                </a:solidFill>
                <a:latin typeface="Courier New" panose="02070309020205020404" pitchFamily="49" charset="0"/>
                <a:cs typeface="Courier New" panose="02070309020205020404" pitchFamily="49" charset="0"/>
              </a:rPr>
              <a:t>] + 5;</a:t>
            </a:r>
          </a:p>
          <a:p>
            <a:pPr>
              <a:spcBef>
                <a:spcPct val="0"/>
              </a:spcBef>
              <a:buFontTx/>
              <a:buNone/>
            </a:pPr>
            <a:r>
              <a:rPr kumimoji="1" lang="en-GB" altLang="en-US" sz="2000" b="1" dirty="0">
                <a:solidFill>
                  <a:srgbClr val="0000FF"/>
                </a:solidFill>
                <a:latin typeface="Courier New" panose="02070309020205020404" pitchFamily="49" charset="0"/>
                <a:cs typeface="Courier New" panose="02070309020205020404" pitchFamily="49" charset="0"/>
              </a:rPr>
              <a:t>}</a:t>
            </a:r>
          </a:p>
        </p:txBody>
      </p:sp>
      <p:pic>
        <p:nvPicPr>
          <p:cNvPr id="2" name="s35">
            <a:hlinkClick r:id="" action="ppaction://media"/>
            <a:extLst>
              <a:ext uri="{FF2B5EF4-FFF2-40B4-BE49-F238E27FC236}">
                <a16:creationId xmlns:a16="http://schemas.microsoft.com/office/drawing/2014/main" id="{2AC502F5-A04A-4627-B1B5-BCC781C2E43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43582" y="178594"/>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2"/>
                </p:tgtEl>
              </p:cMediaNode>
            </p:audio>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A5B4D96DB587E42989A6DA86F8D438D" ma:contentTypeVersion="15" ma:contentTypeDescription="Create a new document." ma:contentTypeScope="" ma:versionID="b50e62bb8af338cfa1e56ab6f704d944">
  <xsd:schema xmlns:xsd="http://www.w3.org/2001/XMLSchema" xmlns:xs="http://www.w3.org/2001/XMLSchema" xmlns:p="http://schemas.microsoft.com/office/2006/metadata/properties" xmlns:ns1="http://schemas.microsoft.com/sharepoint/v3" xmlns:ns2="ca7cff02-f992-47a1-a703-ade4bd02634a" xmlns:ns3="9552dbef-7a6a-4b43-9b20-c56e2880b8c9" targetNamespace="http://schemas.microsoft.com/office/2006/metadata/properties" ma:root="true" ma:fieldsID="b7fd74865d684d29b5d05a540b961d35" ns1:_="" ns2:_="" ns3:_="">
    <xsd:import namespace="http://schemas.microsoft.com/sharepoint/v3"/>
    <xsd:import namespace="ca7cff02-f992-47a1-a703-ade4bd02634a"/>
    <xsd:import namespace="9552dbef-7a6a-4b43-9b20-c56e2880b8c9"/>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element ref="ns2:MediaLengthInSeconds" minOccurs="0"/>
                <xsd:element ref="ns3:SharedWithUsers" minOccurs="0"/>
                <xsd:element ref="ns3:SharedWithDetails" minOccurs="0"/>
                <xsd:element ref="ns2:MediaServiceDateTaken"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hidden="true" ma:internalName="_ip_UnifiedCompliancePolicyProperties">
      <xsd:simpleType>
        <xsd:restriction base="dms:Note"/>
      </xsd:simpleType>
    </xsd:element>
    <xsd:element name="_ip_UnifiedCompliancePolicyUIAction" ma:index="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a7cff02-f992-47a1-a703-ade4bd02634a"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LengthInSeconds" ma:index="12" nillable="true" ma:displayName="MediaLengthInSeconds" ma:hidden="true" ma:internalName="MediaLengthInSeconds" ma:readOnly="true">
      <xsd:simpleType>
        <xsd:restriction base="dms:Unknown"/>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19677b16-c5f4-496b-b09b-a25880eeb70d"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552dbef-7a6a-4b43-9b20-c56e2880b8c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18" nillable="true" ma:displayName="Taxonomy Catch All Column" ma:hidden="true" ma:list="{7374b399-ab63-44db-9bdf-2ccad3a5de9b}" ma:internalName="TaxCatchAll" ma:showField="CatchAllData" ma:web="9552dbef-7a6a-4b43-9b20-c56e2880b8c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9552dbef-7a6a-4b43-9b20-c56e2880b8c9" xsi:nil="true"/>
    <lcf76f155ced4ddcb4097134ff3c332f xmlns="ca7cff02-f992-47a1-a703-ade4bd02634a">
      <Terms xmlns="http://schemas.microsoft.com/office/infopath/2007/PartnerControls"/>
    </lcf76f155ced4ddcb4097134ff3c332f>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F2986F1-F416-4BE9-8318-D740A92EFD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a7cff02-f992-47a1-a703-ade4bd02634a"/>
    <ds:schemaRef ds:uri="9552dbef-7a6a-4b43-9b20-c56e2880b8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5C08E3E-B6D6-4AE9-95D2-FD8E616EF4A9}">
  <ds:schemaRefs>
    <ds:schemaRef ds:uri="http://schemas.microsoft.com/office/2006/metadata/properties"/>
    <ds:schemaRef ds:uri="http://schemas.microsoft.com/office/infopath/2007/PartnerControls"/>
    <ds:schemaRef ds:uri="http://schemas.microsoft.com/sharepoint/v3"/>
    <ds:schemaRef ds:uri="9552dbef-7a6a-4b43-9b20-c56e2880b8c9"/>
    <ds:schemaRef ds:uri="ca7cff02-f992-47a1-a703-ade4bd02634a"/>
  </ds:schemaRefs>
</ds:datastoreItem>
</file>

<file path=customXml/itemProps3.xml><?xml version="1.0" encoding="utf-8"?>
<ds:datastoreItem xmlns:ds="http://schemas.openxmlformats.org/officeDocument/2006/customXml" ds:itemID="{EA9829E5-9F26-45D4-9D10-2B2E92090F0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9289</TotalTime>
  <Words>6424</Words>
  <Application>Microsoft Office PowerPoint</Application>
  <PresentationFormat>On-screen Show (4:3)</PresentationFormat>
  <Paragraphs>656</Paragraphs>
  <Slides>44</Slides>
  <Notes>41</Notes>
  <HiddenSlides>0</HiddenSlides>
  <MMClips>24</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Arial Narrow</vt:lpstr>
      <vt:lpstr>Calibri</vt:lpstr>
      <vt:lpstr>Consolas</vt:lpstr>
      <vt:lpstr>Courier New</vt:lpstr>
      <vt:lpstr>Wingdings</vt:lpstr>
      <vt:lpstr>Default Design</vt:lpstr>
      <vt:lpstr>PowerPoint Presentation</vt:lpstr>
      <vt:lpstr>Objectives</vt:lpstr>
      <vt:lpstr>C# Collections</vt:lpstr>
      <vt:lpstr>C# Collections</vt:lpstr>
      <vt:lpstr>C# Generic Collections</vt:lpstr>
      <vt:lpstr>List&lt;T&gt;</vt:lpstr>
      <vt:lpstr>List&lt;T&gt;</vt:lpstr>
      <vt:lpstr>List&lt;T&gt; Example 1</vt:lpstr>
      <vt:lpstr>List&lt;T&gt; Example 2</vt:lpstr>
      <vt:lpstr>Array</vt:lpstr>
      <vt:lpstr>Array Example</vt:lpstr>
      <vt:lpstr>Stack&lt;T&gt;</vt:lpstr>
      <vt:lpstr>Stack&lt;T&gt;</vt:lpstr>
      <vt:lpstr>Stack&lt;T&gt; Creation</vt:lpstr>
      <vt:lpstr>Stack&lt;T&gt; Displaying Contents</vt:lpstr>
      <vt:lpstr>Stack&lt;T&gt; Example 2</vt:lpstr>
      <vt:lpstr>Queue&lt;T&gt;</vt:lpstr>
      <vt:lpstr>Queue&lt;T&gt;</vt:lpstr>
      <vt:lpstr>Queue&lt;T&gt; Creation</vt:lpstr>
      <vt:lpstr>Queue&lt;T&gt; Displaying Contents</vt:lpstr>
      <vt:lpstr>Queue&lt;T&gt; Example 2</vt:lpstr>
      <vt:lpstr>Dictionary&lt;TKey, TValue&gt;</vt:lpstr>
      <vt:lpstr>Dictionary&lt;TKey, TValue&gt;</vt:lpstr>
      <vt:lpstr>Dictionary&lt;TKey, TValue&gt;</vt:lpstr>
      <vt:lpstr>SortedList&lt;TKey, TValue&gt;</vt:lpstr>
      <vt:lpstr>SortedList&lt;TKey, TValue&gt;</vt:lpstr>
      <vt:lpstr>Date</vt:lpstr>
      <vt:lpstr>DateTime Class in C#</vt:lpstr>
      <vt:lpstr>DateTime Class in C#</vt:lpstr>
      <vt:lpstr>AddDays() method in DateTime class</vt:lpstr>
      <vt:lpstr>Subtract() method in DateTime class</vt:lpstr>
      <vt:lpstr>Read data from File</vt:lpstr>
      <vt:lpstr>Reading Data from Text File</vt:lpstr>
      <vt:lpstr>Reading Data from csv File</vt:lpstr>
      <vt:lpstr>Reading Data from csv File</vt:lpstr>
      <vt:lpstr>Reading Data using StreamReader</vt:lpstr>
      <vt:lpstr>Reading Data using StreamReader</vt:lpstr>
      <vt:lpstr>Writing data to File</vt:lpstr>
      <vt:lpstr>Writing Data to Text File</vt:lpstr>
      <vt:lpstr>Write Data to Text File using StreamWriter</vt:lpstr>
      <vt:lpstr>Append Data to Existing csv File</vt:lpstr>
      <vt:lpstr>Activity 1</vt:lpstr>
      <vt:lpstr>Reading Reference</vt:lpstr>
      <vt:lpstr>Summary</vt:lpstr>
    </vt:vector>
  </TitlesOfParts>
  <Company>Ngee Ann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Joel YANG (NP)</dc:creator>
  <cp:lastModifiedBy>Pamela LOY-SIOW (NP)</cp:lastModifiedBy>
  <cp:revision>586</cp:revision>
  <dcterms:created xsi:type="dcterms:W3CDTF">2010-03-15T07:19:17Z</dcterms:created>
  <dcterms:modified xsi:type="dcterms:W3CDTF">2023-10-24T05:55:09Z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0x010100DA5B4D96DB587E42989A6DA86F8D438D</vt:lpwstr>
  </property>
  <property fmtid="{D5CDD505-2E9C-101B-9397-08002B2CF9AE}" pid="3" name="MSIP_Label_30286cb9-b49f-4646-87a5-340028348160_Enabled">
    <vt:lpwstr>true</vt:lpwstr>
  </property>
  <property fmtid="{D5CDD505-2E9C-101B-9397-08002B2CF9AE}" pid="4" name="MSIP_Label_30286cb9-b49f-4646-87a5-340028348160_SetDate">
    <vt:lpwstr>2023-10-24T05:55:09Z</vt:lpwstr>
  </property>
  <property fmtid="{D5CDD505-2E9C-101B-9397-08002B2CF9AE}" pid="5" name="MSIP_Label_30286cb9-b49f-4646-87a5-340028348160_Method">
    <vt:lpwstr>Standard</vt:lpwstr>
  </property>
  <property fmtid="{D5CDD505-2E9C-101B-9397-08002B2CF9AE}" pid="6" name="MSIP_Label_30286cb9-b49f-4646-87a5-340028348160_Name">
    <vt:lpwstr>30286cb9-b49f-4646-87a5-340028348160</vt:lpwstr>
  </property>
  <property fmtid="{D5CDD505-2E9C-101B-9397-08002B2CF9AE}" pid="7" name="MSIP_Label_30286cb9-b49f-4646-87a5-340028348160_SiteId">
    <vt:lpwstr>cba9e115-3016-4462-a1ab-a565cba0cdf1</vt:lpwstr>
  </property>
  <property fmtid="{D5CDD505-2E9C-101B-9397-08002B2CF9AE}" pid="8" name="MSIP_Label_30286cb9-b49f-4646-87a5-340028348160_ActionId">
    <vt:lpwstr>dcb9a321-c4c5-4ee1-ad10-440ebe721987</vt:lpwstr>
  </property>
  <property fmtid="{D5CDD505-2E9C-101B-9397-08002B2CF9AE}" pid="9" name="MSIP_Label_30286cb9-b49f-4646-87a5-340028348160_ContentBits">
    <vt:lpwstr>1</vt:lpwstr>
  </property>
</Properties>
</file>