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datamanagement/definition/relational-database" TargetMode="External"/><Relationship Id="rId2" Type="http://schemas.openxmlformats.org/officeDocument/2006/relationships/hyperlink" Target="https://www.techtarget.com/searchdatamanagement/definition/databa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sz="4800" b="1" dirty="0" err="1"/>
              <a:t>Relational</a:t>
            </a:r>
            <a:r>
              <a:rPr lang="fr-FR" sz="4800" b="1" dirty="0"/>
              <a:t> </a:t>
            </a:r>
            <a:r>
              <a:rPr lang="fr-FR" sz="4800" b="1" dirty="0" err="1"/>
              <a:t>DataBase</a:t>
            </a:r>
            <a:r>
              <a:rPr lang="fr-FR" sz="4800" b="1" dirty="0"/>
              <a:t> Management </a:t>
            </a:r>
            <a:r>
              <a:rPr lang="fr-FR" sz="4800" b="1" dirty="0" err="1"/>
              <a:t>Systems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92253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relational </a:t>
            </a:r>
            <a:r>
              <a:rPr lang="en-US" u="sng" dirty="0">
                <a:hlinkClick r:id="rId2"/>
              </a:rPr>
              <a:t>database</a:t>
            </a:r>
            <a:r>
              <a:rPr lang="en-US" dirty="0"/>
              <a:t> management system (RDBMS) is a collection of programs and capabilities that enable IT teams and others to create, update, administer and otherwise interact with a </a:t>
            </a:r>
            <a:r>
              <a:rPr lang="en-US" u="sng" dirty="0">
                <a:hlinkClick r:id="rId3"/>
              </a:rPr>
              <a:t>relational database</a:t>
            </a:r>
            <a:r>
              <a:rPr lang="en-US" dirty="0"/>
              <a:t>. 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RDBMS is the most popular database system among organizations across the world.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57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RDBMS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MySQL</a:t>
            </a:r>
          </a:p>
          <a:p>
            <a:r>
              <a:rPr lang="fr-FR" dirty="0" smtClean="0"/>
              <a:t>PostgreSQL</a:t>
            </a:r>
          </a:p>
          <a:p>
            <a:r>
              <a:rPr lang="fr-FR" dirty="0" smtClean="0"/>
              <a:t>SQL SERVER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60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is a relational database management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MySQL </a:t>
            </a:r>
            <a:r>
              <a:rPr lang="en-US" dirty="0"/>
              <a:t>is Open Source </a:t>
            </a:r>
            <a:r>
              <a:rPr lang="en-US" dirty="0" smtClean="0"/>
              <a:t>Software.</a:t>
            </a:r>
          </a:p>
          <a:p>
            <a:r>
              <a:rPr lang="en-US" dirty="0"/>
              <a:t>To use MySQL, you will have had to created a MySQL </a:t>
            </a:r>
            <a:r>
              <a:rPr lang="en-US" dirty="0" smtClean="0"/>
              <a:t>server.</a:t>
            </a:r>
          </a:p>
          <a:p>
            <a:r>
              <a:rPr lang="en-US" dirty="0"/>
              <a:t>One way to work with your MySQL server is via a command line </a:t>
            </a:r>
            <a:r>
              <a:rPr lang="en-US" dirty="0" smtClean="0"/>
              <a:t>interface</a:t>
            </a:r>
          </a:p>
          <a:p>
            <a:r>
              <a:rPr lang="en-US" dirty="0"/>
              <a:t>Above, I used the “show databases” command to see what databases I have available.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749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PostgreSQL </a:t>
            </a:r>
            <a:r>
              <a:rPr lang="en-US" dirty="0"/>
              <a:t>(also known as Postgres) is one of the main </a:t>
            </a:r>
            <a:r>
              <a:rPr lang="en-US" dirty="0" smtClean="0"/>
              <a:t>RDBMS </a:t>
            </a:r>
            <a:r>
              <a:rPr lang="en-US" dirty="0"/>
              <a:t>(relational database management systems) on the market</a:t>
            </a:r>
            <a:r>
              <a:rPr lang="en-US" dirty="0" smtClean="0"/>
              <a:t>.</a:t>
            </a:r>
          </a:p>
          <a:p>
            <a:r>
              <a:rPr lang="fr-FR" altLang="fr-FR" dirty="0"/>
              <a:t>It </a:t>
            </a:r>
            <a:r>
              <a:rPr lang="fr-FR" altLang="fr-FR" dirty="0" err="1"/>
              <a:t>is</a:t>
            </a:r>
            <a:r>
              <a:rPr lang="fr-FR" altLang="fr-FR" dirty="0"/>
              <a:t> open and free. </a:t>
            </a:r>
            <a:endParaRPr lang="fr-FR" altLang="fr-FR" dirty="0" smtClean="0"/>
          </a:p>
          <a:p>
            <a:r>
              <a:rPr lang="fr-FR" altLang="fr-FR" dirty="0"/>
              <a:t>PostgreSQL </a:t>
            </a:r>
            <a:r>
              <a:rPr lang="fr-FR" altLang="fr-FR" dirty="0" err="1"/>
              <a:t>works</a:t>
            </a:r>
            <a:r>
              <a:rPr lang="fr-FR" altLang="fr-FR" dirty="0"/>
              <a:t> </a:t>
            </a:r>
            <a:r>
              <a:rPr lang="fr-FR" altLang="fr-FR" dirty="0" err="1"/>
              <a:t>according</a:t>
            </a:r>
            <a:r>
              <a:rPr lang="fr-FR" altLang="fr-FR" dirty="0"/>
              <a:t> to a client/server architecture, </a:t>
            </a:r>
            <a:r>
              <a:rPr lang="fr-FR" altLang="fr-FR" dirty="0" err="1"/>
              <a:t>it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thus</a:t>
            </a:r>
            <a:r>
              <a:rPr lang="fr-FR" altLang="fr-FR" dirty="0"/>
              <a:t> </a:t>
            </a:r>
            <a:r>
              <a:rPr lang="fr-FR" altLang="fr-FR" dirty="0" err="1"/>
              <a:t>constituted</a:t>
            </a:r>
            <a:r>
              <a:rPr lang="fr-FR" altLang="fr-FR" dirty="0"/>
              <a:t> </a:t>
            </a:r>
            <a:endParaRPr lang="fr-FR" altLang="fr-FR" dirty="0" smtClean="0"/>
          </a:p>
          <a:p>
            <a:r>
              <a:rPr lang="fr-FR" altLang="fr-FR" dirty="0"/>
              <a:t>PostgreSQL has </a:t>
            </a:r>
            <a:r>
              <a:rPr lang="fr-FR" altLang="fr-FR" dirty="0" err="1"/>
              <a:t>many</a:t>
            </a:r>
            <a:r>
              <a:rPr lang="fr-FR" altLang="fr-FR" dirty="0"/>
              <a:t> </a:t>
            </a:r>
            <a:r>
              <a:rPr lang="fr-FR" altLang="fr-FR" dirty="0" err="1"/>
              <a:t>features</a:t>
            </a:r>
            <a:r>
              <a:rPr lang="fr-FR" altLang="fr-FR" dirty="0"/>
              <a:t> </a:t>
            </a:r>
            <a:r>
              <a:rPr lang="fr-FR" altLang="fr-FR" dirty="0" err="1"/>
              <a:t>making</a:t>
            </a:r>
            <a:r>
              <a:rPr lang="fr-FR" altLang="fr-FR" dirty="0"/>
              <a:t> </a:t>
            </a:r>
            <a:r>
              <a:rPr lang="fr-FR" altLang="fr-FR" dirty="0" err="1"/>
              <a:t>it</a:t>
            </a:r>
            <a:r>
              <a:rPr lang="fr-FR" altLang="fr-FR" dirty="0"/>
              <a:t> a </a:t>
            </a:r>
            <a:r>
              <a:rPr lang="fr-FR" altLang="fr-FR" dirty="0" err="1"/>
              <a:t>robust</a:t>
            </a:r>
            <a:r>
              <a:rPr lang="fr-FR" altLang="fr-FR" dirty="0"/>
              <a:t> and </a:t>
            </a:r>
            <a:r>
              <a:rPr lang="fr-FR" altLang="fr-FR" dirty="0" err="1"/>
              <a:t>powerful</a:t>
            </a:r>
            <a:r>
              <a:rPr lang="fr-FR" altLang="fr-FR" dirty="0"/>
              <a:t> RDBMS </a:t>
            </a:r>
            <a:r>
              <a:rPr lang="fr-FR" altLang="fr-FR" dirty="0" err="1"/>
              <a:t>worthy</a:t>
            </a:r>
            <a:r>
              <a:rPr lang="fr-FR" altLang="fr-FR" dirty="0"/>
              <a:t> of commercial </a:t>
            </a:r>
            <a:r>
              <a:rPr lang="fr-FR" altLang="fr-FR" dirty="0" err="1"/>
              <a:t>DBMSs</a:t>
            </a:r>
            <a:r>
              <a:rPr lang="fr-FR" altLang="fr-FR" dirty="0"/>
              <a:t> </a:t>
            </a:r>
          </a:p>
          <a:p>
            <a:endParaRPr lang="fr-FR" altLang="fr-FR" dirty="0" smtClean="0"/>
          </a:p>
          <a:p>
            <a:endParaRPr lang="fr-FR" altLang="fr-FR" dirty="0"/>
          </a:p>
          <a:p>
            <a:endParaRPr lang="fr-FR" altLang="fr-FR" dirty="0" smtClean="0"/>
          </a:p>
          <a:p>
            <a:endParaRPr lang="fr-FR" altLang="fr-FR" dirty="0"/>
          </a:p>
          <a:p>
            <a:endParaRPr lang="en-US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608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/>
              <a:t>Microsoft SQL Server </a:t>
            </a:r>
            <a:r>
              <a:rPr lang="fr-FR" altLang="fr-FR" dirty="0" err="1"/>
              <a:t>is</a:t>
            </a:r>
            <a:r>
              <a:rPr lang="fr-FR" altLang="fr-FR" dirty="0"/>
              <a:t> a </a:t>
            </a:r>
            <a:r>
              <a:rPr lang="fr-FR" altLang="fr-FR" dirty="0" err="1"/>
              <a:t>relational</a:t>
            </a:r>
            <a:r>
              <a:rPr lang="fr-FR" altLang="fr-FR" dirty="0"/>
              <a:t> </a:t>
            </a:r>
            <a:r>
              <a:rPr lang="fr-FR" altLang="fr-FR" dirty="0" err="1" smtClean="0"/>
              <a:t>database</a:t>
            </a:r>
            <a:r>
              <a:rPr lang="fr-FR" altLang="fr-FR" dirty="0" smtClean="0"/>
              <a:t> </a:t>
            </a:r>
            <a:r>
              <a:rPr lang="fr-FR" altLang="fr-FR" dirty="0"/>
              <a:t>management system </a:t>
            </a:r>
            <a:r>
              <a:rPr lang="fr-FR" altLang="fr-FR" dirty="0" err="1"/>
              <a:t>published</a:t>
            </a:r>
            <a:r>
              <a:rPr lang="fr-FR" altLang="fr-FR" dirty="0"/>
              <a:t> and </a:t>
            </a:r>
            <a:r>
              <a:rPr lang="fr-FR" altLang="fr-FR" dirty="0" err="1"/>
              <a:t>marketed</a:t>
            </a:r>
            <a:r>
              <a:rPr lang="fr-FR" altLang="fr-FR" dirty="0"/>
              <a:t> by Microsoft </a:t>
            </a:r>
            <a:r>
              <a:rPr lang="fr-FR" altLang="fr-FR" dirty="0" err="1"/>
              <a:t>since</a:t>
            </a:r>
            <a:r>
              <a:rPr lang="fr-FR" altLang="fr-FR" dirty="0"/>
              <a:t> 1994. </a:t>
            </a:r>
          </a:p>
          <a:p>
            <a:r>
              <a:rPr lang="fr-FR" altLang="fr-FR" dirty="0" smtClean="0"/>
              <a:t> </a:t>
            </a:r>
            <a:r>
              <a:rPr lang="fr-FR" altLang="fr-FR" dirty="0"/>
              <a:t>It </a:t>
            </a:r>
            <a:r>
              <a:rPr lang="fr-FR" altLang="fr-FR" dirty="0" err="1"/>
              <a:t>works</a:t>
            </a:r>
            <a:r>
              <a:rPr lang="fr-FR" altLang="fr-FR" dirty="0"/>
              <a:t> </a:t>
            </a:r>
            <a:r>
              <a:rPr lang="fr-FR" altLang="fr-FR" dirty="0" err="1"/>
              <a:t>under</a:t>
            </a:r>
            <a:r>
              <a:rPr lang="fr-FR" altLang="fr-FR" dirty="0"/>
              <a:t> Windows and Linux OS (</a:t>
            </a:r>
            <a:r>
              <a:rPr lang="fr-FR" altLang="fr-FR" dirty="0" err="1"/>
              <a:t>since</a:t>
            </a:r>
            <a:r>
              <a:rPr lang="fr-FR" altLang="fr-FR" dirty="0"/>
              <a:t> March 2016), but </a:t>
            </a:r>
            <a:r>
              <a:rPr lang="fr-FR" altLang="fr-FR" dirty="0" err="1"/>
              <a:t>it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possible to </a:t>
            </a:r>
            <a:r>
              <a:rPr lang="fr-FR" altLang="fr-FR" dirty="0" err="1"/>
              <a:t>launch</a:t>
            </a:r>
            <a:r>
              <a:rPr lang="fr-FR" altLang="fr-FR" dirty="0"/>
              <a:t> </a:t>
            </a:r>
            <a:r>
              <a:rPr lang="fr-FR" altLang="fr-FR" dirty="0" err="1"/>
              <a:t>it</a:t>
            </a:r>
            <a:r>
              <a:rPr lang="fr-FR" altLang="fr-FR" dirty="0"/>
              <a:t> on </a:t>
            </a:r>
            <a:r>
              <a:rPr lang="fr-FR" altLang="fr-FR" dirty="0" err="1"/>
              <a:t>macOS</a:t>
            </a:r>
            <a:r>
              <a:rPr lang="fr-FR" altLang="fr-FR" dirty="0"/>
              <a:t> via </a:t>
            </a:r>
            <a:r>
              <a:rPr lang="fr-FR" altLang="fr-FR" dirty="0"/>
              <a:t>Docker</a:t>
            </a:r>
            <a:r>
              <a:rPr lang="fr-FR" altLang="fr-FR" dirty="0" smtClean="0"/>
              <a:t>.</a:t>
            </a:r>
          </a:p>
          <a:p>
            <a:r>
              <a:rPr lang="fr-FR" altLang="fr-FR" dirty="0"/>
              <a:t>SQL Server Express </a:t>
            </a:r>
            <a:r>
              <a:rPr lang="fr-FR" altLang="fr-FR" dirty="0" err="1"/>
              <a:t>is</a:t>
            </a:r>
            <a:r>
              <a:rPr lang="fr-FR" altLang="fr-FR" dirty="0"/>
              <a:t> a free, entry-</a:t>
            </a:r>
            <a:r>
              <a:rPr lang="fr-FR" altLang="fr-FR" dirty="0" err="1"/>
              <a:t>level</a:t>
            </a:r>
            <a:r>
              <a:rPr lang="fr-FR" altLang="fr-FR" dirty="0"/>
              <a:t> version of the </a:t>
            </a:r>
            <a:r>
              <a:rPr lang="fr-FR" altLang="fr-FR" dirty="0" err="1"/>
              <a:t>database</a:t>
            </a:r>
            <a:r>
              <a:rPr lang="fr-FR" altLang="fr-FR" dirty="0"/>
              <a:t>, </a:t>
            </a:r>
            <a:r>
              <a:rPr lang="fr-FR" altLang="fr-FR" dirty="0" err="1"/>
              <a:t>ideal</a:t>
            </a:r>
            <a:r>
              <a:rPr lang="fr-FR" altLang="fr-FR" dirty="0"/>
              <a:t> for </a:t>
            </a:r>
            <a:r>
              <a:rPr lang="fr-FR" altLang="fr-FR" dirty="0" err="1"/>
              <a:t>learning</a:t>
            </a:r>
            <a:r>
              <a:rPr lang="fr-FR" altLang="fr-FR" dirty="0"/>
              <a:t>, as </a:t>
            </a:r>
            <a:r>
              <a:rPr lang="fr-FR" altLang="fr-FR" dirty="0" err="1"/>
              <a:t>well</a:t>
            </a:r>
            <a:r>
              <a:rPr lang="fr-FR" altLang="fr-FR" dirty="0"/>
              <a:t> as for building desktop applications and </a:t>
            </a:r>
            <a:r>
              <a:rPr lang="fr-FR" altLang="fr-FR" dirty="0" err="1"/>
              <a:t>small</a:t>
            </a:r>
            <a:r>
              <a:rPr lang="fr-FR" altLang="fr-FR" dirty="0"/>
              <a:t> servers up to 10 GB of data. </a:t>
            </a:r>
          </a:p>
          <a:p>
            <a:endParaRPr lang="fr-FR" altLang="fr-FR" dirty="0"/>
          </a:p>
          <a:p>
            <a:endParaRPr lang="fr-FR" altLang="fr-FR" dirty="0"/>
          </a:p>
          <a:p>
            <a:endParaRPr lang="fr-FR" altLang="fr-FR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074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756756"/>
            <a:ext cx="9601196" cy="1110681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omparison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between the three RDBMS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400549"/>
              </p:ext>
            </p:extLst>
          </p:nvPr>
        </p:nvGraphicFramePr>
        <p:xfrm>
          <a:off x="989524" y="1596981"/>
          <a:ext cx="10212948" cy="4603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237"/>
                <a:gridCol w="2553237"/>
                <a:gridCol w="2553237"/>
                <a:gridCol w="2553237"/>
              </a:tblGrid>
              <a:tr h="626114">
                <a:tc>
                  <a:txBody>
                    <a:bodyPr/>
                    <a:lstStyle/>
                    <a:p>
                      <a:pPr algn="l" fontAlgn="t"/>
                      <a:r>
                        <a:rPr lang="fr-FR" sz="2400" dirty="0"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1" dirty="0">
                          <a:effectLst/>
                          <a:latin typeface="Tahoma" panose="020B0604030504040204" pitchFamily="34" charset="0"/>
                        </a:rPr>
                        <a:t>Microsoft SQL Server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1" dirty="0">
                          <a:effectLst/>
                          <a:latin typeface="Tahoma" panose="020B0604030504040204" pitchFamily="34" charset="0"/>
                        </a:rPr>
                        <a:t>MySQL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1" dirty="0">
                          <a:effectLst/>
                          <a:latin typeface="Tahoma" panose="020B0604030504040204" pitchFamily="34" charset="0"/>
                        </a:rPr>
                        <a:t>PostgreSQL  </a:t>
                      </a:r>
                    </a:p>
                  </a:txBody>
                  <a:tcPr/>
                </a:tc>
              </a:tr>
              <a:tr h="626114">
                <a:tc>
                  <a:txBody>
                    <a:bodyPr/>
                    <a:lstStyle/>
                    <a:p>
                      <a:pPr fontAlgn="t"/>
                      <a:r>
                        <a:rPr lang="fr-FR" sz="2000" b="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Microsofts flagship relational 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Tahoma" panose="020B0604030504040204" pitchFamily="34" charset="0"/>
                        </a:rPr>
                        <a:t>Widely used open source </a:t>
                      </a:r>
                      <a:r>
                        <a:rPr lang="en-US" u="none" strike="noStrike" dirty="0">
                          <a:effectLst/>
                          <a:latin typeface="Tahoma" panose="020B0604030504040204" pitchFamily="34" charset="0"/>
                        </a:rPr>
                        <a:t>RDBMS</a:t>
                      </a:r>
                      <a:endParaRPr lang="en-US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Tahoma" panose="020B0604030504040204" pitchFamily="34" charset="0"/>
                        </a:rPr>
                        <a:t>Widely used open source </a:t>
                      </a:r>
                      <a:r>
                        <a:rPr lang="en-US" u="none" strike="noStrike" dirty="0" smtClean="0">
                          <a:effectLst/>
                          <a:latin typeface="Tahoma" panose="020B0604030504040204" pitchFamily="34" charset="0"/>
                        </a:rPr>
                        <a:t>RDBMS</a:t>
                      </a:r>
                      <a:endParaRPr lang="en-US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</a:tr>
              <a:tr h="626114">
                <a:tc>
                  <a:txBody>
                    <a:bodyPr/>
                    <a:lstStyle/>
                    <a:p>
                      <a:pPr fontAlgn="t"/>
                      <a:r>
                        <a:rPr lang="fr-FR" sz="2000" b="0" dirty="0" err="1">
                          <a:solidFill>
                            <a:schemeClr val="bg1"/>
                          </a:solidFill>
                          <a:effectLst/>
                        </a:rPr>
                        <a:t>Developer</a:t>
                      </a:r>
                      <a:endParaRPr lang="fr-FR" sz="20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 smtClean="0">
                          <a:effectLst/>
                          <a:latin typeface="Tahoma" panose="020B0604030504040204" pitchFamily="34" charset="0"/>
                        </a:rPr>
                        <a:t>Microsoft</a:t>
                      </a:r>
                      <a:endParaRPr lang="fr-FR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Oracle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PostgreSQL Global </a:t>
                      </a:r>
                      <a:r>
                        <a:rPr lang="fr-FR" dirty="0" err="1">
                          <a:effectLst/>
                          <a:latin typeface="Tahoma" panose="020B0604030504040204" pitchFamily="34" charset="0"/>
                        </a:rPr>
                        <a:t>Development</a:t>
                      </a:r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 Group </a:t>
                      </a:r>
                    </a:p>
                  </a:txBody>
                  <a:tcPr/>
                </a:tc>
              </a:tr>
              <a:tr h="495539">
                <a:tc>
                  <a:txBody>
                    <a:bodyPr/>
                    <a:lstStyle/>
                    <a:p>
                      <a:pPr fontAlgn="t"/>
                      <a:r>
                        <a:rPr lang="fr-FR" sz="2000" b="0" dirty="0">
                          <a:solidFill>
                            <a:schemeClr val="bg1"/>
                          </a:solidFill>
                          <a:effectLst/>
                        </a:rPr>
                        <a:t>Initial release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1989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1989 </a:t>
                      </a:r>
                    </a:p>
                  </a:txBody>
                  <a:tcPr/>
                </a:tc>
              </a:tr>
              <a:tr h="495539">
                <a:tc>
                  <a:txBody>
                    <a:bodyPr/>
                    <a:lstStyle/>
                    <a:p>
                      <a:pPr fontAlgn="t"/>
                      <a:r>
                        <a:rPr lang="fr-FR" sz="2000" b="0" dirty="0">
                          <a:solidFill>
                            <a:schemeClr val="bg1"/>
                          </a:solidFill>
                          <a:effectLst/>
                        </a:rPr>
                        <a:t>License 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commercial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Open Source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Open Source </a:t>
                      </a:r>
                    </a:p>
                  </a:txBody>
                  <a:tcPr/>
                </a:tc>
              </a:tr>
              <a:tr h="685744">
                <a:tc>
                  <a:txBody>
                    <a:bodyPr/>
                    <a:lstStyle/>
                    <a:p>
                      <a:pPr fontAlgn="t"/>
                      <a:r>
                        <a:rPr lang="fr-FR" sz="2000" b="0" dirty="0" err="1">
                          <a:solidFill>
                            <a:schemeClr val="bg1"/>
                          </a:solidFill>
                          <a:effectLst/>
                        </a:rPr>
                        <a:t>Implementation</a:t>
                      </a:r>
                      <a:r>
                        <a:rPr lang="fr-FR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fr-FR" sz="2000" b="0" dirty="0" err="1">
                          <a:solidFill>
                            <a:schemeClr val="bg1"/>
                          </a:solidFill>
                          <a:effectLst/>
                        </a:rPr>
                        <a:t>language</a:t>
                      </a:r>
                      <a:endParaRPr lang="fr-FR" sz="20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C and 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C</a:t>
                      </a:r>
                    </a:p>
                  </a:txBody>
                  <a:tcPr/>
                </a:tc>
              </a:tr>
              <a:tr h="495539">
                <a:tc>
                  <a:txBody>
                    <a:bodyPr/>
                    <a:lstStyle/>
                    <a:p>
                      <a:pPr fontAlgn="t"/>
                      <a:r>
                        <a:rPr lang="fr-FR" sz="2000" b="0" i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DB-</a:t>
                      </a:r>
                      <a:r>
                        <a:rPr lang="fr-FR" sz="2000" b="0" i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Engines</a:t>
                      </a:r>
                      <a:r>
                        <a:rPr lang="fr-FR" sz="2000" b="0" i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fr-FR" sz="2000" b="0" i="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Ranking</a:t>
                      </a:r>
                      <a:endParaRPr lang="fr-FR" sz="2000" b="0" i="0" u="none" strike="noStrike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#3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#2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#4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95539"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solidFill>
                            <a:schemeClr val="bg1"/>
                          </a:solidFill>
                          <a:effectLst/>
                        </a:rPr>
                        <a:t>SQL 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yes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 err="1">
                          <a:effectLst/>
                          <a:latin typeface="Tahoma" panose="020B0604030504040204" pitchFamily="34" charset="0"/>
                        </a:rPr>
                        <a:t>yes</a:t>
                      </a:r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4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172</TotalTime>
  <Words>272</Words>
  <Application>Microsoft Office PowerPoint</Application>
  <PresentationFormat>Grand écran</PresentationFormat>
  <Paragraphs>63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Garamond</vt:lpstr>
      <vt:lpstr>Tahoma</vt:lpstr>
      <vt:lpstr>Organique</vt:lpstr>
      <vt:lpstr>   Relational DataBase Management Systems</vt:lpstr>
      <vt:lpstr> Definition : </vt:lpstr>
      <vt:lpstr> RDBMS example :</vt:lpstr>
      <vt:lpstr>MySQL</vt:lpstr>
      <vt:lpstr>PostgreSQL</vt:lpstr>
      <vt:lpstr>SQL SERVER</vt:lpstr>
      <vt:lpstr>Comparison between the three RDBMS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Management Systems</dc:title>
  <dc:creator>hechmi chmingui</dc:creator>
  <cp:lastModifiedBy>hechmi chmingui</cp:lastModifiedBy>
  <cp:revision>9</cp:revision>
  <dcterms:created xsi:type="dcterms:W3CDTF">2022-03-07T22:00:48Z</dcterms:created>
  <dcterms:modified xsi:type="dcterms:W3CDTF">2022-03-08T00:52:50Z</dcterms:modified>
</cp:coreProperties>
</file>