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8" r:id="rId3"/>
    <p:sldId id="259" r:id="rId4"/>
    <p:sldId id="260" r:id="rId5"/>
    <p:sldId id="261" r:id="rId6"/>
    <p:sldId id="262" r:id="rId7"/>
    <p:sldId id="264" r:id="rId8"/>
    <p:sldId id="276" r:id="rId9"/>
    <p:sldId id="265" r:id="rId10"/>
    <p:sldId id="267" r:id="rId11"/>
    <p:sldId id="278" r:id="rId12"/>
    <p:sldId id="268" r:id="rId13"/>
    <p:sldId id="269" r:id="rId14"/>
    <p:sldId id="277" r:id="rId15"/>
    <p:sldId id="273" r:id="rId16"/>
    <p:sldId id="270" r:id="rId17"/>
    <p:sldId id="271" r:id="rId18"/>
    <p:sldId id="279" r:id="rId19"/>
    <p:sldId id="272" r:id="rId20"/>
    <p:sldId id="281" r:id="rId21"/>
    <p:sldId id="282" r:id="rId22"/>
    <p:sldId id="280" r:id="rId23"/>
    <p:sldId id="283" r:id="rId24"/>
    <p:sldId id="284" r:id="rId25"/>
    <p:sldId id="285" r:id="rId26"/>
    <p:sldId id="286" r:id="rId27"/>
    <p:sldId id="287" r:id="rId28"/>
    <p:sldId id="288" r:id="rId29"/>
    <p:sldId id="274" r:id="rId30"/>
    <p:sldId id="275" r:id="rId31"/>
    <p:sldId id="289" r:id="rId32"/>
    <p:sldId id="290" r:id="rId33"/>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0"/>
    <p:restoredTop sz="94674"/>
  </p:normalViewPr>
  <p:slideViewPr>
    <p:cSldViewPr snapToGrid="0" snapToObjects="1">
      <p:cViewPr varScale="1">
        <p:scale>
          <a:sx n="147" d="100"/>
          <a:sy n="147" d="100"/>
        </p:scale>
        <p:origin x="200" y="912"/>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smtClean="0"/>
              <a:t>Introduction and Background</a:t>
            </a:r>
            <a:endParaRPr lang="en-US" dirty="0"/>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xfrm>
            <a:off x="1544638" y="985838"/>
            <a:ext cx="5445125" cy="3403600"/>
          </a:xfrm>
          <a:ln/>
        </p:spPr>
      </p:sp>
      <p:sp>
        <p:nvSpPr>
          <p:cNvPr id="717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a:ea typeface="ＭＳ Ｐゴシック" charset="0"/>
              </a:rPr>
              <a:t>The designers of Java understood the benefits of multithreading, and designed threads into the language from the very beginning. The key elements of multithreading include the Thread class and the Runnable </a:t>
            </a:r>
            <a:r>
              <a:rPr lang="en-GB" dirty="0" smtClean="0">
                <a:ea typeface="ＭＳ Ｐゴシック" charset="0"/>
              </a:rPr>
              <a:t>interface,</a:t>
            </a:r>
            <a:r>
              <a:rPr lang="en-GB" baseline="0" dirty="0" smtClean="0">
                <a:ea typeface="ＭＳ Ｐゴシック" charset="0"/>
              </a:rPr>
              <a:t> which are inherently part of any Java execution environment. Since </a:t>
            </a:r>
            <a:r>
              <a:rPr lang="en-GB" baseline="0" dirty="0" err="1" smtClean="0">
                <a:ea typeface="ＭＳ Ｐゴシック" charset="0"/>
              </a:rPr>
              <a:t>Scala</a:t>
            </a:r>
            <a:r>
              <a:rPr lang="en-GB" baseline="0" dirty="0" smtClean="0">
                <a:ea typeface="ＭＳ Ｐゴシック" charset="0"/>
              </a:rPr>
              <a:t> is a JVM language, it will have access to these basic features through the JVM and the basic classes from the core Java library.</a:t>
            </a:r>
            <a:endParaRPr lang="en-GB" dirty="0">
              <a:ea typeface="ＭＳ Ｐゴシック" charset="0"/>
            </a:endParaRPr>
          </a:p>
        </p:txBody>
      </p:sp>
    </p:spTree>
    <p:extLst>
      <p:ext uri="{BB962C8B-B14F-4D97-AF65-F5344CB8AC3E}">
        <p14:creationId xmlns:p14="http://schemas.microsoft.com/office/powerpoint/2010/main" val="796933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To make the call in an asynchronous way, we use the function</a:t>
            </a:r>
            <a:r>
              <a:rPr lang="en-US" baseline="0" dirty="0" smtClean="0"/>
              <a:t> future, which dispatches the call according the an </a:t>
            </a:r>
            <a:r>
              <a:rPr lang="en-US" baseline="0" dirty="0" err="1" smtClean="0"/>
              <a:t>ExecutionContext</a:t>
            </a:r>
            <a:r>
              <a:rPr lang="en-US" baseline="0" dirty="0" smtClean="0"/>
              <a:t>. As shown we import a set of implicit definitions in the object </a:t>
            </a:r>
            <a:r>
              <a:rPr lang="en-US" baseline="0" dirty="0" err="1" smtClean="0"/>
              <a:t>ExecutionContext.Implicits.global</a:t>
            </a:r>
            <a:r>
              <a:rPr lang="en-US" baseline="0" dirty="0" smtClean="0"/>
              <a:t> from the </a:t>
            </a:r>
            <a:r>
              <a:rPr lang="en-US" baseline="0" dirty="0" err="1" smtClean="0"/>
              <a:t>scala.concurrent</a:t>
            </a:r>
            <a:r>
              <a:rPr lang="en-US" baseline="0" dirty="0" smtClean="0"/>
              <a:t> package. This dispatches onto a thread pool created "behind the scenes".</a:t>
            </a:r>
          </a:p>
          <a:p>
            <a:r>
              <a:rPr lang="en-US" baseline="0" dirty="0" smtClean="0"/>
              <a:t>The return from the future function is an object of type Future[Double], which represents a placeholder for a Double value.</a:t>
            </a:r>
            <a:endParaRPr lang="en-US" dirty="0"/>
          </a:p>
        </p:txBody>
      </p:sp>
    </p:spTree>
    <p:extLst>
      <p:ext uri="{BB962C8B-B14F-4D97-AF65-F5344CB8AC3E}">
        <p14:creationId xmlns:p14="http://schemas.microsoft.com/office/powerpoint/2010/main" val="1308744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When the operation being carried out for the Future</a:t>
            </a:r>
            <a:r>
              <a:rPr lang="en-US" baseline="0" dirty="0" smtClean="0"/>
              <a:t> finishes, the result is communicated back to the caller using callbacks. There are various options available for this. We can install a callback to be used when the operation succeeds using </a:t>
            </a:r>
            <a:r>
              <a:rPr lang="en-US" baseline="0" dirty="0" err="1" smtClean="0"/>
              <a:t>onSuccess</a:t>
            </a:r>
            <a:r>
              <a:rPr lang="en-US" baseline="0" dirty="0" smtClean="0"/>
              <a:t>, and one to be used in the case of failure using </a:t>
            </a:r>
            <a:r>
              <a:rPr lang="en-US" baseline="0" dirty="0" err="1" smtClean="0"/>
              <a:t>onFailure</a:t>
            </a:r>
            <a:r>
              <a:rPr lang="en-US" baseline="0" dirty="0" smtClean="0"/>
              <a:t>. If the Future has already completed when the callback is installed, the function is called immediately.</a:t>
            </a:r>
          </a:p>
          <a:p>
            <a:r>
              <a:rPr lang="en-US" baseline="0" dirty="0" smtClean="0"/>
              <a:t>In the case of success, the function will have access to the result.</a:t>
            </a:r>
          </a:p>
          <a:p>
            <a:r>
              <a:rPr lang="en-US" baseline="0" dirty="0" smtClean="0"/>
              <a:t>In the case of failure it will have a </a:t>
            </a:r>
            <a:r>
              <a:rPr lang="en-US" baseline="0" dirty="0" err="1" smtClean="0"/>
              <a:t>Throwable</a:t>
            </a:r>
            <a:r>
              <a:rPr lang="en-US" baseline="0" dirty="0" smtClean="0"/>
              <a:t> object indicating the reason for the failure. This is a very important feature of the Future model as used in </a:t>
            </a:r>
            <a:r>
              <a:rPr lang="en-US" baseline="0" dirty="0" err="1" smtClean="0"/>
              <a:t>Scala</a:t>
            </a:r>
            <a:r>
              <a:rPr lang="en-US" baseline="0" dirty="0" smtClean="0"/>
              <a:t>. We can see in the example that the operation in the second case failed because we passed a symbol that was not known to the Map used in the Pricing Service. In the normal mode of calling the </a:t>
            </a:r>
            <a:r>
              <a:rPr lang="en-US" baseline="0" dirty="0" err="1" smtClean="0"/>
              <a:t>getPrice</a:t>
            </a:r>
            <a:r>
              <a:rPr lang="en-US" baseline="0" dirty="0" smtClean="0"/>
              <a:t> function, the exception caused by looking up the Map for an unknown key would have to be handled in the main thread, possibly unwinding through the call stack to a level from where recovery was difficult. In this example, the details of the exception are passed back to the calling thread from where it can be handled (or passed on further to some other error handling mechanism). </a:t>
            </a:r>
            <a:endParaRPr lang="en-US" dirty="0"/>
          </a:p>
        </p:txBody>
      </p:sp>
    </p:spTree>
    <p:extLst>
      <p:ext uri="{BB962C8B-B14F-4D97-AF65-F5344CB8AC3E}">
        <p14:creationId xmlns:p14="http://schemas.microsoft.com/office/powerpoint/2010/main" val="73773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third</a:t>
            </a:r>
            <a:r>
              <a:rPr lang="en-US" baseline="0" dirty="0" smtClean="0"/>
              <a:t> possibility is the callback </a:t>
            </a:r>
            <a:r>
              <a:rPr lang="en-US" baseline="0" dirty="0" err="1" smtClean="0"/>
              <a:t>onComplete</a:t>
            </a:r>
            <a:r>
              <a:rPr lang="en-US" baseline="0" dirty="0" smtClean="0"/>
              <a:t>, which is used in both the Success and Failure case. </a:t>
            </a:r>
          </a:p>
          <a:p>
            <a:r>
              <a:rPr lang="en-US" baseline="0" dirty="0" smtClean="0"/>
              <a:t>The function supplied as the callback will be passed an object of the Try[T] type (where T is the type encapsulated in the Future). We can then examine the object to determine success or failure of the operation.</a:t>
            </a:r>
            <a:endParaRPr lang="en-US" dirty="0"/>
          </a:p>
        </p:txBody>
      </p:sp>
    </p:spTree>
    <p:extLst>
      <p:ext uri="{BB962C8B-B14F-4D97-AF65-F5344CB8AC3E}">
        <p14:creationId xmlns:p14="http://schemas.microsoft.com/office/powerpoint/2010/main" val="206515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third</a:t>
            </a:r>
            <a:r>
              <a:rPr lang="en-US" baseline="0" dirty="0" smtClean="0"/>
              <a:t> possibility is the callback </a:t>
            </a:r>
            <a:r>
              <a:rPr lang="en-US" baseline="0" dirty="0" err="1" smtClean="0"/>
              <a:t>onComplete</a:t>
            </a:r>
            <a:r>
              <a:rPr lang="en-US" baseline="0" dirty="0" smtClean="0"/>
              <a:t>, which is used in both the Success and Failure case. </a:t>
            </a:r>
          </a:p>
          <a:p>
            <a:r>
              <a:rPr lang="en-US" baseline="0" dirty="0" smtClean="0"/>
              <a:t>The function supplied as the callback will be passed an object of the Try[T] type (where T is the type encapsulated in the Future). We can then examine the object to determine success or failure of the operation.</a:t>
            </a:r>
            <a:endParaRPr lang="en-US" dirty="0"/>
          </a:p>
        </p:txBody>
      </p:sp>
    </p:spTree>
    <p:extLst>
      <p:ext uri="{BB962C8B-B14F-4D97-AF65-F5344CB8AC3E}">
        <p14:creationId xmlns:p14="http://schemas.microsoft.com/office/powerpoint/2010/main" val="207541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It is possible to block a</a:t>
            </a:r>
            <a:r>
              <a:rPr lang="en-US" baseline="0" dirty="0" smtClean="0"/>
              <a:t> thread until a Future completes, although this is not advised unless completely necessary.</a:t>
            </a:r>
          </a:p>
          <a:p>
            <a:r>
              <a:rPr lang="en-US" baseline="0" dirty="0" smtClean="0"/>
              <a:t>The Await object provides two methods for this, result() extracts the result from the future whereas ready() simply returns the Future object, which then needs to be </a:t>
            </a:r>
            <a:r>
              <a:rPr lang="en-US" baseline="0" dirty="0" err="1" smtClean="0"/>
              <a:t>analysed</a:t>
            </a:r>
            <a:r>
              <a:rPr lang="en-US" baseline="0" dirty="0" smtClean="0"/>
              <a:t> using the callback structures already discussed.</a:t>
            </a:r>
          </a:p>
          <a:p>
            <a:r>
              <a:rPr lang="en-US" baseline="0" dirty="0" smtClean="0"/>
              <a:t>If the Future completes with a failure, then </a:t>
            </a:r>
            <a:r>
              <a:rPr lang="en-US" baseline="0" dirty="0" err="1" smtClean="0"/>
              <a:t>Await.result</a:t>
            </a:r>
            <a:r>
              <a:rPr lang="en-US" baseline="0" dirty="0" smtClean="0"/>
              <a:t> throws the </a:t>
            </a:r>
            <a:r>
              <a:rPr lang="en-US" baseline="0" dirty="0" err="1" smtClean="0"/>
              <a:t>Throwable</a:t>
            </a:r>
            <a:r>
              <a:rPr lang="en-US" baseline="0" dirty="0" smtClean="0"/>
              <a:t> object in the context of the calling thread, whereas </a:t>
            </a:r>
            <a:r>
              <a:rPr lang="en-US" baseline="0" dirty="0" err="1" smtClean="0"/>
              <a:t>Await.ready</a:t>
            </a:r>
            <a:r>
              <a:rPr lang="en-US" baseline="0" dirty="0" smtClean="0"/>
              <a:t> will still have it encapsulated in the object.</a:t>
            </a:r>
          </a:p>
          <a:p>
            <a:r>
              <a:rPr lang="en-US" baseline="0" dirty="0" smtClean="0"/>
              <a:t>In both cases, if the supplied duration expires before the Future completes then a Timeout exception is thrown in the calling thread.</a:t>
            </a:r>
            <a:endParaRPr lang="en-US" dirty="0"/>
          </a:p>
        </p:txBody>
      </p:sp>
    </p:spTree>
    <p:extLst>
      <p:ext uri="{BB962C8B-B14F-4D97-AF65-F5344CB8AC3E}">
        <p14:creationId xmlns:p14="http://schemas.microsoft.com/office/powerpoint/2010/main" val="938750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a:t>
            </a:r>
            <a:r>
              <a:rPr lang="en-US" dirty="0" err="1" smtClean="0"/>
              <a:t>Scala</a:t>
            </a:r>
            <a:r>
              <a:rPr lang="en-US" baseline="0" dirty="0" smtClean="0"/>
              <a:t> Future type is a container type, in the same way as Option or the collection types. It supports "monadic" operations such as map, </a:t>
            </a:r>
            <a:r>
              <a:rPr lang="en-US" baseline="0" dirty="0" err="1" smtClean="0"/>
              <a:t>flatMap</a:t>
            </a:r>
            <a:r>
              <a:rPr lang="en-US" baseline="0" dirty="0" smtClean="0"/>
              <a:t> and filter. </a:t>
            </a:r>
          </a:p>
          <a:p>
            <a:r>
              <a:rPr lang="en-US" baseline="0" dirty="0" smtClean="0"/>
              <a:t>This allows us to construct what are effectively pipelines of processing on Future value, which do not block even although the actual values may not be present. </a:t>
            </a:r>
          </a:p>
          <a:p>
            <a:r>
              <a:rPr lang="en-US" baseline="0" dirty="0" smtClean="0"/>
              <a:t>In the example, the Future returned by the lookup on the Pricing Service is processed using the call to map, which checks profit and shows a "sell" or "hold" instruction based on the calculated value. This calculation does not occur until the Future has completed.</a:t>
            </a:r>
          </a:p>
          <a:p>
            <a:r>
              <a:rPr lang="en-US" baseline="0" dirty="0" smtClean="0"/>
              <a:t>So we </a:t>
            </a:r>
            <a:endParaRPr lang="en-US" dirty="0"/>
          </a:p>
        </p:txBody>
      </p:sp>
    </p:spTree>
    <p:extLst>
      <p:ext uri="{BB962C8B-B14F-4D97-AF65-F5344CB8AC3E}">
        <p14:creationId xmlns:p14="http://schemas.microsoft.com/office/powerpoint/2010/main" val="956867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Suppose the "strategy"</a:t>
            </a:r>
            <a:r>
              <a:rPr lang="en-US" baseline="0" dirty="0" smtClean="0"/>
              <a:t> function was also to be executed asynchronously. The definition would change so that it returned a Future[String] rather than a String. This means that the original code would end with a Future[Future[String]]. In such a case we can use the </a:t>
            </a:r>
            <a:r>
              <a:rPr lang="en-US" baseline="0" dirty="0" err="1" smtClean="0"/>
              <a:t>flatMap</a:t>
            </a:r>
            <a:r>
              <a:rPr lang="en-US" baseline="0" dirty="0" smtClean="0"/>
              <a:t> function rather than the map function – this removes the nesting and yields the same result.</a:t>
            </a:r>
            <a:endParaRPr lang="en-US" dirty="0"/>
          </a:p>
        </p:txBody>
      </p:sp>
    </p:spTree>
    <p:extLst>
      <p:ext uri="{BB962C8B-B14F-4D97-AF65-F5344CB8AC3E}">
        <p14:creationId xmlns:p14="http://schemas.microsoft.com/office/powerpoint/2010/main" val="316044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Suppose the "strategy"</a:t>
            </a:r>
            <a:r>
              <a:rPr lang="en-US" baseline="0" dirty="0" smtClean="0"/>
              <a:t> function was also to be executed asynchronously. The definition would change so that it returned a Future[String] rather than a String. This means that the original code would end with a Future[Future[String]]. In such a case we can use the </a:t>
            </a:r>
            <a:r>
              <a:rPr lang="en-US" baseline="0" dirty="0" err="1" smtClean="0"/>
              <a:t>flatMap</a:t>
            </a:r>
            <a:r>
              <a:rPr lang="en-US" baseline="0" dirty="0" smtClean="0"/>
              <a:t> function rather than the map function – this removes the nesting and yields the same result.</a:t>
            </a:r>
            <a:endParaRPr lang="en-US" dirty="0"/>
          </a:p>
        </p:txBody>
      </p:sp>
    </p:spTree>
    <p:extLst>
      <p:ext uri="{BB962C8B-B14F-4D97-AF65-F5344CB8AC3E}">
        <p14:creationId xmlns:p14="http://schemas.microsoft.com/office/powerpoint/2010/main" val="1876052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Of course the Future is not guaranteed to complete without error. However</a:t>
            </a:r>
            <a:r>
              <a:rPr lang="en-US" baseline="0" dirty="0" smtClean="0"/>
              <a:t> the error case does not affect the way in which we use it. We simply need to deal with the Failure case when it completes. This can be done using the </a:t>
            </a:r>
            <a:r>
              <a:rPr lang="en-US" baseline="0" dirty="0" err="1" smtClean="0"/>
              <a:t>onFailure</a:t>
            </a:r>
            <a:r>
              <a:rPr lang="en-US" baseline="0" dirty="0" smtClean="0"/>
              <a:t> callback, or the </a:t>
            </a:r>
            <a:r>
              <a:rPr lang="en-US" baseline="0" dirty="0" err="1" smtClean="0"/>
              <a:t>onComplete</a:t>
            </a:r>
            <a:r>
              <a:rPr lang="en-US" baseline="0" dirty="0" smtClean="0"/>
              <a:t> callback, which processes using the two subtypes of the Try[T] type.</a:t>
            </a:r>
            <a:endParaRPr lang="en-US" dirty="0"/>
          </a:p>
        </p:txBody>
      </p:sp>
    </p:spTree>
    <p:extLst>
      <p:ext uri="{BB962C8B-B14F-4D97-AF65-F5344CB8AC3E}">
        <p14:creationId xmlns:p14="http://schemas.microsoft.com/office/powerpoint/2010/main" val="1520630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So far we have concentrated on Futures, which are essentially read-only values. The </a:t>
            </a:r>
            <a:r>
              <a:rPr lang="en-US" dirty="0" err="1" smtClean="0"/>
              <a:t>Scala</a:t>
            </a:r>
            <a:r>
              <a:rPr lang="en-US" dirty="0" smtClean="0"/>
              <a:t> library does</a:t>
            </a:r>
            <a:r>
              <a:rPr lang="en-US" baseline="0" dirty="0" smtClean="0"/>
              <a:t> however allow us to construct the "write" side of the model, using a construct known as a Promise.</a:t>
            </a:r>
          </a:p>
          <a:p>
            <a:r>
              <a:rPr lang="en-US" baseline="0" dirty="0" smtClean="0"/>
              <a:t>A Promise represents a placeholder into which a value of a particular type will be written at some point in the future. The Promise object may be watched by multiple Future objects, and as soon as a value is written to it, these Futures will complete with Success. An important point to remember here is that the Promise may only be written to once. Any attempt to write to it after a value is already there will cause an Exception to be thrown at the write side.</a:t>
            </a:r>
          </a:p>
          <a:p>
            <a:endParaRPr lang="en-US" baseline="0" dirty="0" smtClean="0"/>
          </a:p>
          <a:p>
            <a:r>
              <a:rPr lang="en-US" baseline="0" smtClean="0"/>
              <a:t>@exhibit;</a:t>
            </a:r>
            <a:endParaRPr lang="en-US" dirty="0"/>
          </a:p>
        </p:txBody>
      </p:sp>
    </p:spTree>
    <p:extLst>
      <p:ext uri="{BB962C8B-B14F-4D97-AF65-F5344CB8AC3E}">
        <p14:creationId xmlns:p14="http://schemas.microsoft.com/office/powerpoint/2010/main" val="1473432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xfrm>
            <a:off x="1544638" y="985838"/>
            <a:ext cx="5445125" cy="3403600"/>
          </a:xfrm>
          <a:ln/>
        </p:spPr>
      </p:sp>
      <p:sp>
        <p:nvSpPr>
          <p:cNvPr id="717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err="1" smtClean="0">
                <a:ea typeface="ＭＳ Ｐゴシック" charset="0"/>
              </a:rPr>
              <a:t>Scala</a:t>
            </a:r>
            <a:r>
              <a:rPr lang="en-GB" dirty="0" smtClean="0">
                <a:ea typeface="ＭＳ Ｐゴシック" charset="0"/>
              </a:rPr>
              <a:t> makes it straightforward</a:t>
            </a:r>
            <a:r>
              <a:rPr lang="en-GB" baseline="0" dirty="0" smtClean="0">
                <a:ea typeface="ＭＳ Ｐゴシック" charset="0"/>
              </a:rPr>
              <a:t> to use the standard Threading library from an application. Here we see a simple Runnable class, encapsulating a unit of work intended to be carried out in a Thread. An instance of this type will print out a given word and then wait for a given period of time (milliseconds).</a:t>
            </a:r>
          </a:p>
          <a:p>
            <a:pPr lvl="0"/>
            <a:r>
              <a:rPr lang="en-GB" baseline="0" dirty="0" smtClean="0">
                <a:ea typeface="ＭＳ Ｐゴシック" charset="0"/>
              </a:rPr>
              <a:t>The run method has been written to correctly deal with the </a:t>
            </a:r>
            <a:r>
              <a:rPr lang="en-GB" baseline="0" dirty="0" err="1" smtClean="0">
                <a:ea typeface="ＭＳ Ｐゴシック" charset="0"/>
              </a:rPr>
              <a:t>InterruptedException</a:t>
            </a:r>
            <a:r>
              <a:rPr lang="en-GB" baseline="0" dirty="0" smtClean="0">
                <a:ea typeface="ＭＳ Ｐゴシック" charset="0"/>
              </a:rPr>
              <a:t>, indicating that the thread running the task has been interrupted while in a blocking call (in this case sleep).</a:t>
            </a:r>
            <a:endParaRPr lang="en-GB" dirty="0">
              <a:ea typeface="ＭＳ Ｐゴシック" charset="0"/>
            </a:endParaRPr>
          </a:p>
        </p:txBody>
      </p:sp>
    </p:spTree>
    <p:extLst>
      <p:ext uri="{BB962C8B-B14F-4D97-AF65-F5344CB8AC3E}">
        <p14:creationId xmlns:p14="http://schemas.microsoft.com/office/powerpoint/2010/main" val="806297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Future can be created from a Promise, in which</a:t>
            </a:r>
            <a:r>
              <a:rPr lang="en-US" baseline="0" dirty="0" smtClean="0"/>
              <a:t> case the Future is tied to that Promise and will complete as soon as a value is stored into the Promise. If the Promise already has a value then the Future completes at once.</a:t>
            </a:r>
          </a:p>
          <a:p>
            <a:r>
              <a:rPr lang="en-US" baseline="0" dirty="0" smtClean="0"/>
              <a:t>To complete a Promise, use the success method with the value to be stored, or the failure method with the </a:t>
            </a:r>
            <a:r>
              <a:rPr lang="en-US" baseline="0" dirty="0" err="1" smtClean="0"/>
              <a:t>Throwable</a:t>
            </a:r>
            <a:r>
              <a:rPr lang="en-US" baseline="0" dirty="0" smtClean="0"/>
              <a:t> object to be passed back.</a:t>
            </a:r>
          </a:p>
          <a:p>
            <a:r>
              <a:rPr lang="en-US" baseline="0" dirty="0" smtClean="0"/>
              <a:t>Any attempt to store a value into the Promise after the first one will cause an </a:t>
            </a:r>
            <a:r>
              <a:rPr lang="en-US" baseline="0" dirty="0" err="1" smtClean="0"/>
              <a:t>IllegalStateException</a:t>
            </a:r>
            <a:r>
              <a:rPr lang="en-US" baseline="0" dirty="0" smtClean="0"/>
              <a:t> to be thrown at the setter.</a:t>
            </a:r>
            <a:endParaRPr lang="en-US" dirty="0"/>
          </a:p>
        </p:txBody>
      </p:sp>
    </p:spTree>
    <p:extLst>
      <p:ext uri="{BB962C8B-B14F-4D97-AF65-F5344CB8AC3E}">
        <p14:creationId xmlns:p14="http://schemas.microsoft.com/office/powerpoint/2010/main" val="120737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xfrm>
            <a:off x="1544638" y="985838"/>
            <a:ext cx="5445125" cy="3403600"/>
          </a:xfrm>
          <a:ln/>
        </p:spPr>
      </p:sp>
      <p:sp>
        <p:nvSpPr>
          <p:cNvPr id="717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smtClean="0">
                <a:ea typeface="ＭＳ Ｐゴシック" charset="0"/>
              </a:rPr>
              <a:t>Here we create two threads,</a:t>
            </a:r>
            <a:r>
              <a:rPr lang="en-GB" baseline="0" dirty="0" smtClean="0">
                <a:ea typeface="ＭＳ Ｐゴシック" charset="0"/>
              </a:rPr>
              <a:t> each of which is to run an instance of the "</a:t>
            </a:r>
            <a:r>
              <a:rPr lang="en-GB" baseline="0" dirty="0" err="1" smtClean="0">
                <a:ea typeface="ＭＳ Ｐゴシック" charset="0"/>
              </a:rPr>
              <a:t>TickTock</a:t>
            </a:r>
            <a:r>
              <a:rPr lang="en-GB" baseline="0" dirty="0" smtClean="0">
                <a:ea typeface="ＭＳ Ｐゴシック" charset="0"/>
              </a:rPr>
              <a:t>" type, printing out a different word and then waiting for a given period.</a:t>
            </a:r>
          </a:p>
          <a:p>
            <a:pPr lvl="0"/>
            <a:r>
              <a:rPr lang="en-GB" baseline="0" dirty="0" smtClean="0">
                <a:ea typeface="ＭＳ Ｐゴシック" charset="0"/>
              </a:rPr>
              <a:t>The two threads are started, and then interrupted after a period of 5 seconds.</a:t>
            </a:r>
            <a:endParaRPr lang="en-GB" dirty="0">
              <a:ea typeface="ＭＳ Ｐゴシック" charset="0"/>
            </a:endParaRPr>
          </a:p>
        </p:txBody>
      </p:sp>
    </p:spTree>
    <p:extLst>
      <p:ext uri="{BB962C8B-B14F-4D97-AF65-F5344CB8AC3E}">
        <p14:creationId xmlns:p14="http://schemas.microsoft.com/office/powerpoint/2010/main" val="134111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xfrm>
            <a:off x="1544638" y="985838"/>
            <a:ext cx="5445125" cy="3403600"/>
          </a:xfrm>
          <a:ln/>
        </p:spPr>
      </p:sp>
      <p:sp>
        <p:nvSpPr>
          <p:cNvPr id="717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smtClean="0">
                <a:ea typeface="ＭＳ Ｐゴシック" charset="0"/>
              </a:rPr>
              <a:t>The </a:t>
            </a:r>
            <a:r>
              <a:rPr lang="en-GB" dirty="0" err="1" smtClean="0">
                <a:ea typeface="ＭＳ Ｐゴシック" charset="0"/>
              </a:rPr>
              <a:t>java.util.concurrent</a:t>
            </a:r>
            <a:r>
              <a:rPr lang="en-GB" dirty="0" smtClean="0">
                <a:ea typeface="ＭＳ Ｐゴシック" charset="0"/>
              </a:rPr>
              <a:t> class library introduced in Java5 aimed to simplify execution of tasks in separate</a:t>
            </a:r>
            <a:r>
              <a:rPr lang="en-GB" baseline="0" dirty="0" smtClean="0">
                <a:ea typeface="ＭＳ Ｐゴシック" charset="0"/>
              </a:rPr>
              <a:t> threads by abstracting details of the creation and management of threads into "Executor" objects (effectively thread pools).</a:t>
            </a:r>
          </a:p>
          <a:p>
            <a:pPr lvl="0"/>
            <a:r>
              <a:rPr lang="en-GB" baseline="0" dirty="0" smtClean="0">
                <a:ea typeface="ＭＳ Ｐゴシック" charset="0"/>
              </a:rPr>
              <a:t>Here we see the same application as before, this time run using a thread pool of a fixed size of 2.</a:t>
            </a:r>
            <a:endParaRPr lang="en-GB" dirty="0">
              <a:ea typeface="ＭＳ Ｐゴシック" charset="0"/>
            </a:endParaRPr>
          </a:p>
        </p:txBody>
      </p:sp>
    </p:spTree>
    <p:extLst>
      <p:ext uri="{BB962C8B-B14F-4D97-AF65-F5344CB8AC3E}">
        <p14:creationId xmlns:p14="http://schemas.microsoft.com/office/powerpoint/2010/main" val="25977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There are many problems</a:t>
            </a:r>
            <a:r>
              <a:rPr lang="en-US" baseline="0" dirty="0" smtClean="0"/>
              <a:t> connected with writing code using the low level threading primitives, making it prone to errors that are often related to timing and extremely hard to diagnose.</a:t>
            </a:r>
          </a:p>
        </p:txBody>
      </p:sp>
    </p:spTree>
    <p:extLst>
      <p:ext uri="{BB962C8B-B14F-4D97-AF65-F5344CB8AC3E}">
        <p14:creationId xmlns:p14="http://schemas.microsoft.com/office/powerpoint/2010/main" val="680371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better approach</a:t>
            </a:r>
            <a:r>
              <a:rPr lang="en-US" baseline="0" dirty="0" smtClean="0"/>
              <a:t> would be to carry out the request in a way that does not  necessarily block the calling thread – perhaps issue the request in a separate thread that can block without affecting the main thread. Once the result is obtained it is passed back into the calling thread using some form of callback mechanism.</a:t>
            </a:r>
          </a:p>
          <a:p>
            <a:r>
              <a:rPr lang="en-US" baseline="0" dirty="0" smtClean="0"/>
              <a:t>This leaves the possibility for the main thread to continue executing for at least part of the time, until it reaches a point where it absolutely requires the value to be available.</a:t>
            </a:r>
          </a:p>
          <a:p>
            <a:r>
              <a:rPr lang="en-US" baseline="0" dirty="0" smtClean="0"/>
              <a:t>The thread (or threads) that provide the mechanism to execute the request is called the </a:t>
            </a:r>
            <a:r>
              <a:rPr lang="en-US" baseline="0" dirty="0" err="1" smtClean="0"/>
              <a:t>ExecutionContext</a:t>
            </a:r>
            <a:r>
              <a:rPr lang="en-US" baseline="0" dirty="0" smtClean="0"/>
              <a:t>. The calling thread uses a construct called a Future to represent the result.</a:t>
            </a:r>
          </a:p>
          <a:p>
            <a:endParaRPr lang="en-US" baseline="0" dirty="0" smtClean="0"/>
          </a:p>
          <a:p>
            <a:r>
              <a:rPr lang="en-US" baseline="0" dirty="0" smtClean="0"/>
              <a:t>@exhibit;</a:t>
            </a:r>
            <a:endParaRPr lang="en-US" dirty="0"/>
          </a:p>
        </p:txBody>
      </p:sp>
    </p:spTree>
    <p:extLst>
      <p:ext uri="{BB962C8B-B14F-4D97-AF65-F5344CB8AC3E}">
        <p14:creationId xmlns:p14="http://schemas.microsoft.com/office/powerpoint/2010/main" val="822665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better approach</a:t>
            </a:r>
            <a:r>
              <a:rPr lang="en-US" baseline="0" dirty="0" smtClean="0"/>
              <a:t> would be to carry out the request in a way that does not  necessarily block the calling thread – perhaps issue the request in a separate thread that can block without affecting the main thread. Once the result is obtained it is passed back into the calling thread using some form of callback mechanism.</a:t>
            </a:r>
          </a:p>
          <a:p>
            <a:r>
              <a:rPr lang="en-US" baseline="0" dirty="0" smtClean="0"/>
              <a:t>This leaves the possibility for the main thread to continue executing for at least part of the time, until it reaches a point where it absolutely requires the value to be available.</a:t>
            </a:r>
          </a:p>
          <a:p>
            <a:r>
              <a:rPr lang="en-US" baseline="0" dirty="0" smtClean="0"/>
              <a:t>The thread (or threads) that provide the mechanism to execute the request is called the </a:t>
            </a:r>
            <a:r>
              <a:rPr lang="en-US" baseline="0" dirty="0" err="1" smtClean="0"/>
              <a:t>ExecutionContext</a:t>
            </a:r>
            <a:r>
              <a:rPr lang="en-US" baseline="0" dirty="0" smtClean="0"/>
              <a:t>. The calling thread uses a construct called a Future to represent the result.</a:t>
            </a:r>
          </a:p>
          <a:p>
            <a:endParaRPr lang="en-US" baseline="0" dirty="0" smtClean="0"/>
          </a:p>
          <a:p>
            <a:r>
              <a:rPr lang="en-US" baseline="0" dirty="0" smtClean="0"/>
              <a:t>@exhibit;</a:t>
            </a:r>
            <a:endParaRPr lang="en-US" dirty="0"/>
          </a:p>
        </p:txBody>
      </p:sp>
    </p:spTree>
    <p:extLst>
      <p:ext uri="{BB962C8B-B14F-4D97-AF65-F5344CB8AC3E}">
        <p14:creationId xmlns:p14="http://schemas.microsoft.com/office/powerpoint/2010/main" val="1176948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order to implement asynchronous</a:t>
            </a:r>
            <a:r>
              <a:rPr lang="en-US" baseline="0" dirty="0" smtClean="0"/>
              <a:t> applications as described, we need a way of representing the result of the calculation. A Future is a construct that can be used to represent the result of a calculation that may not yet have been completed, in such a way that we can use the "value" as it it were there…</a:t>
            </a:r>
          </a:p>
          <a:p>
            <a:r>
              <a:rPr lang="en-US" baseline="0" dirty="0" smtClean="0"/>
              <a:t>This is a very common idiom, and different implementations appear in many different languages and libraries, including the Java Concurrent API.</a:t>
            </a:r>
            <a:endParaRPr lang="en-US" dirty="0"/>
          </a:p>
        </p:txBody>
      </p:sp>
    </p:spTree>
    <p:extLst>
      <p:ext uri="{BB962C8B-B14F-4D97-AF65-F5344CB8AC3E}">
        <p14:creationId xmlns:p14="http://schemas.microsoft.com/office/powerpoint/2010/main" val="1928629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To make the call in an asynchronous way, we use the function</a:t>
            </a:r>
            <a:r>
              <a:rPr lang="en-US" baseline="0" dirty="0" smtClean="0"/>
              <a:t> future, which dispatches the call according the an </a:t>
            </a:r>
            <a:r>
              <a:rPr lang="en-US" baseline="0" dirty="0" err="1" smtClean="0"/>
              <a:t>ExecutionContext</a:t>
            </a:r>
            <a:r>
              <a:rPr lang="en-US" baseline="0" dirty="0" smtClean="0"/>
              <a:t>. As shown we import a set of implicit definitions in the object </a:t>
            </a:r>
            <a:r>
              <a:rPr lang="en-US" baseline="0" dirty="0" err="1" smtClean="0"/>
              <a:t>ExecutionContext.Implicits.global</a:t>
            </a:r>
            <a:r>
              <a:rPr lang="en-US" baseline="0" dirty="0" smtClean="0"/>
              <a:t> from the </a:t>
            </a:r>
            <a:r>
              <a:rPr lang="en-US" baseline="0" dirty="0" err="1" smtClean="0"/>
              <a:t>scala.concurrent</a:t>
            </a:r>
            <a:r>
              <a:rPr lang="en-US" baseline="0" dirty="0" smtClean="0"/>
              <a:t> package. This dispatches onto a thread pool created "behind the scenes".</a:t>
            </a:r>
          </a:p>
          <a:p>
            <a:r>
              <a:rPr lang="en-US" baseline="0" dirty="0" smtClean="0"/>
              <a:t>The return from the future function is an object of type Future[Double], which represents a placeholder for a Double value.</a:t>
            </a:r>
            <a:endParaRPr lang="en-US" dirty="0"/>
          </a:p>
        </p:txBody>
      </p:sp>
    </p:spTree>
    <p:extLst>
      <p:ext uri="{BB962C8B-B14F-4D97-AF65-F5344CB8AC3E}">
        <p14:creationId xmlns:p14="http://schemas.microsoft.com/office/powerpoint/2010/main" val="144930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050758"/>
            <a:ext cx="7886700" cy="41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smtClean="0"/>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69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9/21/16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9/21/16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9/21/16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9/21/16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9/21/16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9/21/16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9/21/16</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Concurrent and </a:t>
            </a:r>
            <a:br>
              <a:rPr lang="en-US" dirty="0" smtClean="0"/>
            </a:br>
            <a:r>
              <a:rPr lang="en-US" dirty="0" smtClean="0"/>
              <a:t>Asynchronous Programming</a:t>
            </a:r>
            <a:br>
              <a:rPr lang="en-US" dirty="0" smtClean="0"/>
            </a:br>
            <a:r>
              <a:rPr lang="en-US" dirty="0" smtClean="0"/>
              <a:t>in Scala</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spTree>
    <p:extLst>
      <p:ext uri="{BB962C8B-B14F-4D97-AF65-F5344CB8AC3E}">
        <p14:creationId xmlns:p14="http://schemas.microsoft.com/office/powerpoint/2010/main" val="56986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a:t>
            </a:r>
            <a:endParaRPr lang="en-US" dirty="0"/>
          </a:p>
        </p:txBody>
      </p:sp>
      <p:sp>
        <p:nvSpPr>
          <p:cNvPr id="3" name="Content Placeholder 2"/>
          <p:cNvSpPr>
            <a:spLocks noGrp="1"/>
          </p:cNvSpPr>
          <p:nvPr>
            <p:ph idx="1"/>
          </p:nvPr>
        </p:nvSpPr>
        <p:spPr>
          <a:xfrm>
            <a:off x="628650" y="1149354"/>
            <a:ext cx="6985000" cy="2413000"/>
          </a:xfrm>
        </p:spPr>
        <p:txBody>
          <a:bodyPr/>
          <a:lstStyle/>
          <a:p>
            <a:r>
              <a:rPr lang="en-US" dirty="0" smtClean="0"/>
              <a:t>Service with asynchronous interface</a:t>
            </a:r>
          </a:p>
          <a:p>
            <a:endParaRPr lang="en-US" dirty="0"/>
          </a:p>
          <a:p>
            <a:endParaRPr lang="en-US" dirty="0" smtClean="0"/>
          </a:p>
          <a:p>
            <a:endParaRPr lang="en-US" dirty="0"/>
          </a:p>
          <a:p>
            <a:endParaRPr lang="en-US" dirty="0" smtClean="0"/>
          </a:p>
          <a:p>
            <a:endParaRPr lang="en-US" dirty="0"/>
          </a:p>
          <a:p>
            <a:pPr marL="761970" lvl="2" indent="0">
              <a:buNone/>
            </a:pPr>
            <a:endParaRPr lang="en-US" dirty="0" smtClean="0"/>
          </a:p>
        </p:txBody>
      </p:sp>
      <p:sp>
        <p:nvSpPr>
          <p:cNvPr id="4" name="TextBox 3"/>
          <p:cNvSpPr txBox="1"/>
          <p:nvPr/>
        </p:nvSpPr>
        <p:spPr>
          <a:xfrm>
            <a:off x="1021554" y="1709283"/>
            <a:ext cx="5670142" cy="3280486"/>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tIns="108000" bIns="108000" rtlCol="0">
            <a:spAutoFit/>
          </a:bodyPr>
          <a:lstStyle/>
          <a:p>
            <a:pPr>
              <a:lnSpc>
                <a:spcPts val="1780"/>
              </a:lnSpc>
            </a:pPr>
            <a:r>
              <a:rPr lang="en-US" sz="1200" dirty="0" smtClean="0">
                <a:latin typeface="Monaco" charset="0"/>
                <a:ea typeface="Monaco" charset="0"/>
                <a:cs typeface="Monaco" charset="0"/>
              </a:rPr>
              <a:t>import </a:t>
            </a:r>
            <a:r>
              <a:rPr lang="en-US" sz="1200" dirty="0" err="1">
                <a:latin typeface="Monaco" charset="0"/>
                <a:ea typeface="Monaco" charset="0"/>
                <a:cs typeface="Monaco" charset="0"/>
              </a:rPr>
              <a:t>scala.concurrent</a:t>
            </a:r>
            <a:r>
              <a:rPr lang="en-US" sz="1200" dirty="0">
                <a:latin typeface="Monaco" charset="0"/>
                <a:ea typeface="Monaco" charset="0"/>
                <a:cs typeface="Monaco" charset="0"/>
              </a:rPr>
              <a:t>._</a:t>
            </a:r>
          </a:p>
          <a:p>
            <a:pPr>
              <a:lnSpc>
                <a:spcPts val="1780"/>
              </a:lnSpc>
            </a:pPr>
            <a:r>
              <a:rPr lang="en-US" sz="1200" dirty="0" smtClean="0">
                <a:latin typeface="Monaco" charset="0"/>
                <a:ea typeface="Monaco" charset="0"/>
                <a:cs typeface="Monaco" charset="0"/>
              </a:rPr>
              <a:t>import </a:t>
            </a:r>
            <a:r>
              <a:rPr lang="en-US" sz="1200" dirty="0" err="1">
                <a:latin typeface="Monaco" charset="0"/>
                <a:ea typeface="Monaco" charset="0"/>
                <a:cs typeface="Monaco" charset="0"/>
              </a:rPr>
              <a:t>ExecutionContext.Implicits.global</a:t>
            </a:r>
            <a:endParaRPr lang="en-US" sz="1200" dirty="0">
              <a:latin typeface="Monaco" charset="0"/>
              <a:ea typeface="Monaco" charset="0"/>
              <a:cs typeface="Monaco" charset="0"/>
            </a:endParaRPr>
          </a:p>
          <a:p>
            <a:pPr>
              <a:lnSpc>
                <a:spcPts val="1780"/>
              </a:lnSpc>
            </a:pPr>
            <a:r>
              <a:rPr lang="en-US" sz="1200" dirty="0">
                <a:latin typeface="Monaco" charset="0"/>
                <a:ea typeface="Monaco" charset="0"/>
                <a:cs typeface="Monaco" charset="0"/>
              </a:rPr>
              <a:t>  </a:t>
            </a:r>
          </a:p>
          <a:p>
            <a:r>
              <a:rPr lang="en-US" sz="1200" dirty="0">
                <a:latin typeface="Monaco" charset="0"/>
                <a:ea typeface="Monaco" charset="0"/>
                <a:cs typeface="Monaco" charset="0"/>
              </a:rPr>
              <a:t>object </a:t>
            </a:r>
            <a:r>
              <a:rPr lang="en-US" sz="1200" dirty="0" err="1">
                <a:latin typeface="Monaco" charset="0"/>
                <a:ea typeface="Monaco" charset="0"/>
                <a:cs typeface="Monaco" charset="0"/>
              </a:rPr>
              <a:t>PricingService</a:t>
            </a:r>
            <a:r>
              <a:rPr lang="en-US" sz="1200" dirty="0">
                <a:latin typeface="Monaco" charset="0"/>
                <a:ea typeface="Monaco" charset="0"/>
                <a:cs typeface="Monaco" charset="0"/>
              </a:rPr>
              <a:t> {</a:t>
            </a:r>
          </a:p>
          <a:p>
            <a:pPr>
              <a:lnSpc>
                <a:spcPts val="1640"/>
              </a:lnSpc>
              <a:spcBef>
                <a:spcPts val="600"/>
              </a:spcBef>
            </a:pP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a:latin typeface="Monaco" charset="0"/>
                <a:ea typeface="Monaco" charset="0"/>
                <a:cs typeface="Monaco" charset="0"/>
              </a:rPr>
              <a:t>prices: Map[String, Double] = Map (</a:t>
            </a:r>
          </a:p>
          <a:p>
            <a:pPr>
              <a:lnSpc>
                <a:spcPts val="1640"/>
              </a:lnSpc>
            </a:pPr>
            <a:r>
              <a:rPr lang="de-DE" sz="1200" dirty="0" smtClean="0">
                <a:latin typeface="Monaco" charset="0"/>
                <a:ea typeface="Monaco" charset="0"/>
                <a:cs typeface="Monaco" charset="0"/>
              </a:rPr>
              <a:t>    "</a:t>
            </a:r>
            <a:r>
              <a:rPr lang="de-DE" sz="1200" dirty="0">
                <a:latin typeface="Monaco" charset="0"/>
                <a:ea typeface="Monaco" charset="0"/>
                <a:cs typeface="Monaco" charset="0"/>
              </a:rPr>
              <a:t>GOOG" -&gt; 733.20,</a:t>
            </a:r>
          </a:p>
          <a:p>
            <a:pPr>
              <a:lnSpc>
                <a:spcPts val="1640"/>
              </a:lnSpc>
            </a:pPr>
            <a:r>
              <a:rPr lang="de-DE" sz="1200" dirty="0" smtClean="0">
                <a:latin typeface="Monaco" charset="0"/>
                <a:ea typeface="Monaco" charset="0"/>
                <a:cs typeface="Monaco" charset="0"/>
              </a:rPr>
              <a:t>    "</a:t>
            </a:r>
            <a:r>
              <a:rPr lang="de-DE" sz="1200" dirty="0">
                <a:latin typeface="Monaco" charset="0"/>
                <a:ea typeface="Monaco" charset="0"/>
                <a:cs typeface="Monaco" charset="0"/>
              </a:rPr>
              <a:t>AAPL" -&gt; 112.0,</a:t>
            </a:r>
          </a:p>
          <a:p>
            <a:pPr>
              <a:lnSpc>
                <a:spcPts val="1640"/>
              </a:lnSpc>
            </a:pPr>
            <a:r>
              <a:rPr lang="de-DE" sz="1200" dirty="0" smtClean="0">
                <a:latin typeface="Monaco" charset="0"/>
                <a:ea typeface="Monaco" charset="0"/>
                <a:cs typeface="Monaco" charset="0"/>
              </a:rPr>
              <a:t>    "</a:t>
            </a:r>
            <a:r>
              <a:rPr lang="de-DE" sz="1200" dirty="0">
                <a:latin typeface="Monaco" charset="0"/>
                <a:ea typeface="Monaco" charset="0"/>
                <a:cs typeface="Monaco" charset="0"/>
              </a:rPr>
              <a:t>MSFT" -&gt; 35.33</a:t>
            </a:r>
          </a:p>
          <a:p>
            <a:pPr>
              <a:lnSpc>
                <a:spcPts val="1640"/>
              </a:lnSpc>
            </a:pPr>
            <a:r>
              <a:rPr lang="de-DE" sz="1200" dirty="0" smtClean="0">
                <a:latin typeface="Monaco" charset="0"/>
                <a:ea typeface="Monaco" charset="0"/>
                <a:cs typeface="Monaco" charset="0"/>
              </a:rPr>
              <a:t>  )</a:t>
            </a:r>
            <a:endParaRPr lang="de-DE" sz="1200" dirty="0">
              <a:latin typeface="Monaco" charset="0"/>
              <a:ea typeface="Monaco" charset="0"/>
              <a:cs typeface="Monaco" charset="0"/>
            </a:endParaRPr>
          </a:p>
          <a:p>
            <a:pPr>
              <a:lnSpc>
                <a:spcPts val="1640"/>
              </a:lnSpc>
              <a:spcBef>
                <a:spcPts val="600"/>
              </a:spcBef>
            </a:pP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def</a:t>
            </a:r>
            <a:r>
              <a:rPr lang="de-DE" sz="1200" dirty="0" smtClean="0">
                <a:latin typeface="Monaco" charset="0"/>
                <a:ea typeface="Monaco" charset="0"/>
                <a:cs typeface="Monaco" charset="0"/>
              </a:rPr>
              <a:t> </a:t>
            </a:r>
            <a:r>
              <a:rPr lang="de-DE" sz="1200" dirty="0" err="1">
                <a:latin typeface="Monaco" charset="0"/>
                <a:ea typeface="Monaco" charset="0"/>
                <a:cs typeface="Monaco" charset="0"/>
              </a:rPr>
              <a:t>priceForSym</a:t>
            </a:r>
            <a:r>
              <a:rPr lang="de-DE" sz="1200" dirty="0">
                <a:latin typeface="Monaco" charset="0"/>
                <a:ea typeface="Monaco" charset="0"/>
                <a:cs typeface="Monaco" charset="0"/>
              </a:rPr>
              <a:t>( </a:t>
            </a:r>
            <a:r>
              <a:rPr lang="de-DE" sz="1200" dirty="0" err="1">
                <a:latin typeface="Monaco" charset="0"/>
                <a:ea typeface="Monaco" charset="0"/>
                <a:cs typeface="Monaco" charset="0"/>
              </a:rPr>
              <a:t>sym</a:t>
            </a:r>
            <a:r>
              <a:rPr lang="de-DE" sz="1200" dirty="0">
                <a:latin typeface="Monaco" charset="0"/>
                <a:ea typeface="Monaco" charset="0"/>
                <a:cs typeface="Monaco" charset="0"/>
              </a:rPr>
              <a:t>: String ): Future[Double] = F</a:t>
            </a:r>
            <a:r>
              <a:rPr lang="de-DE" sz="1200" dirty="0" smtClean="0">
                <a:latin typeface="Monaco" charset="0"/>
                <a:ea typeface="Monaco" charset="0"/>
                <a:cs typeface="Monaco" charset="0"/>
              </a:rPr>
              <a:t>uture </a:t>
            </a:r>
            <a:r>
              <a:rPr lang="de-DE" sz="1200" dirty="0">
                <a:latin typeface="Monaco" charset="0"/>
                <a:ea typeface="Monaco" charset="0"/>
                <a:cs typeface="Monaco" charset="0"/>
              </a:rPr>
              <a:t>{</a:t>
            </a:r>
          </a:p>
          <a:p>
            <a:pPr>
              <a:lnSpc>
                <a:spcPts val="1640"/>
              </a:lnSpc>
            </a:pP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Thread.sleep</a:t>
            </a:r>
            <a:r>
              <a:rPr lang="de-DE" sz="1200" dirty="0" smtClean="0">
                <a:latin typeface="Monaco" charset="0"/>
                <a:ea typeface="Monaco" charset="0"/>
                <a:cs typeface="Monaco" charset="0"/>
              </a:rPr>
              <a:t>(2000</a:t>
            </a:r>
            <a:r>
              <a:rPr lang="de-DE" sz="1200" dirty="0">
                <a:latin typeface="Monaco" charset="0"/>
                <a:ea typeface="Monaco" charset="0"/>
                <a:cs typeface="Monaco" charset="0"/>
              </a:rPr>
              <a:t>)</a:t>
            </a:r>
          </a:p>
          <a:p>
            <a:pPr>
              <a:lnSpc>
                <a:spcPts val="1640"/>
              </a:lnSpc>
            </a:pP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prices</a:t>
            </a:r>
            <a:r>
              <a:rPr lang="de-DE" sz="1200" dirty="0" smtClean="0">
                <a:latin typeface="Monaco" charset="0"/>
                <a:ea typeface="Monaco" charset="0"/>
                <a:cs typeface="Monaco" charset="0"/>
              </a:rPr>
              <a:t>(</a:t>
            </a:r>
            <a:r>
              <a:rPr lang="de-DE" sz="1200" dirty="0" err="1" smtClean="0">
                <a:latin typeface="Monaco" charset="0"/>
                <a:ea typeface="Monaco" charset="0"/>
                <a:cs typeface="Monaco" charset="0"/>
              </a:rPr>
              <a:t>sym</a:t>
            </a:r>
            <a:r>
              <a:rPr lang="de-DE" sz="1200" dirty="0">
                <a:latin typeface="Monaco" charset="0"/>
                <a:ea typeface="Monaco" charset="0"/>
                <a:cs typeface="Monaco" charset="0"/>
              </a:rPr>
              <a:t>)</a:t>
            </a:r>
          </a:p>
          <a:p>
            <a:pPr>
              <a:lnSpc>
                <a:spcPts val="1640"/>
              </a:lnSpc>
            </a:pPr>
            <a:r>
              <a:rPr lang="de-DE" sz="1200" dirty="0" smtClean="0">
                <a:latin typeface="Monaco" charset="0"/>
                <a:ea typeface="Monaco" charset="0"/>
                <a:cs typeface="Monaco" charset="0"/>
              </a:rPr>
              <a:t>  }</a:t>
            </a:r>
            <a:endParaRPr lang="de-DE" sz="1200" dirty="0">
              <a:latin typeface="Monaco" charset="0"/>
              <a:ea typeface="Monaco" charset="0"/>
              <a:cs typeface="Monaco" charset="0"/>
            </a:endParaRPr>
          </a:p>
          <a:p>
            <a:r>
              <a:rPr lang="de-DE" sz="1200" dirty="0" smtClean="0">
                <a:latin typeface="Monaco" charset="0"/>
                <a:ea typeface="Monaco" charset="0"/>
                <a:cs typeface="Monaco" charset="0"/>
              </a:rPr>
              <a:t>}</a:t>
            </a:r>
            <a:endParaRPr lang="en-US" sz="1200" dirty="0">
              <a:latin typeface="Monaco" charset="0"/>
              <a:ea typeface="Monaco" charset="0"/>
              <a:cs typeface="Monaco" charset="0"/>
            </a:endParaRPr>
          </a:p>
        </p:txBody>
      </p:sp>
    </p:spTree>
    <p:extLst>
      <p:ext uri="{BB962C8B-B14F-4D97-AF65-F5344CB8AC3E}">
        <p14:creationId xmlns:p14="http://schemas.microsoft.com/office/powerpoint/2010/main" val="204675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a:t>
            </a:r>
            <a:endParaRPr lang="en-US" dirty="0"/>
          </a:p>
        </p:txBody>
      </p:sp>
      <p:sp>
        <p:nvSpPr>
          <p:cNvPr id="3" name="Content Placeholder 2"/>
          <p:cNvSpPr>
            <a:spLocks noGrp="1"/>
          </p:cNvSpPr>
          <p:nvPr>
            <p:ph idx="1"/>
          </p:nvPr>
        </p:nvSpPr>
        <p:spPr>
          <a:xfrm>
            <a:off x="628650" y="1149354"/>
            <a:ext cx="6985000" cy="2413000"/>
          </a:xfrm>
        </p:spPr>
        <p:txBody>
          <a:bodyPr/>
          <a:lstStyle/>
          <a:p>
            <a:r>
              <a:rPr lang="en-US" dirty="0" smtClean="0"/>
              <a:t>Using the service</a:t>
            </a:r>
          </a:p>
          <a:p>
            <a:endParaRPr lang="en-US" dirty="0"/>
          </a:p>
          <a:p>
            <a:endParaRPr lang="en-US" dirty="0" smtClean="0"/>
          </a:p>
          <a:p>
            <a:endParaRPr lang="en-US" dirty="0"/>
          </a:p>
          <a:p>
            <a:endParaRPr lang="en-US" dirty="0" smtClean="0"/>
          </a:p>
          <a:p>
            <a:endParaRPr lang="en-US" dirty="0"/>
          </a:p>
          <a:p>
            <a:pPr marL="761970" lvl="2" indent="0">
              <a:buNone/>
            </a:pPr>
            <a:endParaRPr lang="en-US" dirty="0" smtClean="0"/>
          </a:p>
        </p:txBody>
      </p:sp>
      <p:sp>
        <p:nvSpPr>
          <p:cNvPr id="4" name="TextBox 3"/>
          <p:cNvSpPr txBox="1"/>
          <p:nvPr/>
        </p:nvSpPr>
        <p:spPr>
          <a:xfrm>
            <a:off x="1021554" y="1709283"/>
            <a:ext cx="4740400" cy="1095273"/>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tIns="108000" bIns="108000" rtlCol="0">
            <a:spAutoFit/>
          </a:bodyPr>
          <a:lstStyle/>
          <a:p>
            <a:pPr>
              <a:lnSpc>
                <a:spcPts val="1780"/>
              </a:lnSpc>
            </a:pPr>
            <a:r>
              <a:rPr lang="en-US" sz="1200" dirty="0">
                <a:latin typeface="Monaco" charset="0"/>
                <a:ea typeface="Monaco" charset="0"/>
                <a:cs typeface="Monaco" charset="0"/>
              </a:rPr>
              <a:t> import </a:t>
            </a:r>
            <a:r>
              <a:rPr lang="en-US" sz="1200" dirty="0" err="1">
                <a:latin typeface="Monaco" charset="0"/>
                <a:ea typeface="Monaco" charset="0"/>
                <a:cs typeface="Monaco" charset="0"/>
              </a:rPr>
              <a:t>scala.concurrent</a:t>
            </a:r>
            <a:r>
              <a:rPr lang="en-US" sz="1200" dirty="0">
                <a:latin typeface="Monaco" charset="0"/>
                <a:ea typeface="Monaco" charset="0"/>
                <a:cs typeface="Monaco" charset="0"/>
              </a:rPr>
              <a:t>._</a:t>
            </a:r>
          </a:p>
          <a:p>
            <a:pPr>
              <a:lnSpc>
                <a:spcPts val="1780"/>
              </a:lnSpc>
            </a:pPr>
            <a:r>
              <a:rPr lang="en-US" sz="1200" dirty="0">
                <a:latin typeface="Monaco" charset="0"/>
                <a:ea typeface="Monaco" charset="0"/>
                <a:cs typeface="Monaco" charset="0"/>
              </a:rPr>
              <a:t> import </a:t>
            </a:r>
            <a:r>
              <a:rPr lang="en-US" sz="1200" dirty="0" err="1">
                <a:latin typeface="Monaco" charset="0"/>
                <a:ea typeface="Monaco" charset="0"/>
                <a:cs typeface="Monaco" charset="0"/>
              </a:rPr>
              <a:t>ExecutionContext.Implicits.global</a:t>
            </a:r>
            <a:endParaRPr lang="en-US" sz="1200" dirty="0">
              <a:latin typeface="Monaco" charset="0"/>
              <a:ea typeface="Monaco" charset="0"/>
              <a:cs typeface="Monaco" charset="0"/>
            </a:endParaRPr>
          </a:p>
          <a:p>
            <a:pPr>
              <a:lnSpc>
                <a:spcPts val="1780"/>
              </a:lnSpc>
            </a:pPr>
            <a:r>
              <a:rPr lang="en-US" sz="1200" dirty="0">
                <a:latin typeface="Monaco" charset="0"/>
                <a:ea typeface="Monaco" charset="0"/>
                <a:cs typeface="Monaco" charset="0"/>
              </a:rPr>
              <a:t>  </a:t>
            </a:r>
          </a:p>
          <a:p>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err="1">
                <a:latin typeface="Monaco" charset="0"/>
                <a:ea typeface="Monaco" charset="0"/>
                <a:cs typeface="Monaco" charset="0"/>
              </a:rPr>
              <a:t>fPrice</a:t>
            </a:r>
            <a:r>
              <a:rPr lang="en-US" sz="1200" dirty="0">
                <a:latin typeface="Monaco" charset="0"/>
                <a:ea typeface="Monaco" charset="0"/>
                <a:cs typeface="Monaco" charset="0"/>
              </a:rPr>
              <a:t> = </a:t>
            </a:r>
            <a:r>
              <a:rPr lang="en-US" sz="1200" dirty="0" err="1">
                <a:latin typeface="Monaco" charset="0"/>
                <a:ea typeface="Monaco" charset="0"/>
                <a:cs typeface="Monaco" charset="0"/>
              </a:rPr>
              <a:t>PricingService.priceForSym</a:t>
            </a:r>
            <a:r>
              <a:rPr lang="en-US" sz="1200" dirty="0">
                <a:latin typeface="Monaco" charset="0"/>
                <a:ea typeface="Monaco" charset="0"/>
                <a:cs typeface="Monaco" charset="0"/>
              </a:rPr>
              <a:t>("AAPL</a:t>
            </a:r>
            <a:r>
              <a:rPr lang="en-US" sz="1200" dirty="0" smtClean="0">
                <a:latin typeface="Monaco" charset="0"/>
                <a:ea typeface="Monaco" charset="0"/>
                <a:cs typeface="Monaco" charset="0"/>
              </a:rPr>
              <a:t>")</a:t>
            </a:r>
            <a:endParaRPr lang="en-US" sz="1200" dirty="0">
              <a:latin typeface="Monaco" charset="0"/>
              <a:ea typeface="Monaco" charset="0"/>
              <a:cs typeface="Monaco" charset="0"/>
            </a:endParaRPr>
          </a:p>
        </p:txBody>
      </p:sp>
      <p:sp>
        <p:nvSpPr>
          <p:cNvPr id="13" name="Down Arrow 12"/>
          <p:cNvSpPr/>
          <p:nvPr/>
        </p:nvSpPr>
        <p:spPr>
          <a:xfrm>
            <a:off x="2730500" y="3429000"/>
            <a:ext cx="889000" cy="17145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4" name="Rectangle 13"/>
          <p:cNvSpPr/>
          <p:nvPr/>
        </p:nvSpPr>
        <p:spPr>
          <a:xfrm>
            <a:off x="4191000" y="3873500"/>
            <a:ext cx="444500" cy="4445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15" name="Straight Arrow Connector 14"/>
          <p:cNvCxnSpPr/>
          <p:nvPr/>
        </p:nvCxnSpPr>
        <p:spPr>
          <a:xfrm flipH="1">
            <a:off x="3365500" y="4318000"/>
            <a:ext cx="825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429000" y="3873500"/>
            <a:ext cx="806155" cy="72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0788" y="3873500"/>
            <a:ext cx="444500" cy="444500"/>
          </a:xfrm>
          <a:prstGeom prst="rect">
            <a:avLst/>
          </a:prstGeom>
          <a:pattFill prst="wdUpDiag">
            <a:fgClr>
              <a:srgbClr val="7F3939"/>
            </a:fgClr>
            <a:bgClr>
              <a:srgbClr val="9CD69C"/>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18" name="Straight Arrow Connector 17"/>
          <p:cNvCxnSpPr>
            <a:stCxn id="19" idx="4"/>
          </p:cNvCxnSpPr>
          <p:nvPr/>
        </p:nvCxnSpPr>
        <p:spPr>
          <a:xfrm>
            <a:off x="3175000" y="3937000"/>
            <a:ext cx="0" cy="317500"/>
          </a:xfrm>
          <a:prstGeom prst="straightConnector1">
            <a:avLst/>
          </a:prstGeom>
          <a:ln w="12700">
            <a:prstDash val="lgDash"/>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092156" y="3771311"/>
            <a:ext cx="165689" cy="165689"/>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0" name="Oval 19"/>
          <p:cNvSpPr/>
          <p:nvPr/>
        </p:nvSpPr>
        <p:spPr>
          <a:xfrm>
            <a:off x="3092156" y="4227901"/>
            <a:ext cx="165689" cy="165689"/>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1" name="Oval 20"/>
          <p:cNvSpPr/>
          <p:nvPr/>
        </p:nvSpPr>
        <p:spPr>
          <a:xfrm>
            <a:off x="3132974" y="4268719"/>
            <a:ext cx="84053" cy="84053"/>
          </a:xfrm>
          <a:prstGeom prst="ellipse">
            <a:avLst/>
          </a:prstGeom>
          <a:solidFill>
            <a:srgbClr val="0070C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2" name="Cloud 21"/>
          <p:cNvSpPr/>
          <p:nvPr/>
        </p:nvSpPr>
        <p:spPr>
          <a:xfrm>
            <a:off x="5143501" y="3619500"/>
            <a:ext cx="1138504" cy="922436"/>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23" name="Straight Arrow Connector 22"/>
          <p:cNvCxnSpPr/>
          <p:nvPr/>
        </p:nvCxnSpPr>
        <p:spPr>
          <a:xfrm>
            <a:off x="4635500" y="3873500"/>
            <a:ext cx="635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635500" y="4318000"/>
            <a:ext cx="5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06500" y="3619500"/>
            <a:ext cx="1688283" cy="307777"/>
          </a:xfrm>
          <a:prstGeom prst="rect">
            <a:avLst/>
          </a:prstGeom>
          <a:noFill/>
        </p:spPr>
        <p:txBody>
          <a:bodyPr wrap="none" rtlCol="0">
            <a:spAutoFit/>
          </a:bodyPr>
          <a:lstStyle/>
          <a:p>
            <a:r>
              <a:rPr lang="en-US" sz="1400" dirty="0">
                <a:latin typeface="Monaco" charset="0"/>
                <a:ea typeface="Monaco" charset="0"/>
                <a:cs typeface="Monaco" charset="0"/>
              </a:rPr>
              <a:t>Future[Double]</a:t>
            </a:r>
          </a:p>
        </p:txBody>
      </p:sp>
      <p:cxnSp>
        <p:nvCxnSpPr>
          <p:cNvPr id="28" name="Straight Connector 27"/>
          <p:cNvCxnSpPr>
            <a:stCxn id="10" idx="3"/>
          </p:cNvCxnSpPr>
          <p:nvPr/>
        </p:nvCxnSpPr>
        <p:spPr bwMode="auto">
          <a:xfrm>
            <a:off x="2894783" y="3773389"/>
            <a:ext cx="153218" cy="36612"/>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Arrow Connector 5"/>
          <p:cNvCxnSpPr/>
          <p:nvPr/>
        </p:nvCxnSpPr>
        <p:spPr>
          <a:xfrm>
            <a:off x="1862051" y="2726575"/>
            <a:ext cx="0" cy="892925"/>
          </a:xfrm>
          <a:prstGeom prst="straightConnector1">
            <a:avLst/>
          </a:prstGeom>
          <a:ln w="28575">
            <a:solidFill>
              <a:schemeClr val="accent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468284" y="2358093"/>
            <a:ext cx="0" cy="1413218"/>
          </a:xfrm>
          <a:prstGeom prst="straightConnector1">
            <a:avLst/>
          </a:prstGeom>
          <a:ln w="28575">
            <a:solidFill>
              <a:schemeClr val="accent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9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 – Completion</a:t>
            </a:r>
            <a:endParaRPr lang="en-US" dirty="0"/>
          </a:p>
        </p:txBody>
      </p:sp>
      <p:sp>
        <p:nvSpPr>
          <p:cNvPr id="3" name="Content Placeholder 2"/>
          <p:cNvSpPr>
            <a:spLocks noGrp="1"/>
          </p:cNvSpPr>
          <p:nvPr>
            <p:ph idx="1"/>
          </p:nvPr>
        </p:nvSpPr>
        <p:spPr>
          <a:xfrm>
            <a:off x="628650" y="1174750"/>
            <a:ext cx="6985000" cy="2159000"/>
          </a:xfrm>
        </p:spPr>
        <p:txBody>
          <a:bodyPr/>
          <a:lstStyle/>
          <a:p>
            <a:r>
              <a:rPr lang="en-US" dirty="0" smtClean="0"/>
              <a:t>Two possibilities</a:t>
            </a:r>
          </a:p>
          <a:p>
            <a:pPr lvl="2"/>
            <a:r>
              <a:rPr lang="en-US" dirty="0" smtClean="0"/>
              <a:t>operation succeeds and result returned</a:t>
            </a:r>
          </a:p>
          <a:p>
            <a:pPr lvl="2"/>
            <a:r>
              <a:rPr lang="en-US" dirty="0" smtClean="0"/>
              <a:t>operation fails and </a:t>
            </a:r>
            <a:r>
              <a:rPr lang="en-US" dirty="0" err="1" smtClean="0"/>
              <a:t>Throwable</a:t>
            </a:r>
            <a:r>
              <a:rPr lang="en-US" dirty="0" smtClean="0"/>
              <a:t> object returned</a:t>
            </a:r>
            <a:endParaRPr lang="en-US" dirty="0"/>
          </a:p>
          <a:p>
            <a:r>
              <a:rPr lang="en-US" dirty="0" smtClean="0"/>
              <a:t>Use callbacks for each case</a:t>
            </a:r>
          </a:p>
          <a:p>
            <a:endParaRPr lang="en-US" dirty="0"/>
          </a:p>
        </p:txBody>
      </p:sp>
      <p:sp>
        <p:nvSpPr>
          <p:cNvPr id="4" name="TextBox 3"/>
          <p:cNvSpPr txBox="1"/>
          <p:nvPr/>
        </p:nvSpPr>
        <p:spPr>
          <a:xfrm>
            <a:off x="1170861" y="2561267"/>
            <a:ext cx="5856090" cy="2598633"/>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tIns="108000" bIns="108000" rtlCol="0">
            <a:spAutoFit/>
          </a:bodyPr>
          <a:lstStyle/>
          <a:p>
            <a:pPr>
              <a:lnSpc>
                <a:spcPts val="1700"/>
              </a:lnSpc>
            </a:pPr>
            <a:r>
              <a:rPr lang="en-US"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pf = </a:t>
            </a:r>
            <a:r>
              <a:rPr lang="en-US" sz="1200" dirty="0" err="1" smtClean="0">
                <a:latin typeface="Monaco" charset="0"/>
                <a:ea typeface="Monaco" charset="0"/>
                <a:cs typeface="Monaco" charset="0"/>
              </a:rPr>
              <a:t>PricingService.priceForSym</a:t>
            </a:r>
            <a:r>
              <a:rPr lang="en-US" sz="1200" dirty="0" smtClean="0">
                <a:latin typeface="Monaco" charset="0"/>
                <a:ea typeface="Monaco" charset="0"/>
                <a:cs typeface="Monaco" charset="0"/>
              </a:rPr>
              <a:t>( … ) </a:t>
            </a:r>
            <a:endParaRPr lang="en-US" sz="1200" dirty="0">
              <a:latin typeface="Monaco" charset="0"/>
              <a:ea typeface="Monaco" charset="0"/>
              <a:cs typeface="Monaco" charset="0"/>
            </a:endParaRPr>
          </a:p>
          <a:p>
            <a:pPr>
              <a:lnSpc>
                <a:spcPts val="1700"/>
              </a:lnSpc>
            </a:pPr>
            <a:endParaRPr lang="en-US" sz="1200" dirty="0">
              <a:latin typeface="Monaco" charset="0"/>
              <a:ea typeface="Monaco" charset="0"/>
              <a:cs typeface="Monaco" charset="0"/>
            </a:endParaRPr>
          </a:p>
          <a:p>
            <a:pPr>
              <a:lnSpc>
                <a:spcPts val="1700"/>
              </a:lnSpc>
            </a:pPr>
            <a:r>
              <a:rPr lang="en-US" sz="1200" dirty="0">
                <a:latin typeface="Monaco" charset="0"/>
                <a:ea typeface="Monaco" charset="0"/>
                <a:cs typeface="Monaco" charset="0"/>
              </a:rPr>
              <a:t> …</a:t>
            </a:r>
          </a:p>
          <a:p>
            <a:pPr>
              <a:lnSpc>
                <a:spcPts val="1700"/>
              </a:lnSpc>
            </a:pPr>
            <a:endParaRPr lang="en-US" sz="1200" dirty="0">
              <a:latin typeface="Monaco" charset="0"/>
              <a:ea typeface="Monaco" charset="0"/>
              <a:cs typeface="Monaco" charset="0"/>
            </a:endParaRPr>
          </a:p>
          <a:p>
            <a:pPr>
              <a:lnSpc>
                <a:spcPts val="1700"/>
              </a:lnSpc>
            </a:pPr>
            <a:r>
              <a:rPr lang="en-US" sz="1200" dirty="0">
                <a:latin typeface="Monaco" charset="0"/>
                <a:ea typeface="Monaco" charset="0"/>
                <a:cs typeface="Monaco" charset="0"/>
              </a:rPr>
              <a:t> </a:t>
            </a:r>
            <a:r>
              <a:rPr lang="en-US" sz="1200" dirty="0" err="1">
                <a:latin typeface="Monaco" charset="0"/>
                <a:ea typeface="Monaco" charset="0"/>
                <a:cs typeface="Monaco" charset="0"/>
              </a:rPr>
              <a:t>pf</a:t>
            </a:r>
            <a:r>
              <a:rPr lang="en-US" sz="1200" dirty="0">
                <a:latin typeface="Monaco" charset="0"/>
                <a:ea typeface="Monaco" charset="0"/>
                <a:cs typeface="Monaco" charset="0"/>
              </a:rPr>
              <a:t> </a:t>
            </a:r>
            <a:r>
              <a:rPr lang="en-US" sz="1200" dirty="0" err="1">
                <a:latin typeface="Monaco" charset="0"/>
                <a:ea typeface="Monaco" charset="0"/>
                <a:cs typeface="Monaco" charset="0"/>
              </a:rPr>
              <a:t>onSuccess</a:t>
            </a:r>
            <a:r>
              <a:rPr lang="en-US" sz="1200" dirty="0">
                <a:latin typeface="Monaco" charset="0"/>
                <a:ea typeface="Monaco" charset="0"/>
                <a:cs typeface="Monaco" charset="0"/>
              </a:rPr>
              <a:t> {</a:t>
            </a:r>
          </a:p>
          <a:p>
            <a:pPr>
              <a:lnSpc>
                <a:spcPts val="1700"/>
              </a:lnSpc>
            </a:pPr>
            <a:r>
              <a:rPr lang="en-US" sz="1200" dirty="0">
                <a:latin typeface="Monaco" charset="0"/>
                <a:ea typeface="Monaco" charset="0"/>
                <a:cs typeface="Monaco" charset="0"/>
              </a:rPr>
              <a:t>   case p: Double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f"The</a:t>
            </a:r>
            <a:r>
              <a:rPr lang="en-US" sz="1200" dirty="0">
                <a:latin typeface="Monaco" charset="0"/>
                <a:ea typeface="Monaco" charset="0"/>
                <a:cs typeface="Monaco" charset="0"/>
              </a:rPr>
              <a:t> price is $p%.4f")</a:t>
            </a:r>
          </a:p>
          <a:p>
            <a:pPr>
              <a:lnSpc>
                <a:spcPts val="1700"/>
              </a:lnSpc>
            </a:pPr>
            <a:r>
              <a:rPr lang="en-US" sz="1200" dirty="0">
                <a:latin typeface="Monaco" charset="0"/>
                <a:ea typeface="Monaco" charset="0"/>
                <a:cs typeface="Monaco" charset="0"/>
              </a:rPr>
              <a:t> }</a:t>
            </a:r>
          </a:p>
          <a:p>
            <a:pPr>
              <a:lnSpc>
                <a:spcPts val="1700"/>
              </a:lnSpc>
            </a:pPr>
            <a:r>
              <a:rPr lang="en-US" sz="1200" dirty="0">
                <a:latin typeface="Monaco" charset="0"/>
                <a:ea typeface="Monaco" charset="0"/>
                <a:cs typeface="Monaco" charset="0"/>
              </a:rPr>
              <a:t>    </a:t>
            </a:r>
          </a:p>
          <a:p>
            <a:pPr>
              <a:lnSpc>
                <a:spcPts val="1700"/>
              </a:lnSpc>
            </a:pPr>
            <a:r>
              <a:rPr lang="en-US" sz="1200" dirty="0">
                <a:latin typeface="Monaco" charset="0"/>
                <a:ea typeface="Monaco" charset="0"/>
                <a:cs typeface="Monaco" charset="0"/>
              </a:rPr>
              <a:t> </a:t>
            </a:r>
            <a:r>
              <a:rPr lang="en-US" sz="1200" dirty="0" err="1">
                <a:latin typeface="Monaco" charset="0"/>
                <a:ea typeface="Monaco" charset="0"/>
                <a:cs typeface="Monaco" charset="0"/>
              </a:rPr>
              <a:t>pf</a:t>
            </a:r>
            <a:r>
              <a:rPr lang="en-US" sz="1200" dirty="0">
                <a:latin typeface="Monaco" charset="0"/>
                <a:ea typeface="Monaco" charset="0"/>
                <a:cs typeface="Monaco" charset="0"/>
              </a:rPr>
              <a:t> </a:t>
            </a:r>
            <a:r>
              <a:rPr lang="en-US" sz="1200" dirty="0" err="1">
                <a:latin typeface="Monaco" charset="0"/>
                <a:ea typeface="Monaco" charset="0"/>
                <a:cs typeface="Monaco" charset="0"/>
              </a:rPr>
              <a:t>onFailure</a:t>
            </a:r>
            <a:r>
              <a:rPr lang="en-US" sz="1200" dirty="0">
                <a:latin typeface="Monaco" charset="0"/>
                <a:ea typeface="Monaco" charset="0"/>
                <a:cs typeface="Monaco" charset="0"/>
              </a:rPr>
              <a:t> {</a:t>
            </a:r>
          </a:p>
          <a:p>
            <a:pPr>
              <a:lnSpc>
                <a:spcPts val="1700"/>
              </a:lnSpc>
            </a:pPr>
            <a:r>
              <a:rPr lang="en-US" sz="1200" dirty="0">
                <a:latin typeface="Monaco" charset="0"/>
                <a:ea typeface="Monaco" charset="0"/>
                <a:cs typeface="Monaco" charset="0"/>
              </a:rPr>
              <a:t>   case ex: </a:t>
            </a:r>
            <a:r>
              <a:rPr lang="en-US" sz="1200" dirty="0" err="1">
                <a:latin typeface="Monaco" charset="0"/>
                <a:ea typeface="Monaco" charset="0"/>
                <a:cs typeface="Monaco" charset="0"/>
              </a:rPr>
              <a:t>Throwable</a:t>
            </a:r>
            <a:r>
              <a:rPr lang="en-US" sz="1200" dirty="0">
                <a:latin typeface="Monaco" charset="0"/>
                <a:ea typeface="Monaco" charset="0"/>
                <a:cs typeface="Monaco" charset="0"/>
              </a:rPr>
              <a:t>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s"There</a:t>
            </a:r>
            <a:r>
              <a:rPr lang="en-US" sz="1200" dirty="0">
                <a:latin typeface="Monaco" charset="0"/>
                <a:ea typeface="Monaco" charset="0"/>
                <a:cs typeface="Monaco" charset="0"/>
              </a:rPr>
              <a:t> was a problem: $ex")</a:t>
            </a:r>
          </a:p>
          <a:p>
            <a:pPr>
              <a:lnSpc>
                <a:spcPts val="1700"/>
              </a:lnSpc>
            </a:pPr>
            <a:r>
              <a:rPr lang="en-US" sz="1200" dirty="0">
                <a:latin typeface="Monaco" charset="0"/>
                <a:ea typeface="Monaco" charset="0"/>
                <a:cs typeface="Monaco" charset="0"/>
              </a:rPr>
              <a:t> }</a:t>
            </a:r>
          </a:p>
        </p:txBody>
      </p:sp>
      <p:sp>
        <p:nvSpPr>
          <p:cNvPr id="5" name="TextBox 4"/>
          <p:cNvSpPr txBox="1"/>
          <p:nvPr/>
        </p:nvSpPr>
        <p:spPr>
          <a:xfrm>
            <a:off x="1714500" y="4964704"/>
            <a:ext cx="5496376" cy="297454"/>
          </a:xfrm>
          <a:prstGeom prst="rect">
            <a:avLst/>
          </a:prstGeom>
          <a:solidFill>
            <a:srgbClr val="EBFFE3"/>
          </a:solidFill>
          <a:ln>
            <a:solidFill>
              <a:srgbClr val="000000"/>
            </a:solidFill>
          </a:ln>
        </p:spPr>
        <p:txBody>
          <a:bodyPr wrap="none" rtlCol="0">
            <a:spAutoFit/>
          </a:bodyPr>
          <a:lstStyle/>
          <a:p>
            <a:r>
              <a:rPr lang="en-US" sz="1333" dirty="0"/>
              <a:t>There was a problem: </a:t>
            </a:r>
            <a:r>
              <a:rPr lang="en-US" sz="1333" dirty="0" err="1"/>
              <a:t>java.util.NoSuchElementException</a:t>
            </a:r>
            <a:r>
              <a:rPr lang="en-US" sz="1333" dirty="0"/>
              <a:t>: key not found: </a:t>
            </a:r>
            <a:r>
              <a:rPr lang="en-US" sz="1333" dirty="0" smtClean="0"/>
              <a:t>IBM</a:t>
            </a:r>
            <a:endParaRPr lang="en-US" sz="1333" dirty="0"/>
          </a:p>
        </p:txBody>
      </p:sp>
      <p:sp>
        <p:nvSpPr>
          <p:cNvPr id="6" name="TextBox 5"/>
          <p:cNvSpPr txBox="1"/>
          <p:nvPr/>
        </p:nvSpPr>
        <p:spPr>
          <a:xfrm>
            <a:off x="1714500" y="4000500"/>
            <a:ext cx="5600572" cy="297454"/>
          </a:xfrm>
          <a:prstGeom prst="rect">
            <a:avLst/>
          </a:prstGeom>
          <a:solidFill>
            <a:srgbClr val="EBFFE3"/>
          </a:solidFill>
          <a:ln>
            <a:solidFill>
              <a:srgbClr val="000000"/>
            </a:solidFill>
          </a:ln>
        </p:spPr>
        <p:txBody>
          <a:bodyPr wrap="square" rtlCol="0">
            <a:spAutoFit/>
          </a:bodyPr>
          <a:lstStyle/>
          <a:p>
            <a:r>
              <a:rPr lang="en-US" sz="1333" dirty="0"/>
              <a:t>The price is 500.1000</a:t>
            </a:r>
          </a:p>
        </p:txBody>
      </p:sp>
    </p:spTree>
    <p:extLst>
      <p:ext uri="{BB962C8B-B14F-4D97-AF65-F5344CB8AC3E}">
        <p14:creationId xmlns:p14="http://schemas.microsoft.com/office/powerpoint/2010/main" val="168434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 – Completion</a:t>
            </a:r>
            <a:endParaRPr lang="en-US" dirty="0"/>
          </a:p>
        </p:txBody>
      </p:sp>
      <p:sp>
        <p:nvSpPr>
          <p:cNvPr id="3" name="Content Placeholder 2"/>
          <p:cNvSpPr>
            <a:spLocks noGrp="1"/>
          </p:cNvSpPr>
          <p:nvPr>
            <p:ph idx="1"/>
          </p:nvPr>
        </p:nvSpPr>
        <p:spPr>
          <a:xfrm>
            <a:off x="628650" y="1245259"/>
            <a:ext cx="6985000" cy="2159000"/>
          </a:xfrm>
        </p:spPr>
        <p:txBody>
          <a:bodyPr/>
          <a:lstStyle/>
          <a:p>
            <a:r>
              <a:rPr lang="en-US" dirty="0" smtClean="0"/>
              <a:t>Unified callback handling both success and failure</a:t>
            </a:r>
          </a:p>
          <a:p>
            <a:pPr lvl="2"/>
            <a:r>
              <a:rPr lang="en-US" dirty="0" smtClean="0"/>
              <a:t>function passed object of type </a:t>
            </a:r>
            <a:r>
              <a:rPr lang="en-US" dirty="0" smtClean="0">
                <a:latin typeface="Courier"/>
                <a:cs typeface="Courier"/>
              </a:rPr>
              <a:t>Try[T]</a:t>
            </a:r>
            <a:endParaRPr lang="en-US" dirty="0"/>
          </a:p>
        </p:txBody>
      </p:sp>
      <p:sp>
        <p:nvSpPr>
          <p:cNvPr id="4" name="TextBox 3"/>
          <p:cNvSpPr txBox="1"/>
          <p:nvPr/>
        </p:nvSpPr>
        <p:spPr>
          <a:xfrm>
            <a:off x="984992" y="2324759"/>
            <a:ext cx="5298245" cy="2043994"/>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tIns="108000" bIns="108000" rtlCol="0">
            <a:spAutoFit/>
          </a:bodyPr>
          <a:lstStyle/>
          <a:p>
            <a:pPr>
              <a:lnSpc>
                <a:spcPts val="1800"/>
              </a:lnSpc>
            </a:pPr>
            <a:r>
              <a:rPr lang="en-US" sz="1200" dirty="0">
                <a:latin typeface="Monaco" charset="0"/>
                <a:ea typeface="Monaco" charset="0"/>
                <a:cs typeface="Monaco" charset="0"/>
              </a:rPr>
              <a:t> …</a:t>
            </a:r>
          </a:p>
          <a:p>
            <a:pPr>
              <a:lnSpc>
                <a:spcPts val="1800"/>
              </a:lnSpc>
            </a:pPr>
            <a:r>
              <a:rPr lang="en-US" sz="1200" dirty="0">
                <a:latin typeface="Monaco" charset="0"/>
                <a:ea typeface="Monaco" charset="0"/>
                <a:cs typeface="Monaco" charset="0"/>
              </a:rPr>
              <a:t> import </a:t>
            </a:r>
            <a:r>
              <a:rPr lang="en-US" sz="1200" dirty="0" err="1">
                <a:latin typeface="Monaco" charset="0"/>
                <a:ea typeface="Monaco" charset="0"/>
                <a:cs typeface="Monaco" charset="0"/>
              </a:rPr>
              <a:t>scala.util</a:t>
            </a:r>
            <a:r>
              <a:rPr lang="en-US" sz="1200" dirty="0">
                <a:latin typeface="Monaco" charset="0"/>
                <a:ea typeface="Monaco" charset="0"/>
                <a:cs typeface="Monaco" charset="0"/>
              </a:rPr>
              <a:t>.{</a:t>
            </a:r>
            <a:r>
              <a:rPr lang="en-US" sz="1200" dirty="0" err="1">
                <a:latin typeface="Monaco" charset="0"/>
                <a:ea typeface="Monaco" charset="0"/>
                <a:cs typeface="Monaco" charset="0"/>
              </a:rPr>
              <a:t>Success,Failure</a:t>
            </a:r>
            <a:r>
              <a:rPr lang="en-US" sz="1200" dirty="0">
                <a:latin typeface="Monaco" charset="0"/>
                <a:ea typeface="Monaco" charset="0"/>
                <a:cs typeface="Monaco" charset="0"/>
              </a:rPr>
              <a:t>}</a:t>
            </a:r>
          </a:p>
          <a:p>
            <a:pPr>
              <a:lnSpc>
                <a:spcPts val="1800"/>
              </a:lnSpc>
            </a:pPr>
            <a:r>
              <a:rPr lang="en-US" sz="1200" dirty="0">
                <a:latin typeface="Monaco" charset="0"/>
                <a:ea typeface="Monaco" charset="0"/>
                <a:cs typeface="Monaco" charset="0"/>
              </a:rPr>
              <a:t> …</a:t>
            </a:r>
          </a:p>
          <a:p>
            <a:pPr>
              <a:lnSpc>
                <a:spcPts val="1800"/>
              </a:lnSpc>
            </a:pPr>
            <a:r>
              <a:rPr lang="en-US" sz="1200" dirty="0">
                <a:latin typeface="Monaco" charset="0"/>
                <a:ea typeface="Monaco" charset="0"/>
                <a:cs typeface="Monaco" charset="0"/>
              </a:rPr>
              <a:t> </a:t>
            </a:r>
            <a:r>
              <a:rPr lang="en-US" sz="1200" dirty="0" err="1">
                <a:latin typeface="Monaco" charset="0"/>
                <a:ea typeface="Monaco" charset="0"/>
                <a:cs typeface="Monaco" charset="0"/>
              </a:rPr>
              <a:t>pf</a:t>
            </a:r>
            <a:r>
              <a:rPr lang="en-US" sz="1200" dirty="0">
                <a:latin typeface="Monaco" charset="0"/>
                <a:ea typeface="Monaco" charset="0"/>
                <a:cs typeface="Monaco" charset="0"/>
              </a:rPr>
              <a:t>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800"/>
              </a:lnSpc>
            </a:pPr>
            <a:r>
              <a:rPr lang="en-US" sz="1200" dirty="0">
                <a:latin typeface="Monaco" charset="0"/>
                <a:ea typeface="Monaco" charset="0"/>
                <a:cs typeface="Monaco" charset="0"/>
              </a:rPr>
              <a:t>   case Success(p: Double)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f"Price</a:t>
            </a:r>
            <a:r>
              <a:rPr lang="en-US" sz="1200" dirty="0">
                <a:latin typeface="Monaco" charset="0"/>
                <a:ea typeface="Monaco" charset="0"/>
                <a:cs typeface="Monaco" charset="0"/>
              </a:rPr>
              <a:t>: $p%.4f")</a:t>
            </a:r>
          </a:p>
          <a:p>
            <a:pPr>
              <a:lnSpc>
                <a:spcPts val="1800"/>
              </a:lnSpc>
            </a:pPr>
            <a:r>
              <a:rPr lang="en-US" sz="1200" dirty="0">
                <a:latin typeface="Monaco" charset="0"/>
                <a:ea typeface="Monaco" charset="0"/>
                <a:cs typeface="Monaco" charset="0"/>
              </a:rPr>
              <a:t>   case Failure(ex)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s"Failed</a:t>
            </a:r>
            <a:r>
              <a:rPr lang="en-US" sz="1200" dirty="0">
                <a:latin typeface="Monaco" charset="0"/>
                <a:ea typeface="Monaco" charset="0"/>
                <a:cs typeface="Monaco" charset="0"/>
              </a:rPr>
              <a:t>: $ex")</a:t>
            </a:r>
          </a:p>
          <a:p>
            <a:pPr>
              <a:lnSpc>
                <a:spcPts val="1800"/>
              </a:lnSpc>
            </a:pPr>
            <a:r>
              <a:rPr lang="en-US" sz="1200" dirty="0">
                <a:latin typeface="Monaco" charset="0"/>
                <a:ea typeface="Monaco" charset="0"/>
                <a:cs typeface="Monaco" charset="0"/>
              </a:rPr>
              <a:t> }</a:t>
            </a:r>
          </a:p>
          <a:p>
            <a:pPr>
              <a:lnSpc>
                <a:spcPts val="1800"/>
              </a:lnSpc>
            </a:pPr>
            <a:r>
              <a:rPr lang="en-US" sz="1200" dirty="0">
                <a:latin typeface="Monaco" charset="0"/>
                <a:ea typeface="Monaco" charset="0"/>
                <a:cs typeface="Monaco" charset="0"/>
              </a:rPr>
              <a:t> … </a:t>
            </a:r>
          </a:p>
        </p:txBody>
      </p:sp>
    </p:spTree>
    <p:extLst>
      <p:ext uri="{BB962C8B-B14F-4D97-AF65-F5344CB8AC3E}">
        <p14:creationId xmlns:p14="http://schemas.microsoft.com/office/powerpoint/2010/main" val="173747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 – Completion</a:t>
            </a:r>
            <a:endParaRPr lang="en-US" dirty="0"/>
          </a:p>
        </p:txBody>
      </p:sp>
      <p:sp>
        <p:nvSpPr>
          <p:cNvPr id="3" name="Content Placeholder 2"/>
          <p:cNvSpPr>
            <a:spLocks noGrp="1"/>
          </p:cNvSpPr>
          <p:nvPr>
            <p:ph idx="1"/>
          </p:nvPr>
        </p:nvSpPr>
        <p:spPr>
          <a:xfrm>
            <a:off x="628650" y="1245259"/>
            <a:ext cx="6985000" cy="2159000"/>
          </a:xfrm>
        </p:spPr>
        <p:txBody>
          <a:bodyPr/>
          <a:lstStyle/>
          <a:p>
            <a:r>
              <a:rPr lang="en-US" dirty="0" smtClean="0"/>
              <a:t>Future type provides </a:t>
            </a:r>
            <a:r>
              <a:rPr lang="en-US" dirty="0" err="1" smtClean="0"/>
              <a:t>foreach</a:t>
            </a:r>
            <a:r>
              <a:rPr lang="en-US" dirty="0" smtClean="0"/>
              <a:t> method</a:t>
            </a:r>
          </a:p>
          <a:p>
            <a:pPr lvl="2"/>
            <a:r>
              <a:rPr lang="en-US" dirty="0" smtClean="0"/>
              <a:t>Asynchronously invokes supplied function to process future value once it becomes available</a:t>
            </a:r>
            <a:endParaRPr lang="en-US" dirty="0"/>
          </a:p>
        </p:txBody>
      </p:sp>
      <p:sp>
        <p:nvSpPr>
          <p:cNvPr id="4" name="TextBox 3"/>
          <p:cNvSpPr txBox="1"/>
          <p:nvPr/>
        </p:nvSpPr>
        <p:spPr>
          <a:xfrm>
            <a:off x="994452" y="2513286"/>
            <a:ext cx="6911057" cy="1372271"/>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en-US" sz="1200" dirty="0" err="1" smtClean="0">
                <a:latin typeface="Monaco" charset="0"/>
                <a:ea typeface="Monaco" charset="0"/>
                <a:cs typeface="Monaco" charset="0"/>
              </a:rPr>
              <a:t>scala</a:t>
            </a:r>
            <a:r>
              <a:rPr lang="en-US" sz="1200" dirty="0" smtClean="0">
                <a:latin typeface="Monaco" charset="0"/>
                <a:ea typeface="Monaco" charset="0"/>
                <a:cs typeface="Monaco" charset="0"/>
              </a:rPr>
              <a:t>&gt; </a:t>
            </a:r>
            <a:r>
              <a:rPr lang="en-US" sz="1200" dirty="0" err="1" smtClean="0">
                <a:latin typeface="Monaco" charset="0"/>
                <a:ea typeface="Monaco" charset="0"/>
                <a:cs typeface="Monaco" charset="0"/>
              </a:rPr>
              <a:t>PricingService.priceForSym</a:t>
            </a:r>
            <a:r>
              <a:rPr lang="en-US" sz="1200" dirty="0">
                <a:latin typeface="Monaco" charset="0"/>
                <a:ea typeface="Monaco" charset="0"/>
                <a:cs typeface="Monaco" charset="0"/>
              </a:rPr>
              <a:t>("AAPL</a:t>
            </a:r>
            <a:r>
              <a:rPr lang="en-US" sz="1200" dirty="0" smtClean="0">
                <a:latin typeface="Monaco" charset="0"/>
                <a:ea typeface="Monaco" charset="0"/>
                <a:cs typeface="Monaco" charset="0"/>
              </a:rPr>
              <a:t>")</a:t>
            </a:r>
            <a:br>
              <a:rPr lang="en-US" sz="1200" dirty="0" smtClean="0">
                <a:latin typeface="Monaco" charset="0"/>
                <a:ea typeface="Monaco" charset="0"/>
                <a:cs typeface="Monaco" charset="0"/>
              </a:rPr>
            </a:br>
            <a:r>
              <a:rPr lang="en-US" sz="1200" dirty="0" smtClean="0">
                <a:latin typeface="Monaco" charset="0"/>
                <a:ea typeface="Monaco" charset="0"/>
                <a:cs typeface="Monaco" charset="0"/>
              </a:rPr>
              <a:t>     </a:t>
            </a:r>
            <a:r>
              <a:rPr lang="de-DE" sz="1200" dirty="0" smtClean="0">
                <a:solidFill>
                  <a:schemeClr val="bg2">
                    <a:lumMod val="75000"/>
                  </a:schemeClr>
                </a:solidFill>
                <a:latin typeface="Monaco" charset="0"/>
                <a:ea typeface="Monaco" charset="0"/>
                <a:cs typeface="Monaco" charset="0"/>
              </a:rPr>
              <a:t>|</a:t>
            </a:r>
            <a:r>
              <a:rPr lang="en-US" sz="1200" dirty="0" smtClean="0">
                <a:latin typeface="Monaco" charset="0"/>
                <a:ea typeface="Monaco" charset="0"/>
                <a:cs typeface="Monaco" charset="0"/>
              </a:rPr>
              <a:t>               .</a:t>
            </a:r>
            <a:r>
              <a:rPr lang="en-US" sz="1200" dirty="0" err="1">
                <a:latin typeface="Monaco" charset="0"/>
                <a:ea typeface="Monaco" charset="0"/>
                <a:cs typeface="Monaco" charset="0"/>
              </a:rPr>
              <a:t>foreach</a:t>
            </a:r>
            <a:r>
              <a:rPr lang="en-US" sz="1200" dirty="0">
                <a:latin typeface="Monaco" charset="0"/>
                <a:ea typeface="Monaco" charset="0"/>
                <a:cs typeface="Monaco" charset="0"/>
              </a:rPr>
              <a:t> ( p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s"Price</a:t>
            </a:r>
            <a:r>
              <a:rPr lang="en-US" sz="1200" dirty="0">
                <a:latin typeface="Monaco" charset="0"/>
                <a:ea typeface="Monaco" charset="0"/>
                <a:cs typeface="Monaco" charset="0"/>
              </a:rPr>
              <a:t> for AAPL: $p</a:t>
            </a:r>
            <a:r>
              <a:rPr lang="en-US" sz="1200" dirty="0" smtClean="0">
                <a:latin typeface="Monaco" charset="0"/>
                <a:ea typeface="Monaco" charset="0"/>
                <a:cs typeface="Monaco" charset="0"/>
              </a:rPr>
              <a:t>") </a:t>
            </a:r>
            <a:r>
              <a:rPr lang="de-DE" sz="1200" dirty="0" smtClean="0">
                <a:latin typeface="Monaco" charset="0"/>
                <a:ea typeface="Monaco" charset="0"/>
                <a:cs typeface="Monaco" charset="0"/>
              </a:rPr>
              <a:t>)</a:t>
            </a:r>
            <a:endParaRPr lang="de-DE" sz="1200" dirty="0">
              <a:latin typeface="Monaco" charset="0"/>
              <a:ea typeface="Monaco" charset="0"/>
              <a:cs typeface="Monaco" charset="0"/>
            </a:endParaRPr>
          </a:p>
          <a:p>
            <a:pPr>
              <a:lnSpc>
                <a:spcPts val="1840"/>
              </a:lnSpc>
            </a:pPr>
            <a:endParaRPr lang="de-DE" sz="1200" dirty="0">
              <a:latin typeface="Monaco" charset="0"/>
              <a:ea typeface="Monaco" charset="0"/>
              <a:cs typeface="Monaco" charset="0"/>
            </a:endParaRPr>
          </a:p>
          <a:p>
            <a:pPr>
              <a:lnSpc>
                <a:spcPts val="1840"/>
              </a:lnSpc>
            </a:pPr>
            <a:r>
              <a:rPr lang="de-DE" sz="1200" dirty="0" err="1">
                <a:latin typeface="Monaco" charset="0"/>
                <a:ea typeface="Monaco" charset="0"/>
                <a:cs typeface="Monaco" charset="0"/>
              </a:rPr>
              <a:t>scala</a:t>
            </a:r>
            <a:r>
              <a:rPr lang="de-DE" sz="1200" dirty="0">
                <a:latin typeface="Monaco" charset="0"/>
                <a:ea typeface="Monaco" charset="0"/>
                <a:cs typeface="Monaco" charset="0"/>
              </a:rPr>
              <a:t>&gt; Price </a:t>
            </a:r>
            <a:r>
              <a:rPr lang="de-DE" sz="1200" dirty="0" err="1">
                <a:latin typeface="Monaco" charset="0"/>
                <a:ea typeface="Monaco" charset="0"/>
                <a:cs typeface="Monaco" charset="0"/>
              </a:rPr>
              <a:t>for</a:t>
            </a:r>
            <a:r>
              <a:rPr lang="de-DE" sz="1200" dirty="0">
                <a:latin typeface="Monaco" charset="0"/>
                <a:ea typeface="Monaco" charset="0"/>
                <a:cs typeface="Monaco" charset="0"/>
              </a:rPr>
              <a:t> AAPL: 112.0</a:t>
            </a:r>
          </a:p>
          <a:p>
            <a:pPr>
              <a:lnSpc>
                <a:spcPts val="1840"/>
              </a:lnSpc>
            </a:pPr>
            <a:endParaRPr lang="de-DE" sz="1200" dirty="0">
              <a:latin typeface="Monaco" charset="0"/>
              <a:ea typeface="Monaco" charset="0"/>
              <a:cs typeface="Monaco" charset="0"/>
            </a:endParaRPr>
          </a:p>
        </p:txBody>
      </p:sp>
    </p:spTree>
    <p:extLst>
      <p:ext uri="{BB962C8B-B14F-4D97-AF65-F5344CB8AC3E}">
        <p14:creationId xmlns:p14="http://schemas.microsoft.com/office/powerpoint/2010/main" val="201461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Futures</a:t>
            </a:r>
            <a:endParaRPr lang="en-US" dirty="0"/>
          </a:p>
        </p:txBody>
      </p:sp>
      <p:sp>
        <p:nvSpPr>
          <p:cNvPr id="3" name="Content Placeholder 2"/>
          <p:cNvSpPr>
            <a:spLocks noGrp="1"/>
          </p:cNvSpPr>
          <p:nvPr>
            <p:ph idx="1"/>
          </p:nvPr>
        </p:nvSpPr>
        <p:spPr>
          <a:xfrm>
            <a:off x="628650" y="1067129"/>
            <a:ext cx="6985000" cy="4300518"/>
          </a:xfrm>
        </p:spPr>
        <p:txBody>
          <a:bodyPr>
            <a:normAutofit/>
          </a:bodyPr>
          <a:lstStyle/>
          <a:p>
            <a:r>
              <a:rPr lang="en-US" dirty="0" smtClean="0">
                <a:cs typeface="Courier"/>
              </a:rPr>
              <a:t>Possible to block for a Future[T]</a:t>
            </a:r>
            <a:endParaRPr lang="en-US" dirty="0" smtClean="0"/>
          </a:p>
          <a:p>
            <a:pPr lvl="2"/>
            <a:r>
              <a:rPr lang="en-US" dirty="0" smtClean="0"/>
              <a:t>not advised unless unavoidable</a:t>
            </a:r>
          </a:p>
          <a:p>
            <a:pPr lvl="2"/>
            <a:endParaRPr lang="en-US" dirty="0">
              <a:cs typeface="Courier"/>
            </a:endParaRPr>
          </a:p>
          <a:p>
            <a:r>
              <a:rPr lang="en-US" sz="1800" dirty="0" err="1" smtClean="0">
                <a:cs typeface="Courier"/>
              </a:rPr>
              <a:t>Await.result</a:t>
            </a:r>
            <a:r>
              <a:rPr lang="en-US" sz="1800" dirty="0" smtClean="0">
                <a:cs typeface="Courier"/>
              </a:rPr>
              <a:t>( </a:t>
            </a:r>
            <a:r>
              <a:rPr lang="en-US" sz="1800" i="1" dirty="0" smtClean="0">
                <a:cs typeface="Courier"/>
              </a:rPr>
              <a:t>future</a:t>
            </a:r>
            <a:r>
              <a:rPr lang="en-US" sz="1800" dirty="0" smtClean="0">
                <a:cs typeface="Courier"/>
              </a:rPr>
              <a:t>, </a:t>
            </a:r>
            <a:r>
              <a:rPr lang="en-US" sz="1800" i="1" dirty="0" smtClean="0">
                <a:cs typeface="Courier"/>
              </a:rPr>
              <a:t>duration</a:t>
            </a:r>
            <a:r>
              <a:rPr lang="en-US" sz="1800" dirty="0" smtClean="0">
                <a:cs typeface="Courier"/>
              </a:rPr>
              <a:t> )</a:t>
            </a:r>
          </a:p>
          <a:p>
            <a:pPr lvl="2"/>
            <a:r>
              <a:rPr lang="en-US" dirty="0" smtClean="0">
                <a:cs typeface="Courier"/>
              </a:rPr>
              <a:t>return value of </a:t>
            </a:r>
            <a:r>
              <a:rPr lang="en-US" i="1" dirty="0" smtClean="0">
                <a:cs typeface="Courier"/>
              </a:rPr>
              <a:t>future</a:t>
            </a:r>
            <a:r>
              <a:rPr lang="en-US" dirty="0" smtClean="0">
                <a:cs typeface="Courier"/>
              </a:rPr>
              <a:t> on success</a:t>
            </a:r>
          </a:p>
          <a:p>
            <a:pPr lvl="2"/>
            <a:r>
              <a:rPr lang="en-US" dirty="0" smtClean="0">
                <a:cs typeface="Courier"/>
              </a:rPr>
              <a:t>throw exception if completion fails</a:t>
            </a:r>
          </a:p>
          <a:p>
            <a:pPr lvl="2"/>
            <a:r>
              <a:rPr lang="en-US" dirty="0" smtClean="0">
                <a:cs typeface="Courier"/>
              </a:rPr>
              <a:t>throw timeout exception if </a:t>
            </a:r>
            <a:r>
              <a:rPr lang="en-US" i="1" dirty="0" smtClean="0">
                <a:cs typeface="Courier"/>
              </a:rPr>
              <a:t>duration</a:t>
            </a:r>
            <a:r>
              <a:rPr lang="en-US" dirty="0" smtClean="0">
                <a:cs typeface="Courier"/>
              </a:rPr>
              <a:t> expires</a:t>
            </a:r>
          </a:p>
          <a:p>
            <a:pPr lvl="2"/>
            <a:endParaRPr lang="en-US" dirty="0" smtClean="0">
              <a:cs typeface="Courier"/>
            </a:endParaRPr>
          </a:p>
          <a:p>
            <a:r>
              <a:rPr lang="en-US" sz="1800" dirty="0" err="1" smtClean="0">
                <a:cs typeface="Courier"/>
              </a:rPr>
              <a:t>Await.ready</a:t>
            </a:r>
            <a:r>
              <a:rPr lang="en-US" sz="1800" dirty="0" smtClean="0">
                <a:cs typeface="Courier"/>
              </a:rPr>
              <a:t>( </a:t>
            </a:r>
            <a:r>
              <a:rPr lang="en-US" sz="1800" i="1" dirty="0" smtClean="0">
                <a:cs typeface="Courier"/>
              </a:rPr>
              <a:t>future</a:t>
            </a:r>
            <a:r>
              <a:rPr lang="en-US" sz="1800" dirty="0" smtClean="0">
                <a:cs typeface="Courier"/>
              </a:rPr>
              <a:t>, </a:t>
            </a:r>
            <a:r>
              <a:rPr lang="en-US" sz="1800" i="1" dirty="0" smtClean="0">
                <a:cs typeface="Courier"/>
              </a:rPr>
              <a:t>duration</a:t>
            </a:r>
            <a:r>
              <a:rPr lang="en-US" sz="1800" dirty="0" smtClean="0">
                <a:cs typeface="Courier"/>
              </a:rPr>
              <a:t> )</a:t>
            </a:r>
          </a:p>
          <a:p>
            <a:pPr lvl="2"/>
            <a:r>
              <a:rPr lang="en-US" dirty="0">
                <a:cs typeface="Courier"/>
              </a:rPr>
              <a:t>r</a:t>
            </a:r>
            <a:r>
              <a:rPr lang="en-US" dirty="0" smtClean="0">
                <a:cs typeface="Courier"/>
              </a:rPr>
              <a:t>eturn </a:t>
            </a:r>
            <a:r>
              <a:rPr lang="en-US" i="1" dirty="0" smtClean="0">
                <a:cs typeface="Courier"/>
              </a:rPr>
              <a:t>future</a:t>
            </a:r>
            <a:r>
              <a:rPr lang="en-US" dirty="0" smtClean="0">
                <a:cs typeface="Courier"/>
              </a:rPr>
              <a:t> </a:t>
            </a:r>
            <a:br>
              <a:rPr lang="en-US" dirty="0" smtClean="0">
                <a:cs typeface="Courier"/>
              </a:rPr>
            </a:br>
            <a:r>
              <a:rPr lang="en-US" dirty="0" smtClean="0">
                <a:cs typeface="Courier"/>
              </a:rPr>
              <a:t>object</a:t>
            </a:r>
          </a:p>
          <a:p>
            <a:pPr lvl="2"/>
            <a:r>
              <a:rPr lang="en-US" dirty="0">
                <a:cs typeface="Courier"/>
              </a:rPr>
              <a:t>throw </a:t>
            </a:r>
            <a:r>
              <a:rPr lang="en-US" dirty="0" smtClean="0">
                <a:cs typeface="Courier"/>
              </a:rPr>
              <a:t>timeout</a:t>
            </a:r>
            <a:br>
              <a:rPr lang="en-US" dirty="0" smtClean="0">
                <a:cs typeface="Courier"/>
              </a:rPr>
            </a:br>
            <a:r>
              <a:rPr lang="en-US" dirty="0" smtClean="0">
                <a:cs typeface="Courier"/>
              </a:rPr>
              <a:t>exception </a:t>
            </a:r>
            <a:r>
              <a:rPr lang="en-US" dirty="0">
                <a:cs typeface="Courier"/>
              </a:rPr>
              <a:t>if </a:t>
            </a:r>
            <a:r>
              <a:rPr lang="en-US" dirty="0" smtClean="0">
                <a:cs typeface="Courier"/>
              </a:rPr>
              <a:t/>
            </a:r>
            <a:br>
              <a:rPr lang="en-US" dirty="0" smtClean="0">
                <a:cs typeface="Courier"/>
              </a:rPr>
            </a:br>
            <a:r>
              <a:rPr lang="en-US" i="1" dirty="0" smtClean="0">
                <a:cs typeface="Courier"/>
              </a:rPr>
              <a:t>duration</a:t>
            </a:r>
            <a:r>
              <a:rPr lang="en-US" dirty="0" smtClean="0">
                <a:cs typeface="Courier"/>
              </a:rPr>
              <a:t> </a:t>
            </a:r>
            <a:br>
              <a:rPr lang="en-US" dirty="0" smtClean="0">
                <a:cs typeface="Courier"/>
              </a:rPr>
            </a:br>
            <a:r>
              <a:rPr lang="en-US" dirty="0" smtClean="0">
                <a:cs typeface="Courier"/>
              </a:rPr>
              <a:t>expires</a:t>
            </a:r>
            <a:endParaRPr lang="en-US" dirty="0">
              <a:cs typeface="Courier"/>
            </a:endParaRPr>
          </a:p>
        </p:txBody>
      </p:sp>
      <p:sp>
        <p:nvSpPr>
          <p:cNvPr id="4" name="TextBox 3"/>
          <p:cNvSpPr txBox="1"/>
          <p:nvPr/>
        </p:nvSpPr>
        <p:spPr>
          <a:xfrm>
            <a:off x="3084986" y="3771252"/>
            <a:ext cx="5303042" cy="1308151"/>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0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import </a:t>
            </a:r>
            <a:r>
              <a:rPr lang="en-US" sz="1200" dirty="0" err="1">
                <a:latin typeface="Monaco" charset="0"/>
                <a:ea typeface="Monaco" charset="0"/>
                <a:cs typeface="Monaco" charset="0"/>
              </a:rPr>
              <a:t>scala.concurrent.duration</a:t>
            </a:r>
            <a:r>
              <a:rPr lang="en-US" sz="1200" dirty="0">
                <a:latin typeface="Monaco" charset="0"/>
                <a:ea typeface="Monaco" charset="0"/>
                <a:cs typeface="Monaco" charset="0"/>
              </a:rPr>
              <a:t>._</a:t>
            </a:r>
          </a:p>
          <a:p>
            <a:pPr>
              <a:lnSpc>
                <a:spcPts val="1700"/>
              </a:lnSpc>
            </a:pPr>
            <a:r>
              <a:rPr lang="en-US" sz="1200" dirty="0">
                <a:latin typeface="Monaco" charset="0"/>
                <a:ea typeface="Monaco" charset="0"/>
                <a:cs typeface="Monaco" charset="0"/>
              </a:rPr>
              <a:t> …</a:t>
            </a:r>
          </a:p>
          <a:p>
            <a:pPr>
              <a:lnSpc>
                <a:spcPts val="1700"/>
              </a:lnSpc>
            </a:pPr>
            <a:r>
              <a:rPr lang="en-US" sz="1200" dirty="0">
                <a:latin typeface="Monaco" charset="0"/>
                <a:ea typeface="Monaco" charset="0"/>
                <a:cs typeface="Monaco" charset="0"/>
              </a:rPr>
              <a:t> </a:t>
            </a:r>
            <a:r>
              <a:rPr lang="es-ES_tradnl" sz="1200" dirty="0">
                <a:latin typeface="Monaco" charset="0"/>
                <a:ea typeface="Monaco" charset="0"/>
                <a:cs typeface="Monaco" charset="0"/>
              </a:rPr>
              <a:t>val </a:t>
            </a:r>
            <a:r>
              <a:rPr lang="es-ES_tradnl" sz="1200" dirty="0" err="1">
                <a:latin typeface="Monaco" charset="0"/>
                <a:ea typeface="Monaco" charset="0"/>
                <a:cs typeface="Monaco" charset="0"/>
              </a:rPr>
              <a:t>pf</a:t>
            </a:r>
            <a:r>
              <a:rPr lang="es-ES_tradnl" sz="1200" dirty="0">
                <a:latin typeface="Monaco" charset="0"/>
                <a:ea typeface="Monaco" charset="0"/>
                <a:cs typeface="Monaco" charset="0"/>
              </a:rPr>
              <a:t> = </a:t>
            </a:r>
            <a:r>
              <a:rPr lang="es-ES_tradnl" sz="1200" dirty="0" err="1" smtClean="0">
                <a:latin typeface="Monaco" charset="0"/>
                <a:ea typeface="Monaco" charset="0"/>
                <a:cs typeface="Monaco" charset="0"/>
              </a:rPr>
              <a:t>Future</a:t>
            </a:r>
            <a:r>
              <a:rPr lang="es-ES_tradnl" sz="1200" dirty="0" smtClean="0">
                <a:latin typeface="Monaco" charset="0"/>
                <a:ea typeface="Monaco" charset="0"/>
                <a:cs typeface="Monaco" charset="0"/>
              </a:rPr>
              <a:t> </a:t>
            </a:r>
            <a:r>
              <a:rPr lang="es-ES_tradnl" sz="1200" dirty="0">
                <a:latin typeface="Monaco" charset="0"/>
                <a:ea typeface="Monaco" charset="0"/>
                <a:cs typeface="Monaco" charset="0"/>
              </a:rPr>
              <a:t>{ </a:t>
            </a:r>
            <a:r>
              <a:rPr lang="es-ES_tradnl" sz="1200" dirty="0" err="1" smtClean="0">
                <a:latin typeface="Monaco" charset="0"/>
                <a:ea typeface="Monaco" charset="0"/>
                <a:cs typeface="Monaco" charset="0"/>
              </a:rPr>
              <a:t>PricingService.priceForSym</a:t>
            </a:r>
            <a:r>
              <a:rPr lang="es-ES_tradnl" sz="1200" dirty="0" smtClean="0">
                <a:latin typeface="Monaco" charset="0"/>
                <a:ea typeface="Monaco" charset="0"/>
                <a:cs typeface="Monaco" charset="0"/>
              </a:rPr>
              <a:t>("</a:t>
            </a:r>
            <a:r>
              <a:rPr lang="es-ES_tradnl" sz="1200" dirty="0">
                <a:latin typeface="Monaco" charset="0"/>
                <a:ea typeface="Monaco" charset="0"/>
                <a:cs typeface="Monaco" charset="0"/>
              </a:rPr>
              <a:t>AAPL") }</a:t>
            </a:r>
          </a:p>
          <a:p>
            <a:pPr>
              <a:lnSpc>
                <a:spcPts val="1700"/>
              </a:lnSpc>
            </a:pPr>
            <a:r>
              <a:rPr lang="es-ES_tradnl" sz="1200" dirty="0">
                <a:latin typeface="Monaco" charset="0"/>
                <a:ea typeface="Monaco" charset="0"/>
                <a:cs typeface="Monaco" charset="0"/>
              </a:rPr>
              <a:t> val </a:t>
            </a:r>
            <a:r>
              <a:rPr lang="es-ES_tradnl" sz="1200" dirty="0" err="1">
                <a:latin typeface="Monaco" charset="0"/>
                <a:ea typeface="Monaco" charset="0"/>
                <a:cs typeface="Monaco" charset="0"/>
              </a:rPr>
              <a:t>price</a:t>
            </a:r>
            <a:r>
              <a:rPr lang="es-ES_tradnl" sz="1200" dirty="0">
                <a:latin typeface="Monaco" charset="0"/>
                <a:ea typeface="Monaco" charset="0"/>
                <a:cs typeface="Monaco" charset="0"/>
              </a:rPr>
              <a:t> = </a:t>
            </a:r>
            <a:r>
              <a:rPr lang="es-ES_tradnl" sz="1200" dirty="0" err="1">
                <a:latin typeface="Monaco" charset="0"/>
                <a:ea typeface="Monaco" charset="0"/>
                <a:cs typeface="Monaco" charset="0"/>
              </a:rPr>
              <a:t>Await.result</a:t>
            </a:r>
            <a:r>
              <a:rPr lang="es-ES_tradnl" sz="1200" dirty="0">
                <a:latin typeface="Monaco" charset="0"/>
                <a:ea typeface="Monaco" charset="0"/>
                <a:cs typeface="Monaco" charset="0"/>
              </a:rPr>
              <a:t>(</a:t>
            </a:r>
            <a:r>
              <a:rPr lang="es-ES_tradnl" sz="1200" dirty="0" err="1">
                <a:latin typeface="Monaco" charset="0"/>
                <a:ea typeface="Monaco" charset="0"/>
                <a:cs typeface="Monaco" charset="0"/>
              </a:rPr>
              <a:t>pf</a:t>
            </a:r>
            <a:r>
              <a:rPr lang="es-ES_tradnl" sz="1200" dirty="0">
                <a:latin typeface="Monaco" charset="0"/>
                <a:ea typeface="Monaco" charset="0"/>
                <a:cs typeface="Monaco" charset="0"/>
              </a:rPr>
              <a:t>, 2 </a:t>
            </a:r>
            <a:r>
              <a:rPr lang="es-ES_tradnl" sz="1200" dirty="0" err="1">
                <a:latin typeface="Monaco" charset="0"/>
                <a:ea typeface="Monaco" charset="0"/>
                <a:cs typeface="Monaco" charset="0"/>
              </a:rPr>
              <a:t>seconds</a:t>
            </a:r>
            <a:r>
              <a:rPr lang="es-ES_tradnl" sz="1200" dirty="0">
                <a:latin typeface="Monaco" charset="0"/>
                <a:ea typeface="Monaco" charset="0"/>
                <a:cs typeface="Monaco" charset="0"/>
              </a:rPr>
              <a:t>)</a:t>
            </a:r>
          </a:p>
          <a:p>
            <a:pPr>
              <a:lnSpc>
                <a:spcPts val="1700"/>
              </a:lnSpc>
            </a:pPr>
            <a:r>
              <a:rPr lang="es-ES_tradnl" sz="1200" dirty="0">
                <a:latin typeface="Monaco" charset="0"/>
                <a:ea typeface="Monaco" charset="0"/>
                <a:cs typeface="Monaco" charset="0"/>
              </a:rPr>
              <a:t> </a:t>
            </a:r>
            <a:r>
              <a:rPr lang="es-ES_tradnl" sz="1200" dirty="0" err="1">
                <a:latin typeface="Monaco" charset="0"/>
                <a:ea typeface="Monaco" charset="0"/>
                <a:cs typeface="Monaco" charset="0"/>
              </a:rPr>
              <a:t>println</a:t>
            </a:r>
            <a:r>
              <a:rPr lang="es-ES_tradnl" sz="1200" dirty="0">
                <a:latin typeface="Monaco" charset="0"/>
                <a:ea typeface="Monaco" charset="0"/>
                <a:cs typeface="Monaco" charset="0"/>
              </a:rPr>
              <a:t>(</a:t>
            </a:r>
            <a:r>
              <a:rPr lang="es-ES_tradnl" sz="1200" dirty="0" err="1">
                <a:latin typeface="Monaco" charset="0"/>
                <a:ea typeface="Monaco" charset="0"/>
                <a:cs typeface="Monaco" charset="0"/>
              </a:rPr>
              <a:t>f"Waited</a:t>
            </a:r>
            <a:r>
              <a:rPr lang="es-ES_tradnl" sz="1200" dirty="0">
                <a:latin typeface="Monaco" charset="0"/>
                <a:ea typeface="Monaco" charset="0"/>
                <a:cs typeface="Monaco" charset="0"/>
              </a:rPr>
              <a:t> </a:t>
            </a:r>
            <a:r>
              <a:rPr lang="es-ES_tradnl" sz="1200" dirty="0" err="1">
                <a:latin typeface="Monaco" charset="0"/>
                <a:ea typeface="Monaco" charset="0"/>
                <a:cs typeface="Monaco" charset="0"/>
              </a:rPr>
              <a:t>for</a:t>
            </a:r>
            <a:r>
              <a:rPr lang="es-ES_tradnl" sz="1200" dirty="0">
                <a:latin typeface="Monaco" charset="0"/>
                <a:ea typeface="Monaco" charset="0"/>
                <a:cs typeface="Monaco" charset="0"/>
              </a:rPr>
              <a:t> </a:t>
            </a:r>
            <a:r>
              <a:rPr lang="es-ES_tradnl" sz="1200" dirty="0" err="1">
                <a:latin typeface="Monaco" charset="0"/>
                <a:ea typeface="Monaco" charset="0"/>
                <a:cs typeface="Monaco" charset="0"/>
              </a:rPr>
              <a:t>result</a:t>
            </a:r>
            <a:r>
              <a:rPr lang="es-ES_tradnl" sz="1200" dirty="0">
                <a:latin typeface="Monaco" charset="0"/>
                <a:ea typeface="Monaco" charset="0"/>
                <a:cs typeface="Monaco" charset="0"/>
              </a:rPr>
              <a:t>: $price%.4f")</a:t>
            </a:r>
          </a:p>
        </p:txBody>
      </p:sp>
    </p:spTree>
    <p:extLst>
      <p:ext uri="{BB962C8B-B14F-4D97-AF65-F5344CB8AC3E}">
        <p14:creationId xmlns:p14="http://schemas.microsoft.com/office/powerpoint/2010/main" val="2752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Futures</a:t>
            </a:r>
            <a:endParaRPr lang="en-US" dirty="0"/>
          </a:p>
        </p:txBody>
      </p:sp>
      <p:sp>
        <p:nvSpPr>
          <p:cNvPr id="3" name="Content Placeholder 2"/>
          <p:cNvSpPr>
            <a:spLocks noGrp="1"/>
          </p:cNvSpPr>
          <p:nvPr>
            <p:ph idx="1"/>
          </p:nvPr>
        </p:nvSpPr>
        <p:spPr>
          <a:xfrm>
            <a:off x="628650" y="1171869"/>
            <a:ext cx="3572960" cy="4036739"/>
          </a:xfrm>
        </p:spPr>
        <p:txBody>
          <a:bodyPr/>
          <a:lstStyle/>
          <a:p>
            <a:r>
              <a:rPr lang="en-US" dirty="0" smtClean="0">
                <a:cs typeface="Courier"/>
              </a:rPr>
              <a:t>Future[T]</a:t>
            </a:r>
            <a:r>
              <a:rPr lang="en-US" dirty="0" smtClean="0"/>
              <a:t> is a monadic type</a:t>
            </a:r>
          </a:p>
          <a:p>
            <a:pPr lvl="2"/>
            <a:endParaRPr lang="en-US" dirty="0">
              <a:cs typeface="Courier"/>
            </a:endParaRPr>
          </a:p>
          <a:p>
            <a:r>
              <a:rPr lang="en-US" dirty="0" smtClean="0">
                <a:cs typeface="Courier"/>
              </a:rPr>
              <a:t>Higher order functions </a:t>
            </a:r>
            <a:br>
              <a:rPr lang="en-US" dirty="0" smtClean="0">
                <a:cs typeface="Courier"/>
              </a:rPr>
            </a:br>
            <a:r>
              <a:rPr lang="en-US" dirty="0" smtClean="0">
                <a:cs typeface="Courier"/>
              </a:rPr>
              <a:t>available</a:t>
            </a:r>
          </a:p>
          <a:p>
            <a:pPr lvl="2"/>
            <a:r>
              <a:rPr lang="en-US" dirty="0" smtClean="0">
                <a:cs typeface="Courier"/>
              </a:rPr>
              <a:t>map, filter, </a:t>
            </a:r>
            <a:br>
              <a:rPr lang="en-US" dirty="0" smtClean="0">
                <a:cs typeface="Courier"/>
              </a:rPr>
            </a:br>
            <a:r>
              <a:rPr lang="en-US" dirty="0" err="1" smtClean="0">
                <a:cs typeface="Courier"/>
              </a:rPr>
              <a:t>flatMap</a:t>
            </a:r>
            <a:r>
              <a:rPr lang="en-US" dirty="0" smtClean="0">
                <a:cs typeface="Courier"/>
              </a:rPr>
              <a:t>, …</a:t>
            </a:r>
          </a:p>
          <a:p>
            <a:pPr lvl="2"/>
            <a:r>
              <a:rPr lang="en-US" dirty="0">
                <a:cs typeface="Courier"/>
              </a:rPr>
              <a:t>B</a:t>
            </a:r>
            <a:r>
              <a:rPr lang="en-US" dirty="0" smtClean="0">
                <a:cs typeface="Courier"/>
              </a:rPr>
              <a:t>uild pipelines of </a:t>
            </a:r>
            <a:br>
              <a:rPr lang="en-US" dirty="0" smtClean="0">
                <a:cs typeface="Courier"/>
              </a:rPr>
            </a:br>
            <a:r>
              <a:rPr lang="en-US" dirty="0" smtClean="0">
                <a:cs typeface="Courier"/>
              </a:rPr>
              <a:t>processing on </a:t>
            </a:r>
            <a:br>
              <a:rPr lang="en-US" dirty="0" smtClean="0">
                <a:cs typeface="Courier"/>
              </a:rPr>
            </a:br>
            <a:r>
              <a:rPr lang="en-US" dirty="0" smtClean="0">
                <a:cs typeface="Courier"/>
              </a:rPr>
              <a:t>Futures</a:t>
            </a:r>
          </a:p>
          <a:p>
            <a:pPr lvl="2"/>
            <a:r>
              <a:rPr lang="en-US" dirty="0" smtClean="0">
                <a:cs typeface="Courier"/>
              </a:rPr>
              <a:t>Allow sophisticated</a:t>
            </a:r>
            <a:br>
              <a:rPr lang="en-US" dirty="0" smtClean="0">
                <a:cs typeface="Courier"/>
              </a:rPr>
            </a:br>
            <a:r>
              <a:rPr lang="en-US" dirty="0" smtClean="0">
                <a:cs typeface="Courier"/>
              </a:rPr>
              <a:t>concurrency </a:t>
            </a:r>
            <a:br>
              <a:rPr lang="en-US" dirty="0" smtClean="0">
                <a:cs typeface="Courier"/>
              </a:rPr>
            </a:br>
            <a:r>
              <a:rPr lang="en-US" dirty="0" err="1" smtClean="0">
                <a:cs typeface="Courier"/>
              </a:rPr>
              <a:t>behaviour</a:t>
            </a:r>
            <a:r>
              <a:rPr lang="en-US" dirty="0" smtClean="0">
                <a:cs typeface="Courier"/>
              </a:rPr>
              <a:t/>
            </a:r>
            <a:br>
              <a:rPr lang="en-US" dirty="0" smtClean="0">
                <a:cs typeface="Courier"/>
              </a:rPr>
            </a:br>
            <a:r>
              <a:rPr lang="en-US" dirty="0" smtClean="0">
                <a:cs typeface="Courier"/>
              </a:rPr>
              <a:t>to be specified </a:t>
            </a:r>
            <a:endParaRPr lang="en-US" dirty="0">
              <a:cs typeface="Courier"/>
            </a:endParaRPr>
          </a:p>
        </p:txBody>
      </p:sp>
      <p:sp>
        <p:nvSpPr>
          <p:cNvPr id="4" name="TextBox 3"/>
          <p:cNvSpPr txBox="1"/>
          <p:nvPr/>
        </p:nvSpPr>
        <p:spPr>
          <a:xfrm>
            <a:off x="3345084" y="2422011"/>
            <a:ext cx="4917767" cy="2128889"/>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r>
              <a:rPr lang="en-US" sz="1200" dirty="0">
                <a:latin typeface="Monaco" charset="0"/>
                <a:ea typeface="Monaco" charset="0"/>
                <a:cs typeface="Monaco" charset="0"/>
              </a:rPr>
              <a:t> </a:t>
            </a:r>
            <a:r>
              <a:rPr lang="en-US" sz="1200" dirty="0" err="1">
                <a:latin typeface="Monaco" charset="0"/>
                <a:ea typeface="Monaco" charset="0"/>
                <a:cs typeface="Monaco" charset="0"/>
              </a:rPr>
              <a:t>def</a:t>
            </a:r>
            <a:r>
              <a:rPr lang="en-US" sz="1200" dirty="0">
                <a:latin typeface="Monaco" charset="0"/>
                <a:ea typeface="Monaco" charset="0"/>
                <a:cs typeface="Monaco" charset="0"/>
              </a:rPr>
              <a:t> strategy ( price: Double ): String = {</a:t>
            </a:r>
          </a:p>
          <a:p>
            <a:r>
              <a:rPr lang="en-US"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profit = price - 400.0</a:t>
            </a:r>
          </a:p>
          <a:p>
            <a:r>
              <a:rPr lang="en-US" sz="1200" dirty="0">
                <a:latin typeface="Monaco" charset="0"/>
                <a:ea typeface="Monaco" charset="0"/>
                <a:cs typeface="Monaco" charset="0"/>
              </a:rPr>
              <a:t>   </a:t>
            </a:r>
            <a:r>
              <a:rPr lang="da-DK" sz="1200" dirty="0" err="1">
                <a:latin typeface="Monaco" charset="0"/>
                <a:ea typeface="Monaco" charset="0"/>
                <a:cs typeface="Monaco" charset="0"/>
              </a:rPr>
              <a:t>if</a:t>
            </a:r>
            <a:r>
              <a:rPr lang="da-DK" sz="1200" dirty="0">
                <a:latin typeface="Monaco" charset="0"/>
                <a:ea typeface="Monaco" charset="0"/>
                <a:cs typeface="Monaco" charset="0"/>
              </a:rPr>
              <a:t> ( profit &gt; 100.0 ) "</a:t>
            </a:r>
            <a:r>
              <a:rPr lang="da-DK" sz="1200" dirty="0" err="1">
                <a:latin typeface="Monaco" charset="0"/>
                <a:ea typeface="Monaco" charset="0"/>
                <a:cs typeface="Monaco" charset="0"/>
              </a:rPr>
              <a:t>sell</a:t>
            </a:r>
            <a:r>
              <a:rPr lang="da-DK" sz="1200" dirty="0">
                <a:latin typeface="Monaco" charset="0"/>
                <a:ea typeface="Monaco" charset="0"/>
                <a:cs typeface="Monaco" charset="0"/>
              </a:rPr>
              <a:t>" </a:t>
            </a:r>
            <a:r>
              <a:rPr lang="da-DK" sz="1200" dirty="0" err="1">
                <a:latin typeface="Monaco" charset="0"/>
                <a:ea typeface="Monaco" charset="0"/>
                <a:cs typeface="Monaco" charset="0"/>
              </a:rPr>
              <a:t>else</a:t>
            </a:r>
            <a:r>
              <a:rPr lang="da-DK" sz="1200" dirty="0">
                <a:latin typeface="Monaco" charset="0"/>
                <a:ea typeface="Monaco" charset="0"/>
                <a:cs typeface="Monaco" charset="0"/>
              </a:rPr>
              <a:t> "hold"</a:t>
            </a:r>
          </a:p>
          <a:p>
            <a:r>
              <a:rPr lang="da-DK" sz="1200" dirty="0">
                <a:latin typeface="Monaco" charset="0"/>
                <a:ea typeface="Monaco" charset="0"/>
                <a:cs typeface="Monaco" charset="0"/>
              </a:rPr>
              <a:t> }</a:t>
            </a:r>
          </a:p>
          <a:p>
            <a:pPr>
              <a:spcBef>
                <a:spcPts val="500"/>
              </a:spcBef>
            </a:pPr>
            <a:r>
              <a:rPr lang="es-ES_tradnl"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action = </a:t>
            </a:r>
            <a:r>
              <a:rPr lang="en-US" sz="1200" dirty="0" err="1" smtClean="0">
                <a:latin typeface="Monaco" charset="0"/>
                <a:ea typeface="Monaco" charset="0"/>
                <a:cs typeface="Monaco" charset="0"/>
              </a:rPr>
              <a:t>PricingService.priceForSym</a:t>
            </a:r>
            <a:r>
              <a:rPr lang="en-US" sz="1200" dirty="0" smtClean="0">
                <a:latin typeface="Monaco" charset="0"/>
                <a:ea typeface="Monaco" charset="0"/>
                <a:cs typeface="Monaco" charset="0"/>
              </a:rPr>
              <a:t>( "GOOG" )</a:t>
            </a:r>
            <a:endParaRPr lang="en-US" sz="1200" dirty="0">
              <a:latin typeface="Monaco" charset="0"/>
              <a:ea typeface="Monaco" charset="0"/>
              <a:cs typeface="Monaco" charset="0"/>
            </a:endParaRPr>
          </a:p>
          <a:p>
            <a:r>
              <a:rPr lang="en-US" sz="1200" dirty="0">
                <a:latin typeface="Monaco" charset="0"/>
                <a:ea typeface="Monaco" charset="0"/>
                <a:cs typeface="Monaco" charset="0"/>
              </a:rPr>
              <a:t>              </a:t>
            </a:r>
            <a:r>
              <a:rPr lang="en-US" sz="1200" dirty="0" smtClean="0">
                <a:latin typeface="Monaco" charset="0"/>
                <a:ea typeface="Monaco" charset="0"/>
                <a:cs typeface="Monaco" charset="0"/>
              </a:rPr>
              <a:t>              .map ( strategy(_) ) </a:t>
            </a:r>
            <a:endParaRPr lang="en-US" sz="1200" dirty="0">
              <a:latin typeface="Monaco" charset="0"/>
              <a:ea typeface="Monaco" charset="0"/>
              <a:cs typeface="Monaco" charset="0"/>
            </a:endParaRPr>
          </a:p>
          <a:p>
            <a:endParaRPr lang="en-US" sz="1200" dirty="0">
              <a:latin typeface="Monaco" charset="0"/>
              <a:ea typeface="Monaco" charset="0"/>
              <a:cs typeface="Monaco" charset="0"/>
            </a:endParaRPr>
          </a:p>
          <a:p>
            <a:r>
              <a:rPr lang="en-US" sz="1200" dirty="0">
                <a:latin typeface="Monaco" charset="0"/>
                <a:ea typeface="Monaco" charset="0"/>
                <a:cs typeface="Monaco" charset="0"/>
              </a:rPr>
              <a:t> action </a:t>
            </a:r>
            <a:r>
              <a:rPr lang="en-US" sz="1200" dirty="0" err="1" smtClean="0">
                <a:latin typeface="Monaco" charset="0"/>
                <a:ea typeface="Monaco" charset="0"/>
                <a:cs typeface="Monaco" charset="0"/>
              </a:rPr>
              <a:t>foreach</a:t>
            </a:r>
            <a:r>
              <a:rPr lang="en-US" sz="1200" dirty="0" smtClean="0">
                <a:latin typeface="Monaco" charset="0"/>
                <a:ea typeface="Monaco" charset="0"/>
                <a:cs typeface="Monaco" charset="0"/>
              </a:rPr>
              <a:t> </a:t>
            </a:r>
            <a:r>
              <a:rPr lang="en-US" sz="1200" dirty="0">
                <a:latin typeface="Monaco" charset="0"/>
                <a:ea typeface="Monaco" charset="0"/>
                <a:cs typeface="Monaco" charset="0"/>
              </a:rPr>
              <a:t>{</a:t>
            </a:r>
          </a:p>
          <a:p>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println</a:t>
            </a:r>
            <a:r>
              <a:rPr lang="en-US" sz="1200" dirty="0" smtClean="0">
                <a:latin typeface="Monaco" charset="0"/>
                <a:ea typeface="Monaco" charset="0"/>
                <a:cs typeface="Monaco" charset="0"/>
              </a:rPr>
              <a:t>(a </a:t>
            </a:r>
            <a:r>
              <a:rPr lang="en-US" sz="1200" dirty="0">
                <a:latin typeface="Monaco" charset="0"/>
                <a:ea typeface="Monaco" charset="0"/>
                <a:cs typeface="Monaco" charset="0"/>
              </a:rPr>
              <a:t>=&gt;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s"Action</a:t>
            </a:r>
            <a:r>
              <a:rPr lang="en-US" sz="1200" dirty="0">
                <a:latin typeface="Monaco" charset="0"/>
                <a:ea typeface="Monaco" charset="0"/>
                <a:cs typeface="Monaco" charset="0"/>
              </a:rPr>
              <a:t> for GOOG: $a</a:t>
            </a:r>
            <a:r>
              <a:rPr lang="en-US" sz="1200" dirty="0" smtClean="0">
                <a:latin typeface="Monaco" charset="0"/>
                <a:ea typeface="Monaco" charset="0"/>
                <a:cs typeface="Monaco" charset="0"/>
              </a:rPr>
              <a:t>")</a:t>
            </a:r>
          </a:p>
          <a:p>
            <a:r>
              <a:rPr lang="en-US" sz="1200" dirty="0" smtClean="0">
                <a:latin typeface="Monaco" charset="0"/>
                <a:ea typeface="Monaco" charset="0"/>
                <a:cs typeface="Monaco" charset="0"/>
              </a:rPr>
              <a:t> </a:t>
            </a:r>
            <a:r>
              <a:rPr lang="en-US" sz="1200" dirty="0">
                <a:latin typeface="Monaco" charset="0"/>
                <a:ea typeface="Monaco" charset="0"/>
                <a:cs typeface="Monaco" charset="0"/>
              </a:rPr>
              <a:t>}</a:t>
            </a:r>
          </a:p>
        </p:txBody>
      </p:sp>
      <p:sp>
        <p:nvSpPr>
          <p:cNvPr id="6" name="TextBox 5"/>
          <p:cNvSpPr txBox="1"/>
          <p:nvPr/>
        </p:nvSpPr>
        <p:spPr>
          <a:xfrm>
            <a:off x="6256116" y="4397011"/>
            <a:ext cx="1846162" cy="307777"/>
          </a:xfrm>
          <a:prstGeom prst="rect">
            <a:avLst/>
          </a:prstGeom>
          <a:solidFill>
            <a:srgbClr val="EBFFE3"/>
          </a:solidFill>
          <a:ln>
            <a:solidFill>
              <a:srgbClr val="000000"/>
            </a:solidFill>
          </a:ln>
        </p:spPr>
        <p:txBody>
          <a:bodyPr wrap="square" rtlCol="0">
            <a:spAutoFit/>
          </a:bodyPr>
          <a:lstStyle/>
          <a:p>
            <a:r>
              <a:rPr lang="en-US" sz="1400"/>
              <a:t>Action for GOOG: </a:t>
            </a:r>
            <a:r>
              <a:rPr lang="en-US" sz="1333" smtClean="0"/>
              <a:t>sell</a:t>
            </a:r>
            <a:endParaRPr lang="en-US" sz="1333" dirty="0"/>
          </a:p>
        </p:txBody>
      </p:sp>
    </p:spTree>
    <p:extLst>
      <p:ext uri="{BB962C8B-B14F-4D97-AF65-F5344CB8AC3E}">
        <p14:creationId xmlns:p14="http://schemas.microsoft.com/office/powerpoint/2010/main" val="576569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Futures</a:t>
            </a:r>
            <a:endParaRPr lang="en-US" dirty="0"/>
          </a:p>
        </p:txBody>
      </p:sp>
      <p:sp>
        <p:nvSpPr>
          <p:cNvPr id="4" name="TextBox 3"/>
          <p:cNvSpPr txBox="1"/>
          <p:nvPr/>
        </p:nvSpPr>
        <p:spPr>
          <a:xfrm>
            <a:off x="3194613" y="1649974"/>
            <a:ext cx="5320737" cy="2834210"/>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00"/>
              </a:lnSpc>
            </a:pPr>
            <a:r>
              <a:rPr lang="en-US" sz="1200" dirty="0">
                <a:latin typeface="Monaco" charset="0"/>
                <a:ea typeface="Monaco" charset="0"/>
                <a:cs typeface="Monaco" charset="0"/>
              </a:rPr>
              <a:t> </a:t>
            </a:r>
            <a:r>
              <a:rPr lang="en-US" sz="1200" dirty="0" err="1">
                <a:latin typeface="Monaco" charset="0"/>
                <a:ea typeface="Monaco" charset="0"/>
                <a:cs typeface="Monaco" charset="0"/>
              </a:rPr>
              <a:t>def</a:t>
            </a:r>
            <a:r>
              <a:rPr lang="en-US" sz="1200" dirty="0">
                <a:latin typeface="Monaco" charset="0"/>
                <a:ea typeface="Monaco" charset="0"/>
                <a:cs typeface="Monaco" charset="0"/>
              </a:rPr>
              <a:t> </a:t>
            </a:r>
            <a:r>
              <a:rPr lang="en-US" sz="1200" dirty="0" err="1">
                <a:latin typeface="Monaco" charset="0"/>
                <a:ea typeface="Monaco" charset="0"/>
                <a:cs typeface="Monaco" charset="0"/>
              </a:rPr>
              <a:t>asStrategy</a:t>
            </a:r>
            <a:r>
              <a:rPr lang="en-US" sz="1200" dirty="0">
                <a:latin typeface="Monaco" charset="0"/>
                <a:ea typeface="Monaco" charset="0"/>
                <a:cs typeface="Monaco" charset="0"/>
              </a:rPr>
              <a:t> ( price: Double ): </a:t>
            </a:r>
            <a:r>
              <a:rPr lang="en-US" sz="1200" dirty="0">
                <a:solidFill>
                  <a:srgbClr val="FF0000"/>
                </a:solidFill>
                <a:latin typeface="Monaco" charset="0"/>
                <a:ea typeface="Monaco" charset="0"/>
                <a:cs typeface="Monaco" charset="0"/>
              </a:rPr>
              <a:t>Future[String]</a:t>
            </a:r>
            <a:r>
              <a:rPr lang="en-US" sz="1200" dirty="0">
                <a:latin typeface="Monaco" charset="0"/>
                <a:ea typeface="Monaco" charset="0"/>
                <a:cs typeface="Monaco" charset="0"/>
              </a:rPr>
              <a:t> = {</a:t>
            </a:r>
          </a:p>
          <a:p>
            <a:pPr>
              <a:lnSpc>
                <a:spcPts val="1700"/>
              </a:lnSpc>
            </a:pPr>
            <a:r>
              <a:rPr lang="fr-FR" sz="1200" dirty="0">
                <a:latin typeface="Monaco" charset="0"/>
                <a:ea typeface="Monaco" charset="0"/>
                <a:cs typeface="Monaco" charset="0"/>
              </a:rPr>
              <a:t>   </a:t>
            </a:r>
            <a:r>
              <a:rPr lang="fr-FR" sz="1200" dirty="0">
                <a:solidFill>
                  <a:srgbClr val="FF0000"/>
                </a:solidFill>
                <a:latin typeface="Monaco" charset="0"/>
                <a:ea typeface="Monaco" charset="0"/>
                <a:cs typeface="Monaco" charset="0"/>
              </a:rPr>
              <a:t>F</a:t>
            </a:r>
            <a:r>
              <a:rPr lang="fr-FR" sz="1200" dirty="0" smtClean="0">
                <a:solidFill>
                  <a:srgbClr val="FF0000"/>
                </a:solidFill>
                <a:latin typeface="Monaco" charset="0"/>
                <a:ea typeface="Monaco" charset="0"/>
                <a:cs typeface="Monaco" charset="0"/>
              </a:rPr>
              <a:t>uture </a:t>
            </a:r>
            <a:r>
              <a:rPr lang="fr-FR" sz="1200" dirty="0">
                <a:solidFill>
                  <a:srgbClr val="FF0000"/>
                </a:solidFill>
                <a:latin typeface="Monaco" charset="0"/>
                <a:ea typeface="Monaco" charset="0"/>
                <a:cs typeface="Monaco" charset="0"/>
              </a:rPr>
              <a:t>{</a:t>
            </a:r>
          </a:p>
          <a:p>
            <a:pPr>
              <a:lnSpc>
                <a:spcPts val="1700"/>
              </a:lnSpc>
            </a:pPr>
            <a:r>
              <a:rPr lang="en-US"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profit = price - 100.0</a:t>
            </a:r>
          </a:p>
          <a:p>
            <a:pPr>
              <a:lnSpc>
                <a:spcPts val="1700"/>
              </a:lnSpc>
            </a:pPr>
            <a:r>
              <a:rPr lang="da-DK" sz="1200" dirty="0">
                <a:latin typeface="Monaco" charset="0"/>
                <a:ea typeface="Monaco" charset="0"/>
                <a:cs typeface="Monaco" charset="0"/>
              </a:rPr>
              <a:t>     </a:t>
            </a:r>
            <a:r>
              <a:rPr lang="da-DK" sz="1200" dirty="0" err="1">
                <a:latin typeface="Monaco" charset="0"/>
                <a:ea typeface="Monaco" charset="0"/>
                <a:cs typeface="Monaco" charset="0"/>
              </a:rPr>
              <a:t>if</a:t>
            </a:r>
            <a:r>
              <a:rPr lang="da-DK" sz="1200" dirty="0">
                <a:latin typeface="Monaco" charset="0"/>
                <a:ea typeface="Monaco" charset="0"/>
                <a:cs typeface="Monaco" charset="0"/>
              </a:rPr>
              <a:t> ( profit &gt; 100.0 ) "</a:t>
            </a:r>
            <a:r>
              <a:rPr lang="da-DK" sz="1200" dirty="0" err="1">
                <a:latin typeface="Monaco" charset="0"/>
                <a:ea typeface="Monaco" charset="0"/>
                <a:cs typeface="Monaco" charset="0"/>
              </a:rPr>
              <a:t>sell</a:t>
            </a:r>
            <a:r>
              <a:rPr lang="da-DK" sz="1200" dirty="0">
                <a:latin typeface="Monaco" charset="0"/>
                <a:ea typeface="Monaco" charset="0"/>
                <a:cs typeface="Monaco" charset="0"/>
              </a:rPr>
              <a:t>" </a:t>
            </a:r>
            <a:r>
              <a:rPr lang="da-DK" sz="1200" dirty="0" err="1">
                <a:latin typeface="Monaco" charset="0"/>
                <a:ea typeface="Monaco" charset="0"/>
                <a:cs typeface="Monaco" charset="0"/>
              </a:rPr>
              <a:t>else</a:t>
            </a:r>
            <a:r>
              <a:rPr lang="da-DK" sz="1200" dirty="0">
                <a:latin typeface="Monaco" charset="0"/>
                <a:ea typeface="Monaco" charset="0"/>
                <a:cs typeface="Monaco" charset="0"/>
              </a:rPr>
              <a:t> "hold"</a:t>
            </a:r>
          </a:p>
          <a:p>
            <a:pPr>
              <a:lnSpc>
                <a:spcPts val="1700"/>
              </a:lnSpc>
            </a:pPr>
            <a:r>
              <a:rPr lang="da-DK" sz="1200" dirty="0">
                <a:latin typeface="Monaco" charset="0"/>
                <a:ea typeface="Monaco" charset="0"/>
                <a:cs typeface="Monaco" charset="0"/>
              </a:rPr>
              <a:t>   </a:t>
            </a:r>
            <a:r>
              <a:rPr lang="da-DK" sz="1200" dirty="0">
                <a:solidFill>
                  <a:srgbClr val="FF0000"/>
                </a:solidFill>
                <a:latin typeface="Monaco" charset="0"/>
                <a:ea typeface="Monaco" charset="0"/>
                <a:cs typeface="Monaco" charset="0"/>
              </a:rPr>
              <a:t>}</a:t>
            </a:r>
          </a:p>
          <a:p>
            <a:pPr>
              <a:lnSpc>
                <a:spcPts val="1700"/>
              </a:lnSpc>
            </a:pPr>
            <a:r>
              <a:rPr lang="da-DK" sz="1200" dirty="0">
                <a:latin typeface="Monaco" charset="0"/>
                <a:ea typeface="Monaco" charset="0"/>
                <a:cs typeface="Monaco" charset="0"/>
              </a:rPr>
              <a:t> }</a:t>
            </a:r>
          </a:p>
          <a:p>
            <a:pPr>
              <a:lnSpc>
                <a:spcPts val="1700"/>
              </a:lnSpc>
            </a:pPr>
            <a:r>
              <a:rPr lang="es-ES_tradnl"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action = </a:t>
            </a:r>
            <a:r>
              <a:rPr lang="en-US" sz="1200" dirty="0" err="1" smtClean="0">
                <a:latin typeface="Monaco" charset="0"/>
                <a:ea typeface="Monaco" charset="0"/>
                <a:cs typeface="Monaco" charset="0"/>
              </a:rPr>
              <a:t>PricingService.priceForSym</a:t>
            </a:r>
            <a:r>
              <a:rPr lang="en-US" sz="1200" dirty="0" smtClean="0">
                <a:latin typeface="Monaco" charset="0"/>
                <a:ea typeface="Monaco" charset="0"/>
                <a:cs typeface="Monaco" charset="0"/>
              </a:rPr>
              <a:t>("</a:t>
            </a:r>
            <a:r>
              <a:rPr lang="en-US" sz="1200" dirty="0">
                <a:latin typeface="Monaco" charset="0"/>
                <a:ea typeface="Monaco" charset="0"/>
                <a:cs typeface="Monaco" charset="0"/>
              </a:rPr>
              <a:t>AAPL")</a:t>
            </a:r>
          </a:p>
          <a:p>
            <a:pPr>
              <a:lnSpc>
                <a:spcPts val="170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en-US" sz="1200" dirty="0" err="1" smtClean="0">
                <a:solidFill>
                  <a:srgbClr val="FF0000"/>
                </a:solidFill>
                <a:latin typeface="Monaco" charset="0"/>
                <a:ea typeface="Monaco" charset="0"/>
                <a:cs typeface="Monaco" charset="0"/>
              </a:rPr>
              <a:t>flatMap</a:t>
            </a:r>
            <a:r>
              <a:rPr lang="en-US" sz="1200" dirty="0" smtClean="0">
                <a:solidFill>
                  <a:srgbClr val="FF0000"/>
                </a:solidFill>
                <a:latin typeface="Monaco" charset="0"/>
                <a:ea typeface="Monaco" charset="0"/>
                <a:cs typeface="Monaco" charset="0"/>
              </a:rPr>
              <a:t>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asStrategy</a:t>
            </a:r>
            <a:r>
              <a:rPr lang="en-US" sz="1200" dirty="0" smtClean="0">
                <a:latin typeface="Monaco" charset="0"/>
                <a:ea typeface="Monaco" charset="0"/>
                <a:cs typeface="Monaco" charset="0"/>
              </a:rPr>
              <a:t>(_) )</a:t>
            </a:r>
            <a:endParaRPr lang="en-US" sz="1200" dirty="0">
              <a:latin typeface="Monaco" charset="0"/>
              <a:ea typeface="Monaco" charset="0"/>
              <a:cs typeface="Monaco" charset="0"/>
            </a:endParaRPr>
          </a:p>
          <a:p>
            <a:pPr>
              <a:lnSpc>
                <a:spcPts val="1700"/>
              </a:lnSpc>
            </a:pPr>
            <a:endParaRPr lang="en-US" sz="1200" dirty="0">
              <a:latin typeface="Monaco" charset="0"/>
              <a:ea typeface="Monaco" charset="0"/>
              <a:cs typeface="Monaco" charset="0"/>
            </a:endParaRPr>
          </a:p>
          <a:p>
            <a:pPr>
              <a:lnSpc>
                <a:spcPts val="1700"/>
              </a:lnSpc>
            </a:pPr>
            <a:r>
              <a:rPr lang="en-US" sz="1200" dirty="0">
                <a:latin typeface="Monaco" charset="0"/>
                <a:ea typeface="Monaco" charset="0"/>
                <a:cs typeface="Monaco" charset="0"/>
              </a:rPr>
              <a:t> pf </a:t>
            </a:r>
            <a:r>
              <a:rPr lang="en-US" sz="1200" dirty="0" err="1" smtClean="0">
                <a:latin typeface="Monaco" charset="0"/>
                <a:ea typeface="Monaco" charset="0"/>
                <a:cs typeface="Monaco" charset="0"/>
              </a:rPr>
              <a:t>foreach</a:t>
            </a:r>
            <a:r>
              <a:rPr lang="en-US" sz="1200" dirty="0" smtClean="0">
                <a:latin typeface="Monaco" charset="0"/>
                <a:ea typeface="Monaco" charset="0"/>
                <a:cs typeface="Monaco" charset="0"/>
              </a:rPr>
              <a:t> {</a:t>
            </a:r>
          </a:p>
          <a:p>
            <a:pPr>
              <a:lnSpc>
                <a:spcPts val="170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println</a:t>
            </a:r>
            <a:r>
              <a:rPr lang="en-US" sz="1200" dirty="0" smtClean="0">
                <a:latin typeface="Monaco" charset="0"/>
                <a:ea typeface="Monaco" charset="0"/>
                <a:cs typeface="Monaco" charset="0"/>
              </a:rPr>
              <a:t>(a =&gt; </a:t>
            </a:r>
            <a:r>
              <a:rPr lang="en-US" sz="1200" dirty="0" err="1" smtClean="0">
                <a:latin typeface="Monaco" charset="0"/>
                <a:ea typeface="Monaco" charset="0"/>
                <a:cs typeface="Monaco" charset="0"/>
              </a:rPr>
              <a:t>println</a:t>
            </a:r>
            <a:r>
              <a:rPr lang="en-US" sz="1200" dirty="0" smtClean="0">
                <a:latin typeface="Monaco" charset="0"/>
                <a:ea typeface="Monaco" charset="0"/>
                <a:cs typeface="Monaco" charset="0"/>
              </a:rPr>
              <a:t>(</a:t>
            </a:r>
            <a:r>
              <a:rPr lang="en-US" sz="1200" dirty="0" err="1" smtClean="0">
                <a:latin typeface="Monaco" charset="0"/>
                <a:ea typeface="Monaco" charset="0"/>
                <a:cs typeface="Monaco" charset="0"/>
              </a:rPr>
              <a:t>s"Action</a:t>
            </a:r>
            <a:r>
              <a:rPr lang="en-US" sz="1200" dirty="0" smtClean="0">
                <a:latin typeface="Monaco" charset="0"/>
                <a:ea typeface="Monaco" charset="0"/>
                <a:cs typeface="Monaco" charset="0"/>
              </a:rPr>
              <a:t> </a:t>
            </a:r>
            <a:r>
              <a:rPr lang="en-US" sz="1200" dirty="0">
                <a:latin typeface="Monaco" charset="0"/>
                <a:ea typeface="Monaco" charset="0"/>
                <a:cs typeface="Monaco" charset="0"/>
              </a:rPr>
              <a:t>for </a:t>
            </a:r>
            <a:r>
              <a:rPr lang="en-US" sz="1200" dirty="0" smtClean="0">
                <a:latin typeface="Monaco" charset="0"/>
                <a:ea typeface="Monaco" charset="0"/>
                <a:cs typeface="Monaco" charset="0"/>
              </a:rPr>
              <a:t>GOOG: $a")</a:t>
            </a:r>
          </a:p>
          <a:p>
            <a:pPr>
              <a:lnSpc>
                <a:spcPts val="170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endParaRPr lang="en-US" sz="1200" dirty="0">
              <a:latin typeface="Monaco" charset="0"/>
              <a:ea typeface="Monaco" charset="0"/>
              <a:cs typeface="Monaco" charset="0"/>
            </a:endParaRPr>
          </a:p>
        </p:txBody>
      </p:sp>
      <p:sp>
        <p:nvSpPr>
          <p:cNvPr id="5" name="TextBox 4"/>
          <p:cNvSpPr txBox="1"/>
          <p:nvPr/>
        </p:nvSpPr>
        <p:spPr>
          <a:xfrm>
            <a:off x="6476035" y="4294448"/>
            <a:ext cx="1846162" cy="307777"/>
          </a:xfrm>
          <a:prstGeom prst="rect">
            <a:avLst/>
          </a:prstGeom>
          <a:solidFill>
            <a:srgbClr val="EBFFE3"/>
          </a:solidFill>
          <a:ln>
            <a:solidFill>
              <a:srgbClr val="000000"/>
            </a:solidFill>
          </a:ln>
        </p:spPr>
        <p:txBody>
          <a:bodyPr wrap="square" rtlCol="0">
            <a:spAutoFit/>
          </a:bodyPr>
          <a:lstStyle/>
          <a:p>
            <a:r>
              <a:rPr lang="en-US" sz="1400"/>
              <a:t>Action for GOOG: </a:t>
            </a:r>
            <a:r>
              <a:rPr lang="en-US" sz="1333" smtClean="0"/>
              <a:t>sell</a:t>
            </a:r>
            <a:endParaRPr lang="en-US" sz="1333" dirty="0"/>
          </a:p>
        </p:txBody>
      </p:sp>
      <p:sp>
        <p:nvSpPr>
          <p:cNvPr id="6" name="Content Placeholder 2"/>
          <p:cNvSpPr txBox="1">
            <a:spLocks/>
          </p:cNvSpPr>
          <p:nvPr/>
        </p:nvSpPr>
        <p:spPr>
          <a:xfrm>
            <a:off x="635000" y="1177834"/>
            <a:ext cx="3855977" cy="38502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cs typeface="Courier"/>
              </a:rPr>
              <a:t>Future[T]</a:t>
            </a:r>
            <a:r>
              <a:rPr lang="en-US" dirty="0" smtClean="0"/>
              <a:t> is a monadic type</a:t>
            </a:r>
          </a:p>
          <a:p>
            <a:pPr lvl="2"/>
            <a:endParaRPr lang="en-US" dirty="0" smtClean="0">
              <a:cs typeface="Courier"/>
            </a:endParaRPr>
          </a:p>
          <a:p>
            <a:r>
              <a:rPr lang="en-US" dirty="0" smtClean="0">
                <a:cs typeface="Courier"/>
              </a:rPr>
              <a:t>Higher order</a:t>
            </a:r>
            <a:br>
              <a:rPr lang="en-US" dirty="0" smtClean="0">
                <a:cs typeface="Courier"/>
              </a:rPr>
            </a:br>
            <a:r>
              <a:rPr lang="en-US" dirty="0" smtClean="0">
                <a:cs typeface="Courier"/>
              </a:rPr>
              <a:t>functions </a:t>
            </a:r>
            <a:br>
              <a:rPr lang="en-US" dirty="0" smtClean="0">
                <a:cs typeface="Courier"/>
              </a:rPr>
            </a:br>
            <a:r>
              <a:rPr lang="en-US" dirty="0" smtClean="0">
                <a:cs typeface="Courier"/>
              </a:rPr>
              <a:t>available</a:t>
            </a:r>
          </a:p>
          <a:p>
            <a:pPr lvl="2"/>
            <a:r>
              <a:rPr lang="en-US" dirty="0" smtClean="0">
                <a:cs typeface="Courier"/>
              </a:rPr>
              <a:t>map, filter, </a:t>
            </a:r>
            <a:br>
              <a:rPr lang="en-US" dirty="0" smtClean="0">
                <a:cs typeface="Courier"/>
              </a:rPr>
            </a:br>
            <a:r>
              <a:rPr lang="en-US" dirty="0" err="1" smtClean="0">
                <a:cs typeface="Courier"/>
              </a:rPr>
              <a:t>flatMap</a:t>
            </a:r>
            <a:r>
              <a:rPr lang="en-US" dirty="0" smtClean="0">
                <a:cs typeface="Courier"/>
              </a:rPr>
              <a:t>, …</a:t>
            </a:r>
          </a:p>
          <a:p>
            <a:pPr lvl="2"/>
            <a:r>
              <a:rPr lang="en-US" dirty="0" smtClean="0">
                <a:cs typeface="Courier"/>
              </a:rPr>
              <a:t>Build pipelines </a:t>
            </a:r>
            <a:br>
              <a:rPr lang="en-US" dirty="0" smtClean="0">
                <a:cs typeface="Courier"/>
              </a:rPr>
            </a:br>
            <a:r>
              <a:rPr lang="en-US" dirty="0" smtClean="0">
                <a:cs typeface="Courier"/>
              </a:rPr>
              <a:t>of processing </a:t>
            </a:r>
            <a:br>
              <a:rPr lang="en-US" dirty="0" smtClean="0">
                <a:cs typeface="Courier"/>
              </a:rPr>
            </a:br>
            <a:r>
              <a:rPr lang="en-US" dirty="0" smtClean="0">
                <a:cs typeface="Courier"/>
              </a:rPr>
              <a:t>on Futures</a:t>
            </a:r>
          </a:p>
        </p:txBody>
      </p:sp>
    </p:spTree>
    <p:extLst>
      <p:ext uri="{BB962C8B-B14F-4D97-AF65-F5344CB8AC3E}">
        <p14:creationId xmlns:p14="http://schemas.microsoft.com/office/powerpoint/2010/main" val="170655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Futures</a:t>
            </a:r>
            <a:endParaRPr lang="en-US" dirty="0"/>
          </a:p>
        </p:txBody>
      </p:sp>
      <p:sp>
        <p:nvSpPr>
          <p:cNvPr id="4" name="TextBox 3"/>
          <p:cNvSpPr txBox="1"/>
          <p:nvPr/>
        </p:nvSpPr>
        <p:spPr>
          <a:xfrm>
            <a:off x="3001460" y="1891639"/>
            <a:ext cx="5320737" cy="2064769"/>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en-US" sz="1200" dirty="0">
                <a:latin typeface="Monaco" charset="0"/>
                <a:ea typeface="Monaco" charset="0"/>
                <a:cs typeface="Monaco" charset="0"/>
              </a:rPr>
              <a:t> </a:t>
            </a: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action = for (</a:t>
            </a:r>
          </a:p>
          <a:p>
            <a:pPr>
              <a:lnSpc>
                <a:spcPts val="18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 |   </a:t>
            </a:r>
            <a:r>
              <a:rPr lang="en-US" sz="1200" dirty="0">
                <a:latin typeface="Monaco" charset="0"/>
                <a:ea typeface="Monaco" charset="0"/>
                <a:cs typeface="Monaco" charset="0"/>
              </a:rPr>
              <a:t>price &lt;- </a:t>
            </a:r>
            <a:r>
              <a:rPr lang="en-US" sz="1200" dirty="0" err="1">
                <a:latin typeface="Monaco" charset="0"/>
                <a:ea typeface="Monaco" charset="0"/>
                <a:cs typeface="Monaco" charset="0"/>
              </a:rPr>
              <a:t>PricingService.priceForSym</a:t>
            </a:r>
            <a:r>
              <a:rPr lang="en-US" sz="1200" dirty="0">
                <a:latin typeface="Monaco" charset="0"/>
                <a:ea typeface="Monaco" charset="0"/>
                <a:cs typeface="Monaco" charset="0"/>
              </a:rPr>
              <a:t>("GOOG");</a:t>
            </a:r>
          </a:p>
          <a:p>
            <a:pPr>
              <a:lnSpc>
                <a:spcPts val="18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 </a:t>
            </a:r>
            <a:r>
              <a:rPr lang="en-US" sz="1200" dirty="0">
                <a:latin typeface="Monaco" charset="0"/>
                <a:ea typeface="Monaco" charset="0"/>
                <a:cs typeface="Monaco" charset="0"/>
              </a:rPr>
              <a:t>  act &lt;- </a:t>
            </a:r>
            <a:r>
              <a:rPr lang="en-US" sz="1200" dirty="0" err="1">
                <a:latin typeface="Monaco" charset="0"/>
                <a:ea typeface="Monaco" charset="0"/>
                <a:cs typeface="Monaco" charset="0"/>
              </a:rPr>
              <a:t>asStrategy</a:t>
            </a:r>
            <a:r>
              <a:rPr lang="en-US" sz="1200" dirty="0">
                <a:latin typeface="Monaco" charset="0"/>
                <a:ea typeface="Monaco" charset="0"/>
                <a:cs typeface="Monaco" charset="0"/>
              </a:rPr>
              <a:t>(price)</a:t>
            </a:r>
          </a:p>
          <a:p>
            <a:pPr>
              <a:lnSpc>
                <a:spcPts val="18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 yield act</a:t>
            </a:r>
          </a:p>
          <a:p>
            <a:pPr>
              <a:lnSpc>
                <a:spcPts val="1840"/>
              </a:lnSpc>
            </a:pPr>
            <a:endParaRPr lang="en-US" sz="1200" dirty="0">
              <a:latin typeface="Monaco" charset="0"/>
              <a:ea typeface="Monaco" charset="0"/>
              <a:cs typeface="Monaco" charset="0"/>
            </a:endParaRPr>
          </a:p>
          <a:p>
            <a:pPr>
              <a:lnSpc>
                <a:spcPts val="1840"/>
              </a:lnSpc>
            </a:pPr>
            <a:r>
              <a:rPr lang="en-US" sz="1200" dirty="0">
                <a:latin typeface="Monaco" charset="0"/>
                <a:ea typeface="Monaco" charset="0"/>
                <a:cs typeface="Monaco" charset="0"/>
              </a:rPr>
              <a:t> </a:t>
            </a:r>
            <a:r>
              <a:rPr lang="en-US" sz="1200" dirty="0" err="1" smtClean="0">
                <a:latin typeface="Monaco" charset="0"/>
                <a:ea typeface="Monaco" charset="0"/>
                <a:cs typeface="Monaco" charset="0"/>
              </a:rPr>
              <a:t>actionforeach</a:t>
            </a:r>
            <a:r>
              <a:rPr lang="en-US" sz="1200" dirty="0" smtClean="0">
                <a:latin typeface="Monaco" charset="0"/>
                <a:ea typeface="Monaco" charset="0"/>
                <a:cs typeface="Monaco" charset="0"/>
              </a:rPr>
              <a:t> {</a:t>
            </a:r>
          </a:p>
          <a:p>
            <a:pPr>
              <a:lnSpc>
                <a:spcPts val="18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println</a:t>
            </a:r>
            <a:r>
              <a:rPr lang="en-US" sz="1200" dirty="0" smtClean="0">
                <a:latin typeface="Monaco" charset="0"/>
                <a:ea typeface="Monaco" charset="0"/>
                <a:cs typeface="Monaco" charset="0"/>
              </a:rPr>
              <a:t>(a =&gt; </a:t>
            </a:r>
            <a:r>
              <a:rPr lang="en-US" sz="1200" dirty="0" err="1" smtClean="0">
                <a:latin typeface="Monaco" charset="0"/>
                <a:ea typeface="Monaco" charset="0"/>
                <a:cs typeface="Monaco" charset="0"/>
              </a:rPr>
              <a:t>println</a:t>
            </a:r>
            <a:r>
              <a:rPr lang="en-US" sz="1200" dirty="0" smtClean="0">
                <a:latin typeface="Monaco" charset="0"/>
                <a:ea typeface="Monaco" charset="0"/>
                <a:cs typeface="Monaco" charset="0"/>
              </a:rPr>
              <a:t>(</a:t>
            </a:r>
            <a:r>
              <a:rPr lang="en-US" sz="1200" dirty="0" err="1" smtClean="0">
                <a:latin typeface="Monaco" charset="0"/>
                <a:ea typeface="Monaco" charset="0"/>
                <a:cs typeface="Monaco" charset="0"/>
              </a:rPr>
              <a:t>s"Action</a:t>
            </a:r>
            <a:r>
              <a:rPr lang="en-US" sz="1200" dirty="0" smtClean="0">
                <a:latin typeface="Monaco" charset="0"/>
                <a:ea typeface="Monaco" charset="0"/>
                <a:cs typeface="Monaco" charset="0"/>
              </a:rPr>
              <a:t> </a:t>
            </a:r>
            <a:r>
              <a:rPr lang="en-US" sz="1200" dirty="0">
                <a:latin typeface="Monaco" charset="0"/>
                <a:ea typeface="Monaco" charset="0"/>
                <a:cs typeface="Monaco" charset="0"/>
              </a:rPr>
              <a:t>for </a:t>
            </a:r>
            <a:r>
              <a:rPr lang="en-US" sz="1200" dirty="0" smtClean="0">
                <a:latin typeface="Monaco" charset="0"/>
                <a:ea typeface="Monaco" charset="0"/>
                <a:cs typeface="Monaco" charset="0"/>
              </a:rPr>
              <a:t>GOOG: $a")</a:t>
            </a:r>
          </a:p>
          <a:p>
            <a:pPr>
              <a:lnSpc>
                <a:spcPts val="18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endParaRPr lang="en-US" sz="1200" dirty="0">
              <a:latin typeface="Monaco" charset="0"/>
              <a:ea typeface="Monaco" charset="0"/>
              <a:cs typeface="Monaco" charset="0"/>
            </a:endParaRPr>
          </a:p>
        </p:txBody>
      </p:sp>
      <p:sp>
        <p:nvSpPr>
          <p:cNvPr id="5" name="TextBox 4"/>
          <p:cNvSpPr txBox="1"/>
          <p:nvPr/>
        </p:nvSpPr>
        <p:spPr>
          <a:xfrm>
            <a:off x="5934356" y="3802519"/>
            <a:ext cx="1846162" cy="307777"/>
          </a:xfrm>
          <a:prstGeom prst="rect">
            <a:avLst/>
          </a:prstGeom>
          <a:solidFill>
            <a:srgbClr val="EBFFE3"/>
          </a:solidFill>
          <a:ln>
            <a:solidFill>
              <a:srgbClr val="000000"/>
            </a:solidFill>
          </a:ln>
        </p:spPr>
        <p:txBody>
          <a:bodyPr wrap="square" rtlCol="0">
            <a:spAutoFit/>
          </a:bodyPr>
          <a:lstStyle/>
          <a:p>
            <a:r>
              <a:rPr lang="en-US" sz="1400" dirty="0"/>
              <a:t>Action for GOOG: </a:t>
            </a:r>
            <a:r>
              <a:rPr lang="en-US" sz="1333" dirty="0" smtClean="0"/>
              <a:t>sell</a:t>
            </a:r>
            <a:endParaRPr lang="en-US" sz="1333" dirty="0"/>
          </a:p>
        </p:txBody>
      </p:sp>
      <p:sp>
        <p:nvSpPr>
          <p:cNvPr id="6" name="Content Placeholder 2"/>
          <p:cNvSpPr txBox="1">
            <a:spLocks/>
          </p:cNvSpPr>
          <p:nvPr/>
        </p:nvSpPr>
        <p:spPr>
          <a:xfrm>
            <a:off x="635000" y="1177834"/>
            <a:ext cx="3855977" cy="38502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cs typeface="Courier"/>
              </a:rPr>
              <a:t>Use with for comprehension</a:t>
            </a:r>
            <a:endParaRPr lang="en-US" dirty="0" smtClean="0"/>
          </a:p>
          <a:p>
            <a:pPr lvl="2"/>
            <a:endParaRPr lang="en-US" dirty="0" smtClean="0">
              <a:cs typeface="Courier"/>
            </a:endParaRPr>
          </a:p>
          <a:p>
            <a:r>
              <a:rPr lang="en-US" dirty="0" smtClean="0">
                <a:cs typeface="Courier"/>
              </a:rPr>
              <a:t>Based on </a:t>
            </a:r>
            <a:br>
              <a:rPr lang="en-US" dirty="0" smtClean="0">
                <a:cs typeface="Courier"/>
              </a:rPr>
            </a:br>
            <a:r>
              <a:rPr lang="en-US" dirty="0" smtClean="0">
                <a:cs typeface="Courier"/>
              </a:rPr>
              <a:t>translation to</a:t>
            </a:r>
            <a:r>
              <a:rPr lang="en-US" dirty="0">
                <a:cs typeface="Courier"/>
              </a:rPr>
              <a:t/>
            </a:r>
            <a:br>
              <a:rPr lang="en-US" dirty="0">
                <a:cs typeface="Courier"/>
              </a:rPr>
            </a:br>
            <a:r>
              <a:rPr lang="en-US" dirty="0" err="1" smtClean="0">
                <a:cs typeface="Courier"/>
              </a:rPr>
              <a:t>flatMap</a:t>
            </a:r>
            <a:r>
              <a:rPr lang="en-US" dirty="0" smtClean="0">
                <a:cs typeface="Courier"/>
              </a:rPr>
              <a:t>/map</a:t>
            </a:r>
          </a:p>
        </p:txBody>
      </p:sp>
    </p:spTree>
    <p:extLst>
      <p:ext uri="{BB962C8B-B14F-4D97-AF65-F5344CB8AC3E}">
        <p14:creationId xmlns:p14="http://schemas.microsoft.com/office/powerpoint/2010/main" val="1964113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Futures</a:t>
            </a:r>
            <a:endParaRPr lang="en-US" dirty="0"/>
          </a:p>
        </p:txBody>
      </p:sp>
      <p:sp>
        <p:nvSpPr>
          <p:cNvPr id="3" name="Content Placeholder 2"/>
          <p:cNvSpPr>
            <a:spLocks noGrp="1"/>
          </p:cNvSpPr>
          <p:nvPr>
            <p:ph idx="1"/>
          </p:nvPr>
        </p:nvSpPr>
        <p:spPr>
          <a:xfrm>
            <a:off x="635000" y="1064443"/>
            <a:ext cx="6985000" cy="2413000"/>
          </a:xfrm>
        </p:spPr>
        <p:txBody>
          <a:bodyPr/>
          <a:lstStyle/>
          <a:p>
            <a:r>
              <a:rPr lang="en-US" dirty="0" smtClean="0">
                <a:cs typeface="Courier"/>
              </a:rPr>
              <a:t>Future[T]</a:t>
            </a:r>
            <a:r>
              <a:rPr lang="en-US" dirty="0" smtClean="0"/>
              <a:t> may not complete successfully</a:t>
            </a:r>
          </a:p>
          <a:p>
            <a:r>
              <a:rPr lang="en-US" dirty="0" smtClean="0">
                <a:cs typeface="Courier"/>
              </a:rPr>
              <a:t>Use </a:t>
            </a:r>
            <a:r>
              <a:rPr lang="en-US" dirty="0" err="1" smtClean="0">
                <a:cs typeface="Courier"/>
              </a:rPr>
              <a:t>onFailure</a:t>
            </a:r>
            <a:r>
              <a:rPr lang="en-US" dirty="0" smtClean="0">
                <a:cs typeface="Courier"/>
              </a:rPr>
              <a:t> callback to deal with failure case</a:t>
            </a:r>
          </a:p>
          <a:p>
            <a:pPr lvl="2"/>
            <a:r>
              <a:rPr lang="en-US" dirty="0" smtClean="0">
                <a:cs typeface="Courier"/>
              </a:rPr>
              <a:t>or </a:t>
            </a:r>
            <a:r>
              <a:rPr lang="en-US" dirty="0" err="1" smtClean="0">
                <a:cs typeface="Courier"/>
              </a:rPr>
              <a:t>onComplete</a:t>
            </a:r>
            <a:endParaRPr lang="en-US" dirty="0">
              <a:cs typeface="Courier"/>
            </a:endParaRPr>
          </a:p>
        </p:txBody>
      </p:sp>
      <p:sp>
        <p:nvSpPr>
          <p:cNvPr id="4" name="TextBox 3"/>
          <p:cNvSpPr txBox="1"/>
          <p:nvPr/>
        </p:nvSpPr>
        <p:spPr>
          <a:xfrm>
            <a:off x="921492" y="2398936"/>
            <a:ext cx="7593858" cy="2180185"/>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00"/>
              </a:lnSpc>
            </a:pPr>
            <a:r>
              <a:rPr lang="en-US" sz="1333" dirty="0">
                <a:latin typeface="Monaco" charset="0"/>
                <a:ea typeface="Monaco" charset="0"/>
                <a:cs typeface="Monaco" charset="0"/>
              </a:rPr>
              <a:t> …</a:t>
            </a:r>
            <a:endParaRPr lang="da-DK" sz="1333" dirty="0">
              <a:latin typeface="Monaco" charset="0"/>
              <a:ea typeface="Monaco" charset="0"/>
              <a:cs typeface="Monaco" charset="0"/>
            </a:endParaRPr>
          </a:p>
          <a:p>
            <a:pPr>
              <a:lnSpc>
                <a:spcPts val="1700"/>
              </a:lnSpc>
            </a:pPr>
            <a:r>
              <a:rPr lang="es-ES_tradnl" sz="1333" dirty="0">
                <a:latin typeface="Monaco" charset="0"/>
                <a:ea typeface="Monaco" charset="0"/>
                <a:cs typeface="Monaco" charset="0"/>
              </a:rPr>
              <a:t> </a:t>
            </a:r>
            <a:r>
              <a:rPr lang="en-US" sz="1333" dirty="0" err="1">
                <a:latin typeface="Monaco" charset="0"/>
                <a:ea typeface="Monaco" charset="0"/>
                <a:cs typeface="Monaco" charset="0"/>
              </a:rPr>
              <a:t>val</a:t>
            </a:r>
            <a:r>
              <a:rPr lang="en-US" sz="1333" dirty="0">
                <a:latin typeface="Monaco" charset="0"/>
                <a:ea typeface="Monaco" charset="0"/>
                <a:cs typeface="Monaco" charset="0"/>
              </a:rPr>
              <a:t> action = </a:t>
            </a:r>
            <a:r>
              <a:rPr lang="en-US" sz="1333" dirty="0" err="1" smtClean="0">
                <a:latin typeface="Monaco" charset="0"/>
                <a:ea typeface="Monaco" charset="0"/>
                <a:cs typeface="Monaco" charset="0"/>
              </a:rPr>
              <a:t>PricingService.priceForSym</a:t>
            </a:r>
            <a:r>
              <a:rPr lang="en-US" sz="1333" dirty="0" smtClean="0">
                <a:latin typeface="Monaco" charset="0"/>
                <a:ea typeface="Monaco" charset="0"/>
                <a:cs typeface="Monaco" charset="0"/>
              </a:rPr>
              <a:t>("XXX").</a:t>
            </a:r>
            <a:r>
              <a:rPr lang="en-US" sz="1333" dirty="0" err="1" smtClean="0">
                <a:solidFill>
                  <a:srgbClr val="0000FF"/>
                </a:solidFill>
                <a:latin typeface="Monaco" charset="0"/>
                <a:ea typeface="Monaco" charset="0"/>
                <a:cs typeface="Monaco" charset="0"/>
              </a:rPr>
              <a:t>flatMap</a:t>
            </a:r>
            <a:r>
              <a:rPr lang="en-US" sz="1333" dirty="0" smtClean="0">
                <a:solidFill>
                  <a:srgbClr val="0000FF"/>
                </a:solidFill>
                <a:latin typeface="Monaco" charset="0"/>
                <a:ea typeface="Monaco" charset="0"/>
                <a:cs typeface="Monaco" charset="0"/>
              </a:rPr>
              <a:t>( </a:t>
            </a:r>
            <a:r>
              <a:rPr lang="en-US" sz="1333" dirty="0" err="1" smtClean="0">
                <a:latin typeface="Monaco" charset="0"/>
                <a:ea typeface="Monaco" charset="0"/>
                <a:cs typeface="Monaco" charset="0"/>
              </a:rPr>
              <a:t>asStrategy</a:t>
            </a:r>
            <a:r>
              <a:rPr lang="en-US" sz="1333" dirty="0" smtClean="0">
                <a:latin typeface="Monaco" charset="0"/>
                <a:ea typeface="Monaco" charset="0"/>
                <a:cs typeface="Monaco" charset="0"/>
              </a:rPr>
              <a:t>(_) )</a:t>
            </a:r>
            <a:endParaRPr lang="en-US" sz="1333" dirty="0">
              <a:latin typeface="Monaco" charset="0"/>
              <a:ea typeface="Monaco" charset="0"/>
              <a:cs typeface="Monaco" charset="0"/>
            </a:endParaRPr>
          </a:p>
          <a:p>
            <a:pPr>
              <a:lnSpc>
                <a:spcPts val="1700"/>
              </a:lnSpc>
            </a:pPr>
            <a:endParaRPr lang="en-US" sz="1333" dirty="0">
              <a:latin typeface="Monaco" charset="0"/>
              <a:ea typeface="Monaco" charset="0"/>
              <a:cs typeface="Monaco" charset="0"/>
            </a:endParaRPr>
          </a:p>
          <a:p>
            <a:pPr>
              <a:lnSpc>
                <a:spcPts val="1700"/>
              </a:lnSpc>
            </a:pPr>
            <a:r>
              <a:rPr lang="en-US" sz="1333" dirty="0">
                <a:latin typeface="Monaco" charset="0"/>
                <a:ea typeface="Monaco" charset="0"/>
                <a:cs typeface="Monaco" charset="0"/>
              </a:rPr>
              <a:t> action </a:t>
            </a:r>
            <a:r>
              <a:rPr lang="en-US" sz="1333" dirty="0" err="1">
                <a:latin typeface="Monaco" charset="0"/>
                <a:ea typeface="Monaco" charset="0"/>
                <a:cs typeface="Monaco" charset="0"/>
              </a:rPr>
              <a:t>onComplete</a:t>
            </a:r>
            <a:r>
              <a:rPr lang="en-US" sz="1333" dirty="0">
                <a:latin typeface="Monaco" charset="0"/>
                <a:ea typeface="Monaco" charset="0"/>
                <a:cs typeface="Monaco" charset="0"/>
              </a:rPr>
              <a:t> {</a:t>
            </a:r>
          </a:p>
          <a:p>
            <a:pPr>
              <a:lnSpc>
                <a:spcPts val="1700"/>
              </a:lnSpc>
            </a:pPr>
            <a:r>
              <a:rPr lang="en-US" sz="1333" dirty="0">
                <a:latin typeface="Monaco" charset="0"/>
                <a:ea typeface="Monaco" charset="0"/>
                <a:cs typeface="Monaco" charset="0"/>
              </a:rPr>
              <a:t>         case Success(action: String) =&gt;     </a:t>
            </a:r>
          </a:p>
          <a:p>
            <a:pPr>
              <a:lnSpc>
                <a:spcPts val="1700"/>
              </a:lnSpc>
            </a:pPr>
            <a:r>
              <a:rPr lang="en-US" sz="1333" dirty="0">
                <a:latin typeface="Monaco" charset="0"/>
                <a:ea typeface="Monaco" charset="0"/>
                <a:cs typeface="Monaco" charset="0"/>
              </a:rPr>
              <a:t>                         </a:t>
            </a:r>
            <a:r>
              <a:rPr lang="en-US" sz="1333" dirty="0" err="1">
                <a:latin typeface="Monaco" charset="0"/>
                <a:ea typeface="Monaco" charset="0"/>
                <a:cs typeface="Monaco" charset="0"/>
              </a:rPr>
              <a:t>println</a:t>
            </a:r>
            <a:r>
              <a:rPr lang="en-US" sz="1333" dirty="0">
                <a:latin typeface="Monaco" charset="0"/>
                <a:ea typeface="Monaco" charset="0"/>
                <a:cs typeface="Monaco" charset="0"/>
              </a:rPr>
              <a:t>(</a:t>
            </a:r>
            <a:r>
              <a:rPr lang="en-US" sz="1333" dirty="0" err="1">
                <a:latin typeface="Monaco" charset="0"/>
                <a:ea typeface="Monaco" charset="0"/>
                <a:cs typeface="Monaco" charset="0"/>
              </a:rPr>
              <a:t>s"Success</a:t>
            </a:r>
            <a:r>
              <a:rPr lang="en-US" sz="1333" dirty="0">
                <a:latin typeface="Monaco" charset="0"/>
                <a:ea typeface="Monaco" charset="0"/>
                <a:cs typeface="Monaco" charset="0"/>
              </a:rPr>
              <a:t>: $action")</a:t>
            </a:r>
          </a:p>
          <a:p>
            <a:pPr>
              <a:lnSpc>
                <a:spcPts val="1700"/>
              </a:lnSpc>
            </a:pPr>
            <a:r>
              <a:rPr lang="en-US" sz="1333" dirty="0">
                <a:latin typeface="Monaco" charset="0"/>
                <a:ea typeface="Monaco" charset="0"/>
                <a:cs typeface="Monaco" charset="0"/>
              </a:rPr>
              <a:t>         case Failure(ex) =&gt; </a:t>
            </a:r>
          </a:p>
          <a:p>
            <a:pPr>
              <a:lnSpc>
                <a:spcPts val="1700"/>
              </a:lnSpc>
            </a:pPr>
            <a:r>
              <a:rPr lang="en-US" sz="1333" dirty="0">
                <a:latin typeface="Monaco" charset="0"/>
                <a:ea typeface="Monaco" charset="0"/>
                <a:cs typeface="Monaco" charset="0"/>
              </a:rPr>
              <a:t>                         </a:t>
            </a:r>
            <a:r>
              <a:rPr lang="en-US" sz="1333" dirty="0" err="1">
                <a:latin typeface="Monaco" charset="0"/>
                <a:ea typeface="Monaco" charset="0"/>
                <a:cs typeface="Monaco" charset="0"/>
              </a:rPr>
              <a:t>println</a:t>
            </a:r>
            <a:r>
              <a:rPr lang="en-US" sz="1333" dirty="0">
                <a:latin typeface="Monaco" charset="0"/>
                <a:ea typeface="Monaco" charset="0"/>
                <a:cs typeface="Monaco" charset="0"/>
              </a:rPr>
              <a:t>(</a:t>
            </a:r>
            <a:r>
              <a:rPr lang="en-US" sz="1333" dirty="0" err="1">
                <a:latin typeface="Monaco" charset="0"/>
                <a:ea typeface="Monaco" charset="0"/>
                <a:cs typeface="Monaco" charset="0"/>
              </a:rPr>
              <a:t>s"Failed</a:t>
            </a:r>
            <a:r>
              <a:rPr lang="en-US" sz="1333" dirty="0">
                <a:latin typeface="Monaco" charset="0"/>
                <a:ea typeface="Monaco" charset="0"/>
                <a:cs typeface="Monaco" charset="0"/>
              </a:rPr>
              <a:t>: $ex")</a:t>
            </a:r>
          </a:p>
          <a:p>
            <a:pPr>
              <a:lnSpc>
                <a:spcPts val="1700"/>
              </a:lnSpc>
            </a:pPr>
            <a:r>
              <a:rPr lang="en-US" sz="1333" dirty="0">
                <a:latin typeface="Monaco" charset="0"/>
                <a:ea typeface="Monaco" charset="0"/>
                <a:cs typeface="Monaco" charset="0"/>
              </a:rPr>
              <a:t> }</a:t>
            </a:r>
          </a:p>
        </p:txBody>
      </p:sp>
      <p:sp>
        <p:nvSpPr>
          <p:cNvPr id="5" name="TextBox 4"/>
          <p:cNvSpPr txBox="1"/>
          <p:nvPr/>
        </p:nvSpPr>
        <p:spPr>
          <a:xfrm>
            <a:off x="3081593" y="4514482"/>
            <a:ext cx="5270500" cy="297454"/>
          </a:xfrm>
          <a:prstGeom prst="rect">
            <a:avLst/>
          </a:prstGeom>
          <a:solidFill>
            <a:srgbClr val="EBFFE3"/>
          </a:solidFill>
          <a:ln>
            <a:solidFill>
              <a:srgbClr val="000000"/>
            </a:solidFill>
          </a:ln>
        </p:spPr>
        <p:txBody>
          <a:bodyPr wrap="square" rtlCol="0">
            <a:spAutoFit/>
          </a:bodyPr>
          <a:lstStyle/>
          <a:p>
            <a:r>
              <a:rPr lang="en-US" sz="1333" dirty="0"/>
              <a:t>Failed: </a:t>
            </a:r>
            <a:r>
              <a:rPr lang="en-US" sz="1333" dirty="0" err="1"/>
              <a:t>java.util.NoSuchElementException</a:t>
            </a:r>
            <a:r>
              <a:rPr lang="en-US" sz="1333" dirty="0"/>
              <a:t>: key not found: XXX</a:t>
            </a:r>
          </a:p>
        </p:txBody>
      </p:sp>
    </p:spTree>
    <p:extLst>
      <p:ext uri="{BB962C8B-B14F-4D97-AF65-F5344CB8AC3E}">
        <p14:creationId xmlns:p14="http://schemas.microsoft.com/office/powerpoint/2010/main" val="102764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normAutofit fontScale="90000"/>
          </a:bodyPr>
          <a:lstStyle/>
          <a:p>
            <a:r>
              <a:rPr lang="en-GB" dirty="0" smtClean="0">
                <a:ea typeface="ＭＳ Ｐゴシック" charset="0"/>
                <a:cs typeface="ＭＳ Ｐゴシック" charset="0"/>
              </a:rPr>
              <a:t>JVM Threading: Threads </a:t>
            </a:r>
            <a:r>
              <a:rPr lang="en-GB" dirty="0">
                <a:ea typeface="ＭＳ Ｐゴシック" charset="0"/>
                <a:cs typeface="ＭＳ Ｐゴシック" charset="0"/>
              </a:rPr>
              <a:t>and Runnable Objects</a:t>
            </a:r>
          </a:p>
        </p:txBody>
      </p:sp>
      <p:sp>
        <p:nvSpPr>
          <p:cNvPr id="6146" name="Rectangle 3"/>
          <p:cNvSpPr>
            <a:spLocks noGrp="1" noChangeArrowheads="1"/>
          </p:cNvSpPr>
          <p:nvPr>
            <p:ph type="body" idx="1"/>
          </p:nvPr>
        </p:nvSpPr>
        <p:spPr>
          <a:xfrm>
            <a:off x="628650" y="1154085"/>
            <a:ext cx="7886700" cy="2095500"/>
          </a:xfrm>
        </p:spPr>
        <p:txBody>
          <a:bodyPr>
            <a:noAutofit/>
          </a:bodyPr>
          <a:lstStyle/>
          <a:p>
            <a:r>
              <a:rPr lang="en-GB" dirty="0">
                <a:ea typeface="Monaco" charset="0"/>
                <a:cs typeface="Monaco" charset="0"/>
              </a:rPr>
              <a:t>Thread encapsulates a schedulable </a:t>
            </a:r>
            <a:r>
              <a:rPr lang="en-GB" dirty="0" smtClean="0">
                <a:ea typeface="Monaco" charset="0"/>
                <a:cs typeface="Monaco" charset="0"/>
              </a:rPr>
              <a:t>entity</a:t>
            </a:r>
          </a:p>
          <a:p>
            <a:pPr lvl="2"/>
            <a:endParaRPr lang="en-GB" sz="1500" dirty="0">
              <a:ea typeface="Monaco" charset="0"/>
              <a:cs typeface="Monaco" charset="0"/>
            </a:endParaRPr>
          </a:p>
          <a:p>
            <a:r>
              <a:rPr lang="en-GB" dirty="0">
                <a:ea typeface="Monaco" charset="0"/>
                <a:cs typeface="Monaco" charset="0"/>
              </a:rPr>
              <a:t>Runnable interface used to represent work for thread to </a:t>
            </a:r>
            <a:r>
              <a:rPr lang="en-GB" dirty="0" smtClean="0">
                <a:ea typeface="Monaco" charset="0"/>
                <a:cs typeface="Monaco" charset="0"/>
              </a:rPr>
              <a:t>do</a:t>
            </a:r>
          </a:p>
          <a:p>
            <a:pPr lvl="2"/>
            <a:endParaRPr lang="en-GB" sz="1500" dirty="0">
              <a:ea typeface="Monaco" charset="0"/>
              <a:cs typeface="Monaco" charset="0"/>
            </a:endParaRPr>
          </a:p>
          <a:p>
            <a:r>
              <a:rPr lang="en-GB" dirty="0" err="1" smtClean="0">
                <a:ea typeface="Monaco" charset="0"/>
                <a:cs typeface="Monaco" charset="0"/>
              </a:rPr>
              <a:t>Scala</a:t>
            </a:r>
            <a:r>
              <a:rPr lang="en-GB" dirty="0" smtClean="0">
                <a:ea typeface="Monaco" charset="0"/>
                <a:cs typeface="Monaco" charset="0"/>
              </a:rPr>
              <a:t> provides access to these "primitive" features</a:t>
            </a:r>
            <a:endParaRPr lang="en-GB" dirty="0">
              <a:ea typeface="Monaco" charset="0"/>
              <a:cs typeface="Monaco" charset="0"/>
            </a:endParaRPr>
          </a:p>
        </p:txBody>
      </p:sp>
      <p:sp>
        <p:nvSpPr>
          <p:cNvPr id="6147" name="AutoShape 4"/>
          <p:cNvSpPr>
            <a:spLocks noChangeArrowheads="1"/>
          </p:cNvSpPr>
          <p:nvPr/>
        </p:nvSpPr>
        <p:spPr bwMode="auto">
          <a:xfrm>
            <a:off x="2349500" y="3746500"/>
            <a:ext cx="1079500" cy="889000"/>
          </a:xfrm>
          <a:prstGeom prst="roundRect">
            <a:avLst>
              <a:gd name="adj" fmla="val 16667"/>
            </a:avLst>
          </a:prstGeom>
          <a:solidFill>
            <a:srgbClr val="FFFF99"/>
          </a:solidFill>
          <a:ln w="9525">
            <a:solidFill>
              <a:schemeClr val="tx1"/>
            </a:solidFill>
            <a:round/>
            <a:headEnd type="none" w="sm" len="sm"/>
            <a:tailEnd type="none" w="sm" len="sm"/>
          </a:ln>
        </p:spPr>
        <p:txBody>
          <a:bodyPr wrap="none" anchor="ctr"/>
          <a:lstStyle/>
          <a:p>
            <a:pPr algn="ctr"/>
            <a:r>
              <a:rPr lang="en-GB" sz="1500" u="sng"/>
              <a:t>Runnable</a:t>
            </a:r>
          </a:p>
          <a:p>
            <a:pPr algn="ctr"/>
            <a:endParaRPr lang="en-GB" sz="1500" u="sng"/>
          </a:p>
          <a:p>
            <a:pPr algn="ctr"/>
            <a:r>
              <a:rPr lang="en-GB" sz="1000"/>
              <a:t>public void run()</a:t>
            </a:r>
          </a:p>
          <a:p>
            <a:pPr algn="ctr"/>
            <a:endParaRPr lang="en-GB" sz="1000"/>
          </a:p>
        </p:txBody>
      </p:sp>
      <p:sp>
        <p:nvSpPr>
          <p:cNvPr id="6148" name="AutoShape 5"/>
          <p:cNvSpPr>
            <a:spLocks noChangeArrowheads="1"/>
          </p:cNvSpPr>
          <p:nvPr/>
        </p:nvSpPr>
        <p:spPr bwMode="auto">
          <a:xfrm>
            <a:off x="5588000" y="4127500"/>
            <a:ext cx="1079500" cy="889000"/>
          </a:xfrm>
          <a:prstGeom prst="roundRect">
            <a:avLst>
              <a:gd name="adj" fmla="val 16667"/>
            </a:avLst>
          </a:prstGeom>
          <a:solidFill>
            <a:srgbClr val="FFFF99"/>
          </a:solidFill>
          <a:ln w="9525">
            <a:solidFill>
              <a:schemeClr val="tx1"/>
            </a:solidFill>
            <a:round/>
            <a:headEnd type="none" w="sm" len="sm"/>
            <a:tailEnd type="none" w="sm" len="sm"/>
          </a:ln>
        </p:spPr>
        <p:txBody>
          <a:bodyPr wrap="none" anchor="ctr"/>
          <a:lstStyle/>
          <a:p>
            <a:pPr algn="ctr"/>
            <a:r>
              <a:rPr lang="en-GB" sz="1500" u="sng"/>
              <a:t>Runnable</a:t>
            </a:r>
          </a:p>
          <a:p>
            <a:pPr algn="ctr"/>
            <a:endParaRPr lang="en-GB" sz="1500" u="sng"/>
          </a:p>
          <a:p>
            <a:pPr algn="ctr"/>
            <a:r>
              <a:rPr lang="en-GB" sz="1000"/>
              <a:t>public void run()</a:t>
            </a:r>
          </a:p>
          <a:p>
            <a:pPr algn="ctr"/>
            <a:endParaRPr lang="en-GB" sz="1000"/>
          </a:p>
        </p:txBody>
      </p:sp>
      <p:sp>
        <p:nvSpPr>
          <p:cNvPr id="6149" name="Line 6"/>
          <p:cNvSpPr>
            <a:spLocks noChangeShapeType="1"/>
          </p:cNvSpPr>
          <p:nvPr/>
        </p:nvSpPr>
        <p:spPr bwMode="auto">
          <a:xfrm flipH="1">
            <a:off x="6286500" y="3556000"/>
            <a:ext cx="508000" cy="57150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170"/>
          </a:p>
        </p:txBody>
      </p:sp>
      <p:grpSp>
        <p:nvGrpSpPr>
          <p:cNvPr id="6150" name="Group 7"/>
          <p:cNvGrpSpPr>
            <a:grpSpLocks/>
          </p:cNvGrpSpPr>
          <p:nvPr/>
        </p:nvGrpSpPr>
        <p:grpSpPr bwMode="auto">
          <a:xfrm>
            <a:off x="4366948" y="3495146"/>
            <a:ext cx="1333500" cy="1359958"/>
            <a:chOff x="336" y="1996"/>
            <a:chExt cx="1008" cy="1028"/>
          </a:xfrm>
        </p:grpSpPr>
        <p:sp>
          <p:nvSpPr>
            <p:cNvPr id="6157" name="Line 8"/>
            <p:cNvSpPr>
              <a:spLocks noChangeShapeType="1"/>
            </p:cNvSpPr>
            <p:nvPr/>
          </p:nvSpPr>
          <p:spPr bwMode="auto">
            <a:xfrm>
              <a:off x="1200" y="2256"/>
              <a:ext cx="144" cy="24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170"/>
            </a:p>
          </p:txBody>
        </p:sp>
        <p:sp>
          <p:nvSpPr>
            <p:cNvPr id="6158" name="Freeform 9"/>
            <p:cNvSpPr>
              <a:spLocks/>
            </p:cNvSpPr>
            <p:nvPr/>
          </p:nvSpPr>
          <p:spPr bwMode="auto">
            <a:xfrm>
              <a:off x="576" y="2352"/>
              <a:ext cx="392" cy="672"/>
            </a:xfrm>
            <a:custGeom>
              <a:avLst/>
              <a:gdLst>
                <a:gd name="T0" fmla="*/ 8 w 392"/>
                <a:gd name="T1" fmla="*/ 0 h 672"/>
                <a:gd name="T2" fmla="*/ 392 w 392"/>
                <a:gd name="T3" fmla="*/ 96 h 672"/>
                <a:gd name="T4" fmla="*/ 8 w 392"/>
                <a:gd name="T5" fmla="*/ 240 h 672"/>
                <a:gd name="T6" fmla="*/ 344 w 392"/>
                <a:gd name="T7" fmla="*/ 384 h 672"/>
                <a:gd name="T8" fmla="*/ 56 w 392"/>
                <a:gd name="T9" fmla="*/ 480 h 672"/>
                <a:gd name="T10" fmla="*/ 296 w 392"/>
                <a:gd name="T11" fmla="*/ 576 h 672"/>
                <a:gd name="T12" fmla="*/ 104 w 392"/>
                <a:gd name="T13" fmla="*/ 672 h 672"/>
                <a:gd name="T14" fmla="*/ 0 60000 65536"/>
                <a:gd name="T15" fmla="*/ 0 60000 65536"/>
                <a:gd name="T16" fmla="*/ 0 60000 65536"/>
                <a:gd name="T17" fmla="*/ 0 60000 65536"/>
                <a:gd name="T18" fmla="*/ 0 60000 65536"/>
                <a:gd name="T19" fmla="*/ 0 60000 65536"/>
                <a:gd name="T20" fmla="*/ 0 60000 65536"/>
                <a:gd name="T21" fmla="*/ 0 w 392"/>
                <a:gd name="T22" fmla="*/ 0 h 672"/>
                <a:gd name="T23" fmla="*/ 392 w 392"/>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2" h="672">
                  <a:moveTo>
                    <a:pt x="8" y="0"/>
                  </a:moveTo>
                  <a:cubicBezTo>
                    <a:pt x="200" y="28"/>
                    <a:pt x="392" y="56"/>
                    <a:pt x="392" y="96"/>
                  </a:cubicBezTo>
                  <a:cubicBezTo>
                    <a:pt x="392" y="136"/>
                    <a:pt x="16" y="192"/>
                    <a:pt x="8" y="240"/>
                  </a:cubicBezTo>
                  <a:cubicBezTo>
                    <a:pt x="0" y="288"/>
                    <a:pt x="336" y="344"/>
                    <a:pt x="344" y="384"/>
                  </a:cubicBezTo>
                  <a:cubicBezTo>
                    <a:pt x="352" y="424"/>
                    <a:pt x="64" y="448"/>
                    <a:pt x="56" y="480"/>
                  </a:cubicBezTo>
                  <a:cubicBezTo>
                    <a:pt x="48" y="512"/>
                    <a:pt x="288" y="544"/>
                    <a:pt x="296" y="576"/>
                  </a:cubicBezTo>
                  <a:cubicBezTo>
                    <a:pt x="304" y="608"/>
                    <a:pt x="136" y="656"/>
                    <a:pt x="104" y="672"/>
                  </a:cubicBezTo>
                </a:path>
              </a:pathLst>
            </a:custGeom>
            <a:noFill/>
            <a:ln w="28575">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sz="1170"/>
            </a:p>
          </p:txBody>
        </p:sp>
        <p:sp>
          <p:nvSpPr>
            <p:cNvPr id="6159" name="Oval 10"/>
            <p:cNvSpPr>
              <a:spLocks noChangeArrowheads="1"/>
            </p:cNvSpPr>
            <p:nvPr/>
          </p:nvSpPr>
          <p:spPr bwMode="auto">
            <a:xfrm>
              <a:off x="336" y="1996"/>
              <a:ext cx="960" cy="384"/>
            </a:xfrm>
            <a:prstGeom prst="ellipse">
              <a:avLst/>
            </a:prstGeom>
            <a:solidFill>
              <a:srgbClr val="CCFFFF"/>
            </a:solidFill>
            <a:ln w="9525">
              <a:solidFill>
                <a:schemeClr val="tx1"/>
              </a:solidFill>
              <a:round/>
              <a:headEnd type="none" w="sm" len="sm"/>
              <a:tailEnd type="none" w="sm" len="sm"/>
            </a:ln>
          </p:spPr>
          <p:txBody>
            <a:bodyPr wrap="none" anchor="ctr"/>
            <a:lstStyle/>
            <a:p>
              <a:pPr algn="ctr"/>
              <a:r>
                <a:rPr lang="en-GB" sz="1667"/>
                <a:t>Thread</a:t>
              </a:r>
            </a:p>
          </p:txBody>
        </p:sp>
      </p:grpSp>
      <p:sp>
        <p:nvSpPr>
          <p:cNvPr id="6151" name="Line 11"/>
          <p:cNvSpPr>
            <a:spLocks noChangeShapeType="1"/>
          </p:cNvSpPr>
          <p:nvPr/>
        </p:nvSpPr>
        <p:spPr bwMode="auto">
          <a:xfrm>
            <a:off x="2266157" y="3456782"/>
            <a:ext cx="190500" cy="31750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170"/>
          </a:p>
        </p:txBody>
      </p:sp>
      <p:grpSp>
        <p:nvGrpSpPr>
          <p:cNvPr id="6152" name="Group 12"/>
          <p:cNvGrpSpPr>
            <a:grpSpLocks/>
          </p:cNvGrpSpPr>
          <p:nvPr/>
        </p:nvGrpSpPr>
        <p:grpSpPr bwMode="auto">
          <a:xfrm>
            <a:off x="1123157" y="3112824"/>
            <a:ext cx="1270000" cy="1359958"/>
            <a:chOff x="273" y="2017"/>
            <a:chExt cx="960" cy="1028"/>
          </a:xfrm>
        </p:grpSpPr>
        <p:sp>
          <p:nvSpPr>
            <p:cNvPr id="6155" name="Freeform 13"/>
            <p:cNvSpPr>
              <a:spLocks/>
            </p:cNvSpPr>
            <p:nvPr/>
          </p:nvSpPr>
          <p:spPr bwMode="auto">
            <a:xfrm>
              <a:off x="513" y="2373"/>
              <a:ext cx="392" cy="672"/>
            </a:xfrm>
            <a:custGeom>
              <a:avLst/>
              <a:gdLst>
                <a:gd name="T0" fmla="*/ 8 w 392"/>
                <a:gd name="T1" fmla="*/ 0 h 672"/>
                <a:gd name="T2" fmla="*/ 392 w 392"/>
                <a:gd name="T3" fmla="*/ 96 h 672"/>
                <a:gd name="T4" fmla="*/ 8 w 392"/>
                <a:gd name="T5" fmla="*/ 240 h 672"/>
                <a:gd name="T6" fmla="*/ 344 w 392"/>
                <a:gd name="T7" fmla="*/ 384 h 672"/>
                <a:gd name="T8" fmla="*/ 56 w 392"/>
                <a:gd name="T9" fmla="*/ 480 h 672"/>
                <a:gd name="T10" fmla="*/ 296 w 392"/>
                <a:gd name="T11" fmla="*/ 576 h 672"/>
                <a:gd name="T12" fmla="*/ 104 w 392"/>
                <a:gd name="T13" fmla="*/ 672 h 672"/>
                <a:gd name="T14" fmla="*/ 0 60000 65536"/>
                <a:gd name="T15" fmla="*/ 0 60000 65536"/>
                <a:gd name="T16" fmla="*/ 0 60000 65536"/>
                <a:gd name="T17" fmla="*/ 0 60000 65536"/>
                <a:gd name="T18" fmla="*/ 0 60000 65536"/>
                <a:gd name="T19" fmla="*/ 0 60000 65536"/>
                <a:gd name="T20" fmla="*/ 0 60000 65536"/>
                <a:gd name="T21" fmla="*/ 0 w 392"/>
                <a:gd name="T22" fmla="*/ 0 h 672"/>
                <a:gd name="T23" fmla="*/ 392 w 392"/>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2" h="672">
                  <a:moveTo>
                    <a:pt x="8" y="0"/>
                  </a:moveTo>
                  <a:cubicBezTo>
                    <a:pt x="200" y="28"/>
                    <a:pt x="392" y="56"/>
                    <a:pt x="392" y="96"/>
                  </a:cubicBezTo>
                  <a:cubicBezTo>
                    <a:pt x="392" y="136"/>
                    <a:pt x="16" y="192"/>
                    <a:pt x="8" y="240"/>
                  </a:cubicBezTo>
                  <a:cubicBezTo>
                    <a:pt x="0" y="288"/>
                    <a:pt x="336" y="344"/>
                    <a:pt x="344" y="384"/>
                  </a:cubicBezTo>
                  <a:cubicBezTo>
                    <a:pt x="352" y="424"/>
                    <a:pt x="64" y="448"/>
                    <a:pt x="56" y="480"/>
                  </a:cubicBezTo>
                  <a:cubicBezTo>
                    <a:pt x="48" y="512"/>
                    <a:pt x="288" y="544"/>
                    <a:pt x="296" y="576"/>
                  </a:cubicBezTo>
                  <a:cubicBezTo>
                    <a:pt x="304" y="608"/>
                    <a:pt x="136" y="656"/>
                    <a:pt x="104" y="672"/>
                  </a:cubicBezTo>
                </a:path>
              </a:pathLst>
            </a:custGeom>
            <a:noFill/>
            <a:ln w="28575">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sz="1170"/>
            </a:p>
          </p:txBody>
        </p:sp>
        <p:sp>
          <p:nvSpPr>
            <p:cNvPr id="6156" name="Oval 14"/>
            <p:cNvSpPr>
              <a:spLocks noChangeArrowheads="1"/>
            </p:cNvSpPr>
            <p:nvPr/>
          </p:nvSpPr>
          <p:spPr bwMode="auto">
            <a:xfrm>
              <a:off x="273" y="2017"/>
              <a:ext cx="960" cy="384"/>
            </a:xfrm>
            <a:prstGeom prst="ellipse">
              <a:avLst/>
            </a:prstGeom>
            <a:solidFill>
              <a:srgbClr val="CCFFFF"/>
            </a:solidFill>
            <a:ln w="9525">
              <a:solidFill>
                <a:schemeClr val="tx1"/>
              </a:solidFill>
              <a:round/>
              <a:headEnd type="none" w="sm" len="sm"/>
              <a:tailEnd type="none" w="sm" len="sm"/>
            </a:ln>
          </p:spPr>
          <p:txBody>
            <a:bodyPr wrap="none" anchor="ctr"/>
            <a:lstStyle/>
            <a:p>
              <a:pPr algn="ctr"/>
              <a:r>
                <a:rPr lang="en-GB" sz="1667"/>
                <a:t>Thread</a:t>
              </a:r>
            </a:p>
          </p:txBody>
        </p:sp>
      </p:grpSp>
      <p:sp>
        <p:nvSpPr>
          <p:cNvPr id="6153" name="Freeform 15"/>
          <p:cNvSpPr>
            <a:spLocks/>
          </p:cNvSpPr>
          <p:nvPr/>
        </p:nvSpPr>
        <p:spPr bwMode="auto">
          <a:xfrm>
            <a:off x="6887104" y="3570553"/>
            <a:ext cx="518583" cy="889000"/>
          </a:xfrm>
          <a:custGeom>
            <a:avLst/>
            <a:gdLst>
              <a:gd name="T0" fmla="*/ 2147483647 w 392"/>
              <a:gd name="T1" fmla="*/ 0 h 672"/>
              <a:gd name="T2" fmla="*/ 2147483647 w 392"/>
              <a:gd name="T3" fmla="*/ 2147483647 h 672"/>
              <a:gd name="T4" fmla="*/ 2147483647 w 392"/>
              <a:gd name="T5" fmla="*/ 2147483647 h 672"/>
              <a:gd name="T6" fmla="*/ 2147483647 w 392"/>
              <a:gd name="T7" fmla="*/ 2147483647 h 672"/>
              <a:gd name="T8" fmla="*/ 2147483647 w 392"/>
              <a:gd name="T9" fmla="*/ 2147483647 h 672"/>
              <a:gd name="T10" fmla="*/ 2147483647 w 392"/>
              <a:gd name="T11" fmla="*/ 2147483647 h 672"/>
              <a:gd name="T12" fmla="*/ 2147483647 w 392"/>
              <a:gd name="T13" fmla="*/ 2147483647 h 672"/>
              <a:gd name="T14" fmla="*/ 0 60000 65536"/>
              <a:gd name="T15" fmla="*/ 0 60000 65536"/>
              <a:gd name="T16" fmla="*/ 0 60000 65536"/>
              <a:gd name="T17" fmla="*/ 0 60000 65536"/>
              <a:gd name="T18" fmla="*/ 0 60000 65536"/>
              <a:gd name="T19" fmla="*/ 0 60000 65536"/>
              <a:gd name="T20" fmla="*/ 0 60000 65536"/>
              <a:gd name="T21" fmla="*/ 0 w 392"/>
              <a:gd name="T22" fmla="*/ 0 h 672"/>
              <a:gd name="T23" fmla="*/ 392 w 392"/>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2" h="672">
                <a:moveTo>
                  <a:pt x="8" y="0"/>
                </a:moveTo>
                <a:cubicBezTo>
                  <a:pt x="200" y="28"/>
                  <a:pt x="392" y="56"/>
                  <a:pt x="392" y="96"/>
                </a:cubicBezTo>
                <a:cubicBezTo>
                  <a:pt x="392" y="136"/>
                  <a:pt x="16" y="192"/>
                  <a:pt x="8" y="240"/>
                </a:cubicBezTo>
                <a:cubicBezTo>
                  <a:pt x="0" y="288"/>
                  <a:pt x="336" y="344"/>
                  <a:pt x="344" y="384"/>
                </a:cubicBezTo>
                <a:cubicBezTo>
                  <a:pt x="352" y="424"/>
                  <a:pt x="64" y="448"/>
                  <a:pt x="56" y="480"/>
                </a:cubicBezTo>
                <a:cubicBezTo>
                  <a:pt x="48" y="512"/>
                  <a:pt x="288" y="544"/>
                  <a:pt x="296" y="576"/>
                </a:cubicBezTo>
                <a:cubicBezTo>
                  <a:pt x="304" y="608"/>
                  <a:pt x="136" y="656"/>
                  <a:pt x="104" y="672"/>
                </a:cubicBezTo>
              </a:path>
            </a:pathLst>
          </a:custGeom>
          <a:noFill/>
          <a:ln w="28575">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sz="1170"/>
          </a:p>
        </p:txBody>
      </p:sp>
      <p:sp>
        <p:nvSpPr>
          <p:cNvPr id="6154" name="Oval 16"/>
          <p:cNvSpPr>
            <a:spLocks noChangeArrowheads="1"/>
          </p:cNvSpPr>
          <p:nvPr/>
        </p:nvSpPr>
        <p:spPr bwMode="auto">
          <a:xfrm>
            <a:off x="6569604" y="3099594"/>
            <a:ext cx="1270000" cy="508000"/>
          </a:xfrm>
          <a:prstGeom prst="ellipse">
            <a:avLst/>
          </a:prstGeom>
          <a:solidFill>
            <a:srgbClr val="CCFFFF"/>
          </a:solidFill>
          <a:ln w="9525">
            <a:solidFill>
              <a:schemeClr val="tx1"/>
            </a:solidFill>
            <a:round/>
            <a:headEnd type="none" w="sm" len="sm"/>
            <a:tailEnd type="none" w="sm" len="sm"/>
          </a:ln>
        </p:spPr>
        <p:txBody>
          <a:bodyPr wrap="none" anchor="ctr"/>
          <a:lstStyle/>
          <a:p>
            <a:pPr algn="ctr"/>
            <a:r>
              <a:rPr lang="en-GB" sz="1667"/>
              <a:t>Thread</a:t>
            </a:r>
          </a:p>
        </p:txBody>
      </p:sp>
    </p:spTree>
    <p:extLst>
      <p:ext uri="{BB962C8B-B14F-4D97-AF65-F5344CB8AC3E}">
        <p14:creationId xmlns:p14="http://schemas.microsoft.com/office/powerpoint/2010/main" val="774097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for Comprehension</a:t>
            </a:r>
            <a:endParaRPr lang="en-US" dirty="0"/>
          </a:p>
        </p:txBody>
      </p:sp>
      <p:sp>
        <p:nvSpPr>
          <p:cNvPr id="3" name="Content Placeholder 2"/>
          <p:cNvSpPr>
            <a:spLocks noGrp="1"/>
          </p:cNvSpPr>
          <p:nvPr>
            <p:ph idx="1"/>
          </p:nvPr>
        </p:nvSpPr>
        <p:spPr>
          <a:xfrm>
            <a:off x="628650" y="1050758"/>
            <a:ext cx="7886700" cy="1268236"/>
          </a:xfrm>
        </p:spPr>
        <p:txBody>
          <a:bodyPr/>
          <a:lstStyle/>
          <a:p>
            <a:r>
              <a:rPr lang="en-US" dirty="0" smtClean="0"/>
              <a:t>Remember that for comprehension translates to calls to </a:t>
            </a:r>
            <a:r>
              <a:rPr lang="en-US" dirty="0" err="1" smtClean="0"/>
              <a:t>flatMap</a:t>
            </a:r>
            <a:endParaRPr lang="en-US" dirty="0" smtClean="0"/>
          </a:p>
          <a:p>
            <a:r>
              <a:rPr lang="en-US" dirty="0" smtClean="0"/>
              <a:t>Based on sequencing of computation</a:t>
            </a:r>
          </a:p>
          <a:p>
            <a:r>
              <a:rPr lang="en-US" dirty="0" smtClean="0"/>
              <a:t>Even if computations are asynchronous, they will be sequenced</a:t>
            </a:r>
            <a:endParaRPr lang="en-US" dirty="0"/>
          </a:p>
        </p:txBody>
      </p:sp>
      <p:sp>
        <p:nvSpPr>
          <p:cNvPr id="4" name="TextBox 3"/>
          <p:cNvSpPr txBox="1"/>
          <p:nvPr/>
        </p:nvSpPr>
        <p:spPr>
          <a:xfrm>
            <a:off x="781895" y="2566449"/>
            <a:ext cx="6700385" cy="2064769"/>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answer = for </a:t>
            </a:r>
            <a:r>
              <a:rPr lang="en-US" sz="1200" dirty="0">
                <a:latin typeface="Monaco" charset="0"/>
                <a:ea typeface="Monaco" charset="0"/>
                <a:cs typeface="Monaco" charset="0"/>
              </a:rPr>
              <a:t>( </a:t>
            </a:r>
          </a:p>
          <a:p>
            <a:pPr>
              <a:lnSpc>
                <a:spcPts val="1840"/>
              </a:lnSpc>
            </a:pPr>
            <a:r>
              <a:rPr lang="en-US" sz="1200" dirty="0" smtClean="0">
                <a:latin typeface="Monaco" charset="0"/>
                <a:ea typeface="Monaco" charset="0"/>
                <a:cs typeface="Monaco" charset="0"/>
              </a:rPr>
              <a:t>  a </a:t>
            </a:r>
            <a:r>
              <a:rPr lang="en-US" sz="1200" dirty="0">
                <a:latin typeface="Monaco" charset="0"/>
                <a:ea typeface="Monaco" charset="0"/>
                <a:cs typeface="Monaco" charset="0"/>
              </a:rPr>
              <a:t>&lt;-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(2000);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p>
          <a:p>
            <a:pPr>
              <a:lnSpc>
                <a:spcPts val="1840"/>
              </a:lnSpc>
            </a:pPr>
            <a:r>
              <a:rPr lang="en-US" sz="1200" dirty="0" smtClean="0">
                <a:latin typeface="Monaco" charset="0"/>
                <a:ea typeface="Monaco" charset="0"/>
                <a:cs typeface="Monaco" charset="0"/>
              </a:rPr>
              <a:t>  b </a:t>
            </a:r>
            <a:r>
              <a:rPr lang="en-US" sz="1200" dirty="0">
                <a:latin typeface="Monaco" charset="0"/>
                <a:ea typeface="Monaco" charset="0"/>
                <a:cs typeface="Monaco" charset="0"/>
              </a:rPr>
              <a:t>&lt;-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(1000);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p>
          <a:p>
            <a:pPr>
              <a:lnSpc>
                <a:spcPts val="1840"/>
              </a:lnSpc>
            </a:pPr>
            <a:r>
              <a:rPr lang="en-US" sz="1200" dirty="0" smtClean="0">
                <a:latin typeface="Monaco" charset="0"/>
                <a:ea typeface="Monaco" charset="0"/>
                <a:cs typeface="Monaco" charset="0"/>
              </a:rPr>
              <a:t>  c </a:t>
            </a:r>
            <a:r>
              <a:rPr lang="en-US" sz="1200" dirty="0">
                <a:latin typeface="Monaco" charset="0"/>
                <a:ea typeface="Monaco" charset="0"/>
                <a:cs typeface="Monaco" charset="0"/>
              </a:rPr>
              <a:t>&lt;-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(3000);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p>
          <a:p>
            <a:pPr>
              <a:lnSpc>
                <a:spcPts val="1840"/>
              </a:lnSpc>
            </a:pPr>
            <a:r>
              <a:rPr lang="de-DE" sz="1200" dirty="0" smtClean="0">
                <a:latin typeface="Monaco" charset="0"/>
                <a:ea typeface="Monaco" charset="0"/>
                <a:cs typeface="Monaco" charset="0"/>
              </a:rPr>
              <a:t>) </a:t>
            </a:r>
            <a:r>
              <a:rPr lang="de-DE" sz="1200" dirty="0" err="1">
                <a:latin typeface="Monaco" charset="0"/>
                <a:ea typeface="Monaco" charset="0"/>
                <a:cs typeface="Monaco" charset="0"/>
              </a:rPr>
              <a:t>yield</a:t>
            </a:r>
            <a:r>
              <a:rPr lang="de-DE" sz="1200" dirty="0">
                <a:latin typeface="Monaco" charset="0"/>
                <a:ea typeface="Monaco" charset="0"/>
                <a:cs typeface="Monaco" charset="0"/>
              </a:rPr>
              <a:t> ( a + b + c )</a:t>
            </a:r>
          </a:p>
          <a:p>
            <a:pPr>
              <a:lnSpc>
                <a:spcPts val="1840"/>
              </a:lnSpc>
            </a:pPr>
            <a:endParaRPr lang="de-DE" sz="1200" dirty="0">
              <a:latin typeface="Monaco" charset="0"/>
              <a:ea typeface="Monaco" charset="0"/>
              <a:cs typeface="Monaco" charset="0"/>
            </a:endParaRPr>
          </a:p>
          <a:p>
            <a:pPr>
              <a:lnSpc>
                <a:spcPts val="1840"/>
              </a:lnSpc>
            </a:pPr>
            <a:r>
              <a:rPr lang="de-DE" sz="1200" dirty="0" err="1" smtClean="0">
                <a:latin typeface="Monaco" charset="0"/>
                <a:ea typeface="Monaco" charset="0"/>
                <a:cs typeface="Monaco" charset="0"/>
              </a:rPr>
              <a:t>answer</a:t>
            </a: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foreach</a:t>
            </a:r>
            <a:r>
              <a:rPr lang="de-DE" sz="1200" dirty="0" smtClean="0">
                <a:latin typeface="Monaco" charset="0"/>
                <a:ea typeface="Monaco" charset="0"/>
                <a:cs typeface="Monaco" charset="0"/>
              </a:rPr>
              <a:t> </a:t>
            </a:r>
            <a:r>
              <a:rPr lang="de-DE" sz="1200" dirty="0">
                <a:latin typeface="Monaco" charset="0"/>
                <a:ea typeface="Monaco" charset="0"/>
                <a:cs typeface="Monaco" charset="0"/>
              </a:rPr>
              <a:t>( </a:t>
            </a:r>
            <a:r>
              <a:rPr lang="de-DE" sz="1200" dirty="0" err="1">
                <a:latin typeface="Monaco" charset="0"/>
                <a:ea typeface="Monaco" charset="0"/>
                <a:cs typeface="Monaco" charset="0"/>
              </a:rPr>
              <a:t>println</a:t>
            </a:r>
            <a:r>
              <a:rPr lang="de-DE" sz="1200" dirty="0">
                <a:latin typeface="Monaco" charset="0"/>
                <a:ea typeface="Monaco" charset="0"/>
                <a:cs typeface="Monaco" charset="0"/>
              </a:rPr>
              <a:t>(_))</a:t>
            </a:r>
          </a:p>
          <a:p>
            <a:pPr>
              <a:lnSpc>
                <a:spcPts val="1840"/>
              </a:lnSpc>
            </a:pPr>
            <a:r>
              <a:rPr lang="de-DE" sz="1200" dirty="0">
                <a:latin typeface="Monaco" charset="0"/>
                <a:ea typeface="Monaco" charset="0"/>
                <a:cs typeface="Monaco" charset="0"/>
              </a:rPr>
              <a:t>141</a:t>
            </a:r>
          </a:p>
        </p:txBody>
      </p:sp>
    </p:spTree>
    <p:extLst>
      <p:ext uri="{BB962C8B-B14F-4D97-AF65-F5344CB8AC3E}">
        <p14:creationId xmlns:p14="http://schemas.microsoft.com/office/powerpoint/2010/main" val="205688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for Comprehension</a:t>
            </a:r>
            <a:endParaRPr lang="en-US" dirty="0"/>
          </a:p>
        </p:txBody>
      </p:sp>
      <p:sp>
        <p:nvSpPr>
          <p:cNvPr id="3" name="Content Placeholder 2"/>
          <p:cNvSpPr>
            <a:spLocks noGrp="1"/>
          </p:cNvSpPr>
          <p:nvPr>
            <p:ph idx="1"/>
          </p:nvPr>
        </p:nvSpPr>
        <p:spPr>
          <a:xfrm>
            <a:off x="628650" y="1050758"/>
            <a:ext cx="7886700" cy="1268236"/>
          </a:xfrm>
        </p:spPr>
        <p:txBody>
          <a:bodyPr/>
          <a:lstStyle/>
          <a:p>
            <a:r>
              <a:rPr lang="en-US" dirty="0" smtClean="0"/>
              <a:t>If the steps do not depend on each other then they should be executed concurrently</a:t>
            </a:r>
          </a:p>
          <a:p>
            <a:r>
              <a:rPr lang="en-US" dirty="0" smtClean="0"/>
              <a:t>Start Futures before the for comprehension</a:t>
            </a:r>
            <a:endParaRPr lang="en-US" dirty="0"/>
          </a:p>
        </p:txBody>
      </p:sp>
      <p:sp>
        <p:nvSpPr>
          <p:cNvPr id="4" name="TextBox 3"/>
          <p:cNvSpPr txBox="1"/>
          <p:nvPr/>
        </p:nvSpPr>
        <p:spPr>
          <a:xfrm>
            <a:off x="792888" y="2318994"/>
            <a:ext cx="7558224" cy="2834210"/>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40"/>
              </a:lnSpc>
            </a:pP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first  = </a:t>
            </a:r>
            <a:r>
              <a:rPr lang="en-US" sz="1200" dirty="0">
                <a:latin typeface="Monaco" charset="0"/>
                <a:ea typeface="Monaco" charset="0"/>
                <a:cs typeface="Monaco" charset="0"/>
              </a:rPr>
              <a:t>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(5000);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scala.util.Random.nextInt</a:t>
            </a:r>
            <a:r>
              <a:rPr lang="en-US" sz="1200" dirty="0" smtClean="0">
                <a:latin typeface="Monaco" charset="0"/>
                <a:ea typeface="Monaco" charset="0"/>
                <a:cs typeface="Monaco" charset="0"/>
              </a:rPr>
              <a:t>(100) }</a:t>
            </a:r>
          </a:p>
          <a:p>
            <a:pPr>
              <a:lnSpc>
                <a:spcPts val="1740"/>
              </a:lnSpc>
            </a:pP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second = Future { </a:t>
            </a:r>
            <a:r>
              <a:rPr lang="en-US" sz="1200" dirty="0" err="1" smtClean="0">
                <a:latin typeface="Monaco" charset="0"/>
                <a:ea typeface="Monaco" charset="0"/>
                <a:cs typeface="Monaco" charset="0"/>
              </a:rPr>
              <a:t>Thread.sleep</a:t>
            </a:r>
            <a:r>
              <a:rPr lang="en-US" sz="1200" dirty="0" smtClean="0">
                <a:latin typeface="Monaco" charset="0"/>
                <a:ea typeface="Monaco" charset="0"/>
                <a:cs typeface="Monaco" charset="0"/>
              </a:rPr>
              <a:t>(10000); </a:t>
            </a:r>
            <a:r>
              <a:rPr lang="en-US" sz="1200" dirty="0" err="1" smtClean="0">
                <a:latin typeface="Monaco" charset="0"/>
                <a:ea typeface="Monaco" charset="0"/>
                <a:cs typeface="Monaco" charset="0"/>
              </a:rPr>
              <a:t>scala.util.Random.nextInt</a:t>
            </a:r>
            <a:r>
              <a:rPr lang="en-US" sz="1200" dirty="0" smtClean="0">
                <a:latin typeface="Monaco" charset="0"/>
                <a:ea typeface="Monaco" charset="0"/>
                <a:cs typeface="Monaco" charset="0"/>
              </a:rPr>
              <a:t>(100) }</a:t>
            </a:r>
          </a:p>
          <a:p>
            <a:pPr>
              <a:lnSpc>
                <a:spcPts val="1740"/>
              </a:lnSpc>
            </a:pPr>
            <a:r>
              <a:rPr lang="de-DE" sz="1200" dirty="0" err="1" smtClean="0">
                <a:latin typeface="Monaco" charset="0"/>
                <a:ea typeface="Monaco" charset="0"/>
                <a:cs typeface="Monaco" charset="0"/>
              </a:rPr>
              <a:t>val</a:t>
            </a: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third</a:t>
            </a:r>
            <a:r>
              <a:rPr lang="de-DE" sz="1200" dirty="0" smtClean="0">
                <a:latin typeface="Monaco" charset="0"/>
                <a:ea typeface="Monaco" charset="0"/>
                <a:cs typeface="Monaco" charset="0"/>
              </a:rPr>
              <a:t>  = </a:t>
            </a:r>
            <a:r>
              <a:rPr lang="de-DE" sz="1200" dirty="0">
                <a:latin typeface="Monaco" charset="0"/>
                <a:ea typeface="Monaco" charset="0"/>
                <a:cs typeface="Monaco" charset="0"/>
              </a:rPr>
              <a:t>Future { </a:t>
            </a:r>
            <a:r>
              <a:rPr lang="de-DE" sz="1200" dirty="0" err="1">
                <a:latin typeface="Monaco" charset="0"/>
                <a:ea typeface="Monaco" charset="0"/>
                <a:cs typeface="Monaco" charset="0"/>
              </a:rPr>
              <a:t>Thread.sleep</a:t>
            </a:r>
            <a:r>
              <a:rPr lang="de-DE" sz="1200" dirty="0">
                <a:latin typeface="Monaco" charset="0"/>
                <a:ea typeface="Monaco" charset="0"/>
                <a:cs typeface="Monaco" charset="0"/>
              </a:rPr>
              <a:t>(4000); </a:t>
            </a: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scala.util.Random.nextInt</a:t>
            </a:r>
            <a:r>
              <a:rPr lang="de-DE" sz="1200" dirty="0" smtClean="0">
                <a:latin typeface="Monaco" charset="0"/>
                <a:ea typeface="Monaco" charset="0"/>
                <a:cs typeface="Monaco" charset="0"/>
              </a:rPr>
              <a:t>(100</a:t>
            </a:r>
            <a:r>
              <a:rPr lang="de-DE" sz="1200" dirty="0">
                <a:latin typeface="Monaco" charset="0"/>
                <a:ea typeface="Monaco" charset="0"/>
                <a:cs typeface="Monaco" charset="0"/>
              </a:rPr>
              <a:t>) }</a:t>
            </a:r>
          </a:p>
          <a:p>
            <a:pPr>
              <a:lnSpc>
                <a:spcPts val="1740"/>
              </a:lnSpc>
            </a:pPr>
            <a:endParaRPr lang="de-DE" sz="1200" dirty="0">
              <a:latin typeface="Monaco" charset="0"/>
              <a:ea typeface="Monaco" charset="0"/>
              <a:cs typeface="Monaco" charset="0"/>
            </a:endParaRPr>
          </a:p>
          <a:p>
            <a:pPr>
              <a:lnSpc>
                <a:spcPts val="1740"/>
              </a:lnSpc>
            </a:pPr>
            <a:r>
              <a:rPr lang="de-DE" sz="1200" dirty="0" err="1" smtClean="0">
                <a:latin typeface="Monaco" charset="0"/>
                <a:ea typeface="Monaco" charset="0"/>
                <a:cs typeface="Monaco" charset="0"/>
              </a:rPr>
              <a:t>val</a:t>
            </a: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sum</a:t>
            </a:r>
            <a:r>
              <a:rPr lang="de-DE" sz="1200" dirty="0" smtClean="0">
                <a:latin typeface="Monaco" charset="0"/>
                <a:ea typeface="Monaco" charset="0"/>
                <a:cs typeface="Monaco" charset="0"/>
              </a:rPr>
              <a:t> = </a:t>
            </a:r>
            <a:r>
              <a:rPr lang="de-DE" sz="1200" dirty="0" err="1" smtClean="0">
                <a:latin typeface="Monaco" charset="0"/>
                <a:ea typeface="Monaco" charset="0"/>
                <a:cs typeface="Monaco" charset="0"/>
              </a:rPr>
              <a:t>for</a:t>
            </a:r>
            <a:r>
              <a:rPr lang="de-DE" sz="1200" dirty="0" smtClean="0">
                <a:latin typeface="Monaco" charset="0"/>
                <a:ea typeface="Monaco" charset="0"/>
                <a:cs typeface="Monaco" charset="0"/>
              </a:rPr>
              <a:t> </a:t>
            </a:r>
            <a:r>
              <a:rPr lang="de-DE" sz="1200" dirty="0">
                <a:latin typeface="Monaco" charset="0"/>
                <a:ea typeface="Monaco" charset="0"/>
                <a:cs typeface="Monaco" charset="0"/>
              </a:rPr>
              <a:t>( </a:t>
            </a:r>
            <a:endParaRPr lang="de-DE" sz="1200" dirty="0" smtClean="0">
              <a:latin typeface="Monaco" charset="0"/>
              <a:ea typeface="Monaco" charset="0"/>
              <a:cs typeface="Monaco" charset="0"/>
            </a:endParaRPr>
          </a:p>
          <a:p>
            <a:pPr>
              <a:lnSpc>
                <a:spcPts val="1740"/>
              </a:lnSpc>
            </a:pPr>
            <a:r>
              <a:rPr lang="de-DE" sz="1200" dirty="0">
                <a:latin typeface="Monaco" charset="0"/>
                <a:ea typeface="Monaco" charset="0"/>
                <a:cs typeface="Monaco" charset="0"/>
              </a:rPr>
              <a:t> </a:t>
            </a:r>
            <a:r>
              <a:rPr lang="de-DE" sz="1200" dirty="0" smtClean="0">
                <a:latin typeface="Monaco" charset="0"/>
                <a:ea typeface="Monaco" charset="0"/>
                <a:cs typeface="Monaco" charset="0"/>
              </a:rPr>
              <a:t>           a &lt;- </a:t>
            </a:r>
            <a:r>
              <a:rPr lang="de-DE" sz="1200" dirty="0" err="1" smtClean="0">
                <a:latin typeface="Monaco" charset="0"/>
                <a:ea typeface="Monaco" charset="0"/>
                <a:cs typeface="Monaco" charset="0"/>
              </a:rPr>
              <a:t>first</a:t>
            </a:r>
            <a:r>
              <a:rPr lang="de-DE" sz="1200" dirty="0" smtClean="0">
                <a:latin typeface="Monaco" charset="0"/>
                <a:ea typeface="Monaco" charset="0"/>
                <a:cs typeface="Monaco" charset="0"/>
              </a:rPr>
              <a:t>;</a:t>
            </a:r>
            <a:endParaRPr lang="de-DE" sz="1200" dirty="0">
              <a:latin typeface="Monaco" charset="0"/>
              <a:ea typeface="Monaco" charset="0"/>
              <a:cs typeface="Monaco" charset="0"/>
            </a:endParaRPr>
          </a:p>
          <a:p>
            <a:pPr>
              <a:lnSpc>
                <a:spcPts val="1740"/>
              </a:lnSpc>
            </a:pPr>
            <a:r>
              <a:rPr lang="de-DE" sz="1200" dirty="0">
                <a:latin typeface="Monaco" charset="0"/>
                <a:ea typeface="Monaco" charset="0"/>
                <a:cs typeface="Monaco" charset="0"/>
              </a:rPr>
              <a:t>     </a:t>
            </a:r>
            <a:r>
              <a:rPr lang="de-DE" sz="1200" dirty="0" smtClean="0">
                <a:latin typeface="Monaco" charset="0"/>
                <a:ea typeface="Monaco" charset="0"/>
                <a:cs typeface="Monaco" charset="0"/>
              </a:rPr>
              <a:t>       b &lt;- </a:t>
            </a:r>
            <a:r>
              <a:rPr lang="de-DE" sz="1200" dirty="0" err="1" smtClean="0">
                <a:latin typeface="Monaco" charset="0"/>
                <a:ea typeface="Monaco" charset="0"/>
                <a:cs typeface="Monaco" charset="0"/>
              </a:rPr>
              <a:t>second</a:t>
            </a:r>
            <a:r>
              <a:rPr lang="de-DE" sz="1200" dirty="0" smtClean="0">
                <a:latin typeface="Monaco" charset="0"/>
                <a:ea typeface="Monaco" charset="0"/>
                <a:cs typeface="Monaco" charset="0"/>
              </a:rPr>
              <a:t>;</a:t>
            </a:r>
            <a:endParaRPr lang="de-DE" sz="1200" dirty="0">
              <a:latin typeface="Monaco" charset="0"/>
              <a:ea typeface="Monaco" charset="0"/>
              <a:cs typeface="Monaco" charset="0"/>
            </a:endParaRPr>
          </a:p>
          <a:p>
            <a:pPr>
              <a:lnSpc>
                <a:spcPts val="17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c &lt;- third</a:t>
            </a:r>
            <a:endParaRPr lang="en-US" sz="1200" dirty="0">
              <a:latin typeface="Monaco" charset="0"/>
              <a:ea typeface="Monaco" charset="0"/>
              <a:cs typeface="Monaco" charset="0"/>
            </a:endParaRPr>
          </a:p>
          <a:p>
            <a:pPr>
              <a:lnSpc>
                <a:spcPts val="1740"/>
              </a:lnSpc>
            </a:pPr>
            <a:r>
              <a:rPr lang="en-US" sz="1200" dirty="0" smtClean="0">
                <a:latin typeface="Monaco" charset="0"/>
                <a:ea typeface="Monaco" charset="0"/>
                <a:cs typeface="Monaco" charset="0"/>
              </a:rPr>
              <a:t>          ) </a:t>
            </a:r>
            <a:r>
              <a:rPr lang="en-US" sz="1200" dirty="0">
                <a:latin typeface="Monaco" charset="0"/>
                <a:ea typeface="Monaco" charset="0"/>
                <a:cs typeface="Monaco" charset="0"/>
              </a:rPr>
              <a:t>yield ( </a:t>
            </a:r>
            <a:r>
              <a:rPr lang="en-US" sz="1200" dirty="0" smtClean="0">
                <a:latin typeface="Monaco" charset="0"/>
                <a:ea typeface="Monaco" charset="0"/>
                <a:cs typeface="Monaco" charset="0"/>
              </a:rPr>
              <a:t>a + b + c )</a:t>
            </a:r>
            <a:endParaRPr lang="en-US" sz="1200" dirty="0">
              <a:latin typeface="Monaco" charset="0"/>
              <a:ea typeface="Monaco" charset="0"/>
              <a:cs typeface="Monaco" charset="0"/>
            </a:endParaRPr>
          </a:p>
          <a:p>
            <a:pPr>
              <a:lnSpc>
                <a:spcPts val="1740"/>
              </a:lnSpc>
            </a:pPr>
            <a:endParaRPr lang="en-US" sz="1200" dirty="0">
              <a:latin typeface="Monaco" charset="0"/>
              <a:ea typeface="Monaco" charset="0"/>
              <a:cs typeface="Monaco" charset="0"/>
            </a:endParaRPr>
          </a:p>
          <a:p>
            <a:pPr>
              <a:lnSpc>
                <a:spcPts val="1740"/>
              </a:lnSpc>
            </a:pPr>
            <a:r>
              <a:rPr lang="en-US" sz="1200" dirty="0">
                <a:latin typeface="Monaco" charset="0"/>
                <a:ea typeface="Monaco" charset="0"/>
                <a:cs typeface="Monaco" charset="0"/>
              </a:rPr>
              <a:t>s</a:t>
            </a:r>
            <a:r>
              <a:rPr lang="en-US" sz="1200" dirty="0" smtClean="0">
                <a:latin typeface="Monaco" charset="0"/>
                <a:ea typeface="Monaco" charset="0"/>
                <a:cs typeface="Monaco" charset="0"/>
              </a:rPr>
              <a:t>um </a:t>
            </a:r>
            <a:r>
              <a:rPr lang="en-US" sz="1200" dirty="0" err="1" smtClean="0">
                <a:latin typeface="Monaco" charset="0"/>
                <a:ea typeface="Monaco" charset="0"/>
                <a:cs typeface="Monaco" charset="0"/>
              </a:rPr>
              <a:t>foreach</a:t>
            </a:r>
            <a:r>
              <a:rPr lang="en-US" sz="1200" dirty="0" smtClean="0">
                <a:latin typeface="Monaco" charset="0"/>
                <a:ea typeface="Monaco" charset="0"/>
                <a:cs typeface="Monaco" charset="0"/>
              </a:rPr>
              <a:t> </a:t>
            </a:r>
            <a:r>
              <a:rPr lang="en-US" sz="1200" dirty="0">
                <a:latin typeface="Monaco" charset="0"/>
                <a:ea typeface="Monaco" charset="0"/>
                <a:cs typeface="Monaco" charset="0"/>
              </a:rPr>
              <a:t>( </a:t>
            </a:r>
            <a:r>
              <a:rPr lang="en-US" sz="1200" dirty="0" err="1">
                <a:latin typeface="Monaco" charset="0"/>
                <a:ea typeface="Monaco" charset="0"/>
                <a:cs typeface="Monaco" charset="0"/>
              </a:rPr>
              <a:t>println</a:t>
            </a:r>
            <a:r>
              <a:rPr lang="en-US" sz="1200" dirty="0" smtClean="0">
                <a:latin typeface="Monaco" charset="0"/>
                <a:ea typeface="Monaco" charset="0"/>
                <a:cs typeface="Monaco" charset="0"/>
              </a:rPr>
              <a:t>(_) )</a:t>
            </a:r>
            <a:endParaRPr lang="en-US" sz="1200" dirty="0">
              <a:latin typeface="Monaco" charset="0"/>
              <a:ea typeface="Monaco" charset="0"/>
              <a:cs typeface="Monaco" charset="0"/>
            </a:endParaRPr>
          </a:p>
          <a:p>
            <a:pPr>
              <a:lnSpc>
                <a:spcPts val="1740"/>
              </a:lnSpc>
            </a:pPr>
            <a:r>
              <a:rPr lang="is-IS" sz="1200" dirty="0">
                <a:latin typeface="Monaco" charset="0"/>
                <a:ea typeface="Monaco" charset="0"/>
                <a:cs typeface="Monaco" charset="0"/>
              </a:rPr>
              <a:t>143</a:t>
            </a:r>
          </a:p>
        </p:txBody>
      </p:sp>
    </p:spTree>
    <p:extLst>
      <p:ext uri="{BB962C8B-B14F-4D97-AF65-F5344CB8AC3E}">
        <p14:creationId xmlns:p14="http://schemas.microsoft.com/office/powerpoint/2010/main" val="854114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and Future[T]</a:t>
            </a:r>
            <a:endParaRPr lang="en-US" dirty="0"/>
          </a:p>
        </p:txBody>
      </p:sp>
      <p:sp>
        <p:nvSpPr>
          <p:cNvPr id="3" name="Content Placeholder 2"/>
          <p:cNvSpPr>
            <a:spLocks noGrp="1"/>
          </p:cNvSpPr>
          <p:nvPr>
            <p:ph idx="1"/>
          </p:nvPr>
        </p:nvSpPr>
        <p:spPr>
          <a:xfrm>
            <a:off x="628650" y="1050758"/>
            <a:ext cx="7886700" cy="986386"/>
          </a:xfrm>
        </p:spPr>
        <p:txBody>
          <a:bodyPr/>
          <a:lstStyle/>
          <a:p>
            <a:r>
              <a:rPr lang="en-US" dirty="0" smtClean="0"/>
              <a:t>filter works as for other container types</a:t>
            </a:r>
          </a:p>
          <a:p>
            <a:pPr lvl="2"/>
            <a:r>
              <a:rPr lang="en-US" dirty="0" smtClean="0"/>
              <a:t>If predicate is true, Future completes successfully</a:t>
            </a:r>
          </a:p>
          <a:p>
            <a:pPr lvl="2"/>
            <a:r>
              <a:rPr lang="en-US" dirty="0" smtClean="0"/>
              <a:t>If predicate is false, Future fails with </a:t>
            </a:r>
            <a:r>
              <a:rPr lang="en-US" dirty="0" err="1" smtClean="0"/>
              <a:t>NoSuchElementException</a:t>
            </a:r>
            <a:endParaRPr lang="en-US" dirty="0"/>
          </a:p>
        </p:txBody>
      </p:sp>
      <p:sp>
        <p:nvSpPr>
          <p:cNvPr id="4" name="TextBox 3"/>
          <p:cNvSpPr txBox="1"/>
          <p:nvPr/>
        </p:nvSpPr>
        <p:spPr>
          <a:xfrm>
            <a:off x="699656" y="2037144"/>
            <a:ext cx="7294273" cy="1680048"/>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de-DE" sz="1200" dirty="0" err="1" smtClean="0">
                <a:latin typeface="Monaco" charset="0"/>
                <a:ea typeface="Monaco" charset="0"/>
                <a:cs typeface="Monaco" charset="0"/>
              </a:rPr>
              <a:t>scala</a:t>
            </a:r>
            <a:r>
              <a:rPr lang="de-DE" sz="1200" dirty="0">
                <a:latin typeface="Monaco" charset="0"/>
                <a:ea typeface="Monaco" charset="0"/>
                <a:cs typeface="Monaco" charset="0"/>
              </a:rPr>
              <a:t>&gt; </a:t>
            </a:r>
            <a:r>
              <a:rPr lang="de-DE" sz="1200" dirty="0" err="1">
                <a:latin typeface="Monaco" charset="0"/>
                <a:ea typeface="Monaco" charset="0"/>
                <a:cs typeface="Monaco" charset="0"/>
              </a:rPr>
              <a:t>val</a:t>
            </a:r>
            <a:r>
              <a:rPr lang="de-DE" sz="1200" dirty="0">
                <a:latin typeface="Monaco" charset="0"/>
                <a:ea typeface="Monaco" charset="0"/>
                <a:cs typeface="Monaco" charset="0"/>
              </a:rPr>
              <a:t> f = Future { </a:t>
            </a:r>
            <a:r>
              <a:rPr lang="de-DE" sz="1200" dirty="0" err="1">
                <a:latin typeface="Monaco" charset="0"/>
                <a:ea typeface="Monaco" charset="0"/>
                <a:cs typeface="Monaco" charset="0"/>
              </a:rPr>
              <a:t>r.nextInt</a:t>
            </a:r>
            <a:r>
              <a:rPr lang="de-DE" sz="1200" dirty="0">
                <a:latin typeface="Monaco" charset="0"/>
                <a:ea typeface="Monaco" charset="0"/>
                <a:cs typeface="Monaco" charset="0"/>
              </a:rPr>
              <a:t>(100) } </a:t>
            </a:r>
            <a:r>
              <a:rPr lang="de-DE" sz="1200" dirty="0" err="1">
                <a:latin typeface="Monaco" charset="0"/>
                <a:ea typeface="Monaco" charset="0"/>
                <a:cs typeface="Monaco" charset="0"/>
              </a:rPr>
              <a:t>filter</a:t>
            </a:r>
            <a:r>
              <a:rPr lang="de-DE" sz="1200" dirty="0">
                <a:latin typeface="Monaco" charset="0"/>
                <a:ea typeface="Monaco" charset="0"/>
                <a:cs typeface="Monaco" charset="0"/>
              </a:rPr>
              <a:t>( _ % 2 == 0 ) </a:t>
            </a:r>
            <a:endParaRPr lang="en-US" sz="1200" dirty="0" smtClean="0">
              <a:latin typeface="Monaco" charset="0"/>
              <a:ea typeface="Monaco" charset="0"/>
              <a:cs typeface="Monaco" charset="0"/>
            </a:endParaRPr>
          </a:p>
          <a:p>
            <a:pPr>
              <a:lnSpc>
                <a:spcPts val="1840"/>
              </a:lnSpc>
              <a:spcBef>
                <a:spcPts val="600"/>
              </a:spcBef>
            </a:pPr>
            <a:r>
              <a:rPr lang="en-US" sz="1200" dirty="0" err="1" smtClean="0">
                <a:latin typeface="Monaco" charset="0"/>
                <a:ea typeface="Monaco" charset="0"/>
                <a:cs typeface="Monaco" charset="0"/>
              </a:rPr>
              <a:t>scala</a:t>
            </a:r>
            <a:r>
              <a:rPr lang="en-US" sz="1200" dirty="0">
                <a:latin typeface="Monaco" charset="0"/>
                <a:ea typeface="Monaco" charset="0"/>
                <a:cs typeface="Monaco" charset="0"/>
              </a:rPr>
              <a:t>&gt; f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r>
              <a:rPr lang="de-DE" sz="1200" dirty="0" err="1">
                <a:latin typeface="Monaco" charset="0"/>
                <a:ea typeface="Monaco" charset="0"/>
                <a:cs typeface="Monaco" charset="0"/>
              </a:rPr>
              <a:t>case</a:t>
            </a:r>
            <a:r>
              <a:rPr lang="de-DE" sz="1200" dirty="0">
                <a:latin typeface="Monaco" charset="0"/>
                <a:ea typeface="Monaco" charset="0"/>
                <a:cs typeface="Monaco" charset="0"/>
              </a:rPr>
              <a:t> </a:t>
            </a:r>
            <a:r>
              <a:rPr lang="de-DE" sz="1200" dirty="0" err="1">
                <a:latin typeface="Monaco" charset="0"/>
                <a:ea typeface="Monaco" charset="0"/>
                <a:cs typeface="Monaco" charset="0"/>
              </a:rPr>
              <a:t>Success</a:t>
            </a:r>
            <a:r>
              <a:rPr lang="de-DE" sz="1200" dirty="0">
                <a:latin typeface="Monaco" charset="0"/>
                <a:ea typeface="Monaco" charset="0"/>
                <a:cs typeface="Monaco" charset="0"/>
              </a:rPr>
              <a:t>(i)  =&gt; </a:t>
            </a:r>
            <a:r>
              <a:rPr lang="de-DE" sz="1200" dirty="0" err="1">
                <a:latin typeface="Monaco" charset="0"/>
                <a:ea typeface="Monaco" charset="0"/>
                <a:cs typeface="Monaco" charset="0"/>
              </a:rPr>
              <a:t>println</a:t>
            </a:r>
            <a:r>
              <a:rPr lang="de-DE" sz="1200" dirty="0">
                <a:latin typeface="Monaco" charset="0"/>
                <a:ea typeface="Monaco" charset="0"/>
                <a:cs typeface="Monaco" charset="0"/>
              </a:rPr>
              <a:t>(</a:t>
            </a:r>
            <a:r>
              <a:rPr lang="de-DE" sz="1200" dirty="0" err="1">
                <a:latin typeface="Monaco" charset="0"/>
                <a:ea typeface="Monaco" charset="0"/>
                <a:cs typeface="Monaco" charset="0"/>
              </a:rPr>
              <a:t>s"$i</a:t>
            </a:r>
            <a:r>
              <a:rPr lang="de-DE" sz="1200" dirty="0">
                <a:latin typeface="Monaco" charset="0"/>
                <a:ea typeface="Monaco" charset="0"/>
                <a:cs typeface="Monaco" charset="0"/>
              </a:rPr>
              <a:t>")</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r>
              <a:rPr lang="de-DE" sz="1200" dirty="0" err="1">
                <a:latin typeface="Monaco" charset="0"/>
                <a:ea typeface="Monaco" charset="0"/>
                <a:cs typeface="Monaco" charset="0"/>
              </a:rPr>
              <a:t>case</a:t>
            </a:r>
            <a:r>
              <a:rPr lang="de-DE" sz="1200" dirty="0">
                <a:latin typeface="Monaco" charset="0"/>
                <a:ea typeface="Monaco" charset="0"/>
                <a:cs typeface="Monaco" charset="0"/>
              </a:rPr>
              <a:t> </a:t>
            </a:r>
            <a:r>
              <a:rPr lang="de-DE" sz="1200" dirty="0" err="1">
                <a:latin typeface="Monaco" charset="0"/>
                <a:ea typeface="Monaco" charset="0"/>
                <a:cs typeface="Monaco" charset="0"/>
              </a:rPr>
              <a:t>Failure</a:t>
            </a:r>
            <a:r>
              <a:rPr lang="de-DE" sz="1200" dirty="0">
                <a:latin typeface="Monaco" charset="0"/>
                <a:ea typeface="Monaco" charset="0"/>
                <a:cs typeface="Monaco" charset="0"/>
              </a:rPr>
              <a:t>(</a:t>
            </a:r>
            <a:r>
              <a:rPr lang="de-DE" sz="1200" dirty="0" err="1">
                <a:latin typeface="Monaco" charset="0"/>
                <a:ea typeface="Monaco" charset="0"/>
                <a:cs typeface="Monaco" charset="0"/>
              </a:rPr>
              <a:t>e</a:t>
            </a:r>
            <a:r>
              <a:rPr lang="de-DE" sz="1200" dirty="0">
                <a:latin typeface="Monaco" charset="0"/>
                <a:ea typeface="Monaco" charset="0"/>
                <a:cs typeface="Monaco" charset="0"/>
              </a:rPr>
              <a:t>)  =&gt; </a:t>
            </a:r>
            <a:r>
              <a:rPr lang="de-DE" sz="1200" dirty="0" err="1">
                <a:latin typeface="Monaco" charset="0"/>
                <a:ea typeface="Monaco" charset="0"/>
                <a:cs typeface="Monaco" charset="0"/>
              </a:rPr>
              <a:t>println</a:t>
            </a:r>
            <a:r>
              <a:rPr lang="de-DE" sz="1200" dirty="0">
                <a:latin typeface="Monaco" charset="0"/>
                <a:ea typeface="Monaco" charset="0"/>
                <a:cs typeface="Monaco" charset="0"/>
              </a:rPr>
              <a:t>(s"$</a:t>
            </a:r>
            <a:r>
              <a:rPr lang="de-DE" sz="1200" dirty="0" err="1">
                <a:latin typeface="Monaco" charset="0"/>
                <a:ea typeface="Monaco" charset="0"/>
                <a:cs typeface="Monaco" charset="0"/>
              </a:rPr>
              <a:t>e</a:t>
            </a:r>
            <a:r>
              <a:rPr lang="de-DE" sz="1200" dirty="0">
                <a:latin typeface="Monaco" charset="0"/>
                <a:ea typeface="Monaco" charset="0"/>
                <a:cs typeface="Monaco" charset="0"/>
              </a:rPr>
              <a:t>")</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p>
          <a:p>
            <a:pPr>
              <a:lnSpc>
                <a:spcPts val="1840"/>
              </a:lnSpc>
            </a:pPr>
            <a:r>
              <a:rPr lang="de-DE" sz="1200" dirty="0">
                <a:latin typeface="Monaco" charset="0"/>
                <a:ea typeface="Monaco" charset="0"/>
                <a:cs typeface="Monaco" charset="0"/>
              </a:rPr>
              <a:t>76</a:t>
            </a:r>
          </a:p>
        </p:txBody>
      </p:sp>
      <p:sp>
        <p:nvSpPr>
          <p:cNvPr id="5" name="TextBox 4"/>
          <p:cNvSpPr txBox="1"/>
          <p:nvPr/>
        </p:nvSpPr>
        <p:spPr>
          <a:xfrm>
            <a:off x="1329178" y="3477786"/>
            <a:ext cx="7051251" cy="1680048"/>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de-DE" sz="1200" dirty="0" err="1">
                <a:latin typeface="Monaco" charset="0"/>
                <a:ea typeface="Monaco" charset="0"/>
                <a:cs typeface="Monaco" charset="0"/>
              </a:rPr>
              <a:t>scala</a:t>
            </a:r>
            <a:r>
              <a:rPr lang="de-DE" sz="1200" dirty="0">
                <a:latin typeface="Monaco" charset="0"/>
                <a:ea typeface="Monaco" charset="0"/>
                <a:cs typeface="Monaco" charset="0"/>
              </a:rPr>
              <a:t>&gt; </a:t>
            </a:r>
            <a:r>
              <a:rPr lang="de-DE" sz="1200" dirty="0" err="1">
                <a:latin typeface="Monaco" charset="0"/>
                <a:ea typeface="Monaco" charset="0"/>
                <a:cs typeface="Monaco" charset="0"/>
              </a:rPr>
              <a:t>val</a:t>
            </a:r>
            <a:r>
              <a:rPr lang="de-DE" sz="1200" dirty="0">
                <a:latin typeface="Monaco" charset="0"/>
                <a:ea typeface="Monaco" charset="0"/>
                <a:cs typeface="Monaco" charset="0"/>
              </a:rPr>
              <a:t> f = Future { </a:t>
            </a:r>
            <a:r>
              <a:rPr lang="de-DE" sz="1200" dirty="0" err="1">
                <a:latin typeface="Monaco" charset="0"/>
                <a:ea typeface="Monaco" charset="0"/>
                <a:cs typeface="Monaco" charset="0"/>
              </a:rPr>
              <a:t>r.nextInt</a:t>
            </a:r>
            <a:r>
              <a:rPr lang="de-DE" sz="1200" dirty="0">
                <a:latin typeface="Monaco" charset="0"/>
                <a:ea typeface="Monaco" charset="0"/>
                <a:cs typeface="Monaco" charset="0"/>
              </a:rPr>
              <a:t>(100) } </a:t>
            </a:r>
            <a:r>
              <a:rPr lang="de-DE" sz="1200" dirty="0" err="1">
                <a:latin typeface="Monaco" charset="0"/>
                <a:ea typeface="Monaco" charset="0"/>
                <a:cs typeface="Monaco" charset="0"/>
              </a:rPr>
              <a:t>filter</a:t>
            </a:r>
            <a:r>
              <a:rPr lang="de-DE" sz="1200" dirty="0">
                <a:latin typeface="Monaco" charset="0"/>
                <a:ea typeface="Monaco" charset="0"/>
                <a:cs typeface="Monaco" charset="0"/>
              </a:rPr>
              <a:t>( _ % 2 == 0 ) </a:t>
            </a:r>
          </a:p>
          <a:p>
            <a:pPr>
              <a:lnSpc>
                <a:spcPts val="1840"/>
              </a:lnSpc>
              <a:spcBef>
                <a:spcPts val="600"/>
              </a:spcBef>
            </a:pPr>
            <a:r>
              <a:rPr lang="de-DE" sz="1200" dirty="0" err="1" smtClean="0">
                <a:latin typeface="Monaco" charset="0"/>
                <a:ea typeface="Monaco" charset="0"/>
                <a:cs typeface="Monaco" charset="0"/>
              </a:rPr>
              <a:t>scala</a:t>
            </a:r>
            <a:r>
              <a:rPr lang="de-DE" sz="1200" dirty="0">
                <a:latin typeface="Monaco" charset="0"/>
                <a:ea typeface="Monaco" charset="0"/>
                <a:cs typeface="Monaco" charset="0"/>
              </a:rPr>
              <a:t>&gt; f </a:t>
            </a:r>
            <a:r>
              <a:rPr lang="de-DE" sz="1200" dirty="0" err="1">
                <a:latin typeface="Monaco" charset="0"/>
                <a:ea typeface="Monaco" charset="0"/>
                <a:cs typeface="Monaco" charset="0"/>
              </a:rPr>
              <a:t>onComplete</a:t>
            </a:r>
            <a:r>
              <a:rPr lang="de-DE" sz="1200" dirty="0">
                <a:latin typeface="Monaco" charset="0"/>
                <a:ea typeface="Monaco" charset="0"/>
                <a:cs typeface="Monaco" charset="0"/>
              </a:rPr>
              <a:t> {</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r>
              <a:rPr lang="de-DE" sz="1200" dirty="0" err="1">
                <a:latin typeface="Monaco" charset="0"/>
                <a:ea typeface="Monaco" charset="0"/>
                <a:cs typeface="Monaco" charset="0"/>
              </a:rPr>
              <a:t>case</a:t>
            </a:r>
            <a:r>
              <a:rPr lang="de-DE" sz="1200" dirty="0">
                <a:latin typeface="Monaco" charset="0"/>
                <a:ea typeface="Monaco" charset="0"/>
                <a:cs typeface="Monaco" charset="0"/>
              </a:rPr>
              <a:t> </a:t>
            </a:r>
            <a:r>
              <a:rPr lang="de-DE" sz="1200" dirty="0" err="1">
                <a:latin typeface="Monaco" charset="0"/>
                <a:ea typeface="Monaco" charset="0"/>
                <a:cs typeface="Monaco" charset="0"/>
              </a:rPr>
              <a:t>Success</a:t>
            </a:r>
            <a:r>
              <a:rPr lang="de-DE" sz="1200" dirty="0">
                <a:latin typeface="Monaco" charset="0"/>
                <a:ea typeface="Monaco" charset="0"/>
                <a:cs typeface="Monaco" charset="0"/>
              </a:rPr>
              <a:t>(i)  =&gt; </a:t>
            </a:r>
            <a:r>
              <a:rPr lang="de-DE" sz="1200" dirty="0" err="1">
                <a:latin typeface="Monaco" charset="0"/>
                <a:ea typeface="Monaco" charset="0"/>
                <a:cs typeface="Monaco" charset="0"/>
              </a:rPr>
              <a:t>println</a:t>
            </a:r>
            <a:r>
              <a:rPr lang="de-DE" sz="1200" dirty="0">
                <a:latin typeface="Monaco" charset="0"/>
                <a:ea typeface="Monaco" charset="0"/>
                <a:cs typeface="Monaco" charset="0"/>
              </a:rPr>
              <a:t>(</a:t>
            </a:r>
            <a:r>
              <a:rPr lang="de-DE" sz="1200" dirty="0" err="1">
                <a:latin typeface="Monaco" charset="0"/>
                <a:ea typeface="Monaco" charset="0"/>
                <a:cs typeface="Monaco" charset="0"/>
              </a:rPr>
              <a:t>s"$i</a:t>
            </a:r>
            <a:r>
              <a:rPr lang="de-DE" sz="1200" dirty="0">
                <a:latin typeface="Monaco" charset="0"/>
                <a:ea typeface="Monaco" charset="0"/>
                <a:cs typeface="Monaco" charset="0"/>
              </a:rPr>
              <a:t>")</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r>
              <a:rPr lang="de-DE" sz="1200" dirty="0" err="1">
                <a:latin typeface="Monaco" charset="0"/>
                <a:ea typeface="Monaco" charset="0"/>
                <a:cs typeface="Monaco" charset="0"/>
              </a:rPr>
              <a:t>case</a:t>
            </a:r>
            <a:r>
              <a:rPr lang="de-DE" sz="1200" dirty="0">
                <a:latin typeface="Monaco" charset="0"/>
                <a:ea typeface="Monaco" charset="0"/>
                <a:cs typeface="Monaco" charset="0"/>
              </a:rPr>
              <a:t> </a:t>
            </a:r>
            <a:r>
              <a:rPr lang="de-DE" sz="1200" dirty="0" err="1">
                <a:latin typeface="Monaco" charset="0"/>
                <a:ea typeface="Monaco" charset="0"/>
                <a:cs typeface="Monaco" charset="0"/>
              </a:rPr>
              <a:t>Failure</a:t>
            </a:r>
            <a:r>
              <a:rPr lang="de-DE" sz="1200" dirty="0">
                <a:latin typeface="Monaco" charset="0"/>
                <a:ea typeface="Monaco" charset="0"/>
                <a:cs typeface="Monaco" charset="0"/>
              </a:rPr>
              <a:t>(</a:t>
            </a:r>
            <a:r>
              <a:rPr lang="de-DE" sz="1200" dirty="0" err="1">
                <a:latin typeface="Monaco" charset="0"/>
                <a:ea typeface="Monaco" charset="0"/>
                <a:cs typeface="Monaco" charset="0"/>
              </a:rPr>
              <a:t>e</a:t>
            </a:r>
            <a:r>
              <a:rPr lang="de-DE" sz="1200" dirty="0">
                <a:latin typeface="Monaco" charset="0"/>
                <a:ea typeface="Monaco" charset="0"/>
                <a:cs typeface="Monaco" charset="0"/>
              </a:rPr>
              <a:t>)  =&gt; </a:t>
            </a:r>
            <a:r>
              <a:rPr lang="de-DE" sz="1200" dirty="0" err="1">
                <a:latin typeface="Monaco" charset="0"/>
                <a:ea typeface="Monaco" charset="0"/>
                <a:cs typeface="Monaco" charset="0"/>
              </a:rPr>
              <a:t>println</a:t>
            </a:r>
            <a:r>
              <a:rPr lang="de-DE" sz="1200" dirty="0">
                <a:latin typeface="Monaco" charset="0"/>
                <a:ea typeface="Monaco" charset="0"/>
                <a:cs typeface="Monaco" charset="0"/>
              </a:rPr>
              <a:t>(s"$</a:t>
            </a:r>
            <a:r>
              <a:rPr lang="de-DE" sz="1200" dirty="0" err="1">
                <a:latin typeface="Monaco" charset="0"/>
                <a:ea typeface="Monaco" charset="0"/>
                <a:cs typeface="Monaco" charset="0"/>
              </a:rPr>
              <a:t>e</a:t>
            </a:r>
            <a:r>
              <a:rPr lang="de-DE" sz="1200" dirty="0">
                <a:latin typeface="Monaco" charset="0"/>
                <a:ea typeface="Monaco" charset="0"/>
                <a:cs typeface="Monaco" charset="0"/>
              </a:rPr>
              <a:t>")</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p>
          <a:p>
            <a:pPr>
              <a:lnSpc>
                <a:spcPts val="1840"/>
              </a:lnSpc>
            </a:pPr>
            <a:r>
              <a:rPr lang="de-DE" sz="1200" dirty="0" err="1">
                <a:latin typeface="Monaco" charset="0"/>
                <a:ea typeface="Monaco" charset="0"/>
                <a:cs typeface="Monaco" charset="0"/>
              </a:rPr>
              <a:t>java.util.NoSuchElementException</a:t>
            </a:r>
            <a:r>
              <a:rPr lang="de-DE" sz="1200" dirty="0">
                <a:latin typeface="Monaco" charset="0"/>
                <a:ea typeface="Monaco" charset="0"/>
                <a:cs typeface="Monaco" charset="0"/>
              </a:rPr>
              <a:t>: </a:t>
            </a:r>
            <a:r>
              <a:rPr lang="de-DE" sz="1200" dirty="0" err="1">
                <a:latin typeface="Monaco" charset="0"/>
                <a:ea typeface="Monaco" charset="0"/>
                <a:cs typeface="Monaco" charset="0"/>
              </a:rPr>
              <a:t>Future.filter</a:t>
            </a:r>
            <a:r>
              <a:rPr lang="de-DE" sz="1200" dirty="0">
                <a:latin typeface="Monaco" charset="0"/>
                <a:ea typeface="Monaco" charset="0"/>
                <a:cs typeface="Monaco" charset="0"/>
              </a:rPr>
              <a:t> </a:t>
            </a:r>
            <a:r>
              <a:rPr lang="de-DE" sz="1200" dirty="0" err="1">
                <a:latin typeface="Monaco" charset="0"/>
                <a:ea typeface="Monaco" charset="0"/>
                <a:cs typeface="Monaco" charset="0"/>
              </a:rPr>
              <a:t>predicate</a:t>
            </a:r>
            <a:r>
              <a:rPr lang="de-DE" sz="1200" dirty="0">
                <a:latin typeface="Monaco" charset="0"/>
                <a:ea typeface="Monaco" charset="0"/>
                <a:cs typeface="Monaco" charset="0"/>
              </a:rPr>
              <a:t> </a:t>
            </a:r>
            <a:r>
              <a:rPr lang="de-DE" sz="1200" dirty="0" err="1">
                <a:latin typeface="Monaco" charset="0"/>
                <a:ea typeface="Monaco" charset="0"/>
                <a:cs typeface="Monaco" charset="0"/>
              </a:rPr>
              <a:t>is</a:t>
            </a:r>
            <a:r>
              <a:rPr lang="de-DE" sz="1200" dirty="0">
                <a:latin typeface="Monaco" charset="0"/>
                <a:ea typeface="Monaco" charset="0"/>
                <a:cs typeface="Monaco" charset="0"/>
              </a:rPr>
              <a:t> not </a:t>
            </a:r>
            <a:r>
              <a:rPr lang="de-DE" sz="1200" dirty="0" err="1" smtClean="0">
                <a:latin typeface="Monaco" charset="0"/>
                <a:ea typeface="Monaco" charset="0"/>
                <a:cs typeface="Monaco" charset="0"/>
              </a:rPr>
              <a:t>satisfied</a:t>
            </a:r>
            <a:endParaRPr lang="de-DE" sz="1200" dirty="0" smtClean="0">
              <a:latin typeface="Monaco" charset="0"/>
              <a:ea typeface="Monaco" charset="0"/>
              <a:cs typeface="Monaco" charset="0"/>
            </a:endParaRPr>
          </a:p>
        </p:txBody>
      </p:sp>
    </p:spTree>
    <p:extLst>
      <p:ext uri="{BB962C8B-B14F-4D97-AF65-F5344CB8AC3E}">
        <p14:creationId xmlns:p14="http://schemas.microsoft.com/office/powerpoint/2010/main" val="450343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and Future[T]</a:t>
            </a:r>
            <a:endParaRPr lang="en-US" dirty="0"/>
          </a:p>
        </p:txBody>
      </p:sp>
      <p:sp>
        <p:nvSpPr>
          <p:cNvPr id="3" name="Content Placeholder 2"/>
          <p:cNvSpPr>
            <a:spLocks noGrp="1"/>
          </p:cNvSpPr>
          <p:nvPr>
            <p:ph idx="1"/>
          </p:nvPr>
        </p:nvSpPr>
        <p:spPr>
          <a:xfrm>
            <a:off x="628650" y="1050758"/>
            <a:ext cx="7886700" cy="1657898"/>
          </a:xfrm>
        </p:spPr>
        <p:txBody>
          <a:bodyPr/>
          <a:lstStyle/>
          <a:p>
            <a:r>
              <a:rPr lang="en-US" smtClean="0"/>
              <a:t>zip combines </a:t>
            </a:r>
            <a:r>
              <a:rPr lang="en-US" dirty="0" smtClean="0"/>
              <a:t>two containers (collections) into a single container </a:t>
            </a:r>
            <a:br>
              <a:rPr lang="en-US" dirty="0" smtClean="0"/>
            </a:br>
            <a:r>
              <a:rPr lang="en-US" dirty="0" smtClean="0"/>
              <a:t>of tuples</a:t>
            </a:r>
          </a:p>
          <a:p>
            <a:pPr lvl="2"/>
            <a:r>
              <a:rPr lang="en-US" dirty="0" smtClean="0"/>
              <a:t>Combine two Futures into a single Future of tuple</a:t>
            </a:r>
          </a:p>
          <a:p>
            <a:pPr lvl="2"/>
            <a:r>
              <a:rPr lang="en-US" dirty="0" smtClean="0"/>
              <a:t>Completes when both Futures have completed</a:t>
            </a:r>
            <a:endParaRPr lang="en-US" dirty="0"/>
          </a:p>
        </p:txBody>
      </p:sp>
      <p:sp>
        <p:nvSpPr>
          <p:cNvPr id="4" name="TextBox 3"/>
          <p:cNvSpPr txBox="1"/>
          <p:nvPr/>
        </p:nvSpPr>
        <p:spPr>
          <a:xfrm>
            <a:off x="735375" y="2408619"/>
            <a:ext cx="7294273" cy="2598633"/>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 =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(10000);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p>
          <a:p>
            <a:pPr>
              <a:lnSpc>
                <a:spcPts val="1740"/>
              </a:lnSpc>
            </a:pPr>
            <a:r>
              <a:rPr lang="en-US" sz="1200" dirty="0">
                <a:latin typeface="Monaco" charset="0"/>
                <a:ea typeface="Monaco" charset="0"/>
                <a:cs typeface="Monaco" charset="0"/>
              </a:rPr>
              <a:t>a: </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a:t>
            </a:r>
            <a:r>
              <a:rPr lang="en-US" sz="1200" dirty="0" err="1">
                <a:latin typeface="Monaco" charset="0"/>
                <a:ea typeface="Monaco" charset="0"/>
                <a:cs typeface="Monaco" charset="0"/>
              </a:rPr>
              <a:t>Int</a:t>
            </a:r>
            <a:r>
              <a:rPr lang="en-US" sz="1200" dirty="0">
                <a:latin typeface="Monaco" charset="0"/>
                <a:ea typeface="Monaco" charset="0"/>
                <a:cs typeface="Monaco" charset="0"/>
              </a:rPr>
              <a:t>] = List()</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combined = a zip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(4000); </a:t>
            </a:r>
            <a:r>
              <a:rPr lang="en-US" sz="1200" dirty="0" smtClean="0">
                <a:latin typeface="Monaco" charset="0"/>
                <a:ea typeface="Monaco" charset="0"/>
                <a:cs typeface="Monaco" charset="0"/>
              </a:rPr>
              <a:t>100 </a:t>
            </a:r>
            <a:r>
              <a:rPr lang="en-US" sz="1200" dirty="0">
                <a:latin typeface="Monaco" charset="0"/>
                <a:ea typeface="Monaco" charset="0"/>
                <a:cs typeface="Monaco" charset="0"/>
              </a:rPr>
              <a:t>}</a:t>
            </a:r>
          </a:p>
          <a:p>
            <a:pPr>
              <a:lnSpc>
                <a:spcPts val="1740"/>
              </a:lnSpc>
            </a:pPr>
            <a:r>
              <a:rPr lang="en-US" sz="1200" dirty="0">
                <a:latin typeface="Monaco" charset="0"/>
                <a:ea typeface="Monaco" charset="0"/>
                <a:cs typeface="Monaco" charset="0"/>
              </a:rPr>
              <a:t>combined: </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a:t>
            </a:r>
            <a:r>
              <a:rPr lang="en-US" sz="1200" dirty="0" err="1">
                <a:latin typeface="Monaco" charset="0"/>
                <a:ea typeface="Monaco" charset="0"/>
                <a:cs typeface="Monaco" charset="0"/>
              </a:rPr>
              <a:t>Int</a:t>
            </a:r>
            <a:r>
              <a:rPr lang="en-US" sz="1200" dirty="0">
                <a:latin typeface="Monaco" charset="0"/>
                <a:ea typeface="Monaco" charset="0"/>
                <a:cs typeface="Monaco" charset="0"/>
              </a:rPr>
              <a:t>, Nothing)] = List</a:t>
            </a:r>
            <a:r>
              <a:rPr lang="en-US" sz="1200" dirty="0" smtClean="0">
                <a:latin typeface="Monaco" charset="0"/>
                <a:ea typeface="Monaco" charset="0"/>
                <a:cs typeface="Monaco" charset="0"/>
              </a:rPr>
              <a:t>()</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combined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7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Success(t) =&gt; </a:t>
            </a:r>
            <a:r>
              <a:rPr lang="en-US" sz="1200" dirty="0" err="1">
                <a:latin typeface="Monaco" charset="0"/>
                <a:ea typeface="Monaco" charset="0"/>
                <a:cs typeface="Monaco" charset="0"/>
              </a:rPr>
              <a:t>println</a:t>
            </a:r>
            <a:r>
              <a:rPr lang="en-US" sz="1200" dirty="0">
                <a:latin typeface="Monaco" charset="0"/>
                <a:ea typeface="Monaco" charset="0"/>
                <a:cs typeface="Monaco" charset="0"/>
              </a:rPr>
              <a:t>(t)</a:t>
            </a:r>
          </a:p>
          <a:p>
            <a:pPr>
              <a:lnSpc>
                <a:spcPts val="17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Failure(e) =&gt; </a:t>
            </a:r>
            <a:r>
              <a:rPr lang="en-US" sz="1200" dirty="0" err="1">
                <a:latin typeface="Monaco" charset="0"/>
                <a:ea typeface="Monaco" charset="0"/>
                <a:cs typeface="Monaco" charset="0"/>
              </a:rPr>
              <a:t>println</a:t>
            </a:r>
            <a:r>
              <a:rPr lang="en-US" sz="1200" dirty="0">
                <a:latin typeface="Monaco" charset="0"/>
                <a:ea typeface="Monaco" charset="0"/>
                <a:cs typeface="Monaco" charset="0"/>
              </a:rPr>
              <a:t>(e)</a:t>
            </a:r>
          </a:p>
          <a:p>
            <a:pPr>
              <a:lnSpc>
                <a:spcPts val="17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p>
          <a:p>
            <a:pPr>
              <a:lnSpc>
                <a:spcPts val="1740"/>
              </a:lnSpc>
            </a:pPr>
            <a:r>
              <a:rPr lang="is-IS" sz="1200" dirty="0">
                <a:latin typeface="Monaco" charset="0"/>
                <a:ea typeface="Monaco" charset="0"/>
                <a:cs typeface="Monaco" charset="0"/>
              </a:rPr>
              <a:t>(65,100</a:t>
            </a:r>
            <a:r>
              <a:rPr lang="is-IS" sz="1200" dirty="0" smtClean="0">
                <a:latin typeface="Monaco" charset="0"/>
                <a:ea typeface="Monaco" charset="0"/>
                <a:cs typeface="Monaco" charset="0"/>
              </a:rPr>
              <a:t>)</a:t>
            </a:r>
            <a:endParaRPr lang="is-IS" sz="1200" dirty="0">
              <a:latin typeface="Monaco" charset="0"/>
              <a:ea typeface="Monaco" charset="0"/>
              <a:cs typeface="Monaco" charset="0"/>
            </a:endParaRPr>
          </a:p>
        </p:txBody>
      </p:sp>
    </p:spTree>
    <p:extLst>
      <p:ext uri="{BB962C8B-B14F-4D97-AF65-F5344CB8AC3E}">
        <p14:creationId xmlns:p14="http://schemas.microsoft.com/office/powerpoint/2010/main" val="1209530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Zip and Future[T]</a:t>
            </a:r>
          </a:p>
        </p:txBody>
      </p:sp>
      <p:sp>
        <p:nvSpPr>
          <p:cNvPr id="3" name="Content Placeholder 2"/>
          <p:cNvSpPr>
            <a:spLocks noGrp="1"/>
          </p:cNvSpPr>
          <p:nvPr>
            <p:ph idx="1"/>
          </p:nvPr>
        </p:nvSpPr>
        <p:spPr>
          <a:xfrm>
            <a:off x="628650" y="1050758"/>
            <a:ext cx="7886700" cy="1599573"/>
          </a:xfrm>
        </p:spPr>
        <p:txBody>
          <a:bodyPr/>
          <a:lstStyle/>
          <a:p>
            <a:r>
              <a:rPr lang="en-US" dirty="0" smtClean="0"/>
              <a:t>zip combines </a:t>
            </a:r>
            <a:r>
              <a:rPr lang="en-US" dirty="0"/>
              <a:t>two containers (collections) into a single container </a:t>
            </a:r>
            <a:br>
              <a:rPr lang="en-US" dirty="0"/>
            </a:br>
            <a:r>
              <a:rPr lang="en-US" dirty="0"/>
              <a:t>of tuples</a:t>
            </a:r>
          </a:p>
          <a:p>
            <a:pPr lvl="2"/>
            <a:r>
              <a:rPr lang="en-US" dirty="0" smtClean="0"/>
              <a:t>If one of the Futures does not complete successfully, the combined</a:t>
            </a:r>
            <a:br>
              <a:rPr lang="en-US" dirty="0" smtClean="0"/>
            </a:br>
            <a:r>
              <a:rPr lang="en-US" dirty="0" smtClean="0"/>
              <a:t>Future fails with the exception</a:t>
            </a:r>
          </a:p>
          <a:p>
            <a:endParaRPr lang="en-US" dirty="0"/>
          </a:p>
        </p:txBody>
      </p:sp>
      <p:sp>
        <p:nvSpPr>
          <p:cNvPr id="4" name="TextBox 3"/>
          <p:cNvSpPr txBox="1"/>
          <p:nvPr/>
        </p:nvSpPr>
        <p:spPr>
          <a:xfrm>
            <a:off x="728231" y="2415762"/>
            <a:ext cx="7294273" cy="2816641"/>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 =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(10000);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p>
          <a:p>
            <a:pPr>
              <a:lnSpc>
                <a:spcPts val="1740"/>
              </a:lnSpc>
            </a:pPr>
            <a:r>
              <a:rPr lang="en-US" sz="1200" dirty="0">
                <a:latin typeface="Monaco" charset="0"/>
                <a:ea typeface="Monaco" charset="0"/>
                <a:cs typeface="Monaco" charset="0"/>
              </a:rPr>
              <a:t>a: </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a:t>
            </a:r>
            <a:r>
              <a:rPr lang="en-US" sz="1200" dirty="0" err="1">
                <a:latin typeface="Monaco" charset="0"/>
                <a:ea typeface="Monaco" charset="0"/>
                <a:cs typeface="Monaco" charset="0"/>
              </a:rPr>
              <a:t>Int</a:t>
            </a:r>
            <a:r>
              <a:rPr lang="en-US" sz="1200" dirty="0">
                <a:latin typeface="Monaco" charset="0"/>
                <a:ea typeface="Monaco" charset="0"/>
                <a:cs typeface="Monaco" charset="0"/>
              </a:rPr>
              <a:t>] = List()</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combined = a zip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(4000); </a:t>
            </a:r>
            <a:r>
              <a:rPr lang="en-US" sz="1200" dirty="0" smtClean="0">
                <a:latin typeface="Monaco" charset="0"/>
                <a:ea typeface="Monaco" charset="0"/>
                <a:cs typeface="Monaco" charset="0"/>
              </a:rPr>
              <a:t/>
            </a:r>
            <a:br>
              <a:rPr lang="en-US" sz="1200" dirty="0" smtClean="0">
                <a:latin typeface="Monaco" charset="0"/>
                <a:ea typeface="Monaco" charset="0"/>
                <a:cs typeface="Monaco" charset="0"/>
              </a:rPr>
            </a:br>
            <a:r>
              <a:rPr lang="en-US" sz="1200" dirty="0" smtClean="0">
                <a:latin typeface="Monaco" charset="0"/>
                <a:ea typeface="Monaco" charset="0"/>
                <a:cs typeface="Monaco" charset="0"/>
              </a:rPr>
              <a:t>                                     throw </a:t>
            </a:r>
            <a:r>
              <a:rPr lang="en-US" sz="1200" dirty="0">
                <a:latin typeface="Monaco" charset="0"/>
                <a:ea typeface="Monaco" charset="0"/>
                <a:cs typeface="Monaco" charset="0"/>
              </a:rPr>
              <a:t>new </a:t>
            </a:r>
            <a:r>
              <a:rPr lang="en-US" sz="1200" dirty="0" err="1">
                <a:latin typeface="Monaco" charset="0"/>
                <a:ea typeface="Monaco" charset="0"/>
                <a:cs typeface="Monaco" charset="0"/>
              </a:rPr>
              <a:t>RuntimeException</a:t>
            </a:r>
            <a:r>
              <a:rPr lang="en-US" sz="1200" dirty="0">
                <a:latin typeface="Monaco" charset="0"/>
                <a:ea typeface="Monaco" charset="0"/>
                <a:cs typeface="Monaco" charset="0"/>
              </a:rPr>
              <a:t>("oops") }</a:t>
            </a:r>
          </a:p>
          <a:p>
            <a:pPr>
              <a:lnSpc>
                <a:spcPts val="1740"/>
              </a:lnSpc>
            </a:pPr>
            <a:r>
              <a:rPr lang="en-US" sz="1200" dirty="0">
                <a:latin typeface="Monaco" charset="0"/>
                <a:ea typeface="Monaco" charset="0"/>
                <a:cs typeface="Monaco" charset="0"/>
              </a:rPr>
              <a:t>combined: </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a:t>
            </a:r>
            <a:r>
              <a:rPr lang="en-US" sz="1200" dirty="0" err="1">
                <a:latin typeface="Monaco" charset="0"/>
                <a:ea typeface="Monaco" charset="0"/>
                <a:cs typeface="Monaco" charset="0"/>
              </a:rPr>
              <a:t>Int</a:t>
            </a:r>
            <a:r>
              <a:rPr lang="en-US" sz="1200" dirty="0">
                <a:latin typeface="Monaco" charset="0"/>
                <a:ea typeface="Monaco" charset="0"/>
                <a:cs typeface="Monaco" charset="0"/>
              </a:rPr>
              <a:t>, Nothing)] = List()</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combined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7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Success(t) =&gt; </a:t>
            </a:r>
            <a:r>
              <a:rPr lang="en-US" sz="1200" dirty="0" err="1">
                <a:latin typeface="Monaco" charset="0"/>
                <a:ea typeface="Monaco" charset="0"/>
                <a:cs typeface="Monaco" charset="0"/>
              </a:rPr>
              <a:t>println</a:t>
            </a:r>
            <a:r>
              <a:rPr lang="en-US" sz="1200" dirty="0">
                <a:latin typeface="Monaco" charset="0"/>
                <a:ea typeface="Monaco" charset="0"/>
                <a:cs typeface="Monaco" charset="0"/>
              </a:rPr>
              <a:t>(t)</a:t>
            </a:r>
          </a:p>
          <a:p>
            <a:pPr>
              <a:lnSpc>
                <a:spcPts val="17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Failure(e) =&gt; </a:t>
            </a:r>
            <a:r>
              <a:rPr lang="en-US" sz="1200" dirty="0" err="1">
                <a:latin typeface="Monaco" charset="0"/>
                <a:ea typeface="Monaco" charset="0"/>
                <a:cs typeface="Monaco" charset="0"/>
              </a:rPr>
              <a:t>println</a:t>
            </a:r>
            <a:r>
              <a:rPr lang="en-US" sz="1200" dirty="0">
                <a:latin typeface="Monaco" charset="0"/>
                <a:ea typeface="Monaco" charset="0"/>
                <a:cs typeface="Monaco" charset="0"/>
              </a:rPr>
              <a:t>(e)</a:t>
            </a:r>
          </a:p>
          <a:p>
            <a:pPr>
              <a:lnSpc>
                <a:spcPts val="17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p>
          <a:p>
            <a:pPr>
              <a:lnSpc>
                <a:spcPts val="1740"/>
              </a:lnSpc>
            </a:pPr>
            <a:r>
              <a:rPr lang="de-DE" sz="1200" dirty="0" err="1">
                <a:latin typeface="Monaco" charset="0"/>
                <a:ea typeface="Monaco" charset="0"/>
                <a:cs typeface="Monaco" charset="0"/>
              </a:rPr>
              <a:t>java.lang.RuntimeException</a:t>
            </a:r>
            <a:r>
              <a:rPr lang="de-DE" sz="1200" dirty="0">
                <a:latin typeface="Monaco" charset="0"/>
                <a:ea typeface="Monaco" charset="0"/>
                <a:cs typeface="Monaco" charset="0"/>
              </a:rPr>
              <a:t>: </a:t>
            </a:r>
            <a:r>
              <a:rPr lang="de-DE" sz="1200" dirty="0" err="1">
                <a:latin typeface="Monaco" charset="0"/>
                <a:ea typeface="Monaco" charset="0"/>
                <a:cs typeface="Monaco" charset="0"/>
              </a:rPr>
              <a:t>oops</a:t>
            </a:r>
            <a:endParaRPr lang="de-DE" sz="1200" dirty="0">
              <a:latin typeface="Monaco" charset="0"/>
              <a:ea typeface="Monaco" charset="0"/>
              <a:cs typeface="Monaco" charset="0"/>
            </a:endParaRPr>
          </a:p>
        </p:txBody>
      </p:sp>
    </p:spTree>
    <p:extLst>
      <p:ext uri="{BB962C8B-B14F-4D97-AF65-F5344CB8AC3E}">
        <p14:creationId xmlns:p14="http://schemas.microsoft.com/office/powerpoint/2010/main" val="1068201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and Future[T]</a:t>
            </a:r>
            <a:endParaRPr lang="en-US" dirty="0"/>
          </a:p>
        </p:txBody>
      </p:sp>
      <p:sp>
        <p:nvSpPr>
          <p:cNvPr id="3" name="Content Placeholder 2"/>
          <p:cNvSpPr>
            <a:spLocks noGrp="1"/>
          </p:cNvSpPr>
          <p:nvPr>
            <p:ph idx="1"/>
          </p:nvPr>
        </p:nvSpPr>
        <p:spPr>
          <a:xfrm>
            <a:off x="628650" y="1050758"/>
            <a:ext cx="7886700" cy="1585286"/>
          </a:xfrm>
        </p:spPr>
        <p:txBody>
          <a:bodyPr>
            <a:normAutofit/>
          </a:bodyPr>
          <a:lstStyle/>
          <a:p>
            <a:r>
              <a:rPr lang="en-US" dirty="0" smtClean="0"/>
              <a:t>sequence is a common monad transformer</a:t>
            </a:r>
          </a:p>
          <a:p>
            <a:pPr marL="342900" lvl="1" indent="0">
              <a:spcBef>
                <a:spcPts val="975"/>
              </a:spcBef>
              <a:spcAft>
                <a:spcPts val="600"/>
              </a:spcAft>
              <a:buNone/>
            </a:pPr>
            <a:r>
              <a:rPr lang="en-US" sz="1600" dirty="0" smtClean="0">
                <a:latin typeface="Monaco" charset="0"/>
                <a:ea typeface="Monaco" charset="0"/>
                <a:cs typeface="Monaco" charset="0"/>
              </a:rPr>
              <a:t>List [ M[_] ] =&gt; M [ List[_] ]</a:t>
            </a:r>
          </a:p>
          <a:p>
            <a:r>
              <a:rPr lang="en-US" dirty="0" smtClean="0"/>
              <a:t>Transform List of Monads into Monad of List</a:t>
            </a:r>
          </a:p>
          <a:p>
            <a:endParaRPr lang="en-US" dirty="0"/>
          </a:p>
        </p:txBody>
      </p:sp>
      <p:sp>
        <p:nvSpPr>
          <p:cNvPr id="4" name="TextBox 3"/>
          <p:cNvSpPr txBox="1"/>
          <p:nvPr/>
        </p:nvSpPr>
        <p:spPr>
          <a:xfrm>
            <a:off x="706799" y="2394330"/>
            <a:ext cx="7294273" cy="2639285"/>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640"/>
              </a:lnSpc>
            </a:pP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a:latin typeface="Monaco" charset="0"/>
                <a:ea typeface="Monaco" charset="0"/>
                <a:cs typeface="Monaco" charset="0"/>
              </a:rPr>
              <a:t>a =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(5000);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r>
              <a:rPr lang="en-US" sz="1200" dirty="0" smtClean="0">
                <a:latin typeface="Monaco" charset="0"/>
                <a:ea typeface="Monaco" charset="0"/>
                <a:cs typeface="Monaco" charset="0"/>
              </a:rPr>
              <a:t>}</a:t>
            </a:r>
            <a:endParaRPr lang="en-US" sz="1200" dirty="0">
              <a:latin typeface="Monaco" charset="0"/>
              <a:ea typeface="Monaco" charset="0"/>
              <a:cs typeface="Monaco" charset="0"/>
            </a:endParaRPr>
          </a:p>
          <a:p>
            <a:pPr>
              <a:lnSpc>
                <a:spcPts val="1640"/>
              </a:lnSpc>
            </a:pP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a:latin typeface="Monaco" charset="0"/>
                <a:ea typeface="Monaco" charset="0"/>
                <a:cs typeface="Monaco" charset="0"/>
              </a:rPr>
              <a:t>b =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(10000);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r>
              <a:rPr lang="en-US" sz="1200" dirty="0" smtClean="0">
                <a:latin typeface="Monaco" charset="0"/>
                <a:ea typeface="Monaco" charset="0"/>
                <a:cs typeface="Monaco" charset="0"/>
              </a:rPr>
              <a:t>}</a:t>
            </a:r>
            <a:endParaRPr lang="en-US" sz="1200" dirty="0">
              <a:latin typeface="Monaco" charset="0"/>
              <a:ea typeface="Monaco" charset="0"/>
              <a:cs typeface="Monaco" charset="0"/>
            </a:endParaRPr>
          </a:p>
          <a:p>
            <a:pPr>
              <a:lnSpc>
                <a:spcPts val="1640"/>
              </a:lnSpc>
            </a:pP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a:latin typeface="Monaco" charset="0"/>
                <a:ea typeface="Monaco" charset="0"/>
                <a:cs typeface="Monaco" charset="0"/>
              </a:rPr>
              <a:t>c =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(4000);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p>
          <a:p>
            <a:pPr>
              <a:lnSpc>
                <a:spcPts val="1640"/>
              </a:lnSpc>
            </a:pPr>
            <a:endParaRPr lang="en-US" sz="1200" dirty="0">
              <a:latin typeface="Monaco" charset="0"/>
              <a:ea typeface="Monaco" charset="0"/>
              <a:cs typeface="Monaco" charset="0"/>
            </a:endParaRPr>
          </a:p>
          <a:p>
            <a:pPr>
              <a:lnSpc>
                <a:spcPts val="16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smtClean="0">
                <a:latin typeface="Monaco" charset="0"/>
                <a:ea typeface="Monaco" charset="0"/>
                <a:cs typeface="Monaco" charset="0"/>
              </a:rPr>
              <a:t>lf </a:t>
            </a:r>
            <a:r>
              <a:rPr lang="en-US" sz="1200" dirty="0">
                <a:latin typeface="Monaco" charset="0"/>
                <a:ea typeface="Monaco" charset="0"/>
                <a:cs typeface="Monaco" charset="0"/>
              </a:rPr>
              <a:t>= List ( a, b, c )</a:t>
            </a:r>
          </a:p>
          <a:p>
            <a:pPr>
              <a:lnSpc>
                <a:spcPts val="1640"/>
              </a:lnSpc>
            </a:pPr>
            <a:r>
              <a:rPr lang="en-US" sz="1200" dirty="0" err="1">
                <a:latin typeface="Monaco" charset="0"/>
                <a:ea typeface="Monaco" charset="0"/>
                <a:cs typeface="Monaco" charset="0"/>
              </a:rPr>
              <a:t>fl</a:t>
            </a:r>
            <a:r>
              <a:rPr lang="en-US" sz="1200" dirty="0">
                <a:latin typeface="Monaco" charset="0"/>
                <a:ea typeface="Monaco" charset="0"/>
                <a:cs typeface="Monaco" charset="0"/>
              </a:rPr>
              <a:t>: List[</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a:t>
            </a:r>
            <a:r>
              <a:rPr lang="en-US" sz="1200" dirty="0" err="1">
                <a:latin typeface="Monaco" charset="0"/>
                <a:ea typeface="Monaco" charset="0"/>
                <a:cs typeface="Monaco" charset="0"/>
              </a:rPr>
              <a:t>Int</a:t>
            </a:r>
            <a:r>
              <a:rPr lang="en-US" sz="1200" dirty="0">
                <a:latin typeface="Monaco" charset="0"/>
                <a:ea typeface="Monaco" charset="0"/>
                <a:cs typeface="Monaco" charset="0"/>
              </a:rPr>
              <a:t>]] = List(List(), List(), List())</a:t>
            </a:r>
          </a:p>
          <a:p>
            <a:pPr>
              <a:lnSpc>
                <a:spcPts val="1640"/>
              </a:lnSpc>
            </a:pPr>
            <a:endParaRPr lang="en-US" sz="1200" dirty="0">
              <a:latin typeface="Monaco" charset="0"/>
              <a:ea typeface="Monaco" charset="0"/>
              <a:cs typeface="Monaco" charset="0"/>
            </a:endParaRPr>
          </a:p>
          <a:p>
            <a:pPr>
              <a:lnSpc>
                <a:spcPts val="16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fl</a:t>
            </a:r>
            <a:r>
              <a:rPr lang="en-US" sz="1200" dirty="0" smtClean="0">
                <a:latin typeface="Monaco" charset="0"/>
                <a:ea typeface="Monaco" charset="0"/>
                <a:cs typeface="Monaco" charset="0"/>
              </a:rPr>
              <a:t> = </a:t>
            </a:r>
            <a:r>
              <a:rPr lang="en-US" sz="1200" dirty="0" err="1" smtClean="0">
                <a:latin typeface="Monaco" charset="0"/>
                <a:ea typeface="Monaco" charset="0"/>
                <a:cs typeface="Monaco" charset="0"/>
              </a:rPr>
              <a:t>Future.sequence</a:t>
            </a:r>
            <a:r>
              <a:rPr lang="en-US" sz="1200" dirty="0" smtClean="0">
                <a:latin typeface="Monaco" charset="0"/>
                <a:ea typeface="Monaco" charset="0"/>
                <a:cs typeface="Monaco" charset="0"/>
              </a:rPr>
              <a:t>(</a:t>
            </a:r>
            <a:r>
              <a:rPr lang="en-US" sz="1200" dirty="0" err="1" smtClean="0">
                <a:latin typeface="Monaco" charset="0"/>
                <a:ea typeface="Monaco" charset="0"/>
                <a:cs typeface="Monaco" charset="0"/>
              </a:rPr>
              <a:t>fl</a:t>
            </a:r>
            <a:r>
              <a:rPr lang="en-US" sz="1200" dirty="0">
                <a:latin typeface="Monaco" charset="0"/>
                <a:ea typeface="Monaco" charset="0"/>
                <a:cs typeface="Monaco" charset="0"/>
              </a:rPr>
              <a:t>)</a:t>
            </a:r>
          </a:p>
          <a:p>
            <a:pPr>
              <a:lnSpc>
                <a:spcPts val="1640"/>
              </a:lnSpc>
            </a:pPr>
            <a:r>
              <a:rPr lang="en-US" sz="1200" dirty="0" err="1">
                <a:latin typeface="Monaco" charset="0"/>
                <a:ea typeface="Monaco" charset="0"/>
                <a:cs typeface="Monaco" charset="0"/>
              </a:rPr>
              <a:t>f</a:t>
            </a:r>
            <a:r>
              <a:rPr lang="en-US" sz="1200" dirty="0" err="1" smtClean="0">
                <a:latin typeface="Monaco" charset="0"/>
                <a:ea typeface="Monaco" charset="0"/>
                <a:cs typeface="Monaco" charset="0"/>
              </a:rPr>
              <a:t>l</a:t>
            </a:r>
            <a:r>
              <a:rPr lang="en-US" sz="1200" dirty="0" smtClean="0">
                <a:latin typeface="Monaco" charset="0"/>
                <a:ea typeface="Monaco" charset="0"/>
                <a:cs typeface="Monaco" charset="0"/>
              </a:rPr>
              <a:t>: </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[List[</a:t>
            </a:r>
            <a:r>
              <a:rPr lang="en-US" sz="1200" dirty="0" err="1">
                <a:latin typeface="Monaco" charset="0"/>
                <a:ea typeface="Monaco" charset="0"/>
                <a:cs typeface="Monaco" charset="0"/>
              </a:rPr>
              <a:t>Int</a:t>
            </a:r>
            <a:r>
              <a:rPr lang="en-US" sz="1200" dirty="0">
                <a:latin typeface="Monaco" charset="0"/>
                <a:ea typeface="Monaco" charset="0"/>
                <a:cs typeface="Monaco" charset="0"/>
              </a:rPr>
              <a:t>]] = List()</a:t>
            </a:r>
          </a:p>
          <a:p>
            <a:pPr>
              <a:lnSpc>
                <a:spcPts val="1640"/>
              </a:lnSpc>
            </a:pPr>
            <a:endParaRPr lang="en-US" sz="1200" dirty="0">
              <a:latin typeface="Monaco" charset="0"/>
              <a:ea typeface="Monaco" charset="0"/>
              <a:cs typeface="Monaco" charset="0"/>
            </a:endParaRPr>
          </a:p>
          <a:p>
            <a:r>
              <a:rPr lang="en-US" sz="1200" dirty="0" err="1" smtClean="0">
                <a:latin typeface="Monaco" charset="0"/>
                <a:ea typeface="Monaco" charset="0"/>
                <a:cs typeface="Monaco" charset="0"/>
              </a:rPr>
              <a:t>scala</a:t>
            </a:r>
            <a:r>
              <a:rPr lang="en-US" sz="1200" dirty="0" smtClean="0">
                <a:latin typeface="Monaco" charset="0"/>
                <a:ea typeface="Monaco" charset="0"/>
                <a:cs typeface="Monaco" charset="0"/>
              </a:rPr>
              <a:t>&gt; </a:t>
            </a:r>
            <a:r>
              <a:rPr lang="en-US" sz="1200" dirty="0" err="1" smtClean="0">
                <a:latin typeface="Monaco" charset="0"/>
                <a:ea typeface="Monaco" charset="0"/>
                <a:cs typeface="Monaco" charset="0"/>
              </a:rPr>
              <a:t>fl</a:t>
            </a:r>
            <a:r>
              <a:rPr lang="en-US" sz="1200" dirty="0" smtClean="0">
                <a:latin typeface="Monaco" charset="0"/>
                <a:ea typeface="Monaco" charset="0"/>
                <a:cs typeface="Monaco" charset="0"/>
              </a:rPr>
              <a:t> </a:t>
            </a:r>
            <a:r>
              <a:rPr lang="en-US" sz="1200" dirty="0" err="1">
                <a:latin typeface="Monaco" charset="0"/>
                <a:ea typeface="Monaco" charset="0"/>
                <a:cs typeface="Monaco" charset="0"/>
              </a:rPr>
              <a:t>foreach</a:t>
            </a:r>
            <a:r>
              <a:rPr lang="en-US" sz="1200" dirty="0">
                <a:latin typeface="Monaco" charset="0"/>
                <a:ea typeface="Monaco" charset="0"/>
                <a:cs typeface="Monaco" charset="0"/>
              </a:rPr>
              <a:t> ( </a:t>
            </a:r>
            <a:r>
              <a:rPr lang="en-US" sz="1200" dirty="0" err="1">
                <a:latin typeface="Monaco" charset="0"/>
                <a:ea typeface="Monaco" charset="0"/>
                <a:cs typeface="Monaco" charset="0"/>
              </a:rPr>
              <a:t>println</a:t>
            </a:r>
            <a:r>
              <a:rPr lang="en-US" sz="1200" dirty="0">
                <a:latin typeface="Monaco" charset="0"/>
                <a:ea typeface="Monaco" charset="0"/>
                <a:cs typeface="Monaco" charset="0"/>
              </a:rPr>
              <a:t>(_) )</a:t>
            </a:r>
          </a:p>
          <a:p>
            <a:r>
              <a:rPr lang="is-IS" sz="1200" dirty="0">
                <a:latin typeface="Monaco" charset="0"/>
                <a:ea typeface="Monaco" charset="0"/>
                <a:cs typeface="Monaco" charset="0"/>
              </a:rPr>
              <a:t>List(28, 67, 24)</a:t>
            </a:r>
          </a:p>
        </p:txBody>
      </p:sp>
    </p:spTree>
    <p:extLst>
      <p:ext uri="{BB962C8B-B14F-4D97-AF65-F5344CB8AC3E}">
        <p14:creationId xmlns:p14="http://schemas.microsoft.com/office/powerpoint/2010/main" val="861082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Traverse and Future[T]</a:t>
            </a:r>
            <a:endParaRPr lang="en-US" dirty="0"/>
          </a:p>
        </p:txBody>
      </p:sp>
      <p:sp>
        <p:nvSpPr>
          <p:cNvPr id="3" name="Content Placeholder 2"/>
          <p:cNvSpPr>
            <a:spLocks noGrp="1"/>
          </p:cNvSpPr>
          <p:nvPr>
            <p:ph idx="1"/>
          </p:nvPr>
        </p:nvSpPr>
        <p:spPr>
          <a:xfrm>
            <a:off x="628650" y="1050758"/>
            <a:ext cx="7886700" cy="1343572"/>
          </a:xfrm>
        </p:spPr>
        <p:txBody>
          <a:bodyPr/>
          <a:lstStyle/>
          <a:p>
            <a:r>
              <a:rPr lang="en-US" dirty="0" smtClean="0"/>
              <a:t>Traverse is another common monad transformer</a:t>
            </a:r>
          </a:p>
          <a:p>
            <a:r>
              <a:rPr lang="en-US" dirty="0" smtClean="0"/>
              <a:t>Transform a List of A into a Monad of List of B</a:t>
            </a:r>
          </a:p>
          <a:p>
            <a:pPr lvl="2"/>
            <a:r>
              <a:rPr lang="en-US" dirty="0" smtClean="0"/>
              <a:t>Applying function A =&gt; M[B] to each element</a:t>
            </a:r>
          </a:p>
        </p:txBody>
      </p:sp>
      <p:sp>
        <p:nvSpPr>
          <p:cNvPr id="4" name="TextBox 3"/>
          <p:cNvSpPr txBox="1"/>
          <p:nvPr/>
        </p:nvSpPr>
        <p:spPr>
          <a:xfrm>
            <a:off x="706799" y="2256342"/>
            <a:ext cx="7808551" cy="2380624"/>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err="1">
                <a:latin typeface="Monaco" charset="0"/>
                <a:ea typeface="Monaco" charset="0"/>
                <a:cs typeface="Monaco" charset="0"/>
              </a:rPr>
              <a:t>timeList</a:t>
            </a:r>
            <a:r>
              <a:rPr lang="en-US" sz="1200" dirty="0">
                <a:latin typeface="Monaco" charset="0"/>
                <a:ea typeface="Monaco" charset="0"/>
                <a:cs typeface="Monaco" charset="0"/>
              </a:rPr>
              <a:t> = List( 5, 9, 4 )</a:t>
            </a:r>
          </a:p>
          <a:p>
            <a:pPr>
              <a:lnSpc>
                <a:spcPts val="1740"/>
              </a:lnSpc>
            </a:pPr>
            <a:r>
              <a:rPr lang="en-US" sz="1200" dirty="0" err="1">
                <a:latin typeface="Monaco" charset="0"/>
                <a:ea typeface="Monaco" charset="0"/>
                <a:cs typeface="Monaco" charset="0"/>
              </a:rPr>
              <a:t>timeList</a:t>
            </a:r>
            <a:r>
              <a:rPr lang="en-US" sz="1200" dirty="0">
                <a:latin typeface="Monaco" charset="0"/>
                <a:ea typeface="Monaco" charset="0"/>
                <a:cs typeface="Monaco" charset="0"/>
              </a:rPr>
              <a:t>: List[</a:t>
            </a:r>
            <a:r>
              <a:rPr lang="en-US" sz="1200" dirty="0" err="1">
                <a:latin typeface="Monaco" charset="0"/>
                <a:ea typeface="Monaco" charset="0"/>
                <a:cs typeface="Monaco" charset="0"/>
              </a:rPr>
              <a:t>Int</a:t>
            </a:r>
            <a:r>
              <a:rPr lang="en-US" sz="1200" dirty="0">
                <a:latin typeface="Monaco" charset="0"/>
                <a:ea typeface="Monaco" charset="0"/>
                <a:cs typeface="Monaco" charset="0"/>
              </a:rPr>
              <a:t>] = List(5, 9, 4)</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fl</a:t>
            </a:r>
            <a:r>
              <a:rPr lang="en-US" sz="1200" dirty="0" smtClean="0">
                <a:latin typeface="Monaco" charset="0"/>
                <a:ea typeface="Monaco" charset="0"/>
                <a:cs typeface="Monaco" charset="0"/>
              </a:rPr>
              <a:t> = </a:t>
            </a:r>
            <a:r>
              <a:rPr lang="en-US" sz="1200" dirty="0" err="1" smtClean="0">
                <a:latin typeface="Monaco" charset="0"/>
                <a:ea typeface="Monaco" charset="0"/>
                <a:cs typeface="Monaco" charset="0"/>
              </a:rPr>
              <a:t>Future.traverse</a:t>
            </a:r>
            <a:r>
              <a:rPr lang="en-US" sz="1200" dirty="0" smtClean="0">
                <a:latin typeface="Monaco" charset="0"/>
                <a:ea typeface="Monaco" charset="0"/>
                <a:cs typeface="Monaco" charset="0"/>
              </a:rPr>
              <a:t>(</a:t>
            </a:r>
            <a:r>
              <a:rPr lang="en-US" sz="1200" dirty="0" err="1" smtClean="0">
                <a:latin typeface="Monaco" charset="0"/>
                <a:ea typeface="Monaco" charset="0"/>
                <a:cs typeface="Monaco" charset="0"/>
              </a:rPr>
              <a:t>timeList</a:t>
            </a:r>
            <a:r>
              <a:rPr lang="en-US" sz="1200" dirty="0" smtClean="0">
                <a:latin typeface="Monaco" charset="0"/>
                <a:ea typeface="Monaco" charset="0"/>
                <a:cs typeface="Monaco" charset="0"/>
              </a:rPr>
              <a:t>)</a:t>
            </a:r>
            <a:br>
              <a:rPr lang="en-US" sz="1200" dirty="0" smtClean="0">
                <a:latin typeface="Monaco" charset="0"/>
                <a:ea typeface="Monaco" charset="0"/>
                <a:cs typeface="Monaco" charset="0"/>
              </a:rPr>
            </a:br>
            <a:r>
              <a:rPr lang="en-US" sz="1200" dirty="0" smtClean="0">
                <a:latin typeface="Monaco" charset="0"/>
                <a:ea typeface="Monaco" charset="0"/>
                <a:cs typeface="Monaco" charset="0"/>
              </a:rPr>
              <a:t>                               ( </a:t>
            </a:r>
            <a:r>
              <a:rPr lang="en-US" sz="1200" dirty="0">
                <a:latin typeface="Monaco" charset="0"/>
                <a:ea typeface="Monaco" charset="0"/>
                <a:cs typeface="Monaco" charset="0"/>
              </a:rPr>
              <a:t>t =&gt; Future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Thread.sleep</a:t>
            </a:r>
            <a:r>
              <a:rPr lang="en-US" sz="1200" dirty="0">
                <a:latin typeface="Monaco" charset="0"/>
                <a:ea typeface="Monaco" charset="0"/>
                <a:cs typeface="Monaco" charset="0"/>
              </a:rPr>
              <a:t>( t * 1000 ); </a:t>
            </a:r>
            <a:endParaRPr lang="en-US" sz="1200" dirty="0" smtClean="0">
              <a:latin typeface="Monaco" charset="0"/>
              <a:ea typeface="Monaco" charset="0"/>
              <a:cs typeface="Monaco" charset="0"/>
            </a:endParaRPr>
          </a:p>
          <a:p>
            <a:pPr>
              <a:lnSpc>
                <a:spcPts val="17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scala.util.Random.nextInt</a:t>
            </a:r>
            <a:r>
              <a:rPr lang="en-US" sz="1200" dirty="0" smtClean="0">
                <a:latin typeface="Monaco" charset="0"/>
                <a:ea typeface="Monaco" charset="0"/>
                <a:cs typeface="Monaco" charset="0"/>
              </a:rPr>
              <a:t>(100</a:t>
            </a:r>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de-DE" sz="1200" dirty="0" smtClean="0">
                <a:latin typeface="Monaco" charset="0"/>
                <a:ea typeface="Monaco" charset="0"/>
                <a:cs typeface="Monaco" charset="0"/>
              </a:rPr>
              <a:t>)</a:t>
            </a:r>
            <a:endParaRPr lang="de-DE" sz="1200" dirty="0">
              <a:latin typeface="Monaco" charset="0"/>
              <a:ea typeface="Monaco" charset="0"/>
              <a:cs typeface="Monaco" charset="0"/>
            </a:endParaRPr>
          </a:p>
          <a:p>
            <a:pPr>
              <a:lnSpc>
                <a:spcPts val="1740"/>
              </a:lnSpc>
            </a:pPr>
            <a:r>
              <a:rPr lang="de-DE" sz="1200" dirty="0" err="1" smtClean="0">
                <a:latin typeface="Monaco" charset="0"/>
                <a:ea typeface="Monaco" charset="0"/>
                <a:cs typeface="Monaco" charset="0"/>
              </a:rPr>
              <a:t>fl</a:t>
            </a:r>
            <a:r>
              <a:rPr lang="de-DE" sz="1200" dirty="0" smtClean="0">
                <a:latin typeface="Monaco" charset="0"/>
                <a:ea typeface="Monaco" charset="0"/>
                <a:cs typeface="Monaco" charset="0"/>
              </a:rPr>
              <a:t>: </a:t>
            </a:r>
            <a:r>
              <a:rPr lang="de-DE" sz="1200" dirty="0" err="1">
                <a:latin typeface="Monaco" charset="0"/>
                <a:ea typeface="Monaco" charset="0"/>
                <a:cs typeface="Monaco" charset="0"/>
              </a:rPr>
              <a:t>scala.concurrent.Future</a:t>
            </a:r>
            <a:r>
              <a:rPr lang="de-DE" sz="1200" dirty="0">
                <a:latin typeface="Monaco" charset="0"/>
                <a:ea typeface="Monaco" charset="0"/>
                <a:cs typeface="Monaco" charset="0"/>
              </a:rPr>
              <a:t>[List[</a:t>
            </a:r>
            <a:r>
              <a:rPr lang="de-DE" sz="1200" dirty="0" err="1">
                <a:latin typeface="Monaco" charset="0"/>
                <a:ea typeface="Monaco" charset="0"/>
                <a:cs typeface="Monaco" charset="0"/>
              </a:rPr>
              <a:t>Int</a:t>
            </a:r>
            <a:r>
              <a:rPr lang="de-DE" sz="1200" dirty="0">
                <a:latin typeface="Monaco" charset="0"/>
                <a:ea typeface="Monaco" charset="0"/>
                <a:cs typeface="Monaco" charset="0"/>
              </a:rPr>
              <a:t>]] = List()</a:t>
            </a:r>
          </a:p>
          <a:p>
            <a:pPr>
              <a:lnSpc>
                <a:spcPts val="1740"/>
              </a:lnSpc>
            </a:pPr>
            <a:endParaRPr lang="de-DE" sz="1200" dirty="0">
              <a:latin typeface="Monaco" charset="0"/>
              <a:ea typeface="Monaco" charset="0"/>
              <a:cs typeface="Monaco" charset="0"/>
            </a:endParaRPr>
          </a:p>
          <a:p>
            <a:pPr>
              <a:lnSpc>
                <a:spcPts val="1740"/>
              </a:lnSpc>
            </a:pPr>
            <a:r>
              <a:rPr lang="de-DE" sz="1200" dirty="0" err="1">
                <a:latin typeface="Monaco" charset="0"/>
                <a:ea typeface="Monaco" charset="0"/>
                <a:cs typeface="Monaco" charset="0"/>
              </a:rPr>
              <a:t>scala</a:t>
            </a:r>
            <a:r>
              <a:rPr lang="de-DE" sz="1200" dirty="0">
                <a:latin typeface="Monaco" charset="0"/>
                <a:ea typeface="Monaco" charset="0"/>
                <a:cs typeface="Monaco" charset="0"/>
              </a:rPr>
              <a:t>&gt; </a:t>
            </a:r>
            <a:r>
              <a:rPr lang="de-DE" sz="1200" dirty="0" err="1" smtClean="0">
                <a:latin typeface="Monaco" charset="0"/>
                <a:ea typeface="Monaco" charset="0"/>
                <a:cs typeface="Monaco" charset="0"/>
              </a:rPr>
              <a:t>fl</a:t>
            </a: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foreach</a:t>
            </a:r>
            <a:r>
              <a:rPr lang="de-DE" sz="1200" dirty="0" smtClean="0">
                <a:latin typeface="Monaco" charset="0"/>
                <a:ea typeface="Monaco" charset="0"/>
                <a:cs typeface="Monaco" charset="0"/>
              </a:rPr>
              <a:t> </a:t>
            </a:r>
            <a:r>
              <a:rPr lang="de-DE" sz="1200" dirty="0">
                <a:latin typeface="Monaco" charset="0"/>
                <a:ea typeface="Monaco" charset="0"/>
                <a:cs typeface="Monaco" charset="0"/>
              </a:rPr>
              <a:t>( </a:t>
            </a:r>
            <a:r>
              <a:rPr lang="de-DE" sz="1200" dirty="0" err="1">
                <a:latin typeface="Monaco" charset="0"/>
                <a:ea typeface="Monaco" charset="0"/>
                <a:cs typeface="Monaco" charset="0"/>
              </a:rPr>
              <a:t>println</a:t>
            </a:r>
            <a:r>
              <a:rPr lang="de-DE" sz="1200" dirty="0">
                <a:latin typeface="Monaco" charset="0"/>
                <a:ea typeface="Monaco" charset="0"/>
                <a:cs typeface="Monaco" charset="0"/>
              </a:rPr>
              <a:t>(_) )</a:t>
            </a:r>
          </a:p>
          <a:p>
            <a:pPr>
              <a:lnSpc>
                <a:spcPts val="1740"/>
              </a:lnSpc>
            </a:pPr>
            <a:r>
              <a:rPr lang="is-IS" sz="1200" dirty="0">
                <a:latin typeface="Monaco" charset="0"/>
                <a:ea typeface="Monaco" charset="0"/>
                <a:cs typeface="Monaco" charset="0"/>
              </a:rPr>
              <a:t>List(23, 64, 75)</a:t>
            </a:r>
          </a:p>
        </p:txBody>
      </p:sp>
    </p:spTree>
    <p:extLst>
      <p:ext uri="{BB962C8B-B14F-4D97-AF65-F5344CB8AC3E}">
        <p14:creationId xmlns:p14="http://schemas.microsoft.com/office/powerpoint/2010/main" val="1477829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 Sequence of Future[T]</a:t>
            </a:r>
            <a:endParaRPr lang="en-US" dirty="0"/>
          </a:p>
        </p:txBody>
      </p:sp>
      <p:sp>
        <p:nvSpPr>
          <p:cNvPr id="3" name="Content Placeholder 2"/>
          <p:cNvSpPr>
            <a:spLocks noGrp="1"/>
          </p:cNvSpPr>
          <p:nvPr>
            <p:ph idx="1"/>
          </p:nvPr>
        </p:nvSpPr>
        <p:spPr>
          <a:xfrm>
            <a:off x="628650" y="1050758"/>
            <a:ext cx="6120493" cy="4178968"/>
          </a:xfrm>
        </p:spPr>
        <p:txBody>
          <a:bodyPr/>
          <a:lstStyle/>
          <a:p>
            <a:r>
              <a:rPr lang="en-US" dirty="0" err="1" smtClean="0"/>
              <a:t>Future.firstCompletedOf</a:t>
            </a:r>
            <a:r>
              <a:rPr lang="en-US" dirty="0" smtClean="0"/>
              <a:t>( List[Future[_]] )</a:t>
            </a:r>
          </a:p>
          <a:p>
            <a:pPr lvl="2"/>
            <a:r>
              <a:rPr lang="en-US" dirty="0" smtClean="0"/>
              <a:t>Return a "Future" that completes when the first Future in the list completes</a:t>
            </a:r>
            <a:endParaRPr lang="en-US" dirty="0"/>
          </a:p>
        </p:txBody>
      </p:sp>
      <p:sp>
        <p:nvSpPr>
          <p:cNvPr id="4" name="TextBox 3"/>
          <p:cNvSpPr txBox="1"/>
          <p:nvPr/>
        </p:nvSpPr>
        <p:spPr>
          <a:xfrm>
            <a:off x="706799" y="2256342"/>
            <a:ext cx="7808551" cy="2505659"/>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l = List</a:t>
            </a:r>
            <a:r>
              <a:rPr lang="en-US" sz="1200" dirty="0" smtClean="0">
                <a:latin typeface="Monaco" charset="0"/>
                <a:ea typeface="Monaco" charset="0"/>
                <a:cs typeface="Monaco" charset="0"/>
              </a:rPr>
              <a:t>( Future{</a:t>
            </a:r>
            <a:r>
              <a:rPr lang="en-US" sz="1200" dirty="0" err="1" smtClean="0">
                <a:latin typeface="Monaco" charset="0"/>
                <a:ea typeface="Monaco" charset="0"/>
                <a:cs typeface="Monaco" charset="0"/>
              </a:rPr>
              <a:t>Thread.sleep</a:t>
            </a:r>
            <a:r>
              <a:rPr lang="en-US" sz="1200" dirty="0" smtClean="0">
                <a:latin typeface="Monaco" charset="0"/>
                <a:ea typeface="Monaco" charset="0"/>
                <a:cs typeface="Monaco" charset="0"/>
              </a:rPr>
              <a:t>(7000</a:t>
            </a:r>
            <a:r>
              <a:rPr lang="en-US" sz="1200" dirty="0">
                <a:latin typeface="Monaco" charset="0"/>
                <a:ea typeface="Monaco" charset="0"/>
                <a:cs typeface="Monaco" charset="0"/>
              </a:rPr>
              <a:t>); </a:t>
            </a:r>
            <a:r>
              <a:rPr lang="en-US" sz="1200" dirty="0" smtClean="0">
                <a:latin typeface="Monaco" charset="0"/>
                <a:ea typeface="Monaco" charset="0"/>
                <a:cs typeface="Monaco" charset="0"/>
              </a:rPr>
              <a:t> 1</a:t>
            </a:r>
            <a:r>
              <a:rPr lang="en-US" sz="1200" dirty="0">
                <a:latin typeface="Monaco" charset="0"/>
                <a:ea typeface="Monaco" charset="0"/>
                <a:cs typeface="Monaco" charset="0"/>
              </a:rPr>
              <a:t>}, </a:t>
            </a:r>
            <a:endParaRPr lang="en-US" sz="1200" dirty="0" smtClean="0">
              <a:latin typeface="Monaco" charset="0"/>
              <a:ea typeface="Monaco" charset="0"/>
              <a:cs typeface="Monaco" charset="0"/>
            </a:endParaRPr>
          </a:p>
          <a:p>
            <a:pPr>
              <a:lnSpc>
                <a:spcPts val="18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Future{</a:t>
            </a:r>
            <a:r>
              <a:rPr lang="en-US" sz="1200" dirty="0" err="1" smtClean="0">
                <a:latin typeface="Monaco" charset="0"/>
                <a:ea typeface="Monaco" charset="0"/>
                <a:cs typeface="Monaco" charset="0"/>
              </a:rPr>
              <a:t>Thread.sleep</a:t>
            </a:r>
            <a:r>
              <a:rPr lang="en-US" sz="1200" dirty="0" smtClean="0">
                <a:latin typeface="Monaco" charset="0"/>
                <a:ea typeface="Monaco" charset="0"/>
                <a:cs typeface="Monaco" charset="0"/>
              </a:rPr>
              <a:t>(6000);  2</a:t>
            </a:r>
            <a:r>
              <a:rPr lang="en-US" sz="1200" dirty="0">
                <a:latin typeface="Monaco" charset="0"/>
                <a:ea typeface="Monaco" charset="0"/>
                <a:cs typeface="Monaco" charset="0"/>
              </a:rPr>
              <a:t>}, </a:t>
            </a:r>
            <a:endParaRPr lang="en-US" sz="1200" dirty="0" smtClean="0">
              <a:latin typeface="Monaco" charset="0"/>
              <a:ea typeface="Monaco" charset="0"/>
              <a:cs typeface="Monaco" charset="0"/>
            </a:endParaRPr>
          </a:p>
          <a:p>
            <a:pPr>
              <a:lnSpc>
                <a:spcPts val="18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Future{</a:t>
            </a:r>
            <a:r>
              <a:rPr lang="en-US" sz="1200" dirty="0" err="1" smtClean="0">
                <a:latin typeface="Monaco" charset="0"/>
                <a:ea typeface="Monaco" charset="0"/>
                <a:cs typeface="Monaco" charset="0"/>
              </a:rPr>
              <a:t>Thread.sleep</a:t>
            </a:r>
            <a:r>
              <a:rPr lang="en-US" sz="1200" dirty="0" smtClean="0">
                <a:latin typeface="Monaco" charset="0"/>
                <a:ea typeface="Monaco" charset="0"/>
                <a:cs typeface="Monaco" charset="0"/>
              </a:rPr>
              <a:t>(10000</a:t>
            </a:r>
            <a:r>
              <a:rPr lang="en-US" sz="1200" dirty="0">
                <a:latin typeface="Monaco" charset="0"/>
                <a:ea typeface="Monaco" charset="0"/>
                <a:cs typeface="Monaco" charset="0"/>
              </a:rPr>
              <a:t>); 3} )</a:t>
            </a:r>
          </a:p>
          <a:p>
            <a:pPr>
              <a:lnSpc>
                <a:spcPts val="1840"/>
              </a:lnSpc>
            </a:pPr>
            <a:r>
              <a:rPr lang="en-US" sz="1200" dirty="0">
                <a:latin typeface="Monaco" charset="0"/>
                <a:ea typeface="Monaco" charset="0"/>
                <a:cs typeface="Monaco" charset="0"/>
              </a:rPr>
              <a:t>l: List[</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a:t>
            </a:r>
            <a:r>
              <a:rPr lang="en-US" sz="1200" dirty="0" err="1">
                <a:latin typeface="Monaco" charset="0"/>
                <a:ea typeface="Monaco" charset="0"/>
                <a:cs typeface="Monaco" charset="0"/>
              </a:rPr>
              <a:t>Int</a:t>
            </a:r>
            <a:r>
              <a:rPr lang="en-US" sz="1200" dirty="0">
                <a:latin typeface="Monaco" charset="0"/>
                <a:ea typeface="Monaco" charset="0"/>
                <a:cs typeface="Monaco" charset="0"/>
              </a:rPr>
              <a:t>]] = List(List(), List(), List())</a:t>
            </a:r>
          </a:p>
          <a:p>
            <a:pPr>
              <a:lnSpc>
                <a:spcPts val="1840"/>
              </a:lnSpc>
            </a:pPr>
            <a:endParaRPr lang="en-US" sz="1200" dirty="0">
              <a:latin typeface="Monaco" charset="0"/>
              <a:ea typeface="Monaco" charset="0"/>
              <a:cs typeface="Monaco" charset="0"/>
            </a:endParaRPr>
          </a:p>
          <a:p>
            <a:pPr>
              <a:lnSpc>
                <a:spcPts val="18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Future.firstCompletedOf</a:t>
            </a:r>
            <a:r>
              <a:rPr lang="en-US" sz="1200" dirty="0">
                <a:latin typeface="Monaco" charset="0"/>
                <a:ea typeface="Monaco" charset="0"/>
                <a:cs typeface="Monaco" charset="0"/>
              </a:rPr>
              <a:t>(l)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8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Success(</a:t>
            </a:r>
            <a:r>
              <a:rPr lang="en-US" sz="1200" dirty="0" err="1">
                <a:latin typeface="Monaco" charset="0"/>
                <a:ea typeface="Monaco" charset="0"/>
                <a:cs typeface="Monaco" charset="0"/>
              </a:rPr>
              <a:t>i</a:t>
            </a:r>
            <a:r>
              <a:rPr lang="en-US" sz="1200" dirty="0">
                <a:latin typeface="Monaco" charset="0"/>
                <a:ea typeface="Monaco" charset="0"/>
                <a:cs typeface="Monaco" charset="0"/>
              </a:rPr>
              <a:t>)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i</a:t>
            </a:r>
            <a:r>
              <a:rPr lang="en-US" sz="1200" dirty="0">
                <a:latin typeface="Monaco" charset="0"/>
                <a:ea typeface="Monaco" charset="0"/>
                <a:cs typeface="Monaco" charset="0"/>
              </a:rPr>
              <a:t>)</a:t>
            </a:r>
          </a:p>
          <a:p>
            <a:pPr>
              <a:lnSpc>
                <a:spcPts val="18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Failure(e) =&gt; </a:t>
            </a:r>
            <a:r>
              <a:rPr lang="en-US" sz="1200" dirty="0" err="1">
                <a:latin typeface="Monaco" charset="0"/>
                <a:ea typeface="Monaco" charset="0"/>
                <a:cs typeface="Monaco" charset="0"/>
              </a:rPr>
              <a:t>println</a:t>
            </a:r>
            <a:r>
              <a:rPr lang="en-US" sz="1200" dirty="0">
                <a:latin typeface="Monaco" charset="0"/>
                <a:ea typeface="Monaco" charset="0"/>
                <a:cs typeface="Monaco" charset="0"/>
              </a:rPr>
              <a:t>(e)</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p>
          <a:p>
            <a:pPr>
              <a:lnSpc>
                <a:spcPts val="1840"/>
              </a:lnSpc>
            </a:pPr>
            <a:r>
              <a:rPr lang="is-IS" sz="1200" dirty="0">
                <a:solidFill>
                  <a:srgbClr val="FF0000"/>
                </a:solidFill>
                <a:latin typeface="Monaco" charset="0"/>
                <a:ea typeface="Monaco" charset="0"/>
                <a:cs typeface="Monaco" charset="0"/>
              </a:rPr>
              <a:t>2</a:t>
            </a:r>
          </a:p>
        </p:txBody>
      </p:sp>
      <p:sp>
        <p:nvSpPr>
          <p:cNvPr id="5" name="TextBox 4"/>
          <p:cNvSpPr txBox="1"/>
          <p:nvPr/>
        </p:nvSpPr>
        <p:spPr>
          <a:xfrm>
            <a:off x="6522720" y="2551614"/>
            <a:ext cx="1740028" cy="308418"/>
          </a:xfrm>
          <a:prstGeom prst="rect">
            <a:avLst/>
          </a:prstGeom>
          <a:noFill/>
        </p:spPr>
        <p:txBody>
          <a:bodyPr wrap="none" rtlCol="0">
            <a:spAutoFit/>
          </a:bodyPr>
          <a:lstStyle/>
          <a:p>
            <a:r>
              <a:rPr lang="en-US" smtClean="0"/>
              <a:t>Should complete first</a:t>
            </a:r>
            <a:endParaRPr lang="en-US"/>
          </a:p>
        </p:txBody>
      </p:sp>
      <p:cxnSp>
        <p:nvCxnSpPr>
          <p:cNvPr id="7" name="Straight Arrow Connector 6"/>
          <p:cNvCxnSpPr/>
          <p:nvPr/>
        </p:nvCxnSpPr>
        <p:spPr>
          <a:xfrm flipH="1">
            <a:off x="5738949" y="2705823"/>
            <a:ext cx="783772" cy="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953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Future[T] Timeout Without Blocking</a:t>
            </a:r>
            <a:endParaRPr lang="en-US" dirty="0"/>
          </a:p>
        </p:txBody>
      </p:sp>
      <p:sp>
        <p:nvSpPr>
          <p:cNvPr id="3" name="Content Placeholder 2"/>
          <p:cNvSpPr>
            <a:spLocks noGrp="1"/>
          </p:cNvSpPr>
          <p:nvPr>
            <p:ph idx="1"/>
          </p:nvPr>
        </p:nvSpPr>
        <p:spPr>
          <a:xfrm>
            <a:off x="628650" y="1050758"/>
            <a:ext cx="7886700" cy="1213471"/>
          </a:xfrm>
        </p:spPr>
        <p:txBody>
          <a:bodyPr/>
          <a:lstStyle/>
          <a:p>
            <a:r>
              <a:rPr lang="en-US" dirty="0" err="1" smtClean="0"/>
              <a:t>Future.firstCompletedOf</a:t>
            </a:r>
            <a:r>
              <a:rPr lang="en-US" dirty="0" smtClean="0"/>
              <a:t> can be used to implement a basic timeout capability for Future</a:t>
            </a:r>
          </a:p>
          <a:p>
            <a:pPr lvl="2"/>
            <a:r>
              <a:rPr lang="en-US" dirty="0" smtClean="0"/>
              <a:t>Without using the blocking Await</a:t>
            </a:r>
            <a:r>
              <a:rPr lang="is-IS" dirty="0" smtClean="0"/>
              <a:t>… calls</a:t>
            </a:r>
            <a:endParaRPr lang="en-US" dirty="0"/>
          </a:p>
        </p:txBody>
      </p:sp>
      <p:sp>
        <p:nvSpPr>
          <p:cNvPr id="4" name="TextBox 3"/>
          <p:cNvSpPr txBox="1"/>
          <p:nvPr/>
        </p:nvSpPr>
        <p:spPr>
          <a:xfrm>
            <a:off x="706800" y="2256342"/>
            <a:ext cx="7808550" cy="2816641"/>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lf = List ( Future</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Thread.sleep</a:t>
            </a:r>
            <a:r>
              <a:rPr lang="en-US" sz="1200" dirty="0" smtClean="0">
                <a:latin typeface="Monaco" charset="0"/>
                <a:ea typeface="Monaco" charset="0"/>
                <a:cs typeface="Monaco" charset="0"/>
              </a:rPr>
              <a:t>(5000</a:t>
            </a:r>
            <a:r>
              <a:rPr lang="en-US" sz="1200" dirty="0">
                <a:latin typeface="Monaco" charset="0"/>
                <a:ea typeface="Monaco" charset="0"/>
                <a:cs typeface="Monaco" charset="0"/>
              </a:rPr>
              <a:t>); throw </a:t>
            </a:r>
            <a:r>
              <a:rPr lang="en-US" sz="1200" dirty="0" err="1">
                <a:latin typeface="Monaco" charset="0"/>
                <a:ea typeface="Monaco" charset="0"/>
                <a:cs typeface="Monaco" charset="0"/>
              </a:rPr>
              <a:t>timeOutEx</a:t>
            </a:r>
            <a:r>
              <a:rPr lang="en-US" sz="1200" dirty="0">
                <a:latin typeface="Monaco" charset="0"/>
                <a:ea typeface="Monaco" charset="0"/>
                <a:cs typeface="Monaco" charset="0"/>
              </a:rPr>
              <a:t> }, </a:t>
            </a:r>
            <a:endParaRPr lang="en-US" sz="1200" dirty="0" smtClean="0">
              <a:latin typeface="Monaco" charset="0"/>
              <a:ea typeface="Monaco" charset="0"/>
              <a:cs typeface="Monaco" charset="0"/>
            </a:endParaRPr>
          </a:p>
          <a:p>
            <a:pPr>
              <a:lnSpc>
                <a:spcPts val="17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en-US" sz="1200" dirty="0" smtClean="0">
                <a:solidFill>
                  <a:schemeClr val="bg2">
                    <a:lumMod val="75000"/>
                  </a:schemeClr>
                </a:solidFill>
                <a:latin typeface="Monaco" charset="0"/>
                <a:ea typeface="Monaco" charset="0"/>
                <a:cs typeface="Monaco" charset="0"/>
              </a:rPr>
              <a:t>|</a:t>
            </a:r>
            <a:r>
              <a:rPr lang="en-US" sz="1200" dirty="0" smtClean="0">
                <a:latin typeface="Monaco" charset="0"/>
                <a:ea typeface="Monaco" charset="0"/>
                <a:cs typeface="Monaco" charset="0"/>
              </a:rPr>
              <a:t>                 Future{ </a:t>
            </a:r>
            <a:r>
              <a:rPr lang="en-US" sz="1200" dirty="0" err="1" smtClean="0">
                <a:latin typeface="Monaco" charset="0"/>
                <a:ea typeface="Monaco" charset="0"/>
                <a:cs typeface="Monaco" charset="0"/>
              </a:rPr>
              <a:t>Thread.sleep</a:t>
            </a:r>
            <a:r>
              <a:rPr lang="en-US" sz="1200" dirty="0" smtClean="0">
                <a:latin typeface="Monaco" charset="0"/>
                <a:ea typeface="Monaco" charset="0"/>
                <a:cs typeface="Monaco" charset="0"/>
              </a:rPr>
              <a:t>(7000</a:t>
            </a:r>
            <a:r>
              <a:rPr lang="en-US" sz="1200" dirty="0">
                <a:latin typeface="Monaco" charset="0"/>
                <a:ea typeface="Monaco" charset="0"/>
                <a:cs typeface="Monaco" charset="0"/>
              </a:rPr>
              <a:t>); "Success"} )</a:t>
            </a:r>
          </a:p>
          <a:p>
            <a:pPr>
              <a:lnSpc>
                <a:spcPts val="1740"/>
              </a:lnSpc>
            </a:pPr>
            <a:r>
              <a:rPr lang="en-US" sz="1200" dirty="0">
                <a:latin typeface="Monaco" charset="0"/>
                <a:ea typeface="Monaco" charset="0"/>
                <a:cs typeface="Monaco" charset="0"/>
              </a:rPr>
              <a:t>lf: List[</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[String]] = List(List(), List())</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err="1">
                <a:latin typeface="Monaco" charset="0"/>
                <a:ea typeface="Monaco" charset="0"/>
                <a:cs typeface="Monaco" charset="0"/>
              </a:rPr>
              <a:t>ff</a:t>
            </a:r>
            <a:r>
              <a:rPr lang="en-US" sz="1200" dirty="0">
                <a:latin typeface="Monaco" charset="0"/>
                <a:ea typeface="Monaco" charset="0"/>
                <a:cs typeface="Monaco" charset="0"/>
              </a:rPr>
              <a:t> = </a:t>
            </a:r>
            <a:r>
              <a:rPr lang="en-US" sz="1200" dirty="0" err="1">
                <a:latin typeface="Monaco" charset="0"/>
                <a:ea typeface="Monaco" charset="0"/>
                <a:cs typeface="Monaco" charset="0"/>
              </a:rPr>
              <a:t>Future.firstCompletedOf</a:t>
            </a:r>
            <a:r>
              <a:rPr lang="en-US" sz="1200" dirty="0">
                <a:latin typeface="Monaco" charset="0"/>
                <a:ea typeface="Monaco" charset="0"/>
                <a:cs typeface="Monaco" charset="0"/>
              </a:rPr>
              <a:t>(lf)</a:t>
            </a:r>
          </a:p>
          <a:p>
            <a:pPr>
              <a:lnSpc>
                <a:spcPts val="1740"/>
              </a:lnSpc>
            </a:pPr>
            <a:r>
              <a:rPr lang="en-US" sz="1200" dirty="0" err="1">
                <a:latin typeface="Monaco" charset="0"/>
                <a:ea typeface="Monaco" charset="0"/>
                <a:cs typeface="Monaco" charset="0"/>
              </a:rPr>
              <a:t>ff</a:t>
            </a:r>
            <a:r>
              <a:rPr lang="en-US" sz="1200" dirty="0">
                <a:latin typeface="Monaco" charset="0"/>
                <a:ea typeface="Monaco" charset="0"/>
                <a:cs typeface="Monaco" charset="0"/>
              </a:rPr>
              <a:t>: </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[String] = List()</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ff</a:t>
            </a:r>
            <a:r>
              <a:rPr lang="en-US" sz="1200" dirty="0">
                <a:latin typeface="Monaco" charset="0"/>
                <a:ea typeface="Monaco" charset="0"/>
                <a:cs typeface="Monaco" charset="0"/>
              </a:rPr>
              <a:t>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7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Success(</a:t>
            </a:r>
            <a:r>
              <a:rPr lang="en-US" sz="1200" dirty="0" err="1">
                <a:latin typeface="Monaco" charset="0"/>
                <a:ea typeface="Monaco" charset="0"/>
                <a:cs typeface="Monaco" charset="0"/>
              </a:rPr>
              <a:t>i</a:t>
            </a:r>
            <a:r>
              <a:rPr lang="en-US" sz="1200" dirty="0">
                <a:latin typeface="Monaco" charset="0"/>
                <a:ea typeface="Monaco" charset="0"/>
                <a:cs typeface="Monaco" charset="0"/>
              </a:rPr>
              <a:t>)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i</a:t>
            </a:r>
            <a:r>
              <a:rPr lang="en-US" sz="1200" dirty="0">
                <a:latin typeface="Monaco" charset="0"/>
                <a:ea typeface="Monaco" charset="0"/>
                <a:cs typeface="Monaco" charset="0"/>
              </a:rPr>
              <a:t>)</a:t>
            </a:r>
          </a:p>
          <a:p>
            <a:pPr>
              <a:lnSpc>
                <a:spcPts val="17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Failure(e) =&gt; </a:t>
            </a:r>
            <a:r>
              <a:rPr lang="en-US" sz="1200" dirty="0" err="1">
                <a:latin typeface="Monaco" charset="0"/>
                <a:ea typeface="Monaco" charset="0"/>
                <a:cs typeface="Monaco" charset="0"/>
              </a:rPr>
              <a:t>println</a:t>
            </a:r>
            <a:r>
              <a:rPr lang="en-US" sz="1200" dirty="0">
                <a:latin typeface="Monaco" charset="0"/>
                <a:ea typeface="Monaco" charset="0"/>
                <a:cs typeface="Monaco" charset="0"/>
              </a:rPr>
              <a:t>(e)</a:t>
            </a:r>
          </a:p>
          <a:p>
            <a:pPr>
              <a:lnSpc>
                <a:spcPts val="17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p>
          <a:p>
            <a:pPr>
              <a:lnSpc>
                <a:spcPts val="1740"/>
              </a:lnSpc>
            </a:pPr>
            <a:r>
              <a:rPr lang="de-DE" sz="1200" dirty="0" err="1">
                <a:latin typeface="Monaco" charset="0"/>
                <a:ea typeface="Monaco" charset="0"/>
                <a:cs typeface="Monaco" charset="0"/>
              </a:rPr>
              <a:t>java.lang.RuntimeException</a:t>
            </a:r>
            <a:r>
              <a:rPr lang="de-DE" sz="1200" dirty="0">
                <a:latin typeface="Monaco" charset="0"/>
                <a:ea typeface="Monaco" charset="0"/>
                <a:cs typeface="Monaco" charset="0"/>
              </a:rPr>
              <a:t>: Out </a:t>
            </a:r>
            <a:r>
              <a:rPr lang="de-DE" sz="1200" dirty="0" err="1">
                <a:latin typeface="Monaco" charset="0"/>
                <a:ea typeface="Monaco" charset="0"/>
                <a:cs typeface="Monaco" charset="0"/>
              </a:rPr>
              <a:t>of</a:t>
            </a:r>
            <a:r>
              <a:rPr lang="de-DE" sz="1200" dirty="0">
                <a:latin typeface="Monaco" charset="0"/>
                <a:ea typeface="Monaco" charset="0"/>
                <a:cs typeface="Monaco" charset="0"/>
              </a:rPr>
              <a:t> time</a:t>
            </a:r>
          </a:p>
        </p:txBody>
      </p:sp>
    </p:spTree>
    <p:extLst>
      <p:ext uri="{BB962C8B-B14F-4D97-AF65-F5344CB8AC3E}">
        <p14:creationId xmlns:p14="http://schemas.microsoft.com/office/powerpoint/2010/main" val="144562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3" name="Content Placeholder 2"/>
          <p:cNvSpPr>
            <a:spLocks noGrp="1"/>
          </p:cNvSpPr>
          <p:nvPr>
            <p:ph idx="1"/>
          </p:nvPr>
        </p:nvSpPr>
        <p:spPr>
          <a:xfrm>
            <a:off x="628650" y="1143000"/>
            <a:ext cx="6985000" cy="1714500"/>
          </a:xfrm>
        </p:spPr>
        <p:txBody>
          <a:bodyPr>
            <a:normAutofit lnSpcReduction="10000"/>
          </a:bodyPr>
          <a:lstStyle/>
          <a:p>
            <a:r>
              <a:rPr lang="en-US" dirty="0" smtClean="0"/>
              <a:t>Future is a read-only value</a:t>
            </a:r>
          </a:p>
          <a:p>
            <a:pPr lvl="2"/>
            <a:r>
              <a:rPr lang="en-US" dirty="0" smtClean="0"/>
              <a:t>Value </a:t>
            </a:r>
            <a:r>
              <a:rPr lang="en-US" dirty="0" smtClean="0"/>
              <a:t>written from another context</a:t>
            </a:r>
          </a:p>
          <a:p>
            <a:pPr lvl="2"/>
            <a:endParaRPr lang="en-US" dirty="0"/>
          </a:p>
          <a:p>
            <a:r>
              <a:rPr lang="en-US" dirty="0" smtClean="0"/>
              <a:t>Promise used to represent write side</a:t>
            </a:r>
          </a:p>
          <a:p>
            <a:pPr lvl="2"/>
            <a:r>
              <a:rPr lang="en-US" dirty="0" smtClean="0"/>
              <a:t>Connected to a Future</a:t>
            </a:r>
            <a:endParaRPr lang="en-US" dirty="0" smtClean="0"/>
          </a:p>
          <a:p>
            <a:pPr lvl="2"/>
            <a:r>
              <a:rPr lang="en-US" dirty="0" smtClean="0"/>
              <a:t>Strictly </a:t>
            </a:r>
            <a:r>
              <a:rPr lang="en-US" dirty="0" smtClean="0"/>
              <a:t>"write once"</a:t>
            </a:r>
            <a:endParaRPr lang="en-US" dirty="0"/>
          </a:p>
        </p:txBody>
      </p:sp>
      <p:sp>
        <p:nvSpPr>
          <p:cNvPr id="4" name="Cube 3"/>
          <p:cNvSpPr/>
          <p:nvPr/>
        </p:nvSpPr>
        <p:spPr bwMode="auto">
          <a:xfrm>
            <a:off x="2857500" y="3055963"/>
            <a:ext cx="825500" cy="889000"/>
          </a:xfrm>
          <a:prstGeom prst="cube">
            <a:avLst/>
          </a:prstGeom>
          <a:solidFill>
            <a:schemeClr val="bg2">
              <a:lumMod val="20000"/>
              <a:lumOff val="80000"/>
            </a:schemeClr>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400">
              <a:latin typeface="Arial" charset="0"/>
              <a:ea typeface="ＭＳ Ｐゴシック" charset="0"/>
            </a:endParaRPr>
          </a:p>
        </p:txBody>
      </p:sp>
      <p:sp>
        <p:nvSpPr>
          <p:cNvPr id="7" name="Oval 6"/>
          <p:cNvSpPr/>
          <p:nvPr/>
        </p:nvSpPr>
        <p:spPr bwMode="auto">
          <a:xfrm>
            <a:off x="5080000" y="3319686"/>
            <a:ext cx="1016000" cy="444500"/>
          </a:xfrm>
          <a:prstGeom prst="ellipse">
            <a:avLst/>
          </a:prstGeom>
          <a:solidFill>
            <a:schemeClr val="accent2">
              <a:lumMod val="40000"/>
              <a:lumOff val="60000"/>
            </a:schemeClr>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400">
              <a:latin typeface="Arial" charset="0"/>
              <a:ea typeface="ＭＳ Ｐゴシック" charset="0"/>
            </a:endParaRPr>
          </a:p>
        </p:txBody>
      </p:sp>
      <p:cxnSp>
        <p:nvCxnSpPr>
          <p:cNvPr id="11" name="Straight Arrow Connector 10"/>
          <p:cNvCxnSpPr>
            <a:endCxn id="7" idx="2"/>
          </p:cNvCxnSpPr>
          <p:nvPr/>
        </p:nvCxnSpPr>
        <p:spPr bwMode="auto">
          <a:xfrm>
            <a:off x="3656255" y="3527946"/>
            <a:ext cx="1423745" cy="13990"/>
          </a:xfrm>
          <a:prstGeom prst="straightConnector1">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 name="TextBox 15"/>
          <p:cNvSpPr txBox="1"/>
          <p:nvPr/>
        </p:nvSpPr>
        <p:spPr>
          <a:xfrm>
            <a:off x="2879760" y="4071963"/>
            <a:ext cx="776495" cy="307777"/>
          </a:xfrm>
          <a:prstGeom prst="rect">
            <a:avLst/>
          </a:prstGeom>
          <a:noFill/>
        </p:spPr>
        <p:txBody>
          <a:bodyPr wrap="none" rtlCol="0">
            <a:spAutoFit/>
          </a:bodyPr>
          <a:lstStyle/>
          <a:p>
            <a:r>
              <a:rPr lang="en-US" sz="1400" dirty="0"/>
              <a:t>Promise</a:t>
            </a:r>
          </a:p>
        </p:txBody>
      </p:sp>
      <p:sp>
        <p:nvSpPr>
          <p:cNvPr id="18" name="TextBox 17"/>
          <p:cNvSpPr txBox="1"/>
          <p:nvPr/>
        </p:nvSpPr>
        <p:spPr>
          <a:xfrm>
            <a:off x="5254768" y="4071962"/>
            <a:ext cx="666464" cy="307777"/>
          </a:xfrm>
          <a:prstGeom prst="rect">
            <a:avLst/>
          </a:prstGeom>
          <a:noFill/>
        </p:spPr>
        <p:txBody>
          <a:bodyPr wrap="none" rtlCol="0">
            <a:spAutoFit/>
          </a:bodyPr>
          <a:lstStyle/>
          <a:p>
            <a:r>
              <a:rPr lang="en-US" sz="1400" dirty="0"/>
              <a:t>Future</a:t>
            </a:r>
          </a:p>
        </p:txBody>
      </p:sp>
    </p:spTree>
    <p:extLst>
      <p:ext uri="{BB962C8B-B14F-4D97-AF65-F5344CB8AC3E}">
        <p14:creationId xmlns:p14="http://schemas.microsoft.com/office/powerpoint/2010/main" val="1388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normAutofit fontScale="90000"/>
          </a:bodyPr>
          <a:lstStyle/>
          <a:p>
            <a:r>
              <a:rPr lang="en-GB" dirty="0" smtClean="0">
                <a:ea typeface="ＭＳ Ｐゴシック" charset="0"/>
                <a:cs typeface="ＭＳ Ｐゴシック" charset="0"/>
              </a:rPr>
              <a:t>JVM Threading: Threads </a:t>
            </a:r>
            <a:r>
              <a:rPr lang="en-GB" dirty="0">
                <a:ea typeface="ＭＳ Ｐゴシック" charset="0"/>
                <a:cs typeface="ＭＳ Ｐゴシック" charset="0"/>
              </a:rPr>
              <a:t>and Runnable Objects</a:t>
            </a:r>
          </a:p>
        </p:txBody>
      </p:sp>
      <p:sp>
        <p:nvSpPr>
          <p:cNvPr id="6146" name="Rectangle 3"/>
          <p:cNvSpPr>
            <a:spLocks noGrp="1" noChangeArrowheads="1"/>
          </p:cNvSpPr>
          <p:nvPr>
            <p:ph type="body" idx="1"/>
          </p:nvPr>
        </p:nvSpPr>
        <p:spPr>
          <a:xfrm>
            <a:off x="628650" y="1151907"/>
            <a:ext cx="6598708" cy="1820718"/>
          </a:xfrm>
        </p:spPr>
        <p:txBody>
          <a:bodyPr/>
          <a:lstStyle/>
          <a:p>
            <a:r>
              <a:rPr lang="en-GB" dirty="0" smtClean="0">
                <a:ea typeface="ＭＳ Ｐゴシック" charset="0"/>
              </a:rPr>
              <a:t>Easy to use basic JVM threading from Scala</a:t>
            </a:r>
            <a:endParaRPr lang="en-GB" dirty="0">
              <a:ea typeface="ＭＳ Ｐゴシック" charset="0"/>
            </a:endParaRPr>
          </a:p>
          <a:p>
            <a:pPr marL="761970" lvl="2" indent="0">
              <a:buNone/>
            </a:pPr>
            <a:endParaRPr lang="en-GB" dirty="0">
              <a:latin typeface="Arial" charset="0"/>
              <a:ea typeface="ＭＳ Ｐゴシック" charset="0"/>
            </a:endParaRPr>
          </a:p>
        </p:txBody>
      </p:sp>
      <p:sp>
        <p:nvSpPr>
          <p:cNvPr id="2" name="TextBox 1"/>
          <p:cNvSpPr txBox="1"/>
          <p:nvPr/>
        </p:nvSpPr>
        <p:spPr>
          <a:xfrm>
            <a:off x="628650" y="1607056"/>
            <a:ext cx="6876121" cy="3680596"/>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en-US" sz="1200" dirty="0">
                <a:latin typeface="Monaco" charset="0"/>
                <a:ea typeface="Monaco" charset="0"/>
                <a:cs typeface="Monaco" charset="0"/>
              </a:rPr>
              <a:t>class </a:t>
            </a:r>
            <a:r>
              <a:rPr lang="en-US" sz="1200" dirty="0" err="1">
                <a:latin typeface="Monaco" charset="0"/>
                <a:ea typeface="Monaco" charset="0"/>
                <a:cs typeface="Monaco" charset="0"/>
              </a:rPr>
              <a:t>TickTock</a:t>
            </a:r>
            <a:r>
              <a:rPr lang="en-US" sz="1200" dirty="0">
                <a:latin typeface="Monaco" charset="0"/>
                <a:ea typeface="Monaco" charset="0"/>
                <a:cs typeface="Monaco" charset="0"/>
              </a:rPr>
              <a:t> ( </a:t>
            </a:r>
            <a:r>
              <a:rPr lang="en-US" sz="1200" dirty="0" err="1">
                <a:latin typeface="Monaco" charset="0"/>
                <a:ea typeface="Monaco" charset="0"/>
                <a:cs typeface="Monaco" charset="0"/>
              </a:rPr>
              <a:t>val</a:t>
            </a:r>
            <a:r>
              <a:rPr lang="en-US" sz="1200" dirty="0">
                <a:latin typeface="Monaco" charset="0"/>
                <a:ea typeface="Monaco" charset="0"/>
                <a:cs typeface="Monaco" charset="0"/>
              </a:rPr>
              <a:t> word: String, </a:t>
            </a:r>
            <a:r>
              <a:rPr lang="en-US" sz="1200" dirty="0" err="1">
                <a:latin typeface="Monaco" charset="0"/>
                <a:ea typeface="Monaco" charset="0"/>
                <a:cs typeface="Monaco" charset="0"/>
              </a:rPr>
              <a:t>val</a:t>
            </a:r>
            <a:r>
              <a:rPr lang="en-US" sz="1200" dirty="0">
                <a:latin typeface="Monaco" charset="0"/>
                <a:ea typeface="Monaco" charset="0"/>
                <a:cs typeface="Monaco" charset="0"/>
              </a:rPr>
              <a:t> delay: </a:t>
            </a:r>
            <a:r>
              <a:rPr lang="en-US" sz="1200" dirty="0" err="1">
                <a:latin typeface="Monaco" charset="0"/>
                <a:ea typeface="Monaco" charset="0"/>
                <a:cs typeface="Monaco" charset="0"/>
              </a:rPr>
              <a:t>Int</a:t>
            </a:r>
            <a:r>
              <a:rPr lang="en-US" sz="1200" dirty="0">
                <a:latin typeface="Monaco" charset="0"/>
                <a:ea typeface="Monaco" charset="0"/>
                <a:cs typeface="Monaco" charset="0"/>
              </a:rPr>
              <a:t> ) </a:t>
            </a:r>
            <a:r>
              <a:rPr lang="en-US" sz="1200" dirty="0" smtClean="0">
                <a:latin typeface="Monaco" charset="0"/>
                <a:ea typeface="Monaco" charset="0"/>
                <a:cs typeface="Monaco" charset="0"/>
              </a:rPr>
              <a:t>extends </a:t>
            </a:r>
            <a:r>
              <a:rPr lang="en-US" sz="1200" dirty="0">
                <a:latin typeface="Monaco" charset="0"/>
                <a:ea typeface="Monaco" charset="0"/>
                <a:cs typeface="Monaco" charset="0"/>
              </a:rPr>
              <a:t>Runnable  {</a:t>
            </a:r>
          </a:p>
          <a:p>
            <a:pPr>
              <a:lnSpc>
                <a:spcPts val="1840"/>
              </a:lnSpc>
            </a:pPr>
            <a:r>
              <a:rPr lang="en-US" sz="1200" dirty="0">
                <a:latin typeface="Monaco" charset="0"/>
                <a:ea typeface="Monaco" charset="0"/>
                <a:cs typeface="Monaco" charset="0"/>
              </a:rPr>
              <a:t>  override </a:t>
            </a:r>
            <a:r>
              <a:rPr lang="en-US" sz="1200" dirty="0" err="1">
                <a:latin typeface="Monaco" charset="0"/>
                <a:ea typeface="Monaco" charset="0"/>
                <a:cs typeface="Monaco" charset="0"/>
              </a:rPr>
              <a:t>def</a:t>
            </a:r>
            <a:r>
              <a:rPr lang="en-US" sz="1200" dirty="0">
                <a:latin typeface="Monaco" charset="0"/>
                <a:ea typeface="Monaco" charset="0"/>
                <a:cs typeface="Monaco" charset="0"/>
              </a:rPr>
              <a:t> run = {</a:t>
            </a:r>
          </a:p>
          <a:p>
            <a:pPr>
              <a:lnSpc>
                <a:spcPts val="1840"/>
              </a:lnSpc>
            </a:pPr>
            <a:r>
              <a:rPr lang="en-US" sz="1200" dirty="0">
                <a:latin typeface="Monaco" charset="0"/>
                <a:ea typeface="Monaco" charset="0"/>
                <a:cs typeface="Monaco" charset="0"/>
              </a:rPr>
              <a:t>    while ( !</a:t>
            </a:r>
            <a:r>
              <a:rPr lang="en-US" sz="1200" dirty="0" err="1">
                <a:latin typeface="Monaco" charset="0"/>
                <a:ea typeface="Monaco" charset="0"/>
                <a:cs typeface="Monaco" charset="0"/>
              </a:rPr>
              <a:t>Thread.interrupted</a:t>
            </a:r>
            <a:r>
              <a:rPr lang="en-US" sz="1200" dirty="0">
                <a:latin typeface="Monaco" charset="0"/>
                <a:ea typeface="Monaco" charset="0"/>
                <a:cs typeface="Monaco" charset="0"/>
              </a:rPr>
              <a:t> ) {</a:t>
            </a:r>
          </a:p>
          <a:p>
            <a:pPr>
              <a:lnSpc>
                <a:spcPts val="1840"/>
              </a:lnSpc>
            </a:pPr>
            <a:r>
              <a:rPr lang="en-US" sz="1200" dirty="0">
                <a:latin typeface="Monaco" charset="0"/>
                <a:ea typeface="Monaco" charset="0"/>
                <a:cs typeface="Monaco" charset="0"/>
              </a:rPr>
              <a:t>      try {</a:t>
            </a:r>
          </a:p>
          <a:p>
            <a:pPr>
              <a:lnSpc>
                <a:spcPts val="1840"/>
              </a:lnSpc>
            </a:pPr>
            <a:r>
              <a:rPr lang="nl-NL" sz="1200" dirty="0">
                <a:latin typeface="Monaco" charset="0"/>
                <a:ea typeface="Monaco" charset="0"/>
                <a:cs typeface="Monaco" charset="0"/>
              </a:rPr>
              <a:t>        print(</a:t>
            </a:r>
            <a:r>
              <a:rPr lang="nl-NL" sz="1200" dirty="0" err="1">
                <a:latin typeface="Monaco" charset="0"/>
                <a:ea typeface="Monaco" charset="0"/>
                <a:cs typeface="Monaco" charset="0"/>
              </a:rPr>
              <a:t>s"$word</a:t>
            </a:r>
            <a:r>
              <a:rPr lang="nl-NL" sz="1200" dirty="0">
                <a:latin typeface="Monaco" charset="0"/>
                <a:ea typeface="Monaco" charset="0"/>
                <a:cs typeface="Monaco" charset="0"/>
              </a:rPr>
              <a:t> ")</a:t>
            </a:r>
          </a:p>
          <a:p>
            <a:pPr>
              <a:lnSpc>
                <a:spcPts val="1840"/>
              </a:lnSpc>
            </a:pPr>
            <a:r>
              <a:rPr lang="nl-NL" sz="1200" dirty="0">
                <a:latin typeface="Monaco" charset="0"/>
                <a:ea typeface="Monaco" charset="0"/>
                <a:cs typeface="Monaco" charset="0"/>
              </a:rPr>
              <a:t>        </a:t>
            </a:r>
            <a:r>
              <a:rPr lang="nl-NL" sz="1200" dirty="0" err="1">
                <a:latin typeface="Monaco" charset="0"/>
                <a:ea typeface="Monaco" charset="0"/>
                <a:cs typeface="Monaco" charset="0"/>
              </a:rPr>
              <a:t>Thread.sleep</a:t>
            </a:r>
            <a:r>
              <a:rPr lang="nl-NL" sz="1200" dirty="0">
                <a:latin typeface="Monaco" charset="0"/>
                <a:ea typeface="Monaco" charset="0"/>
                <a:cs typeface="Monaco" charset="0"/>
              </a:rPr>
              <a:t>(delay)</a:t>
            </a:r>
          </a:p>
          <a:p>
            <a:pPr>
              <a:lnSpc>
                <a:spcPts val="1840"/>
              </a:lnSpc>
            </a:pPr>
            <a:r>
              <a:rPr lang="nl-NL" sz="1200" dirty="0">
                <a:latin typeface="Monaco" charset="0"/>
                <a:ea typeface="Monaco" charset="0"/>
                <a:cs typeface="Monaco" charset="0"/>
              </a:rPr>
              <a:t>      } catch {</a:t>
            </a:r>
          </a:p>
          <a:p>
            <a:pPr>
              <a:lnSpc>
                <a:spcPts val="1840"/>
              </a:lnSpc>
            </a:pPr>
            <a:r>
              <a:rPr lang="nl-NL" sz="1200" dirty="0">
                <a:latin typeface="Monaco" charset="0"/>
                <a:ea typeface="Monaco" charset="0"/>
                <a:cs typeface="Monaco" charset="0"/>
              </a:rPr>
              <a:t>        case ie: </a:t>
            </a:r>
            <a:r>
              <a:rPr lang="nl-NL" sz="1200" dirty="0" err="1">
                <a:latin typeface="Monaco" charset="0"/>
                <a:ea typeface="Monaco" charset="0"/>
                <a:cs typeface="Monaco" charset="0"/>
              </a:rPr>
              <a:t>InterruptedException</a:t>
            </a:r>
            <a:r>
              <a:rPr lang="nl-NL" sz="1200" dirty="0">
                <a:latin typeface="Monaco" charset="0"/>
                <a:ea typeface="Monaco" charset="0"/>
                <a:cs typeface="Monaco" charset="0"/>
              </a:rPr>
              <a:t> =&gt; { </a:t>
            </a:r>
          </a:p>
          <a:p>
            <a:pPr>
              <a:lnSpc>
                <a:spcPts val="1840"/>
              </a:lnSpc>
            </a:pPr>
            <a:r>
              <a:rPr lang="nl-NL" sz="1200" dirty="0">
                <a:latin typeface="Monaco" charset="0"/>
                <a:ea typeface="Monaco" charset="0"/>
                <a:cs typeface="Monaco" charset="0"/>
              </a:rPr>
              <a:t>          </a:t>
            </a:r>
            <a:r>
              <a:rPr lang="nl-NL" sz="1200" dirty="0" err="1">
                <a:latin typeface="Monaco" charset="0"/>
                <a:ea typeface="Monaco" charset="0"/>
                <a:cs typeface="Monaco" charset="0"/>
              </a:rPr>
              <a:t>println</a:t>
            </a:r>
            <a:r>
              <a:rPr lang="nl-NL" sz="1200" dirty="0">
                <a:latin typeface="Monaco" charset="0"/>
                <a:ea typeface="Monaco" charset="0"/>
                <a:cs typeface="Monaco" charset="0"/>
              </a:rPr>
              <a:t>("</a:t>
            </a:r>
            <a:r>
              <a:rPr lang="nl-NL" sz="1200" dirty="0" err="1">
                <a:latin typeface="Monaco" charset="0"/>
                <a:ea typeface="Monaco" charset="0"/>
                <a:cs typeface="Monaco" charset="0"/>
              </a:rPr>
              <a:t>Interrupted</a:t>
            </a:r>
            <a:r>
              <a:rPr lang="nl-NL" sz="1200" dirty="0">
                <a:latin typeface="Monaco" charset="0"/>
                <a:ea typeface="Monaco" charset="0"/>
                <a:cs typeface="Monaco" charset="0"/>
              </a:rPr>
              <a:t>: </a:t>
            </a:r>
            <a:r>
              <a:rPr lang="nl-NL" sz="1200" dirty="0" err="1">
                <a:latin typeface="Monaco" charset="0"/>
                <a:ea typeface="Monaco" charset="0"/>
                <a:cs typeface="Monaco" charset="0"/>
              </a:rPr>
              <a:t>shutting</a:t>
            </a:r>
            <a:r>
              <a:rPr lang="nl-NL" sz="1200" dirty="0">
                <a:latin typeface="Monaco" charset="0"/>
                <a:ea typeface="Monaco" charset="0"/>
                <a:cs typeface="Monaco" charset="0"/>
              </a:rPr>
              <a:t> down");</a:t>
            </a:r>
          </a:p>
          <a:p>
            <a:pPr>
              <a:lnSpc>
                <a:spcPts val="1840"/>
              </a:lnSpc>
            </a:pPr>
            <a:r>
              <a:rPr lang="nl-NL" sz="1200" dirty="0">
                <a:latin typeface="Monaco" charset="0"/>
                <a:ea typeface="Monaco" charset="0"/>
                <a:cs typeface="Monaco" charset="0"/>
              </a:rPr>
              <a:t>          </a:t>
            </a:r>
            <a:r>
              <a:rPr lang="nl-NL" sz="1200" dirty="0" err="1">
                <a:latin typeface="Monaco" charset="0"/>
                <a:ea typeface="Monaco" charset="0"/>
                <a:cs typeface="Monaco" charset="0"/>
              </a:rPr>
              <a:t>Thread.currentThread.interrupt</a:t>
            </a:r>
            <a:endParaRPr lang="nl-NL" sz="1200" dirty="0">
              <a:latin typeface="Monaco" charset="0"/>
              <a:ea typeface="Monaco" charset="0"/>
              <a:cs typeface="Monaco" charset="0"/>
            </a:endParaRPr>
          </a:p>
          <a:p>
            <a:pPr>
              <a:lnSpc>
                <a:spcPts val="1840"/>
              </a:lnSpc>
            </a:pPr>
            <a:r>
              <a:rPr lang="nl-NL" sz="1200" dirty="0">
                <a:latin typeface="Monaco" charset="0"/>
                <a:ea typeface="Monaco" charset="0"/>
                <a:cs typeface="Monaco" charset="0"/>
              </a:rPr>
              <a:t>        }</a:t>
            </a:r>
          </a:p>
          <a:p>
            <a:pPr>
              <a:lnSpc>
                <a:spcPts val="1840"/>
              </a:lnSpc>
            </a:pPr>
            <a:r>
              <a:rPr lang="nl-NL" sz="1200" dirty="0">
                <a:latin typeface="Monaco" charset="0"/>
                <a:ea typeface="Monaco" charset="0"/>
                <a:cs typeface="Monaco" charset="0"/>
              </a:rPr>
              <a:t>      }</a:t>
            </a:r>
          </a:p>
          <a:p>
            <a:pPr>
              <a:lnSpc>
                <a:spcPts val="1840"/>
              </a:lnSpc>
            </a:pPr>
            <a:r>
              <a:rPr lang="nl-NL" sz="1200" dirty="0">
                <a:latin typeface="Monaco" charset="0"/>
                <a:ea typeface="Monaco" charset="0"/>
                <a:cs typeface="Monaco" charset="0"/>
              </a:rPr>
              <a:t>    }</a:t>
            </a:r>
          </a:p>
          <a:p>
            <a:pPr>
              <a:lnSpc>
                <a:spcPts val="1840"/>
              </a:lnSpc>
            </a:pPr>
            <a:r>
              <a:rPr lang="nl-NL" sz="1200" dirty="0">
                <a:latin typeface="Monaco" charset="0"/>
                <a:ea typeface="Monaco" charset="0"/>
                <a:cs typeface="Monaco" charset="0"/>
              </a:rPr>
              <a:t>  }</a:t>
            </a:r>
          </a:p>
          <a:p>
            <a:pPr>
              <a:lnSpc>
                <a:spcPts val="1840"/>
              </a:lnSpc>
            </a:pPr>
            <a:r>
              <a:rPr lang="nl-NL" sz="1200" dirty="0" smtClean="0">
                <a:latin typeface="Monaco" charset="0"/>
                <a:ea typeface="Monaco" charset="0"/>
                <a:cs typeface="Monaco" charset="0"/>
              </a:rPr>
              <a:t>}</a:t>
            </a:r>
            <a:endParaRPr lang="nl-NL" sz="1200" dirty="0">
              <a:latin typeface="Monaco" charset="0"/>
              <a:ea typeface="Monaco" charset="0"/>
              <a:cs typeface="Monaco" charset="0"/>
            </a:endParaRPr>
          </a:p>
        </p:txBody>
      </p:sp>
    </p:spTree>
    <p:extLst>
      <p:ext uri="{BB962C8B-B14F-4D97-AF65-F5344CB8AC3E}">
        <p14:creationId xmlns:p14="http://schemas.microsoft.com/office/powerpoint/2010/main" val="2106181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6" name="TextBox 5"/>
          <p:cNvSpPr txBox="1"/>
          <p:nvPr/>
        </p:nvSpPr>
        <p:spPr>
          <a:xfrm>
            <a:off x="1141216" y="1168560"/>
            <a:ext cx="5391219" cy="3785652"/>
          </a:xfrm>
          <a:prstGeom prst="rect">
            <a:avLst/>
          </a:prstGeom>
          <a:solidFill>
            <a:schemeClr val="bg1"/>
          </a:solidFill>
          <a:ln>
            <a:solidFill>
              <a:srgbClr val="000000"/>
            </a:solidFill>
          </a:ln>
          <a:effectLst>
            <a:outerShdw blurRad="50800" dist="76200" dir="2700000" algn="tl" rotWithShape="0">
              <a:prstClr val="black">
                <a:alpha val="40000"/>
              </a:prstClr>
            </a:outerShdw>
          </a:effectLst>
        </p:spPr>
        <p:txBody>
          <a:bodyPr wrap="none" rtlCol="0">
            <a:spAutoFit/>
          </a:bodyPr>
          <a:lstStyle/>
          <a:p>
            <a:r>
              <a:rPr lang="en-US" sz="1200" dirty="0">
                <a:latin typeface="Monaco" charset="0"/>
                <a:ea typeface="Monaco" charset="0"/>
                <a:cs typeface="Monaco" charset="0"/>
              </a:rPr>
              <a:t> …</a:t>
            </a:r>
          </a:p>
          <a:p>
            <a:r>
              <a:rPr lang="en-US"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a:solidFill>
                  <a:srgbClr val="FF0000"/>
                </a:solidFill>
                <a:latin typeface="Monaco" charset="0"/>
                <a:ea typeface="Monaco" charset="0"/>
                <a:cs typeface="Monaco" charset="0"/>
              </a:rPr>
              <a:t>vow </a:t>
            </a:r>
            <a:r>
              <a:rPr lang="en-US" sz="1200" dirty="0">
                <a:latin typeface="Monaco" charset="0"/>
                <a:ea typeface="Monaco" charset="0"/>
                <a:cs typeface="Monaco" charset="0"/>
              </a:rPr>
              <a:t>= promise[</a:t>
            </a:r>
            <a:r>
              <a:rPr lang="en-US" sz="1200" dirty="0" err="1">
                <a:latin typeface="Monaco" charset="0"/>
                <a:ea typeface="Monaco" charset="0"/>
                <a:cs typeface="Monaco" charset="0"/>
              </a:rPr>
              <a:t>Int</a:t>
            </a:r>
            <a:r>
              <a:rPr lang="en-US" sz="1200" dirty="0">
                <a:latin typeface="Monaco" charset="0"/>
                <a:ea typeface="Monaco" charset="0"/>
                <a:cs typeface="Monaco" charset="0"/>
              </a:rPr>
              <a:t>] </a:t>
            </a:r>
          </a:p>
          <a:p>
            <a:r>
              <a:rPr lang="en-US" sz="1200" dirty="0">
                <a:latin typeface="Monaco" charset="0"/>
                <a:ea typeface="Monaco" charset="0"/>
                <a:cs typeface="Monaco" charset="0"/>
              </a:rPr>
              <a:t>  </a:t>
            </a:r>
          </a:p>
          <a:p>
            <a:r>
              <a:rPr lang="en-US"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p1 = </a:t>
            </a:r>
            <a:r>
              <a:rPr lang="en-US" sz="1200" dirty="0" err="1">
                <a:solidFill>
                  <a:srgbClr val="FF0000"/>
                </a:solidFill>
                <a:latin typeface="Monaco" charset="0"/>
                <a:ea typeface="Monaco" charset="0"/>
                <a:cs typeface="Monaco" charset="0"/>
              </a:rPr>
              <a:t>vow</a:t>
            </a:r>
            <a:r>
              <a:rPr lang="en-US" sz="1200" dirty="0" err="1">
                <a:latin typeface="Monaco" charset="0"/>
                <a:ea typeface="Monaco" charset="0"/>
                <a:cs typeface="Monaco" charset="0"/>
              </a:rPr>
              <a:t>.future</a:t>
            </a:r>
            <a:endParaRPr lang="en-US" sz="1200" dirty="0">
              <a:latin typeface="Monaco" charset="0"/>
              <a:ea typeface="Monaco" charset="0"/>
              <a:cs typeface="Monaco" charset="0"/>
            </a:endParaRPr>
          </a:p>
          <a:p>
            <a:r>
              <a:rPr lang="en-US"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p2 = </a:t>
            </a:r>
            <a:r>
              <a:rPr lang="en-US" sz="1200" dirty="0" err="1" smtClean="0">
                <a:solidFill>
                  <a:srgbClr val="FF0000"/>
                </a:solidFill>
                <a:latin typeface="Monaco" charset="0"/>
                <a:ea typeface="Monaco" charset="0"/>
                <a:cs typeface="Monaco" charset="0"/>
              </a:rPr>
              <a:t>vow</a:t>
            </a:r>
            <a:r>
              <a:rPr lang="en-US" sz="1200" dirty="0" err="1" smtClean="0">
                <a:latin typeface="Monaco" charset="0"/>
                <a:ea typeface="Monaco" charset="0"/>
                <a:cs typeface="Monaco" charset="0"/>
              </a:rPr>
              <a:t>.future</a:t>
            </a:r>
            <a:r>
              <a:rPr lang="en-US" sz="1200" dirty="0" smtClean="0">
                <a:latin typeface="Monaco" charset="0"/>
                <a:ea typeface="Monaco" charset="0"/>
                <a:cs typeface="Monaco" charset="0"/>
              </a:rPr>
              <a:t>    // Returns same Future as for p1</a:t>
            </a:r>
            <a:endParaRPr lang="en-US" sz="1200" dirty="0">
              <a:latin typeface="Monaco" charset="0"/>
              <a:ea typeface="Monaco" charset="0"/>
              <a:cs typeface="Monaco" charset="0"/>
            </a:endParaRPr>
          </a:p>
          <a:p>
            <a:r>
              <a:rPr lang="en-US" sz="1200" dirty="0">
                <a:latin typeface="Monaco" charset="0"/>
                <a:ea typeface="Monaco" charset="0"/>
                <a:cs typeface="Monaco" charset="0"/>
              </a:rPr>
              <a:t>  </a:t>
            </a:r>
          </a:p>
          <a:p>
            <a:r>
              <a:rPr lang="en-US" sz="1200" dirty="0">
                <a:latin typeface="Monaco" charset="0"/>
                <a:ea typeface="Monaco" charset="0"/>
                <a:cs typeface="Monaco" charset="0"/>
              </a:rPr>
              <a:t> p1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r>
              <a:rPr lang="en-US" sz="1200" dirty="0">
                <a:latin typeface="Monaco" charset="0"/>
                <a:ea typeface="Monaco" charset="0"/>
                <a:cs typeface="Monaco" charset="0"/>
              </a:rPr>
              <a:t>   case Success(v)  =&gt; </a:t>
            </a:r>
            <a:r>
              <a:rPr lang="en-US" sz="1200" dirty="0" err="1">
                <a:latin typeface="Monaco" charset="0"/>
                <a:ea typeface="Monaco" charset="0"/>
                <a:cs typeface="Monaco" charset="0"/>
              </a:rPr>
              <a:t>println</a:t>
            </a:r>
            <a:r>
              <a:rPr lang="en-US" sz="1200" dirty="0">
                <a:latin typeface="Monaco" charset="0"/>
                <a:ea typeface="Monaco" charset="0"/>
                <a:cs typeface="Monaco" charset="0"/>
              </a:rPr>
              <a:t>(s"p1 got $v")</a:t>
            </a:r>
          </a:p>
          <a:p>
            <a:r>
              <a:rPr lang="en-US" sz="1200" dirty="0">
                <a:latin typeface="Monaco" charset="0"/>
                <a:ea typeface="Monaco" charset="0"/>
                <a:cs typeface="Monaco" charset="0"/>
              </a:rPr>
              <a:t>   case Failure(ex) =&gt; </a:t>
            </a:r>
            <a:r>
              <a:rPr lang="en-US" sz="1200" dirty="0" err="1">
                <a:latin typeface="Monaco" charset="0"/>
                <a:ea typeface="Monaco" charset="0"/>
                <a:cs typeface="Monaco" charset="0"/>
              </a:rPr>
              <a:t>println</a:t>
            </a:r>
            <a:r>
              <a:rPr lang="en-US" sz="1200" dirty="0">
                <a:latin typeface="Monaco" charset="0"/>
                <a:ea typeface="Monaco" charset="0"/>
                <a:cs typeface="Monaco" charset="0"/>
              </a:rPr>
              <a:t>(s"p1 failed with $ex")</a:t>
            </a:r>
          </a:p>
          <a:p>
            <a:r>
              <a:rPr lang="en-US" sz="1200" dirty="0">
                <a:latin typeface="Monaco" charset="0"/>
                <a:ea typeface="Monaco" charset="0"/>
                <a:cs typeface="Monaco" charset="0"/>
              </a:rPr>
              <a:t> }</a:t>
            </a:r>
          </a:p>
          <a:p>
            <a:r>
              <a:rPr lang="en-US" sz="1200" dirty="0">
                <a:latin typeface="Monaco" charset="0"/>
                <a:ea typeface="Monaco" charset="0"/>
                <a:cs typeface="Monaco" charset="0"/>
              </a:rPr>
              <a:t> </a:t>
            </a:r>
          </a:p>
          <a:p>
            <a:r>
              <a:rPr lang="en-US" sz="1200" dirty="0">
                <a:latin typeface="Monaco" charset="0"/>
                <a:ea typeface="Monaco" charset="0"/>
                <a:cs typeface="Monaco" charset="0"/>
              </a:rPr>
              <a:t> p2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r>
              <a:rPr lang="en-US" sz="1200" dirty="0">
                <a:latin typeface="Monaco" charset="0"/>
                <a:ea typeface="Monaco" charset="0"/>
                <a:cs typeface="Monaco" charset="0"/>
              </a:rPr>
              <a:t>   case Success(v)  =&gt; </a:t>
            </a:r>
            <a:r>
              <a:rPr lang="en-US" sz="1200" dirty="0" err="1">
                <a:latin typeface="Monaco" charset="0"/>
                <a:ea typeface="Monaco" charset="0"/>
                <a:cs typeface="Monaco" charset="0"/>
              </a:rPr>
              <a:t>println</a:t>
            </a:r>
            <a:r>
              <a:rPr lang="en-US" sz="1200" dirty="0">
                <a:latin typeface="Monaco" charset="0"/>
                <a:ea typeface="Monaco" charset="0"/>
                <a:cs typeface="Monaco" charset="0"/>
              </a:rPr>
              <a:t>(s"p2 got $v")</a:t>
            </a:r>
          </a:p>
          <a:p>
            <a:r>
              <a:rPr lang="en-US" sz="1200" dirty="0">
                <a:latin typeface="Monaco" charset="0"/>
                <a:ea typeface="Monaco" charset="0"/>
                <a:cs typeface="Monaco" charset="0"/>
              </a:rPr>
              <a:t>   case Failure(ex) =&gt; </a:t>
            </a:r>
            <a:r>
              <a:rPr lang="en-US" sz="1200" dirty="0" err="1">
                <a:latin typeface="Monaco" charset="0"/>
                <a:ea typeface="Monaco" charset="0"/>
                <a:cs typeface="Monaco" charset="0"/>
              </a:rPr>
              <a:t>println</a:t>
            </a:r>
            <a:r>
              <a:rPr lang="en-US" sz="1200" dirty="0">
                <a:latin typeface="Monaco" charset="0"/>
                <a:ea typeface="Monaco" charset="0"/>
                <a:cs typeface="Monaco" charset="0"/>
              </a:rPr>
              <a:t>(s"p2 failed with $ex")</a:t>
            </a:r>
          </a:p>
          <a:p>
            <a:r>
              <a:rPr lang="en-US" sz="1200" dirty="0">
                <a:latin typeface="Monaco" charset="0"/>
                <a:ea typeface="Monaco" charset="0"/>
                <a:cs typeface="Monaco" charset="0"/>
              </a:rPr>
              <a:t> }</a:t>
            </a:r>
          </a:p>
          <a:p>
            <a:r>
              <a:rPr lang="en-US" sz="1200" dirty="0">
                <a:latin typeface="Monaco" charset="0"/>
                <a:ea typeface="Monaco" charset="0"/>
                <a:cs typeface="Monaco" charset="0"/>
              </a:rPr>
              <a:t>  </a:t>
            </a:r>
          </a:p>
          <a:p>
            <a:r>
              <a:rPr lang="en-US" sz="1200" dirty="0">
                <a:latin typeface="Monaco" charset="0"/>
                <a:ea typeface="Monaco" charset="0"/>
                <a:cs typeface="Monaco" charset="0"/>
              </a:rPr>
              <a:t> </a:t>
            </a:r>
            <a:r>
              <a:rPr lang="en-US" sz="1200" dirty="0" err="1">
                <a:latin typeface="Monaco" charset="0"/>
                <a:ea typeface="Monaco" charset="0"/>
                <a:cs typeface="Monaco" charset="0"/>
              </a:rPr>
              <a:t>Thread.sleep</a:t>
            </a:r>
            <a:r>
              <a:rPr lang="en-US" sz="1200" dirty="0">
                <a:latin typeface="Monaco" charset="0"/>
                <a:ea typeface="Monaco" charset="0"/>
                <a:cs typeface="Monaco" charset="0"/>
              </a:rPr>
              <a:t>(1000)</a:t>
            </a:r>
          </a:p>
          <a:p>
            <a:r>
              <a:rPr lang="en-US" sz="1200" dirty="0">
                <a:latin typeface="Monaco" charset="0"/>
                <a:ea typeface="Monaco" charset="0"/>
                <a:cs typeface="Monaco" charset="0"/>
              </a:rPr>
              <a:t> </a:t>
            </a:r>
            <a:r>
              <a:rPr lang="en-US" sz="1200" dirty="0">
                <a:solidFill>
                  <a:srgbClr val="FF0000"/>
                </a:solidFill>
                <a:latin typeface="Monaco" charset="0"/>
                <a:ea typeface="Monaco" charset="0"/>
                <a:cs typeface="Monaco" charset="0"/>
              </a:rPr>
              <a:t>vow </a:t>
            </a:r>
            <a:r>
              <a:rPr lang="en-US" sz="1200" dirty="0">
                <a:latin typeface="Monaco" charset="0"/>
                <a:ea typeface="Monaco" charset="0"/>
                <a:cs typeface="Monaco" charset="0"/>
              </a:rPr>
              <a:t>success 42</a:t>
            </a:r>
          </a:p>
          <a:p>
            <a:endParaRPr lang="en-US" sz="1200" dirty="0">
              <a:latin typeface="Monaco" charset="0"/>
              <a:ea typeface="Monaco" charset="0"/>
              <a:cs typeface="Monaco" charset="0"/>
            </a:endParaRPr>
          </a:p>
          <a:p>
            <a:r>
              <a:rPr lang="en-US" sz="1200" i="1" dirty="0">
                <a:latin typeface="Monaco" charset="0"/>
                <a:ea typeface="Monaco" charset="0"/>
                <a:cs typeface="Monaco" charset="0"/>
              </a:rPr>
              <a:t> // </a:t>
            </a:r>
            <a:r>
              <a:rPr lang="en-US" sz="1200" i="1" dirty="0">
                <a:solidFill>
                  <a:srgbClr val="FF0000"/>
                </a:solidFill>
                <a:latin typeface="Monaco" charset="0"/>
                <a:ea typeface="Monaco" charset="0"/>
                <a:cs typeface="Monaco" charset="0"/>
              </a:rPr>
              <a:t>vow</a:t>
            </a:r>
            <a:r>
              <a:rPr lang="en-US" sz="1200" i="1" dirty="0">
                <a:latin typeface="Monaco" charset="0"/>
                <a:ea typeface="Monaco" charset="0"/>
                <a:cs typeface="Monaco" charset="0"/>
              </a:rPr>
              <a:t> failure new </a:t>
            </a:r>
            <a:r>
              <a:rPr lang="en-US" sz="1200" i="1" dirty="0" err="1">
                <a:latin typeface="Monaco" charset="0"/>
                <a:ea typeface="Monaco" charset="0"/>
                <a:cs typeface="Monaco" charset="0"/>
              </a:rPr>
              <a:t>ArithmeticException</a:t>
            </a:r>
            <a:endParaRPr lang="en-US" sz="1200" i="1" dirty="0">
              <a:latin typeface="Monaco" charset="0"/>
              <a:ea typeface="Monaco" charset="0"/>
              <a:cs typeface="Monaco" charset="0"/>
            </a:endParaRPr>
          </a:p>
        </p:txBody>
      </p:sp>
      <p:sp>
        <p:nvSpPr>
          <p:cNvPr id="9" name="TextBox 8"/>
          <p:cNvSpPr txBox="1"/>
          <p:nvPr/>
        </p:nvSpPr>
        <p:spPr>
          <a:xfrm>
            <a:off x="6096001" y="4318000"/>
            <a:ext cx="872868" cy="523220"/>
          </a:xfrm>
          <a:prstGeom prst="rect">
            <a:avLst/>
          </a:prstGeom>
          <a:solidFill>
            <a:srgbClr val="FFFFFF"/>
          </a:solidFill>
          <a:ln>
            <a:solidFill>
              <a:srgbClr val="000000"/>
            </a:solidFill>
          </a:ln>
        </p:spPr>
        <p:txBody>
          <a:bodyPr wrap="none" rtlCol="0">
            <a:spAutoFit/>
          </a:bodyPr>
          <a:lstStyle/>
          <a:p>
            <a:r>
              <a:rPr lang="hu-HU" sz="1400" dirty="0"/>
              <a:t>p1 got 42</a:t>
            </a:r>
          </a:p>
          <a:p>
            <a:r>
              <a:rPr lang="hu-HU" sz="1400" dirty="0"/>
              <a:t>p2 got 42</a:t>
            </a:r>
          </a:p>
        </p:txBody>
      </p:sp>
    </p:spTree>
    <p:extLst>
      <p:ext uri="{BB962C8B-B14F-4D97-AF65-F5344CB8AC3E}">
        <p14:creationId xmlns:p14="http://schemas.microsoft.com/office/powerpoint/2010/main" val="1342967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Approach to Timeout</a:t>
            </a:r>
            <a:endParaRPr lang="en-US" dirty="0"/>
          </a:p>
        </p:txBody>
      </p:sp>
      <p:sp>
        <p:nvSpPr>
          <p:cNvPr id="3" name="Content Placeholder 2"/>
          <p:cNvSpPr>
            <a:spLocks noGrp="1"/>
          </p:cNvSpPr>
          <p:nvPr>
            <p:ph idx="1"/>
          </p:nvPr>
        </p:nvSpPr>
        <p:spPr>
          <a:xfrm>
            <a:off x="628650" y="1050758"/>
            <a:ext cx="6616881" cy="4178968"/>
          </a:xfrm>
        </p:spPr>
        <p:txBody>
          <a:bodyPr/>
          <a:lstStyle/>
          <a:p>
            <a:r>
              <a:rPr lang="en-US" dirty="0" smtClean="0"/>
              <a:t>Previous example relied on </a:t>
            </a:r>
            <a:r>
              <a:rPr lang="en-US" dirty="0" err="1" smtClean="0"/>
              <a:t>async</a:t>
            </a:r>
            <a:r>
              <a:rPr lang="en-US" dirty="0" smtClean="0"/>
              <a:t> operation that </a:t>
            </a:r>
            <a:br>
              <a:rPr lang="en-US" dirty="0" smtClean="0"/>
            </a:br>
            <a:r>
              <a:rPr lang="en-US" dirty="0" smtClean="0"/>
              <a:t>included </a:t>
            </a:r>
            <a:r>
              <a:rPr lang="en-US" dirty="0" err="1" smtClean="0"/>
              <a:t>Thread.sleep</a:t>
            </a:r>
            <a:r>
              <a:rPr lang="en-US" dirty="0" smtClean="0"/>
              <a:t>()</a:t>
            </a:r>
          </a:p>
          <a:p>
            <a:pPr lvl="2"/>
            <a:r>
              <a:rPr lang="en-US" dirty="0" smtClean="0"/>
              <a:t>Not recommended approach</a:t>
            </a:r>
          </a:p>
          <a:p>
            <a:pPr lvl="2"/>
            <a:r>
              <a:rPr lang="en-US" dirty="0" smtClean="0"/>
              <a:t>Blocks thread, prevents execution context scheduling other work</a:t>
            </a:r>
          </a:p>
          <a:p>
            <a:pPr lvl="2"/>
            <a:endParaRPr lang="en-US" dirty="0"/>
          </a:p>
          <a:p>
            <a:r>
              <a:rPr lang="en-US" dirty="0" smtClean="0"/>
              <a:t>Alternative approach can use explicit Promise completion</a:t>
            </a:r>
          </a:p>
          <a:p>
            <a:pPr lvl="2"/>
            <a:r>
              <a:rPr lang="en-US" dirty="0" smtClean="0"/>
              <a:t>Define a single Promise and obtain a future from this Promise</a:t>
            </a:r>
          </a:p>
          <a:p>
            <a:pPr lvl="2"/>
            <a:r>
              <a:rPr lang="en-US" dirty="0" err="1" smtClean="0"/>
              <a:t>Utilise</a:t>
            </a:r>
            <a:r>
              <a:rPr lang="en-US" dirty="0" smtClean="0"/>
              <a:t> "external" scheduler to fire a timeout event, which completes the with a Failure (a timeout exception)</a:t>
            </a:r>
          </a:p>
          <a:p>
            <a:pPr lvl="2"/>
            <a:r>
              <a:rPr lang="en-US" dirty="0" smtClean="0"/>
              <a:t>Arrange for successful completion when the main task completes successfully</a:t>
            </a:r>
          </a:p>
          <a:p>
            <a:pPr lvl="2"/>
            <a:r>
              <a:rPr lang="en-US" dirty="0" smtClean="0"/>
              <a:t>This will be completely non-blocking</a:t>
            </a:r>
          </a:p>
          <a:p>
            <a:pPr lvl="2"/>
            <a:endParaRPr lang="en-US" dirty="0"/>
          </a:p>
        </p:txBody>
      </p:sp>
    </p:spTree>
    <p:extLst>
      <p:ext uri="{BB962C8B-B14F-4D97-AF65-F5344CB8AC3E}">
        <p14:creationId xmlns:p14="http://schemas.microsoft.com/office/powerpoint/2010/main" val="413296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Approach to Timeout</a:t>
            </a:r>
            <a:endParaRPr lang="en-US" dirty="0"/>
          </a:p>
        </p:txBody>
      </p:sp>
      <p:sp>
        <p:nvSpPr>
          <p:cNvPr id="3" name="Content Placeholder 2"/>
          <p:cNvSpPr>
            <a:spLocks noGrp="1"/>
          </p:cNvSpPr>
          <p:nvPr>
            <p:ph idx="1"/>
          </p:nvPr>
        </p:nvSpPr>
        <p:spPr>
          <a:xfrm>
            <a:off x="628650" y="1050758"/>
            <a:ext cx="7886700" cy="577745"/>
          </a:xfrm>
        </p:spPr>
        <p:txBody>
          <a:bodyPr/>
          <a:lstStyle/>
          <a:p>
            <a:r>
              <a:rPr lang="en-US" dirty="0" smtClean="0"/>
              <a:t>Code for timeout via </a:t>
            </a:r>
            <a:r>
              <a:rPr lang="en-US" smtClean="0"/>
              <a:t>Promise completion</a:t>
            </a:r>
            <a:endParaRPr lang="en-US"/>
          </a:p>
        </p:txBody>
      </p:sp>
      <p:sp>
        <p:nvSpPr>
          <p:cNvPr id="4" name="TextBox 3"/>
          <p:cNvSpPr txBox="1"/>
          <p:nvPr/>
        </p:nvSpPr>
        <p:spPr>
          <a:xfrm>
            <a:off x="731913" y="1541417"/>
            <a:ext cx="7157729" cy="3449763"/>
          </a:xfrm>
          <a:prstGeom prst="rect">
            <a:avLst/>
          </a:prstGeom>
          <a:solidFill>
            <a:schemeClr val="bg1"/>
          </a:solidFill>
          <a:ln>
            <a:solidFill>
              <a:srgbClr val="000000"/>
            </a:solidFill>
          </a:ln>
          <a:effectLst>
            <a:outerShdw blurRad="50800" dist="76200" dir="2700000" algn="tl" rotWithShape="0">
              <a:prstClr val="black">
                <a:alpha val="40000"/>
              </a:prstClr>
            </a:outerShdw>
          </a:effectLst>
        </p:spPr>
        <p:txBody>
          <a:bodyPr wrap="none" tIns="108000" bIns="108000" rtlCol="0">
            <a:spAutoFit/>
          </a:bodyPr>
          <a:lstStyle/>
          <a:p>
            <a:pPr>
              <a:lnSpc>
                <a:spcPts val="1840"/>
              </a:lnSpc>
            </a:pPr>
            <a:r>
              <a:rPr lang="en-US" sz="1200" dirty="0" err="1">
                <a:latin typeface="Monaco" charset="0"/>
                <a:ea typeface="Monaco" charset="0"/>
                <a:cs typeface="Monaco" charset="0"/>
              </a:rPr>
              <a:t>v</a:t>
            </a:r>
            <a:r>
              <a:rPr lang="en-US" sz="1200" dirty="0" err="1" smtClean="0">
                <a:latin typeface="Monaco" charset="0"/>
                <a:ea typeface="Monaco" charset="0"/>
                <a:cs typeface="Monaco" charset="0"/>
              </a:rPr>
              <a:t>al</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timeoutScheduler</a:t>
            </a:r>
            <a:r>
              <a:rPr lang="en-US" sz="1200" dirty="0" smtClean="0">
                <a:latin typeface="Monaco" charset="0"/>
                <a:ea typeface="Monaco" charset="0"/>
                <a:cs typeface="Monaco" charset="0"/>
              </a:rPr>
              <a:t> </a:t>
            </a:r>
            <a:r>
              <a:rPr lang="en-US" sz="1200" dirty="0">
                <a:latin typeface="Monaco" charset="0"/>
                <a:ea typeface="Monaco" charset="0"/>
                <a:cs typeface="Monaco" charset="0"/>
              </a:rPr>
              <a:t>= </a:t>
            </a:r>
            <a:r>
              <a:rPr lang="en-US" sz="1200" dirty="0" err="1">
                <a:latin typeface="Monaco" charset="0"/>
                <a:ea typeface="Monaco" charset="0"/>
                <a:cs typeface="Monaco" charset="0"/>
              </a:rPr>
              <a:t>Executors.newScheduledThreadPool</a:t>
            </a:r>
            <a:r>
              <a:rPr lang="en-US" sz="1200" dirty="0">
                <a:latin typeface="Monaco" charset="0"/>
                <a:ea typeface="Monaco" charset="0"/>
                <a:cs typeface="Monaco" charset="0"/>
              </a:rPr>
              <a:t>(1)</a:t>
            </a:r>
          </a:p>
          <a:p>
            <a:pPr>
              <a:lnSpc>
                <a:spcPts val="1840"/>
              </a:lnSpc>
            </a:pPr>
            <a:r>
              <a:rPr lang="en-US" sz="1200" dirty="0" err="1">
                <a:latin typeface="Monaco" charset="0"/>
                <a:ea typeface="Monaco" charset="0"/>
                <a:cs typeface="Monaco" charset="0"/>
              </a:rPr>
              <a:t>val</a:t>
            </a:r>
            <a:r>
              <a:rPr lang="en-US" sz="1200" dirty="0">
                <a:latin typeface="Monaco" charset="0"/>
                <a:ea typeface="Monaco" charset="0"/>
                <a:cs typeface="Monaco" charset="0"/>
              </a:rPr>
              <a:t> p = Promise[String]()</a:t>
            </a:r>
          </a:p>
          <a:p>
            <a:pPr>
              <a:lnSpc>
                <a:spcPts val="1840"/>
              </a:lnSpc>
            </a:pP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err="1">
                <a:latin typeface="Monaco" charset="0"/>
                <a:ea typeface="Monaco" charset="0"/>
                <a:cs typeface="Monaco" charset="0"/>
              </a:rPr>
              <a:t>rf</a:t>
            </a:r>
            <a:r>
              <a:rPr lang="en-US" sz="1200" dirty="0">
                <a:latin typeface="Monaco" charset="0"/>
                <a:ea typeface="Monaco" charset="0"/>
                <a:cs typeface="Monaco" charset="0"/>
              </a:rPr>
              <a:t> = </a:t>
            </a:r>
            <a:r>
              <a:rPr lang="en-US" sz="1200" dirty="0" err="1">
                <a:latin typeface="Monaco" charset="0"/>
                <a:ea typeface="Monaco" charset="0"/>
                <a:cs typeface="Monaco" charset="0"/>
              </a:rPr>
              <a:t>p.future</a:t>
            </a:r>
            <a:endParaRPr lang="en-US" sz="1200" dirty="0">
              <a:latin typeface="Monaco" charset="0"/>
              <a:ea typeface="Monaco" charset="0"/>
              <a:cs typeface="Monaco" charset="0"/>
            </a:endParaRPr>
          </a:p>
          <a:p>
            <a:pPr>
              <a:lnSpc>
                <a:spcPts val="1840"/>
              </a:lnSpc>
            </a:pP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err="1">
                <a:latin typeface="Monaco" charset="0"/>
                <a:ea typeface="Monaco" charset="0"/>
                <a:cs typeface="Monaco" charset="0"/>
              </a:rPr>
              <a:t>timeoutAction</a:t>
            </a:r>
            <a:r>
              <a:rPr lang="en-US" sz="1200" dirty="0">
                <a:latin typeface="Monaco" charset="0"/>
                <a:ea typeface="Monaco" charset="0"/>
                <a:cs typeface="Monaco" charset="0"/>
              </a:rPr>
              <a:t> = new Runnable { </a:t>
            </a:r>
          </a:p>
          <a:p>
            <a:pPr>
              <a:lnSpc>
                <a:spcPts val="1840"/>
              </a:lnSpc>
            </a:pPr>
            <a:r>
              <a:rPr lang="en-US" sz="1200" dirty="0">
                <a:latin typeface="Monaco" charset="0"/>
                <a:ea typeface="Monaco" charset="0"/>
                <a:cs typeface="Monaco" charset="0"/>
              </a:rPr>
              <a:t>                                   </a:t>
            </a:r>
            <a:r>
              <a:rPr lang="en-US" sz="1200" dirty="0" err="1">
                <a:latin typeface="Monaco" charset="0"/>
                <a:ea typeface="Monaco" charset="0"/>
                <a:cs typeface="Monaco" charset="0"/>
              </a:rPr>
              <a:t>def</a:t>
            </a:r>
            <a:r>
              <a:rPr lang="en-US" sz="1200" dirty="0">
                <a:latin typeface="Monaco" charset="0"/>
                <a:ea typeface="Monaco" charset="0"/>
                <a:cs typeface="Monaco" charset="0"/>
              </a:rPr>
              <a:t> run = p </a:t>
            </a:r>
            <a:r>
              <a:rPr lang="en-US" sz="1200" dirty="0" err="1">
                <a:latin typeface="Monaco" charset="0"/>
                <a:ea typeface="Monaco" charset="0"/>
                <a:cs typeface="Monaco" charset="0"/>
              </a:rPr>
              <a:t>tryFailure</a:t>
            </a:r>
            <a:r>
              <a:rPr lang="en-US" sz="1200" dirty="0">
                <a:latin typeface="Monaco" charset="0"/>
                <a:ea typeface="Monaco" charset="0"/>
                <a:cs typeface="Monaco" charset="0"/>
              </a:rPr>
              <a:t> </a:t>
            </a:r>
            <a:r>
              <a:rPr lang="en-US" sz="1200" dirty="0" err="1">
                <a:latin typeface="Monaco" charset="0"/>
                <a:ea typeface="Monaco" charset="0"/>
                <a:cs typeface="Monaco" charset="0"/>
              </a:rPr>
              <a:t>timeoutException</a:t>
            </a:r>
            <a:r>
              <a:rPr lang="en-US" sz="1200" dirty="0">
                <a:latin typeface="Monaco" charset="0"/>
                <a:ea typeface="Monaco" charset="0"/>
                <a:cs typeface="Monaco" charset="0"/>
              </a:rPr>
              <a:t> </a:t>
            </a:r>
          </a:p>
          <a:p>
            <a:pPr>
              <a:lnSpc>
                <a:spcPts val="18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a:t>
            </a:r>
          </a:p>
          <a:p>
            <a:pPr>
              <a:lnSpc>
                <a:spcPts val="1840"/>
              </a:lnSpc>
            </a:pPr>
            <a:endParaRPr lang="en-US" sz="1200" dirty="0">
              <a:latin typeface="Monaco" charset="0"/>
              <a:ea typeface="Monaco" charset="0"/>
              <a:cs typeface="Monaco" charset="0"/>
            </a:endParaRPr>
          </a:p>
          <a:p>
            <a:pPr>
              <a:lnSpc>
                <a:spcPts val="1840"/>
              </a:lnSpc>
            </a:pPr>
            <a:r>
              <a:rPr lang="en-US" sz="1200" dirty="0" smtClean="0">
                <a:latin typeface="Monaco" charset="0"/>
                <a:ea typeface="Monaco" charset="0"/>
                <a:cs typeface="Monaco" charset="0"/>
              </a:rPr>
              <a:t>p </a:t>
            </a:r>
            <a:r>
              <a:rPr lang="en-US" sz="1200" dirty="0" err="1">
                <a:latin typeface="Monaco" charset="0"/>
                <a:ea typeface="Monaco" charset="0"/>
                <a:cs typeface="Monaco" charset="0"/>
              </a:rPr>
              <a:t>tryCompleteWith</a:t>
            </a:r>
            <a:r>
              <a:rPr lang="en-US" sz="1200" dirty="0">
                <a:latin typeface="Monaco" charset="0"/>
                <a:ea typeface="Monaco" charset="0"/>
                <a:cs typeface="Monaco" charset="0"/>
              </a:rPr>
              <a:t> Future { </a:t>
            </a:r>
            <a:r>
              <a:rPr lang="en-US" sz="1200" dirty="0" err="1">
                <a:latin typeface="Monaco" charset="0"/>
                <a:ea typeface="Monaco" charset="0"/>
                <a:cs typeface="Monaco" charset="0"/>
              </a:rPr>
              <a:t>longRunningTask</a:t>
            </a:r>
            <a:r>
              <a:rPr lang="en-US" sz="1200" dirty="0">
                <a:latin typeface="Monaco" charset="0"/>
                <a:ea typeface="Monaco" charset="0"/>
                <a:cs typeface="Monaco" charset="0"/>
              </a:rPr>
              <a:t> }</a:t>
            </a:r>
          </a:p>
          <a:p>
            <a:pPr>
              <a:lnSpc>
                <a:spcPts val="1840"/>
              </a:lnSpc>
            </a:pPr>
            <a:r>
              <a:rPr lang="en-US" sz="1200" dirty="0" err="1" smtClean="0">
                <a:latin typeface="Monaco" charset="0"/>
                <a:ea typeface="Monaco" charset="0"/>
                <a:cs typeface="Monaco" charset="0"/>
              </a:rPr>
              <a:t>timeoutScheduler.schedule</a:t>
            </a:r>
            <a:r>
              <a:rPr lang="en-US" sz="1200" dirty="0">
                <a:latin typeface="Monaco" charset="0"/>
                <a:ea typeface="Monaco" charset="0"/>
                <a:cs typeface="Monaco" charset="0"/>
              </a:rPr>
              <a:t>( </a:t>
            </a:r>
            <a:r>
              <a:rPr lang="en-US" sz="1200" dirty="0" err="1">
                <a:latin typeface="Monaco" charset="0"/>
                <a:ea typeface="Monaco" charset="0"/>
                <a:cs typeface="Monaco" charset="0"/>
              </a:rPr>
              <a:t>timeoutAction</a:t>
            </a:r>
            <a:r>
              <a:rPr lang="en-US" sz="1200" dirty="0">
                <a:latin typeface="Monaco" charset="0"/>
                <a:ea typeface="Monaco" charset="0"/>
                <a:cs typeface="Monaco" charset="0"/>
              </a:rPr>
              <a:t>, </a:t>
            </a:r>
            <a:r>
              <a:rPr lang="en-US" sz="1200" dirty="0" smtClean="0">
                <a:latin typeface="Monaco" charset="0"/>
                <a:ea typeface="Monaco" charset="0"/>
                <a:cs typeface="Monaco" charset="0"/>
              </a:rPr>
              <a:t>8000</a:t>
            </a:r>
            <a:r>
              <a:rPr lang="en-US" sz="1200" dirty="0">
                <a:latin typeface="Monaco" charset="0"/>
                <a:ea typeface="Monaco" charset="0"/>
                <a:cs typeface="Monaco" charset="0"/>
              </a:rPr>
              <a:t>, </a:t>
            </a:r>
            <a:r>
              <a:rPr lang="en-US" sz="1200" dirty="0" err="1" smtClean="0">
                <a:latin typeface="Monaco" charset="0"/>
                <a:ea typeface="Monaco" charset="0"/>
                <a:cs typeface="Monaco" charset="0"/>
              </a:rPr>
              <a:t>TimeUnit.MILLISECONDS</a:t>
            </a:r>
            <a:r>
              <a:rPr lang="en-US" sz="1200" dirty="0" smtClean="0">
                <a:latin typeface="Monaco" charset="0"/>
                <a:ea typeface="Monaco" charset="0"/>
                <a:cs typeface="Monaco" charset="0"/>
              </a:rPr>
              <a:t> )</a:t>
            </a:r>
          </a:p>
          <a:p>
            <a:pPr>
              <a:lnSpc>
                <a:spcPts val="1840"/>
              </a:lnSpc>
            </a:pPr>
            <a:endParaRPr lang="en-US" sz="1200" dirty="0">
              <a:latin typeface="Monaco" charset="0"/>
              <a:ea typeface="Monaco" charset="0"/>
              <a:cs typeface="Monaco" charset="0"/>
            </a:endParaRPr>
          </a:p>
          <a:p>
            <a:pPr>
              <a:lnSpc>
                <a:spcPts val="1840"/>
              </a:lnSpc>
            </a:pPr>
            <a:r>
              <a:rPr lang="en-US" sz="1200" dirty="0" err="1" smtClean="0">
                <a:latin typeface="Monaco" charset="0"/>
                <a:ea typeface="Monaco" charset="0"/>
                <a:cs typeface="Monaco" charset="0"/>
              </a:rPr>
              <a:t>rf</a:t>
            </a:r>
            <a:r>
              <a:rPr lang="en-US" sz="1200" dirty="0" smtClean="0">
                <a:latin typeface="Monaco" charset="0"/>
                <a:ea typeface="Monaco" charset="0"/>
                <a:cs typeface="Monaco" charset="0"/>
              </a:rPr>
              <a:t>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840"/>
              </a:lnSpc>
            </a:pPr>
            <a:r>
              <a:rPr lang="en-US" sz="1200" dirty="0">
                <a:latin typeface="Monaco" charset="0"/>
                <a:ea typeface="Monaco" charset="0"/>
                <a:cs typeface="Monaco" charset="0"/>
              </a:rPr>
              <a:t>  case Success(s) =&gt; </a:t>
            </a:r>
            <a:r>
              <a:rPr lang="en-US" sz="1200" dirty="0" err="1">
                <a:latin typeface="Monaco" charset="0"/>
                <a:ea typeface="Monaco" charset="0"/>
                <a:cs typeface="Monaco" charset="0"/>
              </a:rPr>
              <a:t>println</a:t>
            </a:r>
            <a:r>
              <a:rPr lang="en-US" sz="1200" dirty="0">
                <a:latin typeface="Monaco" charset="0"/>
                <a:ea typeface="Monaco" charset="0"/>
                <a:cs typeface="Monaco" charset="0"/>
              </a:rPr>
              <a:t>(s)</a:t>
            </a:r>
          </a:p>
          <a:p>
            <a:pPr>
              <a:lnSpc>
                <a:spcPts val="1840"/>
              </a:lnSpc>
            </a:pPr>
            <a:r>
              <a:rPr lang="en-US" sz="1200" dirty="0">
                <a:latin typeface="Monaco" charset="0"/>
                <a:ea typeface="Monaco" charset="0"/>
                <a:cs typeface="Monaco" charset="0"/>
              </a:rPr>
              <a:t>  case Failure(e)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s"Error</a:t>
            </a:r>
            <a:r>
              <a:rPr lang="en-US" sz="1200" dirty="0">
                <a:latin typeface="Monaco" charset="0"/>
                <a:ea typeface="Monaco" charset="0"/>
                <a:cs typeface="Monaco" charset="0"/>
              </a:rPr>
              <a:t>: $e")</a:t>
            </a:r>
          </a:p>
          <a:p>
            <a:pPr>
              <a:lnSpc>
                <a:spcPts val="1840"/>
              </a:lnSpc>
            </a:pPr>
            <a:r>
              <a:rPr lang="en-US" sz="1200" dirty="0">
                <a:latin typeface="Monaco" charset="0"/>
                <a:ea typeface="Monaco" charset="0"/>
                <a:cs typeface="Monaco" charset="0"/>
              </a:rPr>
              <a:t>}</a:t>
            </a:r>
          </a:p>
        </p:txBody>
      </p:sp>
      <p:sp>
        <p:nvSpPr>
          <p:cNvPr id="5" name="TextBox 4"/>
          <p:cNvSpPr txBox="1"/>
          <p:nvPr/>
        </p:nvSpPr>
        <p:spPr>
          <a:xfrm>
            <a:off x="2811277" y="4852680"/>
            <a:ext cx="5391219" cy="402775"/>
          </a:xfrm>
          <a:prstGeom prst="rect">
            <a:avLst/>
          </a:prstGeom>
          <a:solidFill>
            <a:schemeClr val="bg1"/>
          </a:solidFill>
          <a:ln>
            <a:solidFill>
              <a:schemeClr val="accent1">
                <a:lumMod val="75000"/>
              </a:schemeClr>
            </a:solidFill>
          </a:ln>
          <a:effectLst>
            <a:outerShdw blurRad="50800" dist="76200" dir="2700000" algn="tl" rotWithShape="0">
              <a:prstClr val="black">
                <a:alpha val="40000"/>
              </a:prstClr>
            </a:outerShdw>
          </a:effectLst>
        </p:spPr>
        <p:txBody>
          <a:bodyPr wrap="none" tIns="108000" bIns="108000" rtlCol="0">
            <a:spAutoFit/>
          </a:bodyPr>
          <a:lstStyle/>
          <a:p>
            <a:r>
              <a:rPr lang="en-US" sz="1200" dirty="0" err="1">
                <a:latin typeface="Monaco" charset="0"/>
                <a:ea typeface="Monaco" charset="0"/>
                <a:cs typeface="Monaco" charset="0"/>
              </a:rPr>
              <a:t>v</a:t>
            </a:r>
            <a:r>
              <a:rPr lang="en-US" sz="1200" dirty="0" err="1" smtClean="0">
                <a:latin typeface="Monaco" charset="0"/>
                <a:ea typeface="Monaco" charset="0"/>
                <a:cs typeface="Monaco" charset="0"/>
              </a:rPr>
              <a:t>al</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longRunningTask</a:t>
            </a:r>
            <a:r>
              <a:rPr lang="en-US" sz="1200" dirty="0" smtClean="0">
                <a:latin typeface="Monaco" charset="0"/>
                <a:ea typeface="Monaco" charset="0"/>
                <a:cs typeface="Monaco" charset="0"/>
              </a:rPr>
              <a:t> </a:t>
            </a:r>
            <a:r>
              <a:rPr lang="en-US" sz="1200" dirty="0">
                <a:latin typeface="Monaco" charset="0"/>
                <a:ea typeface="Monaco" charset="0"/>
                <a:cs typeface="Monaco" charset="0"/>
              </a:rPr>
              <a:t>=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(5000); "Finished" }</a:t>
            </a:r>
          </a:p>
        </p:txBody>
      </p:sp>
      <p:sp>
        <p:nvSpPr>
          <p:cNvPr id="6" name="TextBox 5"/>
          <p:cNvSpPr txBox="1"/>
          <p:nvPr/>
        </p:nvSpPr>
        <p:spPr>
          <a:xfrm>
            <a:off x="7371927" y="4144724"/>
            <a:ext cx="795411" cy="308418"/>
          </a:xfrm>
          <a:prstGeom prst="rect">
            <a:avLst/>
          </a:prstGeom>
          <a:solidFill>
            <a:srgbClr val="FFFFFF"/>
          </a:solidFill>
          <a:ln>
            <a:solidFill>
              <a:srgbClr val="000000"/>
            </a:solidFill>
          </a:ln>
        </p:spPr>
        <p:txBody>
          <a:bodyPr wrap="none" rtlCol="0">
            <a:spAutoFit/>
          </a:bodyPr>
          <a:lstStyle/>
          <a:p>
            <a:r>
              <a:rPr lang="en-US" sz="1400"/>
              <a:t>Finished</a:t>
            </a:r>
            <a:endParaRPr lang="hu-HU" sz="1400" dirty="0"/>
          </a:p>
        </p:txBody>
      </p:sp>
    </p:spTree>
    <p:extLst>
      <p:ext uri="{BB962C8B-B14F-4D97-AF65-F5344CB8AC3E}">
        <p14:creationId xmlns:p14="http://schemas.microsoft.com/office/powerpoint/2010/main" val="86901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normAutofit fontScale="90000"/>
          </a:bodyPr>
          <a:lstStyle/>
          <a:p>
            <a:r>
              <a:rPr lang="en-GB" dirty="0" smtClean="0">
                <a:ea typeface="ＭＳ Ｐゴシック" charset="0"/>
                <a:cs typeface="ＭＳ Ｐゴシック" charset="0"/>
              </a:rPr>
              <a:t>JVM Threading: Threads </a:t>
            </a:r>
            <a:r>
              <a:rPr lang="en-GB" dirty="0">
                <a:ea typeface="ＭＳ Ｐゴシック" charset="0"/>
                <a:cs typeface="ＭＳ Ｐゴシック" charset="0"/>
              </a:rPr>
              <a:t>and Runnable Objects</a:t>
            </a:r>
          </a:p>
        </p:txBody>
      </p:sp>
      <p:sp>
        <p:nvSpPr>
          <p:cNvPr id="6146" name="Rectangle 3"/>
          <p:cNvSpPr>
            <a:spLocks noGrp="1" noChangeArrowheads="1"/>
          </p:cNvSpPr>
          <p:nvPr>
            <p:ph type="body" idx="1"/>
          </p:nvPr>
        </p:nvSpPr>
        <p:spPr>
          <a:xfrm>
            <a:off x="628650" y="1174008"/>
            <a:ext cx="6598708" cy="2095500"/>
          </a:xfrm>
        </p:spPr>
        <p:txBody>
          <a:bodyPr/>
          <a:lstStyle/>
          <a:p>
            <a:r>
              <a:rPr lang="en-GB" dirty="0" smtClean="0">
                <a:ea typeface="ＭＳ Ｐゴシック" charset="0"/>
              </a:rPr>
              <a:t>Two instances of the task executed in separate threads</a:t>
            </a:r>
            <a:endParaRPr lang="en-GB" dirty="0">
              <a:ea typeface="ＭＳ Ｐゴシック" charset="0"/>
            </a:endParaRPr>
          </a:p>
          <a:p>
            <a:pPr marL="761970" lvl="2" indent="0">
              <a:buNone/>
            </a:pPr>
            <a:endParaRPr lang="en-GB" dirty="0">
              <a:latin typeface="Arial" charset="0"/>
              <a:ea typeface="ＭＳ Ｐゴシック" charset="0"/>
            </a:endParaRPr>
          </a:p>
        </p:txBody>
      </p:sp>
      <p:sp>
        <p:nvSpPr>
          <p:cNvPr id="3" name="TextBox 2"/>
          <p:cNvSpPr txBox="1"/>
          <p:nvPr/>
        </p:nvSpPr>
        <p:spPr>
          <a:xfrm>
            <a:off x="628650" y="1698290"/>
            <a:ext cx="5339923" cy="3234320"/>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tIns="108000" bIns="108000" rtlCol="0">
            <a:spAutoFit/>
          </a:bodyPr>
          <a:lstStyle/>
          <a:p>
            <a:r>
              <a:rPr lang="en-US" sz="1400" dirty="0">
                <a:latin typeface="Monaco" charset="0"/>
                <a:ea typeface="Monaco" charset="0"/>
                <a:cs typeface="Monaco" charset="0"/>
              </a:rPr>
              <a:t>object </a:t>
            </a:r>
            <a:r>
              <a:rPr lang="en-US" sz="1400" dirty="0" err="1">
                <a:latin typeface="Monaco" charset="0"/>
                <a:ea typeface="Monaco" charset="0"/>
                <a:cs typeface="Monaco" charset="0"/>
              </a:rPr>
              <a:t>TickTock</a:t>
            </a:r>
            <a:r>
              <a:rPr lang="en-US" sz="1400" dirty="0">
                <a:latin typeface="Monaco" charset="0"/>
                <a:ea typeface="Monaco" charset="0"/>
                <a:cs typeface="Monaco" charset="0"/>
              </a:rPr>
              <a:t> extends App {</a:t>
            </a:r>
          </a:p>
          <a:p>
            <a:endParaRPr lang="en-US" sz="1400" dirty="0">
              <a:latin typeface="Monaco" charset="0"/>
              <a:ea typeface="Monaco" charset="0"/>
              <a:cs typeface="Monaco" charset="0"/>
            </a:endParaRPr>
          </a:p>
          <a:p>
            <a:r>
              <a:rPr lang="en-US" sz="1400" dirty="0">
                <a:latin typeface="Monaco" charset="0"/>
                <a:ea typeface="Monaco" charset="0"/>
                <a:cs typeface="Monaco" charset="0"/>
              </a:rPr>
              <a:t>  </a:t>
            </a:r>
            <a:r>
              <a:rPr lang="en-US" sz="1400" dirty="0" err="1">
                <a:latin typeface="Monaco" charset="0"/>
                <a:ea typeface="Monaco" charset="0"/>
                <a:cs typeface="Monaco" charset="0"/>
              </a:rPr>
              <a:t>val</a:t>
            </a:r>
            <a:r>
              <a:rPr lang="en-US" sz="1400" dirty="0">
                <a:latin typeface="Monaco" charset="0"/>
                <a:ea typeface="Monaco" charset="0"/>
                <a:cs typeface="Monaco" charset="0"/>
              </a:rPr>
              <a:t> t1 = new Thread(new </a:t>
            </a:r>
            <a:r>
              <a:rPr lang="en-US" sz="1400" dirty="0" err="1">
                <a:latin typeface="Monaco" charset="0"/>
                <a:ea typeface="Monaco" charset="0"/>
                <a:cs typeface="Monaco" charset="0"/>
              </a:rPr>
              <a:t>TickTock</a:t>
            </a:r>
            <a:r>
              <a:rPr lang="en-US" sz="1400" dirty="0">
                <a:latin typeface="Monaco" charset="0"/>
                <a:ea typeface="Monaco" charset="0"/>
                <a:cs typeface="Monaco" charset="0"/>
              </a:rPr>
              <a:t>("tick", 500))</a:t>
            </a:r>
          </a:p>
          <a:p>
            <a:r>
              <a:rPr lang="en-US" sz="1400" dirty="0">
                <a:latin typeface="Monaco" charset="0"/>
                <a:ea typeface="Monaco" charset="0"/>
                <a:cs typeface="Monaco" charset="0"/>
              </a:rPr>
              <a:t>  </a:t>
            </a:r>
            <a:r>
              <a:rPr lang="en-US" sz="1400" dirty="0" err="1">
                <a:latin typeface="Monaco" charset="0"/>
                <a:ea typeface="Monaco" charset="0"/>
                <a:cs typeface="Monaco" charset="0"/>
              </a:rPr>
              <a:t>val</a:t>
            </a:r>
            <a:r>
              <a:rPr lang="en-US" sz="1400" dirty="0">
                <a:latin typeface="Monaco" charset="0"/>
                <a:ea typeface="Monaco" charset="0"/>
                <a:cs typeface="Monaco" charset="0"/>
              </a:rPr>
              <a:t> t2 = new Thread(new </a:t>
            </a:r>
            <a:r>
              <a:rPr lang="en-US" sz="1400" dirty="0" err="1">
                <a:latin typeface="Monaco" charset="0"/>
                <a:ea typeface="Monaco" charset="0"/>
                <a:cs typeface="Monaco" charset="0"/>
              </a:rPr>
              <a:t>TickTock</a:t>
            </a:r>
            <a:r>
              <a:rPr lang="en-US" sz="1400" dirty="0">
                <a:latin typeface="Monaco" charset="0"/>
                <a:ea typeface="Monaco" charset="0"/>
                <a:cs typeface="Monaco" charset="0"/>
              </a:rPr>
              <a:t>("tock", 750))</a:t>
            </a:r>
          </a:p>
          <a:p>
            <a:endParaRPr lang="en-US" sz="1400" dirty="0">
              <a:latin typeface="Monaco" charset="0"/>
              <a:ea typeface="Monaco" charset="0"/>
              <a:cs typeface="Monaco" charset="0"/>
            </a:endParaRPr>
          </a:p>
          <a:p>
            <a:r>
              <a:rPr lang="en-US" sz="1400" dirty="0">
                <a:latin typeface="Monaco" charset="0"/>
                <a:ea typeface="Monaco" charset="0"/>
                <a:cs typeface="Monaco" charset="0"/>
              </a:rPr>
              <a:t>  t1.start</a:t>
            </a:r>
          </a:p>
          <a:p>
            <a:r>
              <a:rPr lang="en-US" sz="1400" dirty="0">
                <a:latin typeface="Monaco" charset="0"/>
                <a:ea typeface="Monaco" charset="0"/>
                <a:cs typeface="Monaco" charset="0"/>
              </a:rPr>
              <a:t>  t2.start</a:t>
            </a:r>
          </a:p>
          <a:p>
            <a:endParaRPr lang="en-US" sz="1400" dirty="0">
              <a:latin typeface="Monaco" charset="0"/>
              <a:ea typeface="Monaco" charset="0"/>
              <a:cs typeface="Monaco" charset="0"/>
            </a:endParaRPr>
          </a:p>
          <a:p>
            <a:r>
              <a:rPr lang="en-US" sz="1400" dirty="0">
                <a:latin typeface="Monaco" charset="0"/>
                <a:ea typeface="Monaco" charset="0"/>
                <a:cs typeface="Monaco" charset="0"/>
              </a:rPr>
              <a:t>  </a:t>
            </a:r>
            <a:r>
              <a:rPr lang="en-US" sz="1400" dirty="0" err="1">
                <a:latin typeface="Monaco" charset="0"/>
                <a:ea typeface="Monaco" charset="0"/>
                <a:cs typeface="Monaco" charset="0"/>
              </a:rPr>
              <a:t>Thread.sleep</a:t>
            </a:r>
            <a:r>
              <a:rPr lang="en-US" sz="1400" dirty="0">
                <a:latin typeface="Monaco" charset="0"/>
                <a:ea typeface="Monaco" charset="0"/>
                <a:cs typeface="Monaco" charset="0"/>
              </a:rPr>
              <a:t>(5000)</a:t>
            </a:r>
          </a:p>
          <a:p>
            <a:endParaRPr lang="en-US" sz="1400" dirty="0">
              <a:latin typeface="Monaco" charset="0"/>
              <a:ea typeface="Monaco" charset="0"/>
              <a:cs typeface="Monaco" charset="0"/>
            </a:endParaRPr>
          </a:p>
          <a:p>
            <a:r>
              <a:rPr lang="en-US" sz="1400" dirty="0">
                <a:latin typeface="Monaco" charset="0"/>
                <a:ea typeface="Monaco" charset="0"/>
                <a:cs typeface="Monaco" charset="0"/>
              </a:rPr>
              <a:t>  t1.interrupt</a:t>
            </a:r>
          </a:p>
          <a:p>
            <a:r>
              <a:rPr lang="en-US" sz="1400" dirty="0">
                <a:latin typeface="Monaco" charset="0"/>
                <a:ea typeface="Monaco" charset="0"/>
                <a:cs typeface="Monaco" charset="0"/>
              </a:rPr>
              <a:t>  t2.interrupt</a:t>
            </a:r>
          </a:p>
          <a:p>
            <a:r>
              <a:rPr lang="en-US" sz="1400" dirty="0">
                <a:latin typeface="Monaco" charset="0"/>
                <a:ea typeface="Monaco" charset="0"/>
                <a:cs typeface="Monaco" charset="0"/>
              </a:rPr>
              <a:t>}</a:t>
            </a:r>
          </a:p>
          <a:p>
            <a:endParaRPr lang="en-US" sz="1400" dirty="0">
              <a:latin typeface="Monaco" charset="0"/>
              <a:ea typeface="Monaco" charset="0"/>
              <a:cs typeface="Monaco" charset="0"/>
            </a:endParaRPr>
          </a:p>
        </p:txBody>
      </p:sp>
      <p:sp>
        <p:nvSpPr>
          <p:cNvPr id="18" name="TextBox 17"/>
          <p:cNvSpPr txBox="1"/>
          <p:nvPr/>
        </p:nvSpPr>
        <p:spPr>
          <a:xfrm>
            <a:off x="2413000" y="4572000"/>
            <a:ext cx="4977325" cy="502573"/>
          </a:xfrm>
          <a:prstGeom prst="rect">
            <a:avLst/>
          </a:prstGeom>
          <a:solidFill>
            <a:srgbClr val="EBFFE3"/>
          </a:solidFill>
          <a:ln>
            <a:solidFill>
              <a:srgbClr val="000000"/>
            </a:solidFill>
          </a:ln>
        </p:spPr>
        <p:txBody>
          <a:bodyPr wrap="none" rtlCol="0">
            <a:spAutoFit/>
          </a:bodyPr>
          <a:lstStyle/>
          <a:p>
            <a:r>
              <a:rPr lang="en-US" sz="1333" dirty="0"/>
              <a:t>tock tick tick tock tick tock tick tick tock … Interrupted: shutting down</a:t>
            </a:r>
          </a:p>
          <a:p>
            <a:r>
              <a:rPr lang="en-US" sz="1333" dirty="0"/>
              <a:t>Interrupted: shutting down</a:t>
            </a:r>
          </a:p>
        </p:txBody>
      </p:sp>
    </p:spTree>
    <p:extLst>
      <p:ext uri="{BB962C8B-B14F-4D97-AF65-F5344CB8AC3E}">
        <p14:creationId xmlns:p14="http://schemas.microsoft.com/office/powerpoint/2010/main" val="822555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normAutofit fontScale="90000"/>
          </a:bodyPr>
          <a:lstStyle/>
          <a:p>
            <a:r>
              <a:rPr lang="en-GB" dirty="0" smtClean="0">
                <a:ea typeface="ＭＳ Ｐゴシック" charset="0"/>
                <a:cs typeface="ＭＳ Ｐゴシック" charset="0"/>
              </a:rPr>
              <a:t>JVM Threading: Threads </a:t>
            </a:r>
            <a:r>
              <a:rPr lang="en-GB" dirty="0">
                <a:ea typeface="ＭＳ Ｐゴシック" charset="0"/>
                <a:cs typeface="ＭＳ Ｐゴシック" charset="0"/>
              </a:rPr>
              <a:t>and Runnable Objects</a:t>
            </a:r>
          </a:p>
        </p:txBody>
      </p:sp>
      <p:sp>
        <p:nvSpPr>
          <p:cNvPr id="6146" name="Rectangle 3"/>
          <p:cNvSpPr>
            <a:spLocks noGrp="1" noChangeArrowheads="1"/>
          </p:cNvSpPr>
          <p:nvPr>
            <p:ph type="body" idx="1"/>
          </p:nvPr>
        </p:nvSpPr>
        <p:spPr>
          <a:xfrm>
            <a:off x="628650" y="1191446"/>
            <a:ext cx="6598708" cy="2095500"/>
          </a:xfrm>
        </p:spPr>
        <p:txBody>
          <a:bodyPr/>
          <a:lstStyle/>
          <a:p>
            <a:r>
              <a:rPr lang="en-GB" dirty="0" smtClean="0">
                <a:ea typeface="ＭＳ Ｐゴシック" charset="0"/>
              </a:rPr>
              <a:t>Executor framework simplifies execution</a:t>
            </a:r>
            <a:endParaRPr lang="en-GB" dirty="0">
              <a:ea typeface="ＭＳ Ｐゴシック" charset="0"/>
            </a:endParaRPr>
          </a:p>
          <a:p>
            <a:pPr marL="761970" lvl="2" indent="0">
              <a:buNone/>
            </a:pPr>
            <a:endParaRPr lang="en-GB" dirty="0">
              <a:latin typeface="Arial" charset="0"/>
              <a:ea typeface="ＭＳ Ｐゴシック" charset="0"/>
            </a:endParaRPr>
          </a:p>
        </p:txBody>
      </p:sp>
      <p:sp>
        <p:nvSpPr>
          <p:cNvPr id="3" name="TextBox 2"/>
          <p:cNvSpPr txBox="1"/>
          <p:nvPr/>
        </p:nvSpPr>
        <p:spPr>
          <a:xfrm>
            <a:off x="628650" y="1685000"/>
            <a:ext cx="5125121" cy="3234320"/>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tIns="108000" bIns="108000" rtlCol="0">
            <a:spAutoFit/>
          </a:bodyPr>
          <a:lstStyle/>
          <a:p>
            <a:r>
              <a:rPr lang="en-US" sz="1400" dirty="0">
                <a:latin typeface="Monaco" charset="0"/>
                <a:ea typeface="Monaco" charset="0"/>
                <a:cs typeface="Monaco" charset="0"/>
              </a:rPr>
              <a:t>object </a:t>
            </a:r>
            <a:r>
              <a:rPr lang="en-US" sz="1400" dirty="0" err="1">
                <a:latin typeface="Monaco" charset="0"/>
                <a:ea typeface="Monaco" charset="0"/>
                <a:cs typeface="Monaco" charset="0"/>
              </a:rPr>
              <a:t>TickTockExecutor</a:t>
            </a:r>
            <a:r>
              <a:rPr lang="en-US" sz="1400" dirty="0">
                <a:latin typeface="Monaco" charset="0"/>
                <a:ea typeface="Monaco" charset="0"/>
                <a:cs typeface="Monaco" charset="0"/>
              </a:rPr>
              <a:t> extends App {</a:t>
            </a:r>
          </a:p>
          <a:p>
            <a:endParaRPr lang="en-US" sz="1400" dirty="0">
              <a:latin typeface="Monaco" charset="0"/>
              <a:ea typeface="Monaco" charset="0"/>
              <a:cs typeface="Monaco" charset="0"/>
            </a:endParaRPr>
          </a:p>
          <a:p>
            <a:r>
              <a:rPr lang="en-US" sz="1400" dirty="0">
                <a:latin typeface="Monaco" charset="0"/>
                <a:ea typeface="Monaco" charset="0"/>
                <a:cs typeface="Monaco" charset="0"/>
              </a:rPr>
              <a:t>  import </a:t>
            </a:r>
            <a:r>
              <a:rPr lang="en-US" sz="1400" dirty="0" err="1">
                <a:latin typeface="Monaco" charset="0"/>
                <a:ea typeface="Monaco" charset="0"/>
                <a:cs typeface="Monaco" charset="0"/>
              </a:rPr>
              <a:t>java.util.concurrent</a:t>
            </a:r>
            <a:r>
              <a:rPr lang="en-US" sz="1400" dirty="0">
                <a:latin typeface="Monaco" charset="0"/>
                <a:ea typeface="Monaco" charset="0"/>
                <a:cs typeface="Monaco" charset="0"/>
              </a:rPr>
              <a:t>._</a:t>
            </a:r>
          </a:p>
          <a:p>
            <a:r>
              <a:rPr lang="en-US" sz="1400" dirty="0">
                <a:latin typeface="Monaco" charset="0"/>
                <a:ea typeface="Monaco" charset="0"/>
                <a:cs typeface="Monaco" charset="0"/>
              </a:rPr>
              <a:t>  </a:t>
            </a:r>
          </a:p>
          <a:p>
            <a:r>
              <a:rPr lang="en-US" sz="1400" dirty="0">
                <a:latin typeface="Monaco" charset="0"/>
                <a:ea typeface="Monaco" charset="0"/>
                <a:cs typeface="Monaco" charset="0"/>
              </a:rPr>
              <a:t>  </a:t>
            </a:r>
            <a:r>
              <a:rPr lang="en-US" sz="1400" dirty="0" err="1">
                <a:latin typeface="Monaco" charset="0"/>
                <a:ea typeface="Monaco" charset="0"/>
                <a:cs typeface="Monaco" charset="0"/>
              </a:rPr>
              <a:t>val</a:t>
            </a:r>
            <a:r>
              <a:rPr lang="en-US" sz="1400" dirty="0">
                <a:latin typeface="Monaco" charset="0"/>
                <a:ea typeface="Monaco" charset="0"/>
                <a:cs typeface="Monaco" charset="0"/>
              </a:rPr>
              <a:t> ticker = new </a:t>
            </a:r>
            <a:r>
              <a:rPr lang="en-US" sz="1400" dirty="0" err="1">
                <a:latin typeface="Monaco" charset="0"/>
                <a:ea typeface="Monaco" charset="0"/>
                <a:cs typeface="Monaco" charset="0"/>
              </a:rPr>
              <a:t>TickTock</a:t>
            </a:r>
            <a:r>
              <a:rPr lang="en-US" sz="1400" dirty="0">
                <a:latin typeface="Monaco" charset="0"/>
                <a:ea typeface="Monaco" charset="0"/>
                <a:cs typeface="Monaco" charset="0"/>
              </a:rPr>
              <a:t>("tick", 500)</a:t>
            </a:r>
          </a:p>
          <a:p>
            <a:r>
              <a:rPr lang="en-US" sz="1400" dirty="0">
                <a:latin typeface="Monaco" charset="0"/>
                <a:ea typeface="Monaco" charset="0"/>
                <a:cs typeface="Monaco" charset="0"/>
              </a:rPr>
              <a:t>  </a:t>
            </a:r>
            <a:r>
              <a:rPr lang="en-US" sz="1400" dirty="0" err="1">
                <a:latin typeface="Monaco" charset="0"/>
                <a:ea typeface="Monaco" charset="0"/>
                <a:cs typeface="Monaco" charset="0"/>
              </a:rPr>
              <a:t>val</a:t>
            </a:r>
            <a:r>
              <a:rPr lang="en-US" sz="1400" dirty="0">
                <a:latin typeface="Monaco" charset="0"/>
                <a:ea typeface="Monaco" charset="0"/>
                <a:cs typeface="Monaco" charset="0"/>
              </a:rPr>
              <a:t> </a:t>
            </a:r>
            <a:r>
              <a:rPr lang="en-US" sz="1400" dirty="0" err="1">
                <a:latin typeface="Monaco" charset="0"/>
                <a:ea typeface="Monaco" charset="0"/>
                <a:cs typeface="Monaco" charset="0"/>
              </a:rPr>
              <a:t>tocker</a:t>
            </a:r>
            <a:r>
              <a:rPr lang="en-US" sz="1400" dirty="0">
                <a:latin typeface="Monaco" charset="0"/>
                <a:ea typeface="Monaco" charset="0"/>
                <a:cs typeface="Monaco" charset="0"/>
              </a:rPr>
              <a:t> = new </a:t>
            </a:r>
            <a:r>
              <a:rPr lang="en-US" sz="1400" dirty="0" err="1">
                <a:latin typeface="Monaco" charset="0"/>
                <a:ea typeface="Monaco" charset="0"/>
                <a:cs typeface="Monaco" charset="0"/>
              </a:rPr>
              <a:t>TickTock</a:t>
            </a:r>
            <a:r>
              <a:rPr lang="en-US" sz="1400" dirty="0">
                <a:latin typeface="Monaco" charset="0"/>
                <a:ea typeface="Monaco" charset="0"/>
                <a:cs typeface="Monaco" charset="0"/>
              </a:rPr>
              <a:t>("tock", 750)</a:t>
            </a:r>
          </a:p>
          <a:p>
            <a:r>
              <a:rPr lang="en-US" sz="1400" dirty="0">
                <a:latin typeface="Monaco" charset="0"/>
                <a:ea typeface="Monaco" charset="0"/>
                <a:cs typeface="Monaco" charset="0"/>
              </a:rPr>
              <a:t>  </a:t>
            </a:r>
          </a:p>
          <a:p>
            <a:r>
              <a:rPr lang="en-US" sz="1400" dirty="0">
                <a:latin typeface="Monaco" charset="0"/>
                <a:ea typeface="Monaco" charset="0"/>
                <a:cs typeface="Monaco" charset="0"/>
              </a:rPr>
              <a:t>  </a:t>
            </a:r>
            <a:r>
              <a:rPr lang="en-US" sz="1400" dirty="0" err="1">
                <a:latin typeface="Monaco" charset="0"/>
                <a:ea typeface="Monaco" charset="0"/>
                <a:cs typeface="Monaco" charset="0"/>
              </a:rPr>
              <a:t>val</a:t>
            </a:r>
            <a:r>
              <a:rPr lang="en-US" sz="1400" dirty="0">
                <a:latin typeface="Monaco" charset="0"/>
                <a:ea typeface="Monaco" charset="0"/>
                <a:cs typeface="Monaco" charset="0"/>
              </a:rPr>
              <a:t> engine = </a:t>
            </a:r>
            <a:r>
              <a:rPr lang="en-US" sz="1400" dirty="0" err="1">
                <a:latin typeface="Monaco" charset="0"/>
                <a:ea typeface="Monaco" charset="0"/>
                <a:cs typeface="Monaco" charset="0"/>
              </a:rPr>
              <a:t>Executors.newFixedThreadPool</a:t>
            </a:r>
            <a:r>
              <a:rPr lang="en-US" sz="1400" dirty="0">
                <a:latin typeface="Monaco" charset="0"/>
                <a:ea typeface="Monaco" charset="0"/>
                <a:cs typeface="Monaco" charset="0"/>
              </a:rPr>
              <a:t>(2)</a:t>
            </a:r>
          </a:p>
          <a:p>
            <a:r>
              <a:rPr lang="en-US" sz="1400" dirty="0">
                <a:latin typeface="Monaco" charset="0"/>
                <a:ea typeface="Monaco" charset="0"/>
                <a:cs typeface="Monaco" charset="0"/>
              </a:rPr>
              <a:t>  </a:t>
            </a:r>
            <a:r>
              <a:rPr lang="en-US" sz="1400" dirty="0" err="1">
                <a:latin typeface="Monaco" charset="0"/>
                <a:ea typeface="Monaco" charset="0"/>
                <a:cs typeface="Monaco" charset="0"/>
              </a:rPr>
              <a:t>engine.execute</a:t>
            </a:r>
            <a:r>
              <a:rPr lang="en-US" sz="1400" dirty="0">
                <a:latin typeface="Monaco" charset="0"/>
                <a:ea typeface="Monaco" charset="0"/>
                <a:cs typeface="Monaco" charset="0"/>
              </a:rPr>
              <a:t>(ticker)</a:t>
            </a:r>
          </a:p>
          <a:p>
            <a:r>
              <a:rPr lang="en-US" sz="1400" dirty="0">
                <a:latin typeface="Monaco" charset="0"/>
                <a:ea typeface="Monaco" charset="0"/>
                <a:cs typeface="Monaco" charset="0"/>
              </a:rPr>
              <a:t>  </a:t>
            </a:r>
            <a:r>
              <a:rPr lang="en-US" sz="1400" dirty="0" err="1">
                <a:latin typeface="Monaco" charset="0"/>
                <a:ea typeface="Monaco" charset="0"/>
                <a:cs typeface="Monaco" charset="0"/>
              </a:rPr>
              <a:t>engine.execute</a:t>
            </a:r>
            <a:r>
              <a:rPr lang="en-US" sz="1400" dirty="0">
                <a:latin typeface="Monaco" charset="0"/>
                <a:ea typeface="Monaco" charset="0"/>
                <a:cs typeface="Monaco" charset="0"/>
              </a:rPr>
              <a:t>(</a:t>
            </a:r>
            <a:r>
              <a:rPr lang="en-US" sz="1400" dirty="0" err="1">
                <a:latin typeface="Monaco" charset="0"/>
                <a:ea typeface="Monaco" charset="0"/>
                <a:cs typeface="Monaco" charset="0"/>
              </a:rPr>
              <a:t>tocker</a:t>
            </a:r>
            <a:r>
              <a:rPr lang="en-US" sz="1400" dirty="0">
                <a:latin typeface="Monaco" charset="0"/>
                <a:ea typeface="Monaco" charset="0"/>
                <a:cs typeface="Monaco" charset="0"/>
              </a:rPr>
              <a:t>)</a:t>
            </a:r>
          </a:p>
          <a:p>
            <a:r>
              <a:rPr lang="en-US" sz="1400" dirty="0">
                <a:latin typeface="Monaco" charset="0"/>
                <a:ea typeface="Monaco" charset="0"/>
                <a:cs typeface="Monaco" charset="0"/>
              </a:rPr>
              <a:t>  </a:t>
            </a:r>
          </a:p>
          <a:p>
            <a:r>
              <a:rPr lang="en-US" sz="1400" dirty="0">
                <a:latin typeface="Monaco" charset="0"/>
                <a:ea typeface="Monaco" charset="0"/>
                <a:cs typeface="Monaco" charset="0"/>
              </a:rPr>
              <a:t>  </a:t>
            </a:r>
            <a:r>
              <a:rPr lang="en-US" sz="1400" dirty="0" err="1">
                <a:latin typeface="Monaco" charset="0"/>
                <a:ea typeface="Monaco" charset="0"/>
                <a:cs typeface="Monaco" charset="0"/>
              </a:rPr>
              <a:t>Thread.sleep</a:t>
            </a:r>
            <a:r>
              <a:rPr lang="en-US" sz="1400" dirty="0">
                <a:latin typeface="Monaco" charset="0"/>
                <a:ea typeface="Monaco" charset="0"/>
                <a:cs typeface="Monaco" charset="0"/>
              </a:rPr>
              <a:t>(5000)</a:t>
            </a:r>
          </a:p>
          <a:p>
            <a:r>
              <a:rPr lang="en-US" sz="1400" dirty="0">
                <a:latin typeface="Monaco" charset="0"/>
                <a:ea typeface="Monaco" charset="0"/>
                <a:cs typeface="Monaco" charset="0"/>
              </a:rPr>
              <a:t>  </a:t>
            </a:r>
            <a:r>
              <a:rPr lang="en-US" sz="1400" dirty="0" err="1">
                <a:latin typeface="Monaco" charset="0"/>
                <a:ea typeface="Monaco" charset="0"/>
                <a:cs typeface="Monaco" charset="0"/>
              </a:rPr>
              <a:t>engine.shutdownNow</a:t>
            </a:r>
            <a:endParaRPr lang="en-US" sz="1400" dirty="0">
              <a:latin typeface="Monaco" charset="0"/>
              <a:ea typeface="Monaco" charset="0"/>
              <a:cs typeface="Monaco" charset="0"/>
            </a:endParaRPr>
          </a:p>
          <a:p>
            <a:r>
              <a:rPr lang="en-US" sz="1400" dirty="0">
                <a:latin typeface="Monaco" charset="0"/>
                <a:ea typeface="Monaco" charset="0"/>
                <a:cs typeface="Monaco" charset="0"/>
              </a:rPr>
              <a:t>}</a:t>
            </a:r>
          </a:p>
        </p:txBody>
      </p:sp>
      <p:sp>
        <p:nvSpPr>
          <p:cNvPr id="18" name="TextBox 17"/>
          <p:cNvSpPr txBox="1"/>
          <p:nvPr/>
        </p:nvSpPr>
        <p:spPr>
          <a:xfrm>
            <a:off x="3440771" y="4255429"/>
            <a:ext cx="4938853" cy="502573"/>
          </a:xfrm>
          <a:prstGeom prst="rect">
            <a:avLst/>
          </a:prstGeom>
          <a:solidFill>
            <a:srgbClr val="EBFFE3"/>
          </a:solidFill>
          <a:ln>
            <a:solidFill>
              <a:srgbClr val="000000"/>
            </a:solidFill>
          </a:ln>
        </p:spPr>
        <p:txBody>
          <a:bodyPr wrap="none" rtlCol="0">
            <a:spAutoFit/>
          </a:bodyPr>
          <a:lstStyle/>
          <a:p>
            <a:r>
              <a:rPr lang="en-US" sz="1333" dirty="0"/>
              <a:t>tock tick tick tock tick tock tick tick tock …Interrupted: shutting down</a:t>
            </a:r>
          </a:p>
          <a:p>
            <a:r>
              <a:rPr lang="en-US" sz="1333" dirty="0"/>
              <a:t>Interrupted: shutting down</a:t>
            </a:r>
          </a:p>
        </p:txBody>
      </p:sp>
    </p:spTree>
    <p:extLst>
      <p:ext uri="{BB962C8B-B14F-4D97-AF65-F5344CB8AC3E}">
        <p14:creationId xmlns:p14="http://schemas.microsoft.com/office/powerpoint/2010/main" val="74890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628650" y="1106515"/>
            <a:ext cx="4690482" cy="3777719"/>
          </a:xfrm>
        </p:spPr>
        <p:txBody>
          <a:bodyPr>
            <a:normAutofit/>
          </a:bodyPr>
          <a:lstStyle/>
          <a:p>
            <a:r>
              <a:rPr lang="en-US" sz="2000" dirty="0" smtClean="0"/>
              <a:t>Limited capabilities</a:t>
            </a:r>
          </a:p>
          <a:p>
            <a:pPr lvl="2"/>
            <a:r>
              <a:rPr lang="en-US" sz="1400" dirty="0" smtClean="0">
                <a:cs typeface="Courier"/>
              </a:rPr>
              <a:t>run</a:t>
            </a:r>
            <a:r>
              <a:rPr lang="en-US" sz="1400" dirty="0" smtClean="0"/>
              <a:t> method returns </a:t>
            </a:r>
            <a:r>
              <a:rPr lang="en-US" sz="1400" dirty="0" smtClean="0">
                <a:cs typeface="Courier"/>
              </a:rPr>
              <a:t>Unit</a:t>
            </a:r>
          </a:p>
          <a:p>
            <a:pPr lvl="2"/>
            <a:r>
              <a:rPr lang="en-US" sz="1400" dirty="0" smtClean="0">
                <a:cs typeface="Courier"/>
              </a:rPr>
              <a:t>often want task to return a value</a:t>
            </a:r>
          </a:p>
          <a:p>
            <a:pPr lvl="2"/>
            <a:endParaRPr lang="en-US" sz="1400" dirty="0">
              <a:cs typeface="Courier"/>
            </a:endParaRPr>
          </a:p>
          <a:p>
            <a:r>
              <a:rPr lang="en-US" sz="2000" dirty="0" smtClean="0">
                <a:cs typeface="Courier"/>
              </a:rPr>
              <a:t>Scalability is limited</a:t>
            </a:r>
          </a:p>
          <a:p>
            <a:pPr lvl="2"/>
            <a:r>
              <a:rPr lang="en-US" sz="1400" dirty="0" smtClean="0">
                <a:cs typeface="Courier"/>
              </a:rPr>
              <a:t>threads relatively heavyweight objects</a:t>
            </a:r>
          </a:p>
          <a:p>
            <a:pPr lvl="2"/>
            <a:r>
              <a:rPr lang="en-US" sz="1400" dirty="0">
                <a:cs typeface="Courier"/>
              </a:rPr>
              <a:t>l</a:t>
            </a:r>
            <a:r>
              <a:rPr lang="en-US" sz="1400" dirty="0" smtClean="0">
                <a:cs typeface="Courier"/>
              </a:rPr>
              <a:t>imited number can be supported in VM</a:t>
            </a:r>
          </a:p>
          <a:p>
            <a:pPr lvl="2"/>
            <a:endParaRPr lang="en-US" sz="1400" dirty="0">
              <a:cs typeface="Courier"/>
            </a:endParaRPr>
          </a:p>
          <a:p>
            <a:r>
              <a:rPr lang="en-US" sz="2000" dirty="0" smtClean="0">
                <a:cs typeface="Courier"/>
              </a:rPr>
              <a:t>Shared state difficult to protect</a:t>
            </a:r>
          </a:p>
          <a:p>
            <a:pPr lvl="2"/>
            <a:r>
              <a:rPr lang="en-US" sz="1400" dirty="0" smtClean="0">
                <a:cs typeface="Courier"/>
              </a:rPr>
              <a:t>locks/synchronized blocks</a:t>
            </a:r>
          </a:p>
          <a:p>
            <a:pPr lvl="2"/>
            <a:r>
              <a:rPr lang="en-US" sz="1400" dirty="0" smtClean="0">
                <a:cs typeface="Courier"/>
              </a:rPr>
              <a:t>introduces complexity to code</a:t>
            </a:r>
          </a:p>
          <a:p>
            <a:pPr lvl="2"/>
            <a:r>
              <a:rPr lang="en-US" sz="1400" dirty="0" smtClean="0">
                <a:cs typeface="Courier"/>
              </a:rPr>
              <a:t>difficult to debug or reason about</a:t>
            </a:r>
          </a:p>
          <a:p>
            <a:pPr lvl="2"/>
            <a:r>
              <a:rPr lang="en-US" sz="1400" dirty="0" smtClean="0">
                <a:cs typeface="Courier"/>
              </a:rPr>
              <a:t>blocking threads wastes resources</a:t>
            </a:r>
          </a:p>
          <a:p>
            <a:pPr lvl="2"/>
            <a:endParaRPr lang="en-US" sz="1400" dirty="0">
              <a:cs typeface="Courier"/>
            </a:endParaRPr>
          </a:p>
        </p:txBody>
      </p:sp>
      <p:pic>
        <p:nvPicPr>
          <p:cNvPr id="4" name="Picture 3" descr="sb0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718" y="1381512"/>
            <a:ext cx="1158786" cy="2815167"/>
          </a:xfrm>
          <a:prstGeom prst="rect">
            <a:avLst/>
          </a:prstGeom>
        </p:spPr>
      </p:pic>
    </p:spTree>
    <p:extLst>
      <p:ext uri="{BB962C8B-B14F-4D97-AF65-F5344CB8AC3E}">
        <p14:creationId xmlns:p14="http://schemas.microsoft.com/office/powerpoint/2010/main" val="13675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Programming</a:t>
            </a:r>
            <a:endParaRPr lang="en-US" dirty="0"/>
          </a:p>
        </p:txBody>
      </p:sp>
      <p:sp>
        <p:nvSpPr>
          <p:cNvPr id="3" name="Content Placeholder 2"/>
          <p:cNvSpPr>
            <a:spLocks noGrp="1"/>
          </p:cNvSpPr>
          <p:nvPr>
            <p:ph idx="1"/>
          </p:nvPr>
        </p:nvSpPr>
        <p:spPr>
          <a:xfrm>
            <a:off x="639770" y="1150240"/>
            <a:ext cx="6985000" cy="1778000"/>
          </a:xfrm>
        </p:spPr>
        <p:txBody>
          <a:bodyPr/>
          <a:lstStyle/>
          <a:p>
            <a:r>
              <a:rPr lang="en-US" dirty="0" smtClean="0"/>
              <a:t>A different approach</a:t>
            </a:r>
          </a:p>
          <a:p>
            <a:pPr lvl="2"/>
            <a:r>
              <a:rPr lang="en-US" dirty="0" smtClean="0"/>
              <a:t>"do something" while calling thread continues</a:t>
            </a:r>
          </a:p>
          <a:p>
            <a:pPr lvl="2"/>
            <a:r>
              <a:rPr lang="en-US" dirty="0" smtClean="0"/>
              <a:t>hand back a result when finished</a:t>
            </a:r>
          </a:p>
          <a:p>
            <a:pPr lvl="2"/>
            <a:endParaRPr lang="en-US" dirty="0"/>
          </a:p>
          <a:p>
            <a:r>
              <a:rPr lang="en-US" dirty="0" smtClean="0"/>
              <a:t>Higher level of abstraction</a:t>
            </a:r>
          </a:p>
          <a:p>
            <a:pPr lvl="2"/>
            <a:endParaRPr lang="en-US" dirty="0"/>
          </a:p>
        </p:txBody>
      </p:sp>
      <p:sp>
        <p:nvSpPr>
          <p:cNvPr id="14" name="TextBox 13"/>
          <p:cNvSpPr txBox="1"/>
          <p:nvPr/>
        </p:nvSpPr>
        <p:spPr>
          <a:xfrm>
            <a:off x="2256937" y="2840655"/>
            <a:ext cx="4762500" cy="307777"/>
          </a:xfrm>
          <a:prstGeom prst="rect">
            <a:avLst/>
          </a:prstGeom>
          <a:noFill/>
        </p:spPr>
        <p:txBody>
          <a:bodyPr wrap="square" rtlCol="0">
            <a:spAutoFit/>
          </a:bodyPr>
          <a:lstStyle/>
          <a:p>
            <a:r>
              <a:rPr lang="en-US" sz="1400" b="1" dirty="0" err="1">
                <a:latin typeface="Monaco" charset="0"/>
                <a:ea typeface="Monaco" charset="0"/>
                <a:cs typeface="Monaco" charset="0"/>
              </a:rPr>
              <a:t>val</a:t>
            </a:r>
            <a:r>
              <a:rPr lang="en-US" sz="1400" b="1" dirty="0">
                <a:latin typeface="Monaco" charset="0"/>
                <a:ea typeface="Monaco" charset="0"/>
                <a:cs typeface="Monaco" charset="0"/>
              </a:rPr>
              <a:t> price = </a:t>
            </a:r>
            <a:r>
              <a:rPr lang="en-US" sz="1400" b="1" dirty="0" err="1">
                <a:latin typeface="Monaco" charset="0"/>
                <a:ea typeface="Monaco" charset="0"/>
                <a:cs typeface="Monaco" charset="0"/>
              </a:rPr>
              <a:t>PricingService.getPrice</a:t>
            </a:r>
            <a:r>
              <a:rPr lang="en-US" sz="1400" b="1" dirty="0">
                <a:latin typeface="Monaco" charset="0"/>
                <a:ea typeface="Monaco" charset="0"/>
                <a:cs typeface="Monaco" charset="0"/>
              </a:rPr>
              <a:t>(…)</a:t>
            </a:r>
          </a:p>
        </p:txBody>
      </p:sp>
      <p:grpSp>
        <p:nvGrpSpPr>
          <p:cNvPr id="19" name="Group 18"/>
          <p:cNvGrpSpPr/>
          <p:nvPr/>
        </p:nvGrpSpPr>
        <p:grpSpPr>
          <a:xfrm>
            <a:off x="1356413" y="3302000"/>
            <a:ext cx="889000" cy="1714500"/>
            <a:chOff x="1983897" y="990600"/>
            <a:chExt cx="1066800" cy="4114800"/>
          </a:xfrm>
        </p:grpSpPr>
        <p:sp>
          <p:nvSpPr>
            <p:cNvPr id="17" name="Down Arrow 16"/>
            <p:cNvSpPr/>
            <p:nvPr/>
          </p:nvSpPr>
          <p:spPr>
            <a:xfrm>
              <a:off x="1983897" y="990600"/>
              <a:ext cx="1066800" cy="41148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8" name="Rectangle 17"/>
            <p:cNvSpPr/>
            <p:nvPr/>
          </p:nvSpPr>
          <p:spPr>
            <a:xfrm>
              <a:off x="2250597" y="2043239"/>
              <a:ext cx="533400" cy="10668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grpSp>
      <p:sp>
        <p:nvSpPr>
          <p:cNvPr id="20" name="Cloud 19"/>
          <p:cNvSpPr/>
          <p:nvPr/>
        </p:nvSpPr>
        <p:spPr>
          <a:xfrm>
            <a:off x="3007413" y="3365500"/>
            <a:ext cx="1583004" cy="1366936"/>
          </a:xfrm>
          <a:prstGeom prst="cloud">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1" name="TextBox 20"/>
          <p:cNvSpPr txBox="1"/>
          <p:nvPr/>
        </p:nvSpPr>
        <p:spPr>
          <a:xfrm>
            <a:off x="3388413" y="3746500"/>
            <a:ext cx="681533" cy="502573"/>
          </a:xfrm>
          <a:prstGeom prst="rect">
            <a:avLst/>
          </a:prstGeom>
          <a:solidFill>
            <a:schemeClr val="bg1">
              <a:lumMod val="85000"/>
            </a:schemeClr>
          </a:solidFill>
        </p:spPr>
        <p:txBody>
          <a:bodyPr wrap="none" rtlCol="0">
            <a:spAutoFit/>
          </a:bodyPr>
          <a:lstStyle/>
          <a:p>
            <a:r>
              <a:rPr lang="en-US" sz="1333" dirty="0"/>
              <a:t>Pricing</a:t>
            </a:r>
            <a:br>
              <a:rPr lang="en-US" sz="1333" dirty="0"/>
            </a:br>
            <a:r>
              <a:rPr lang="en-US" sz="1333" dirty="0"/>
              <a:t>Service</a:t>
            </a:r>
          </a:p>
        </p:txBody>
      </p:sp>
      <p:cxnSp>
        <p:nvCxnSpPr>
          <p:cNvPr id="22" name="Straight Arrow Connector 21"/>
          <p:cNvCxnSpPr/>
          <p:nvPr/>
        </p:nvCxnSpPr>
        <p:spPr>
          <a:xfrm>
            <a:off x="2031040" y="3737510"/>
            <a:ext cx="1143000" cy="89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054913" y="4191000"/>
            <a:ext cx="1079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9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Programming</a:t>
            </a:r>
            <a:endParaRPr lang="en-US" dirty="0"/>
          </a:p>
        </p:txBody>
      </p:sp>
      <p:sp>
        <p:nvSpPr>
          <p:cNvPr id="3" name="Content Placeholder 2"/>
          <p:cNvSpPr>
            <a:spLocks noGrp="1"/>
          </p:cNvSpPr>
          <p:nvPr>
            <p:ph idx="1"/>
          </p:nvPr>
        </p:nvSpPr>
        <p:spPr>
          <a:xfrm>
            <a:off x="639770" y="1150240"/>
            <a:ext cx="6985000" cy="1778000"/>
          </a:xfrm>
        </p:spPr>
        <p:txBody>
          <a:bodyPr/>
          <a:lstStyle/>
          <a:p>
            <a:r>
              <a:rPr lang="en-US" dirty="0" smtClean="0"/>
              <a:t>A different approach</a:t>
            </a:r>
          </a:p>
          <a:p>
            <a:pPr lvl="2"/>
            <a:r>
              <a:rPr lang="en-US" dirty="0" smtClean="0"/>
              <a:t>"do something" while calling thread continues</a:t>
            </a:r>
          </a:p>
          <a:p>
            <a:pPr lvl="2"/>
            <a:r>
              <a:rPr lang="en-US" dirty="0" smtClean="0"/>
              <a:t>hand back a result when finished</a:t>
            </a:r>
          </a:p>
          <a:p>
            <a:pPr lvl="2"/>
            <a:endParaRPr lang="en-US" dirty="0"/>
          </a:p>
          <a:p>
            <a:r>
              <a:rPr lang="en-US" dirty="0" smtClean="0"/>
              <a:t>Higher level of abstraction</a:t>
            </a:r>
          </a:p>
          <a:p>
            <a:pPr lvl="2"/>
            <a:endParaRPr lang="en-US" dirty="0"/>
          </a:p>
        </p:txBody>
      </p:sp>
      <p:sp>
        <p:nvSpPr>
          <p:cNvPr id="14" name="TextBox 13"/>
          <p:cNvSpPr txBox="1"/>
          <p:nvPr/>
        </p:nvSpPr>
        <p:spPr>
          <a:xfrm>
            <a:off x="2256937" y="2840655"/>
            <a:ext cx="4762500" cy="307777"/>
          </a:xfrm>
          <a:prstGeom prst="rect">
            <a:avLst/>
          </a:prstGeom>
          <a:noFill/>
        </p:spPr>
        <p:txBody>
          <a:bodyPr wrap="square" rtlCol="0">
            <a:spAutoFit/>
          </a:bodyPr>
          <a:lstStyle/>
          <a:p>
            <a:r>
              <a:rPr lang="en-US" sz="1400" b="1" dirty="0" err="1">
                <a:latin typeface="Monaco" charset="0"/>
                <a:ea typeface="Monaco" charset="0"/>
                <a:cs typeface="Monaco" charset="0"/>
              </a:rPr>
              <a:t>val</a:t>
            </a:r>
            <a:r>
              <a:rPr lang="en-US" sz="1400" b="1" dirty="0">
                <a:latin typeface="Monaco" charset="0"/>
                <a:ea typeface="Monaco" charset="0"/>
                <a:cs typeface="Monaco" charset="0"/>
              </a:rPr>
              <a:t> price = </a:t>
            </a:r>
            <a:r>
              <a:rPr lang="en-US" sz="1400" b="1" dirty="0" err="1">
                <a:latin typeface="Monaco" charset="0"/>
                <a:ea typeface="Monaco" charset="0"/>
                <a:cs typeface="Monaco" charset="0"/>
              </a:rPr>
              <a:t>PricingService.getPrice</a:t>
            </a:r>
            <a:r>
              <a:rPr lang="en-US" sz="1400" b="1" dirty="0">
                <a:latin typeface="Monaco" charset="0"/>
                <a:ea typeface="Monaco" charset="0"/>
                <a:cs typeface="Monaco" charset="0"/>
              </a:rPr>
              <a:t>(…)</a:t>
            </a:r>
          </a:p>
        </p:txBody>
      </p:sp>
      <p:grpSp>
        <p:nvGrpSpPr>
          <p:cNvPr id="19" name="Group 18"/>
          <p:cNvGrpSpPr/>
          <p:nvPr/>
        </p:nvGrpSpPr>
        <p:grpSpPr>
          <a:xfrm>
            <a:off x="1356413" y="3302000"/>
            <a:ext cx="889000" cy="1714500"/>
            <a:chOff x="1983897" y="990600"/>
            <a:chExt cx="1066800" cy="4114800"/>
          </a:xfrm>
        </p:grpSpPr>
        <p:sp>
          <p:nvSpPr>
            <p:cNvPr id="17" name="Down Arrow 16"/>
            <p:cNvSpPr/>
            <p:nvPr/>
          </p:nvSpPr>
          <p:spPr>
            <a:xfrm>
              <a:off x="1983897" y="990600"/>
              <a:ext cx="1066800" cy="41148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8" name="Rectangle 17"/>
            <p:cNvSpPr/>
            <p:nvPr/>
          </p:nvSpPr>
          <p:spPr>
            <a:xfrm>
              <a:off x="2250597" y="2043239"/>
              <a:ext cx="533400" cy="10668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grpSp>
      <p:sp>
        <p:nvSpPr>
          <p:cNvPr id="20" name="Cloud 19"/>
          <p:cNvSpPr/>
          <p:nvPr/>
        </p:nvSpPr>
        <p:spPr>
          <a:xfrm>
            <a:off x="3007413" y="3365500"/>
            <a:ext cx="1583004" cy="1366936"/>
          </a:xfrm>
          <a:prstGeom prst="cloud">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1" name="TextBox 20"/>
          <p:cNvSpPr txBox="1"/>
          <p:nvPr/>
        </p:nvSpPr>
        <p:spPr>
          <a:xfrm>
            <a:off x="3388413" y="3746500"/>
            <a:ext cx="681533" cy="502573"/>
          </a:xfrm>
          <a:prstGeom prst="rect">
            <a:avLst/>
          </a:prstGeom>
          <a:solidFill>
            <a:schemeClr val="bg1">
              <a:lumMod val="85000"/>
            </a:schemeClr>
          </a:solidFill>
        </p:spPr>
        <p:txBody>
          <a:bodyPr wrap="none" rtlCol="0">
            <a:spAutoFit/>
          </a:bodyPr>
          <a:lstStyle/>
          <a:p>
            <a:r>
              <a:rPr lang="en-US" sz="1333" dirty="0"/>
              <a:t>Pricing</a:t>
            </a:r>
            <a:br>
              <a:rPr lang="en-US" sz="1333" dirty="0"/>
            </a:br>
            <a:r>
              <a:rPr lang="en-US" sz="1333" dirty="0"/>
              <a:t>Service</a:t>
            </a:r>
          </a:p>
        </p:txBody>
      </p:sp>
      <p:cxnSp>
        <p:nvCxnSpPr>
          <p:cNvPr id="22" name="Straight Arrow Connector 21"/>
          <p:cNvCxnSpPr/>
          <p:nvPr/>
        </p:nvCxnSpPr>
        <p:spPr>
          <a:xfrm>
            <a:off x="2031040" y="3737510"/>
            <a:ext cx="1143000" cy="89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054913" y="4191000"/>
            <a:ext cx="1079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Down Arrow 12"/>
          <p:cNvSpPr/>
          <p:nvPr/>
        </p:nvSpPr>
        <p:spPr>
          <a:xfrm>
            <a:off x="6604000" y="3302000"/>
            <a:ext cx="889000" cy="17145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5" name="Rectangle 14"/>
          <p:cNvSpPr/>
          <p:nvPr/>
        </p:nvSpPr>
        <p:spPr>
          <a:xfrm>
            <a:off x="5715000" y="3740600"/>
            <a:ext cx="444500" cy="4445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16" name="Straight Arrow Connector 15"/>
          <p:cNvCxnSpPr/>
          <p:nvPr/>
        </p:nvCxnSpPr>
        <p:spPr>
          <a:xfrm flipH="1">
            <a:off x="6159500" y="3746500"/>
            <a:ext cx="825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72000" y="3746500"/>
            <a:ext cx="1143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72000" y="4167130"/>
            <a:ext cx="1143000" cy="89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8" idx="2"/>
          </p:cNvCxnSpPr>
          <p:nvPr/>
        </p:nvCxnSpPr>
        <p:spPr>
          <a:xfrm flipV="1">
            <a:off x="6159500" y="4183745"/>
            <a:ext cx="806155" cy="72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34288" y="3746500"/>
            <a:ext cx="444500" cy="444500"/>
          </a:xfrm>
          <a:prstGeom prst="rect">
            <a:avLst/>
          </a:prstGeom>
          <a:pattFill prst="wdUpDiag">
            <a:fgClr>
              <a:srgbClr val="7F3939"/>
            </a:fgClr>
            <a:bgClr>
              <a:srgbClr val="9CD69C"/>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30" name="Straight Arrow Connector 29"/>
          <p:cNvCxnSpPr>
            <a:stCxn id="27" idx="4"/>
          </p:cNvCxnSpPr>
          <p:nvPr/>
        </p:nvCxnSpPr>
        <p:spPr>
          <a:xfrm>
            <a:off x="7048500" y="3810000"/>
            <a:ext cx="0" cy="317500"/>
          </a:xfrm>
          <a:prstGeom prst="straightConnector1">
            <a:avLst/>
          </a:prstGeom>
          <a:ln w="12700">
            <a:prstDash val="lgDash"/>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965656" y="3644311"/>
            <a:ext cx="165689" cy="165689"/>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8" name="Oval 27"/>
          <p:cNvSpPr/>
          <p:nvPr/>
        </p:nvSpPr>
        <p:spPr>
          <a:xfrm>
            <a:off x="6965656" y="4100901"/>
            <a:ext cx="165689" cy="165689"/>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9" name="Oval 28"/>
          <p:cNvSpPr/>
          <p:nvPr/>
        </p:nvSpPr>
        <p:spPr>
          <a:xfrm>
            <a:off x="7006474" y="4141719"/>
            <a:ext cx="84053" cy="84053"/>
          </a:xfrm>
          <a:prstGeom prst="ellipse">
            <a:avLst/>
          </a:prstGeom>
          <a:solidFill>
            <a:srgbClr val="0070C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4" name="TextBox 3"/>
          <p:cNvSpPr txBox="1"/>
          <p:nvPr/>
        </p:nvSpPr>
        <p:spPr>
          <a:xfrm>
            <a:off x="4889500" y="4445000"/>
            <a:ext cx="1399422" cy="297454"/>
          </a:xfrm>
          <a:prstGeom prst="rect">
            <a:avLst/>
          </a:prstGeom>
          <a:noFill/>
        </p:spPr>
        <p:txBody>
          <a:bodyPr wrap="none" rtlCol="0">
            <a:spAutoFit/>
          </a:bodyPr>
          <a:lstStyle/>
          <a:p>
            <a:r>
              <a:rPr lang="en-US" sz="1333" dirty="0" err="1"/>
              <a:t>ExecutionContext</a:t>
            </a:r>
            <a:endParaRPr lang="en-US" sz="1333" dirty="0"/>
          </a:p>
        </p:txBody>
      </p:sp>
      <p:sp>
        <p:nvSpPr>
          <p:cNvPr id="26" name="TextBox 25"/>
          <p:cNvSpPr txBox="1"/>
          <p:nvPr/>
        </p:nvSpPr>
        <p:spPr>
          <a:xfrm>
            <a:off x="6858000" y="2667000"/>
            <a:ext cx="642484" cy="297454"/>
          </a:xfrm>
          <a:prstGeom prst="rect">
            <a:avLst/>
          </a:prstGeom>
          <a:noFill/>
        </p:spPr>
        <p:txBody>
          <a:bodyPr wrap="none" rtlCol="0">
            <a:spAutoFit/>
          </a:bodyPr>
          <a:lstStyle/>
          <a:p>
            <a:r>
              <a:rPr lang="en-US" sz="1333" dirty="0"/>
              <a:t>Future</a:t>
            </a:r>
          </a:p>
        </p:txBody>
      </p:sp>
      <p:cxnSp>
        <p:nvCxnSpPr>
          <p:cNvPr id="6" name="Straight Arrow Connector 5"/>
          <p:cNvCxnSpPr/>
          <p:nvPr/>
        </p:nvCxnSpPr>
        <p:spPr bwMode="auto">
          <a:xfrm flipV="1">
            <a:off x="5524500" y="4254500"/>
            <a:ext cx="300717" cy="259900"/>
          </a:xfrm>
          <a:prstGeom prst="straightConnector1">
            <a:avLst/>
          </a:prstGeom>
          <a:solidFill>
            <a:schemeClr val="accent2"/>
          </a:solidFill>
          <a:ln w="12700" cap="flat" cmpd="sng" algn="ctr">
            <a:solidFill>
              <a:schemeClr val="tx1"/>
            </a:solidFill>
            <a:prstDash val="solid"/>
            <a:round/>
            <a:headEnd type="none" w="med" len="med"/>
            <a:tailEnd type="stealth" w="lg"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Arrow Connector 30"/>
          <p:cNvCxnSpPr>
            <a:endCxn id="27" idx="0"/>
          </p:cNvCxnSpPr>
          <p:nvPr/>
        </p:nvCxnSpPr>
        <p:spPr bwMode="auto">
          <a:xfrm flipH="1">
            <a:off x="7048500" y="2984500"/>
            <a:ext cx="127001" cy="659811"/>
          </a:xfrm>
          <a:prstGeom prst="straightConnector1">
            <a:avLst/>
          </a:prstGeom>
          <a:solidFill>
            <a:schemeClr val="accent2"/>
          </a:solidFill>
          <a:ln w="12700" cap="flat" cmpd="sng" algn="ctr">
            <a:solidFill>
              <a:schemeClr val="tx1"/>
            </a:solidFill>
            <a:prstDash val="solid"/>
            <a:round/>
            <a:headEnd type="none" w="med" len="med"/>
            <a:tailEnd type="stealth" w="lg"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7507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a:t>
            </a:r>
            <a:endParaRPr lang="en-US" dirty="0"/>
          </a:p>
        </p:txBody>
      </p:sp>
      <p:sp>
        <p:nvSpPr>
          <p:cNvPr id="3" name="Content Placeholder 2"/>
          <p:cNvSpPr>
            <a:spLocks noGrp="1"/>
          </p:cNvSpPr>
          <p:nvPr>
            <p:ph idx="1"/>
          </p:nvPr>
        </p:nvSpPr>
        <p:spPr/>
        <p:txBody>
          <a:bodyPr/>
          <a:lstStyle/>
          <a:p>
            <a:r>
              <a:rPr lang="en-US" dirty="0" smtClean="0"/>
              <a:t>Placeholder representing a value </a:t>
            </a:r>
            <a:br>
              <a:rPr lang="en-US" dirty="0" smtClean="0"/>
            </a:br>
            <a:r>
              <a:rPr lang="en-US" dirty="0" smtClean="0"/>
              <a:t>that will be available</a:t>
            </a:r>
          </a:p>
          <a:p>
            <a:pPr lvl="2"/>
            <a:r>
              <a:rPr lang="en-US" dirty="0" smtClean="0"/>
              <a:t>at some time in the future</a:t>
            </a:r>
          </a:p>
          <a:p>
            <a:pPr lvl="2"/>
            <a:endParaRPr lang="en-US" dirty="0"/>
          </a:p>
          <a:p>
            <a:r>
              <a:rPr lang="en-US" dirty="0" smtClean="0"/>
              <a:t>Common idea in</a:t>
            </a:r>
            <a:br>
              <a:rPr lang="en-US" dirty="0" smtClean="0"/>
            </a:br>
            <a:r>
              <a:rPr lang="en-US" dirty="0" smtClean="0"/>
              <a:t>asynchronous</a:t>
            </a:r>
            <a:br>
              <a:rPr lang="en-US" dirty="0" smtClean="0"/>
            </a:br>
            <a:r>
              <a:rPr lang="en-US" dirty="0" smtClean="0"/>
              <a:t>programming</a:t>
            </a:r>
          </a:p>
          <a:p>
            <a:endParaRPr lang="en-US" dirty="0"/>
          </a:p>
          <a:p>
            <a:r>
              <a:rPr lang="en-US" dirty="0" smtClean="0"/>
              <a:t>Implementations available</a:t>
            </a:r>
            <a:br>
              <a:rPr lang="en-US" dirty="0" smtClean="0"/>
            </a:br>
            <a:r>
              <a:rPr lang="en-US" dirty="0" smtClean="0"/>
              <a:t>in different languages</a:t>
            </a:r>
          </a:p>
          <a:p>
            <a:pPr lvl="2"/>
            <a:r>
              <a:rPr lang="en-US" dirty="0" smtClean="0"/>
              <a:t>Java</a:t>
            </a:r>
          </a:p>
          <a:p>
            <a:pPr lvl="2"/>
            <a:r>
              <a:rPr lang="en-US" dirty="0" err="1" smtClean="0"/>
              <a:t>Scala</a:t>
            </a:r>
            <a:endParaRPr lang="en-US" dirty="0"/>
          </a:p>
          <a:p>
            <a:pPr lvl="2"/>
            <a:r>
              <a:rPr lang="en-US" dirty="0" smtClean="0"/>
              <a:t>…</a:t>
            </a:r>
          </a:p>
          <a:p>
            <a:pPr lvl="2"/>
            <a:endParaRPr lang="en-US" dirty="0" smtClean="0"/>
          </a:p>
          <a:p>
            <a:pPr lvl="2"/>
            <a:endParaRPr lang="en-US" dirty="0"/>
          </a:p>
          <a:p>
            <a:endParaRPr lang="en-US" dirty="0"/>
          </a:p>
        </p:txBody>
      </p:sp>
      <p:grpSp>
        <p:nvGrpSpPr>
          <p:cNvPr id="7" name="Group 6"/>
          <p:cNvGrpSpPr/>
          <p:nvPr/>
        </p:nvGrpSpPr>
        <p:grpSpPr>
          <a:xfrm>
            <a:off x="5064826" y="1270000"/>
            <a:ext cx="1905000" cy="1714500"/>
            <a:chOff x="3458594" y="2438400"/>
            <a:chExt cx="2700905" cy="2387600"/>
          </a:xfrm>
        </p:grpSpPr>
        <p:pic>
          <p:nvPicPr>
            <p:cNvPr id="4" name="Picture 3" descr="sb02-futur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458594" y="2438400"/>
              <a:ext cx="2700905" cy="2387600"/>
            </a:xfrm>
            <a:prstGeom prst="rect">
              <a:avLst/>
            </a:prstGeom>
          </p:spPr>
        </p:pic>
        <p:sp>
          <p:nvSpPr>
            <p:cNvPr id="5" name="Rectangle 4"/>
            <p:cNvSpPr/>
            <p:nvPr/>
          </p:nvSpPr>
          <p:spPr bwMode="auto">
            <a:xfrm>
              <a:off x="4038600" y="3048000"/>
              <a:ext cx="1143000" cy="762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6" name="TextBox 5"/>
            <p:cNvSpPr txBox="1"/>
            <p:nvPr/>
          </p:nvSpPr>
          <p:spPr>
            <a:xfrm rot="1402964">
              <a:off x="3860969" y="2861947"/>
              <a:ext cx="1523120" cy="985529"/>
            </a:xfrm>
            <a:prstGeom prst="rect">
              <a:avLst/>
            </a:prstGeom>
            <a:noFill/>
          </p:spPr>
          <p:txBody>
            <a:bodyPr wrap="square" rtlCol="0">
              <a:spAutoFit/>
            </a:bodyPr>
            <a:lstStyle/>
            <a:p>
              <a:r>
                <a:rPr lang="en-US" sz="1333" dirty="0"/>
                <a:t>The answer is</a:t>
              </a:r>
              <a:br>
                <a:rPr lang="en-US" sz="1333" dirty="0"/>
              </a:br>
              <a:r>
                <a:rPr lang="en-US" sz="1333" dirty="0"/>
                <a:t>…</a:t>
              </a:r>
            </a:p>
          </p:txBody>
        </p:sp>
      </p:grpSp>
      <p:grpSp>
        <p:nvGrpSpPr>
          <p:cNvPr id="8" name="Group 7"/>
          <p:cNvGrpSpPr/>
          <p:nvPr/>
        </p:nvGrpSpPr>
        <p:grpSpPr>
          <a:xfrm>
            <a:off x="5064826" y="3479131"/>
            <a:ext cx="1905000" cy="1714500"/>
            <a:chOff x="3458594" y="2438400"/>
            <a:chExt cx="2700905" cy="2387600"/>
          </a:xfrm>
        </p:grpSpPr>
        <p:pic>
          <p:nvPicPr>
            <p:cNvPr id="9" name="Picture 8" descr="sb02-futur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458594" y="2438400"/>
              <a:ext cx="2700905" cy="2387600"/>
            </a:xfrm>
            <a:prstGeom prst="rect">
              <a:avLst/>
            </a:prstGeom>
          </p:spPr>
        </p:pic>
        <p:sp>
          <p:nvSpPr>
            <p:cNvPr id="10" name="Rectangle 9"/>
            <p:cNvSpPr/>
            <p:nvPr/>
          </p:nvSpPr>
          <p:spPr bwMode="auto">
            <a:xfrm>
              <a:off x="4038600" y="3048000"/>
              <a:ext cx="1143000" cy="762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1" name="TextBox 10"/>
            <p:cNvSpPr txBox="1"/>
            <p:nvPr/>
          </p:nvSpPr>
          <p:spPr>
            <a:xfrm rot="1402964">
              <a:off x="3770941" y="2861946"/>
              <a:ext cx="1523120" cy="985529"/>
            </a:xfrm>
            <a:prstGeom prst="rect">
              <a:avLst/>
            </a:prstGeom>
            <a:noFill/>
          </p:spPr>
          <p:txBody>
            <a:bodyPr wrap="square" rtlCol="0">
              <a:spAutoFit/>
            </a:bodyPr>
            <a:lstStyle/>
            <a:p>
              <a:r>
                <a:rPr lang="en-US" sz="1333" dirty="0"/>
                <a:t>The answer is</a:t>
              </a:r>
            </a:p>
            <a:p>
              <a:r>
                <a:rPr lang="en-US" sz="1333" dirty="0"/>
                <a:t>42</a:t>
              </a:r>
            </a:p>
          </p:txBody>
        </p:sp>
      </p:grpSp>
      <p:sp>
        <p:nvSpPr>
          <p:cNvPr id="12" name="Down Arrow 11"/>
          <p:cNvSpPr/>
          <p:nvPr/>
        </p:nvSpPr>
        <p:spPr bwMode="auto">
          <a:xfrm>
            <a:off x="5778500" y="2706585"/>
            <a:ext cx="571500" cy="892571"/>
          </a:xfrm>
          <a:prstGeom prst="downArrow">
            <a:avLst/>
          </a:prstGeom>
          <a:solidFill>
            <a:schemeClr val="bg2">
              <a:lumMod val="40000"/>
              <a:lumOff val="60000"/>
            </a:schemeClr>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10332885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3861</TotalTime>
  <Words>3905</Words>
  <Application>Microsoft Macintosh PowerPoint</Application>
  <PresentationFormat>On-screen Show (16:10)</PresentationFormat>
  <Paragraphs>500</Paragraphs>
  <Slides>32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Calibri Light</vt:lpstr>
      <vt:lpstr>Courier</vt:lpstr>
      <vt:lpstr>Monaco</vt:lpstr>
      <vt:lpstr>ＭＳ Ｐゴシック</vt:lpstr>
      <vt:lpstr>Arial</vt:lpstr>
      <vt:lpstr>Office Theme</vt:lpstr>
      <vt:lpstr>Concurrent and  Asynchronous Programming in Scala</vt:lpstr>
      <vt:lpstr>JVM Threading: Threads and Runnable Objects</vt:lpstr>
      <vt:lpstr>JVM Threading: Threads and Runnable Objects</vt:lpstr>
      <vt:lpstr>JVM Threading: Threads and Runnable Objects</vt:lpstr>
      <vt:lpstr>JVM Threading: Threads and Runnable Objects</vt:lpstr>
      <vt:lpstr>Problems</vt:lpstr>
      <vt:lpstr>Asynchronous Programming</vt:lpstr>
      <vt:lpstr>Asynchronous Programming</vt:lpstr>
      <vt:lpstr>Futures</vt:lpstr>
      <vt:lpstr>Futures</vt:lpstr>
      <vt:lpstr>Futures</vt:lpstr>
      <vt:lpstr>Futures – Completion</vt:lpstr>
      <vt:lpstr>Futures – Completion</vt:lpstr>
      <vt:lpstr>Futures – Completion</vt:lpstr>
      <vt:lpstr>Working with Futures</vt:lpstr>
      <vt:lpstr>Working with Futures</vt:lpstr>
      <vt:lpstr>Working with Futures</vt:lpstr>
      <vt:lpstr>Working with Futures</vt:lpstr>
      <vt:lpstr>Working with Futures</vt:lpstr>
      <vt:lpstr>A Word About for Comprehension</vt:lpstr>
      <vt:lpstr>A Word About for Comprehension</vt:lpstr>
      <vt:lpstr>Filter and Future[T]</vt:lpstr>
      <vt:lpstr>Zip and Future[T]</vt:lpstr>
      <vt:lpstr>Zip and Future[T]</vt:lpstr>
      <vt:lpstr>Sequence and Future[T]</vt:lpstr>
      <vt:lpstr>Traverse and Future[T]</vt:lpstr>
      <vt:lpstr>Working with a Sequence of Future[T]</vt:lpstr>
      <vt:lpstr>Future[T] Timeout Without Blocking</vt:lpstr>
      <vt:lpstr>Promises</vt:lpstr>
      <vt:lpstr>Promises</vt:lpstr>
      <vt:lpstr>Alternative Approach to Timeout</vt:lpstr>
      <vt:lpstr>Alternative Approach to Timeout</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George Ball</cp:lastModifiedBy>
  <cp:revision>74</cp:revision>
  <dcterms:created xsi:type="dcterms:W3CDTF">2016-08-08T06:24:31Z</dcterms:created>
  <dcterms:modified xsi:type="dcterms:W3CDTF">2016-09-21T20:44:47Z</dcterms:modified>
</cp:coreProperties>
</file>