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60" r:id="rId3"/>
    <p:sldId id="261" r:id="rId4"/>
    <p:sldId id="262" r:id="rId5"/>
    <p:sldId id="263" r:id="rId6"/>
    <p:sldId id="264" r:id="rId7"/>
    <p:sldId id="265" r:id="rId8"/>
    <p:sldId id="266" r:id="rId9"/>
    <p:sldId id="267" r:id="rId10"/>
    <p:sldId id="30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29"/>
    <p:restoredTop sz="94674"/>
  </p:normalViewPr>
  <p:slideViewPr>
    <p:cSldViewPr snapToGrid="0" snapToObjects="1">
      <p:cViewPr varScale="1">
        <p:scale>
          <a:sx n="107" d="100"/>
          <a:sy n="107" d="100"/>
        </p:scale>
        <p:origin x="696" y="176"/>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a:t>
            </a:r>
            <a:r>
              <a:rPr lang="en-US" dirty="0" err="1" smtClean="0"/>
              <a:t>Akka</a:t>
            </a:r>
            <a:r>
              <a:rPr lang="en-US" dirty="0" smtClean="0"/>
              <a:t>, an actor is visible to the outside world only by</a:t>
            </a:r>
            <a:r>
              <a:rPr lang="en-US" baseline="0" dirty="0" smtClean="0"/>
              <a:t> means of an </a:t>
            </a:r>
            <a:r>
              <a:rPr lang="en-US" baseline="0" dirty="0" err="1" smtClean="0"/>
              <a:t>ActorRef</a:t>
            </a:r>
            <a:r>
              <a:rPr lang="en-US" baseline="0" dirty="0" smtClean="0"/>
              <a:t>. This is an abstract handle to an actor, which hides the specific implementation details of the actor, in particular its location. The actor may be local to the sending application or it may be remote – this does not affect the actor's interface thanks to the abstraction provided by the </a:t>
            </a:r>
            <a:r>
              <a:rPr lang="en-US" baseline="0" dirty="0" err="1" smtClean="0"/>
              <a:t>ActorRef</a:t>
            </a:r>
            <a:r>
              <a:rPr lang="en-US" baseline="0" dirty="0" smtClean="0"/>
              <a:t>.</a:t>
            </a:r>
            <a:endParaRPr lang="en-US" dirty="0"/>
          </a:p>
        </p:txBody>
      </p:sp>
    </p:spTree>
    <p:extLst>
      <p:ext uri="{BB962C8B-B14F-4D97-AF65-F5344CB8AC3E}">
        <p14:creationId xmlns:p14="http://schemas.microsoft.com/office/powerpoint/2010/main" val="183278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A further alternative, and in fact the one recommended as best practice by the </a:t>
            </a:r>
            <a:r>
              <a:rPr lang="en-US" baseline="0" dirty="0" err="1" smtClean="0"/>
              <a:t>Akka</a:t>
            </a:r>
            <a:r>
              <a:rPr lang="en-US" baseline="0" dirty="0" smtClean="0"/>
              <a:t> team, is to define a method in the companion object for the actor class, which accepts whatever constructor arguments are required for the actor and uses them to create an instance of the Props type using is apply() method.</a:t>
            </a:r>
            <a:endParaRPr lang="en-US" dirty="0"/>
          </a:p>
        </p:txBody>
      </p:sp>
    </p:spTree>
    <p:extLst>
      <p:ext uri="{BB962C8B-B14F-4D97-AF65-F5344CB8AC3E}">
        <p14:creationId xmlns:p14="http://schemas.microsoft.com/office/powerpoint/2010/main" val="19203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also possible to set up an </a:t>
            </a:r>
            <a:r>
              <a:rPr lang="en-US" dirty="0" err="1" smtClean="0"/>
              <a:t>ActorRef</a:t>
            </a:r>
            <a:r>
              <a:rPr lang="en-US" baseline="0" dirty="0" smtClean="0"/>
              <a:t> relating to an already created actor. This is done using the </a:t>
            </a:r>
            <a:r>
              <a:rPr lang="en-US" baseline="0" dirty="0" err="1" smtClean="0"/>
              <a:t>actorSelection</a:t>
            </a:r>
            <a:r>
              <a:rPr lang="en-US" baseline="0" dirty="0" smtClean="0"/>
              <a:t> method rather than </a:t>
            </a:r>
            <a:r>
              <a:rPr lang="en-US" baseline="0" dirty="0" err="1" smtClean="0"/>
              <a:t>actorOf</a:t>
            </a:r>
            <a:r>
              <a:rPr lang="en-US" baseline="0" dirty="0" smtClean="0"/>
              <a:t>.</a:t>
            </a:r>
          </a:p>
          <a:p>
            <a:r>
              <a:rPr lang="en-US" baseline="0" dirty="0" smtClean="0"/>
              <a:t>The new </a:t>
            </a:r>
            <a:r>
              <a:rPr lang="en-US" baseline="0" dirty="0" err="1" smtClean="0"/>
              <a:t>ActorRef</a:t>
            </a:r>
            <a:r>
              <a:rPr lang="en-US" baseline="0" dirty="0" smtClean="0"/>
              <a:t> provides access to the existing actor, so when messages are sent to the two </a:t>
            </a:r>
            <a:r>
              <a:rPr lang="en-US" baseline="0" dirty="0" err="1" smtClean="0"/>
              <a:t>ActorRefs</a:t>
            </a:r>
            <a:r>
              <a:rPr lang="en-US" baseline="0" dirty="0" smtClean="0"/>
              <a:t> they are sent to the same actual actor.</a:t>
            </a:r>
            <a:endParaRPr lang="en-US" dirty="0"/>
          </a:p>
        </p:txBody>
      </p:sp>
    </p:spTree>
    <p:extLst>
      <p:ext uri="{BB962C8B-B14F-4D97-AF65-F5344CB8AC3E}">
        <p14:creationId xmlns:p14="http://schemas.microsoft.com/office/powerpoint/2010/main" val="1736542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makes use of the</a:t>
            </a:r>
            <a:r>
              <a:rPr lang="en-US" baseline="0" dirty="0" smtClean="0"/>
              <a:t> powerful </a:t>
            </a:r>
            <a:r>
              <a:rPr lang="en-US" baseline="0" dirty="0" err="1" smtClean="0"/>
              <a:t>Typesafe</a:t>
            </a:r>
            <a:r>
              <a:rPr lang="en-US" baseline="0" dirty="0" smtClean="0"/>
              <a:t> configuration library to allow properties of an application to be managed in an external configuration file. In fact, the library supports multiple sources of configuration, described on the slide and read in the order shown.</a:t>
            </a:r>
          </a:p>
          <a:p>
            <a:r>
              <a:rPr lang="en-US" baseline="0" dirty="0" smtClean="0"/>
              <a:t>The files should be available on the CLASSPATH. </a:t>
            </a:r>
          </a:p>
          <a:p>
            <a:r>
              <a:rPr lang="en-US" baseline="0" dirty="0" smtClean="0"/>
              <a:t>The format of the configuration is HOCON – Human Optimized </a:t>
            </a:r>
            <a:r>
              <a:rPr lang="en-US" baseline="0" dirty="0" err="1" smtClean="0"/>
              <a:t>Config</a:t>
            </a:r>
            <a:r>
              <a:rPr lang="en-US" baseline="0" dirty="0" smtClean="0"/>
              <a:t> Object Notation. An example is shown – it is straightforward. </a:t>
            </a:r>
          </a:p>
          <a:p>
            <a:endParaRPr lang="en-US" dirty="0"/>
          </a:p>
        </p:txBody>
      </p:sp>
    </p:spTree>
    <p:extLst>
      <p:ext uri="{BB962C8B-B14F-4D97-AF65-F5344CB8AC3E}">
        <p14:creationId xmlns:p14="http://schemas.microsoft.com/office/powerpoint/2010/main" val="6317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configuration is read when the </a:t>
            </a:r>
            <a:r>
              <a:rPr lang="en-US" dirty="0" err="1" smtClean="0"/>
              <a:t>ActorSystem</a:t>
            </a:r>
            <a:r>
              <a:rPr lang="en-US" baseline="0" dirty="0" smtClean="0"/>
              <a:t> is created. The parsed details are made available through the </a:t>
            </a:r>
            <a:r>
              <a:rPr lang="en-US" baseline="0" dirty="0" err="1" smtClean="0"/>
              <a:t>settings.config</a:t>
            </a:r>
            <a:r>
              <a:rPr lang="en-US" baseline="0" dirty="0" smtClean="0"/>
              <a:t> member of the </a:t>
            </a:r>
            <a:r>
              <a:rPr lang="en-US" baseline="0" dirty="0" err="1" smtClean="0"/>
              <a:t>ActorSystem</a:t>
            </a:r>
            <a:r>
              <a:rPr lang="en-US" baseline="0" dirty="0" smtClean="0"/>
              <a:t> object. In the example, we have assigned this object to a </a:t>
            </a:r>
            <a:r>
              <a:rPr lang="en-US" baseline="0" dirty="0" err="1" smtClean="0"/>
              <a:t>val</a:t>
            </a:r>
            <a:r>
              <a:rPr lang="en-US" baseline="0" dirty="0" smtClean="0"/>
              <a:t> for convenience.</a:t>
            </a:r>
          </a:p>
          <a:p>
            <a:r>
              <a:rPr lang="en-US" baseline="0" dirty="0" smtClean="0"/>
              <a:t>There are a number of lookup methods, depending on the type of the configuration data that is required. The types are basic – String, Number, Object and basic List.</a:t>
            </a:r>
          </a:p>
          <a:p>
            <a:r>
              <a:rPr lang="en-US" baseline="0" dirty="0" smtClean="0"/>
              <a:t>The </a:t>
            </a:r>
            <a:r>
              <a:rPr lang="en-US" baseline="0" dirty="0" err="1" smtClean="0"/>
              <a:t>config</a:t>
            </a:r>
            <a:r>
              <a:rPr lang="en-US" baseline="0" dirty="0" smtClean="0"/>
              <a:t> API was written in Java, so there may be a need for additional type conversions when using it from </a:t>
            </a:r>
            <a:r>
              <a:rPr lang="en-US" baseline="0" dirty="0" err="1" smtClean="0"/>
              <a:t>Scala</a:t>
            </a:r>
            <a:r>
              <a:rPr lang="en-US" baseline="0" dirty="0" smtClean="0"/>
              <a:t>, particularly when working with the collection types. By importing the object</a:t>
            </a:r>
          </a:p>
          <a:p>
            <a:r>
              <a:rPr lang="en-US" baseline="0" dirty="0" err="1" smtClean="0"/>
              <a:t>scala.collectionsJavaConversions</a:t>
            </a:r>
            <a:r>
              <a:rPr lang="en-US" baseline="0" dirty="0" smtClean="0"/>
              <a:t>._</a:t>
            </a:r>
          </a:p>
          <a:p>
            <a:r>
              <a:rPr lang="en-US" baseline="0" dirty="0" smtClean="0"/>
              <a:t>a number of implicit functions are made available that provide transparent conversions between the collection types.</a:t>
            </a:r>
          </a:p>
          <a:p>
            <a:r>
              <a:rPr lang="en-US" baseline="0" dirty="0" smtClean="0"/>
              <a:t>In the example, we are allowing the configuration to specify the length of time that the program is to run for, and also the message that the Tick actor will print.</a:t>
            </a:r>
            <a:endParaRPr lang="en-US" dirty="0"/>
          </a:p>
        </p:txBody>
      </p:sp>
    </p:spTree>
    <p:extLst>
      <p:ext uri="{BB962C8B-B14F-4D97-AF65-F5344CB8AC3E}">
        <p14:creationId xmlns:p14="http://schemas.microsoft.com/office/powerpoint/2010/main" val="1087760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communicate by send Messages. We</a:t>
            </a:r>
            <a:r>
              <a:rPr lang="en-US" baseline="0" dirty="0" smtClean="0"/>
              <a:t> use any type as a message – value or reference types are acceptable – actors can in theory process any type of message. The type indicates the detail of the message.</a:t>
            </a:r>
          </a:p>
          <a:p>
            <a:r>
              <a:rPr lang="en-US" baseline="0" dirty="0" smtClean="0"/>
              <a:t>If required, we can attach payload to a message, as members of the objects that form the actual messages. It is important however that messages remain immutable.</a:t>
            </a:r>
          </a:p>
          <a:p>
            <a:r>
              <a:rPr lang="en-US" baseline="0" dirty="0" smtClean="0"/>
              <a:t>A common idiom is to use Algebraic Data Types to define messages – the message types are all subtypes of a sealed base type – recall this restricts the ability to define new message types for the application outside the compilation unit.</a:t>
            </a:r>
            <a:endParaRPr lang="en-US" dirty="0"/>
          </a:p>
        </p:txBody>
      </p:sp>
    </p:spTree>
    <p:extLst>
      <p:ext uri="{BB962C8B-B14F-4D97-AF65-F5344CB8AC3E}">
        <p14:creationId xmlns:p14="http://schemas.microsoft.com/office/powerpoint/2010/main" val="140906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send</a:t>
            </a:r>
            <a:r>
              <a:rPr lang="en-US" baseline="0" dirty="0" smtClean="0"/>
              <a:t> messages using one of two methods, both defined on </a:t>
            </a:r>
            <a:r>
              <a:rPr lang="en-US" baseline="0" dirty="0" err="1" smtClean="0"/>
              <a:t>ActorRef</a:t>
            </a:r>
            <a:endParaRPr lang="en-US" baseline="0" dirty="0" smtClean="0"/>
          </a:p>
          <a:p>
            <a:r>
              <a:rPr lang="en-US" baseline="0" dirty="0" smtClean="0"/>
              <a:t>The first, and most recommended, is tell (or its </a:t>
            </a:r>
            <a:r>
              <a:rPr lang="en-US" baseline="0" dirty="0" err="1" smtClean="0"/>
              <a:t>Scala</a:t>
            </a:r>
            <a:r>
              <a:rPr lang="en-US" baseline="0" dirty="0" smtClean="0"/>
              <a:t> operator style equivalent !) which provides "fire and forget" semantics. The message is sent to the </a:t>
            </a:r>
            <a:r>
              <a:rPr lang="en-US" baseline="0" dirty="0" err="1" smtClean="0"/>
              <a:t>ActorRef</a:t>
            </a:r>
            <a:r>
              <a:rPr lang="en-US" baseline="0" dirty="0" smtClean="0"/>
              <a:t>, but no guarantee or report of delivery is provided. This is clearly the most simple to implement and has the highest performance.</a:t>
            </a:r>
          </a:p>
          <a:p>
            <a:r>
              <a:rPr lang="en-US" baseline="0" dirty="0" smtClean="0"/>
              <a:t>The second method is ask (or ?) which can be used when the sender is expecting a specific reply to the message that is being sent. In this case, the method returns a Future[Any], which is used to mark where the result will be delivered. When compared with the fire and forget approach, there is considerable additional work that is necessary to implement this </a:t>
            </a:r>
            <a:r>
              <a:rPr lang="en-US" baseline="0" dirty="0" err="1" smtClean="0"/>
              <a:t>behaviour</a:t>
            </a:r>
            <a:r>
              <a:rPr lang="en-US" baseline="0" dirty="0" smtClean="0"/>
              <a:t>, and it may involve blocking, so it is not generally the preferred way of communicating. Nevertheless there are occasions where this does provide the most </a:t>
            </a:r>
            <a:r>
              <a:rPr lang="en-US" baseline="0" smtClean="0"/>
              <a:t>appropriate solution.</a:t>
            </a:r>
            <a:endParaRPr lang="en-US" dirty="0"/>
          </a:p>
        </p:txBody>
      </p:sp>
    </p:spTree>
    <p:extLst>
      <p:ext uri="{BB962C8B-B14F-4D97-AF65-F5344CB8AC3E}">
        <p14:creationId xmlns:p14="http://schemas.microsoft.com/office/powerpoint/2010/main" val="1518854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An actor will do nothing (and consume very</a:t>
            </a:r>
            <a:r>
              <a:rPr lang="en-US" baseline="0" dirty="0" smtClean="0"/>
              <a:t> little in the way of resources) until it has a message sent to it.</a:t>
            </a:r>
          </a:p>
          <a:p>
            <a:r>
              <a:rPr lang="en-US" baseline="0" dirty="0" smtClean="0"/>
              <a:t>The core of the actor's functionality is the receive method, which determines how the actor responds to a message. This method takes the form of a partial function from Any to Unit. Any is used so that the method can potentially handle any message. There is no return value from receive. If something is to be returned to the message sender, then the handling code must send a message back to the sender with the result.</a:t>
            </a:r>
          </a:p>
          <a:p>
            <a:r>
              <a:rPr lang="en-US" baseline="0" dirty="0" smtClean="0"/>
              <a:t>Messages from a given sender are guaranteed to be delivered in the order in which they were sent (however messages from multiple senders may of course be interleaved in the mailbox). The processing of a message is guaranteed to be thread safe, as long as no shared mutable state is accessed during that time. An actor may have mutable state internally, but should make this visible if this guarantee is to be kept.</a:t>
            </a:r>
            <a:endParaRPr lang="en-US" dirty="0"/>
          </a:p>
        </p:txBody>
      </p:sp>
    </p:spTree>
    <p:extLst>
      <p:ext uri="{BB962C8B-B14F-4D97-AF65-F5344CB8AC3E}">
        <p14:creationId xmlns:p14="http://schemas.microsoft.com/office/powerpoint/2010/main" val="139358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simple example, the actor maintains a counter that is incremented each time a "Tick" message is received, and printed</a:t>
            </a:r>
            <a:r>
              <a:rPr lang="en-US" baseline="0" dirty="0" smtClean="0"/>
              <a:t> out. The counter is defined as a </a:t>
            </a:r>
            <a:r>
              <a:rPr lang="en-US" baseline="0" dirty="0" err="1" smtClean="0"/>
              <a:t>var</a:t>
            </a:r>
            <a:r>
              <a:rPr lang="en-US" baseline="0" dirty="0" smtClean="0"/>
              <a:t> so that it can be changed, but is not exposed to any other parts of the application so this is not an issue.</a:t>
            </a:r>
          </a:p>
          <a:p>
            <a:r>
              <a:rPr lang="en-US" baseline="0" dirty="0" smtClean="0"/>
              <a:t>A second case in the </a:t>
            </a:r>
            <a:r>
              <a:rPr lang="en-US" baseline="0" dirty="0" err="1" smtClean="0"/>
              <a:t>PartialFunction</a:t>
            </a:r>
            <a:r>
              <a:rPr lang="en-US" baseline="0" dirty="0" smtClean="0"/>
              <a:t> caters other messages, which are printed out with a diagnostic message. If we did not need to see the actual message in this case, then using the default pattern of "_" would </a:t>
            </a:r>
            <a:r>
              <a:rPr lang="en-US" baseline="0" smtClean="0"/>
              <a:t>be appropriate</a:t>
            </a:r>
            <a:r>
              <a:rPr lang="en-US" baseline="0" dirty="0" smtClean="0"/>
              <a:t>.</a:t>
            </a:r>
            <a:endParaRPr lang="en-US" dirty="0"/>
          </a:p>
        </p:txBody>
      </p:sp>
    </p:spTree>
    <p:extLst>
      <p:ext uri="{BB962C8B-B14F-4D97-AF65-F5344CB8AC3E}">
        <p14:creationId xmlns:p14="http://schemas.microsoft.com/office/powerpoint/2010/main" val="1939250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Normally an actor will wait</a:t>
            </a:r>
            <a:r>
              <a:rPr lang="en-US" baseline="0" dirty="0" smtClean="0"/>
              <a:t> forever for a message to be sent, however it is possible to set a timeout which, if triggered, causes a </a:t>
            </a:r>
            <a:r>
              <a:rPr lang="en-US" baseline="0" dirty="0" err="1" smtClean="0"/>
              <a:t>ReceiveTimeout</a:t>
            </a:r>
            <a:r>
              <a:rPr lang="en-US" baseline="0" dirty="0" smtClean="0"/>
              <a:t> message to be sent to the actor.</a:t>
            </a:r>
          </a:p>
          <a:p>
            <a:r>
              <a:rPr lang="en-US" baseline="0" dirty="0" smtClean="0"/>
              <a:t>The timeout can be set anywhere (here it is set during </a:t>
            </a:r>
            <a:r>
              <a:rPr lang="en-US" baseline="0" dirty="0" err="1" smtClean="0"/>
              <a:t>initialisation</a:t>
            </a:r>
            <a:r>
              <a:rPr lang="en-US" baseline="0" dirty="0" smtClean="0"/>
              <a:t>, using the facilities provided by </a:t>
            </a:r>
            <a:r>
              <a:rPr lang="en-US" baseline="0" dirty="0" err="1" smtClean="0"/>
              <a:t>scala.concurrent.duration</a:t>
            </a:r>
            <a:r>
              <a:rPr lang="en-US" baseline="0" dirty="0" smtClean="0"/>
              <a:t>). Once set, it will remain in force until changed. </a:t>
            </a:r>
          </a:p>
          <a:p>
            <a:r>
              <a:rPr lang="en-US" baseline="0" dirty="0" smtClean="0"/>
              <a:t>To disable the timeout, set it to the special value </a:t>
            </a:r>
            <a:r>
              <a:rPr lang="en-US" baseline="0" dirty="0" err="1" smtClean="0"/>
              <a:t>Duration.undefined</a:t>
            </a:r>
            <a:r>
              <a:rPr lang="en-US" baseline="0" dirty="0" smtClean="0"/>
              <a:t>.</a:t>
            </a:r>
            <a:endParaRPr lang="en-US" dirty="0"/>
          </a:p>
        </p:txBody>
      </p:sp>
    </p:spTree>
    <p:extLst>
      <p:ext uri="{BB962C8B-B14F-4D97-AF65-F5344CB8AC3E}">
        <p14:creationId xmlns:p14="http://schemas.microsoft.com/office/powerpoint/2010/main" val="1713480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Every message carries an implicit property "sender", which is made available through the method sender during the processing of the message.</a:t>
            </a:r>
            <a:endParaRPr lang="en-US" baseline="0" dirty="0" smtClean="0"/>
          </a:p>
          <a:p>
            <a:r>
              <a:rPr lang="en-US" baseline="0" dirty="0" smtClean="0"/>
              <a:t>Alternatively a message type may includes an </a:t>
            </a:r>
            <a:r>
              <a:rPr lang="en-US" baseline="0" dirty="0" err="1" smtClean="0"/>
              <a:t>ActorRef</a:t>
            </a:r>
            <a:r>
              <a:rPr lang="en-US" baseline="0" dirty="0" smtClean="0"/>
              <a:t> as a parameter, allowing the sender to specify an alternative recipient for the reply.</a:t>
            </a:r>
          </a:p>
          <a:p>
            <a:r>
              <a:rPr lang="en-US" baseline="0" dirty="0" smtClean="0"/>
              <a:t>A message may be forwarded to another actor using the forward method – this will include the actor context from the current actor, making it look as if the original sender has sent the message (which will be different to the case where we re-send the message using the tell(!) method.</a:t>
            </a:r>
            <a:endParaRPr lang="en-US" dirty="0"/>
          </a:p>
        </p:txBody>
      </p:sp>
    </p:spTree>
    <p:extLst>
      <p:ext uri="{BB962C8B-B14F-4D97-AF65-F5344CB8AC3E}">
        <p14:creationId xmlns:p14="http://schemas.microsoft.com/office/powerpoint/2010/main" val="134690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Behind the </a:t>
            </a:r>
            <a:r>
              <a:rPr lang="en-US" dirty="0" err="1" smtClean="0"/>
              <a:t>ActorRef</a:t>
            </a:r>
            <a:r>
              <a:rPr lang="en-US" baseline="0" dirty="0" smtClean="0"/>
              <a:t> are the components that make up the "Actor". Each actor has a Mailbox, onto which incoming messages are placed , by the </a:t>
            </a:r>
            <a:r>
              <a:rPr lang="en-US" baseline="0" dirty="0" err="1" smtClean="0"/>
              <a:t>ActorRef</a:t>
            </a:r>
            <a:r>
              <a:rPr lang="en-US" baseline="0" dirty="0" smtClean="0"/>
              <a:t>, in FIFO order. </a:t>
            </a:r>
            <a:endParaRPr lang="en-US" dirty="0"/>
          </a:p>
        </p:txBody>
      </p:sp>
    </p:spTree>
    <p:extLst>
      <p:ext uri="{BB962C8B-B14F-4D97-AF65-F5344CB8AC3E}">
        <p14:creationId xmlns:p14="http://schemas.microsoft.com/office/powerpoint/2010/main" val="80059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further option is to forward the message to another actor. The difference</a:t>
            </a:r>
            <a:r>
              <a:rPr lang="en-US" baseline="0" dirty="0" smtClean="0"/>
              <a:t> between forwarding and simply send the message on, is that in the case of forwarding the receiver will see the sender as the original sender of the message, whereas if we send the message on, the receiver will be this actor.</a:t>
            </a:r>
            <a:endParaRPr lang="en-US" dirty="0"/>
          </a:p>
        </p:txBody>
      </p:sp>
    </p:spTree>
    <p:extLst>
      <p:ext uri="{BB962C8B-B14F-4D97-AF65-F5344CB8AC3E}">
        <p14:creationId xmlns:p14="http://schemas.microsoft.com/office/powerpoint/2010/main" val="1173085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stop an actor,</a:t>
            </a:r>
            <a:r>
              <a:rPr lang="en-US" baseline="0" dirty="0" smtClean="0"/>
              <a:t> the stop method can be called on the </a:t>
            </a:r>
            <a:r>
              <a:rPr lang="en-US" baseline="0" dirty="0" err="1" smtClean="0"/>
              <a:t>ActorSystem</a:t>
            </a:r>
            <a:r>
              <a:rPr lang="en-US" baseline="0" dirty="0" smtClean="0"/>
              <a:t> (normal for stopping top level actors) or an </a:t>
            </a:r>
            <a:r>
              <a:rPr lang="en-US" baseline="0" dirty="0" err="1" smtClean="0"/>
              <a:t>ActorContext</a:t>
            </a:r>
            <a:r>
              <a:rPr lang="en-US" baseline="0" dirty="0" smtClean="0"/>
              <a:t> (for stopping child actors).</a:t>
            </a:r>
          </a:p>
          <a:p>
            <a:r>
              <a:rPr lang="en-US" baseline="0" dirty="0" smtClean="0"/>
              <a:t>If a message is currently being processed, that processing will complete. Any further messages will be sent to the </a:t>
            </a:r>
            <a:r>
              <a:rPr lang="en-US" baseline="0" dirty="0" err="1" smtClean="0"/>
              <a:t>DeadLetters</a:t>
            </a:r>
            <a:r>
              <a:rPr lang="en-US" baseline="0" dirty="0" smtClean="0"/>
              <a:t> queue of the </a:t>
            </a:r>
            <a:r>
              <a:rPr lang="en-US" baseline="0" dirty="0" err="1" smtClean="0"/>
              <a:t>ActorSystem</a:t>
            </a:r>
            <a:r>
              <a:rPr lang="en-US" baseline="0" dirty="0" smtClean="0"/>
              <a:t>. The actor's supervisor (normally the actor that created it) is notified of the termination.</a:t>
            </a:r>
          </a:p>
          <a:p>
            <a:r>
              <a:rPr lang="en-US" baseline="0" dirty="0" smtClean="0"/>
              <a:t>All these actions happen asynchronously to the stop method itself, which will most likely return before they are complete.</a:t>
            </a:r>
          </a:p>
        </p:txBody>
      </p:sp>
    </p:spTree>
    <p:extLst>
      <p:ext uri="{BB962C8B-B14F-4D97-AF65-F5344CB8AC3E}">
        <p14:creationId xmlns:p14="http://schemas.microsoft.com/office/powerpoint/2010/main" val="96257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An alternative to calling the stop method is to send the actor the </a:t>
            </a:r>
            <a:r>
              <a:rPr lang="en-US" baseline="0" dirty="0" err="1" smtClean="0"/>
              <a:t>PoisonPill</a:t>
            </a:r>
            <a:r>
              <a:rPr lang="en-US" baseline="0" dirty="0" smtClean="0"/>
              <a:t> message. This is queued in the mailbox behind other messages, so they will all be processed first, but when the </a:t>
            </a:r>
            <a:r>
              <a:rPr lang="en-US" baseline="0" dirty="0" err="1" smtClean="0"/>
              <a:t>PoisonPill</a:t>
            </a:r>
            <a:r>
              <a:rPr lang="en-US" baseline="0" dirty="0" smtClean="0"/>
              <a:t> message is seen, the actor is stopped as with the stop method.</a:t>
            </a:r>
          </a:p>
          <a:p>
            <a:r>
              <a:rPr lang="en-US" dirty="0" smtClean="0"/>
              <a:t>A more immediate mechanism for causing an actor to stop what it is doing</a:t>
            </a:r>
            <a:r>
              <a:rPr lang="en-US" baseline="0" dirty="0" smtClean="0"/>
              <a:t> is to send a Kill message. This causes an exception, </a:t>
            </a:r>
            <a:r>
              <a:rPr lang="en-US" baseline="0" dirty="0" err="1" smtClean="0"/>
              <a:t>ActorKilledException</a:t>
            </a:r>
            <a:r>
              <a:rPr lang="en-US" baseline="0" dirty="0" smtClean="0"/>
              <a:t>, to be thrown. The precise details of what happens will depend on the supervision strategy in effect for the actor – this is discussed in more detail later.</a:t>
            </a:r>
            <a:endParaRPr lang="en-US" dirty="0"/>
          </a:p>
        </p:txBody>
      </p:sp>
    </p:spTree>
    <p:extLst>
      <p:ext uri="{BB962C8B-B14F-4D97-AF65-F5344CB8AC3E}">
        <p14:creationId xmlns:p14="http://schemas.microsoft.com/office/powerpoint/2010/main" val="14856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One aspect of actor functionality</a:t>
            </a:r>
            <a:r>
              <a:rPr lang="en-US" baseline="0" dirty="0" smtClean="0"/>
              <a:t> that may appear unusual at first, but is in fact extremely powerful, is the ability for an actor to change its </a:t>
            </a:r>
            <a:r>
              <a:rPr lang="en-US" baseline="0" dirty="0" err="1" smtClean="0"/>
              <a:t>behaviour</a:t>
            </a:r>
            <a:r>
              <a:rPr lang="en-US" baseline="0" dirty="0" smtClean="0"/>
              <a:t> after it has been created.</a:t>
            </a:r>
          </a:p>
          <a:p>
            <a:r>
              <a:rPr lang="en-US" baseline="0" dirty="0" smtClean="0"/>
              <a:t>If we consider that the </a:t>
            </a:r>
            <a:r>
              <a:rPr lang="en-US" baseline="0" dirty="0" err="1" smtClean="0"/>
              <a:t>behaviour</a:t>
            </a:r>
            <a:r>
              <a:rPr lang="en-US" baseline="0" dirty="0" smtClean="0"/>
              <a:t> of the actor is encapsulated in the </a:t>
            </a:r>
            <a:r>
              <a:rPr lang="en-US" baseline="0" dirty="0" err="1" smtClean="0"/>
              <a:t>PartialFunction</a:t>
            </a:r>
            <a:r>
              <a:rPr lang="en-US" baseline="0" dirty="0" smtClean="0"/>
              <a:t> returned by its receive method, then to change all that is necessary is to replace this </a:t>
            </a:r>
            <a:r>
              <a:rPr lang="en-US" baseline="0" dirty="0" err="1" smtClean="0"/>
              <a:t>PartialFunction</a:t>
            </a:r>
            <a:r>
              <a:rPr lang="en-US" baseline="0" dirty="0" smtClean="0"/>
              <a:t> with a new one. This new function may introduce new </a:t>
            </a:r>
            <a:r>
              <a:rPr lang="en-US" baseline="0" dirty="0" err="1" smtClean="0"/>
              <a:t>behaviour</a:t>
            </a:r>
            <a:r>
              <a:rPr lang="en-US" baseline="0" dirty="0" smtClean="0"/>
              <a:t> for messages, or it may change the messages that the actor responds to.</a:t>
            </a:r>
          </a:p>
          <a:p>
            <a:r>
              <a:rPr lang="en-US" baseline="0" dirty="0" smtClean="0"/>
              <a:t>In the example, we change the actor's </a:t>
            </a:r>
            <a:r>
              <a:rPr lang="en-US" baseline="0" dirty="0" err="1" smtClean="0"/>
              <a:t>behaviour</a:t>
            </a:r>
            <a:r>
              <a:rPr lang="en-US" baseline="0" dirty="0" smtClean="0"/>
              <a:t> for a Tick message so that it decrements the counter instead of incrementing it. This change is initiated by sending the actor a Change message.</a:t>
            </a:r>
          </a:p>
          <a:p>
            <a:r>
              <a:rPr lang="en-US" baseline="0" dirty="0" smtClean="0"/>
              <a:t>Sometimes it is desirable to temporarily change </a:t>
            </a:r>
            <a:r>
              <a:rPr lang="en-US" baseline="0" dirty="0" err="1" smtClean="0"/>
              <a:t>behaviour</a:t>
            </a:r>
            <a:r>
              <a:rPr lang="en-US" baseline="0" dirty="0" smtClean="0"/>
              <a:t>, and then revert to the original. To achieve this, we need to supply a second argument to the become method:</a:t>
            </a:r>
          </a:p>
          <a:p>
            <a:r>
              <a:rPr lang="en-US" baseline="0" dirty="0" smtClean="0"/>
              <a:t>become(…, </a:t>
            </a:r>
            <a:r>
              <a:rPr lang="en-US" baseline="0" dirty="0" err="1" smtClean="0"/>
              <a:t>discardOld</a:t>
            </a:r>
            <a:r>
              <a:rPr lang="en-US" baseline="0" dirty="0" smtClean="0"/>
              <a:t> = false)</a:t>
            </a:r>
          </a:p>
          <a:p>
            <a:r>
              <a:rPr lang="en-US" baseline="0" dirty="0" smtClean="0"/>
              <a:t>In this case, the </a:t>
            </a:r>
            <a:r>
              <a:rPr lang="en-US" baseline="0" dirty="0" err="1" smtClean="0"/>
              <a:t>behaviours</a:t>
            </a:r>
            <a:r>
              <a:rPr lang="en-US" baseline="0" dirty="0" smtClean="0"/>
              <a:t> are stacked, and we can "pop" the stack and return to the previous </a:t>
            </a:r>
            <a:r>
              <a:rPr lang="en-US" baseline="0" dirty="0" err="1" smtClean="0"/>
              <a:t>behaviour</a:t>
            </a:r>
            <a:r>
              <a:rPr lang="en-US" baseline="0" dirty="0" smtClean="0"/>
              <a:t> using the </a:t>
            </a:r>
            <a:r>
              <a:rPr lang="en-US" baseline="0" dirty="0" err="1" smtClean="0"/>
              <a:t>unbecome</a:t>
            </a:r>
            <a:r>
              <a:rPr lang="en-US" baseline="0" dirty="0" smtClean="0"/>
              <a:t> method.</a:t>
            </a:r>
            <a:endParaRPr lang="en-US" dirty="0"/>
          </a:p>
        </p:txBody>
      </p:sp>
    </p:spTree>
    <p:extLst>
      <p:ext uri="{BB962C8B-B14F-4D97-AF65-F5344CB8AC3E}">
        <p14:creationId xmlns:p14="http://schemas.microsoft.com/office/powerpoint/2010/main" val="809591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allows the interposition of methods</a:t>
            </a:r>
            <a:r>
              <a:rPr lang="en-US" baseline="0" dirty="0" smtClean="0"/>
              <a:t> that will be automatically called at various stages of an actor's lifecycle. It is possible to install functionality that is invoked before the actor starts processing messages (using </a:t>
            </a:r>
            <a:r>
              <a:rPr lang="en-US" baseline="0" dirty="0" err="1" smtClean="0"/>
              <a:t>preStart</a:t>
            </a:r>
            <a:r>
              <a:rPr lang="en-US" baseline="0" dirty="0" smtClean="0"/>
              <a:t>) and after it has stopped processing messages as part of its shutdown process (using </a:t>
            </a:r>
            <a:r>
              <a:rPr lang="en-US" baseline="0" dirty="0" err="1" smtClean="0"/>
              <a:t>postStop</a:t>
            </a:r>
            <a:r>
              <a:rPr lang="en-US" baseline="0" dirty="0" smtClean="0"/>
              <a:t>). As we will see later, there is also the capability for an actor to be restarted in case of any problems – it is also possible to include functionality that surrounds the restart operation.</a:t>
            </a:r>
          </a:p>
          <a:p>
            <a:r>
              <a:rPr lang="en-US" dirty="0" err="1" smtClean="0"/>
              <a:t>DeathWatch</a:t>
            </a:r>
            <a:r>
              <a:rPr lang="en-US" dirty="0" smtClean="0"/>
              <a:t> is a feature</a:t>
            </a:r>
            <a:r>
              <a:rPr lang="en-US" baseline="0" dirty="0" smtClean="0"/>
              <a:t> that allows one actor to register for notification when another actor stops (not restarts). If this is done, then a Terminated message is sent to the registered actor informing it that the monitored actor has stopped.</a:t>
            </a:r>
            <a:endParaRPr lang="en-US" dirty="0"/>
          </a:p>
        </p:txBody>
      </p:sp>
    </p:spTree>
    <p:extLst>
      <p:ext uri="{BB962C8B-B14F-4D97-AF65-F5344CB8AC3E}">
        <p14:creationId xmlns:p14="http://schemas.microsoft.com/office/powerpoint/2010/main" val="660377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The Dispatcher will then associate the Mailbox with a thread from a thread pool, and one or more messages are then </a:t>
            </a:r>
            <a:r>
              <a:rPr lang="en-US" baseline="0" dirty="0" err="1" smtClean="0"/>
              <a:t>dequeued</a:t>
            </a:r>
            <a:r>
              <a:rPr lang="en-US" baseline="0" dirty="0" smtClean="0"/>
              <a:t> and passed to the receive method of the concrete actor class.</a:t>
            </a:r>
          </a:p>
          <a:p>
            <a:r>
              <a:rPr lang="en-US" baseline="0" dirty="0" smtClean="0"/>
              <a:t>Note that the addition of a message to the Mailbox, and the </a:t>
            </a:r>
            <a:r>
              <a:rPr lang="en-US" baseline="0" dirty="0" err="1" smtClean="0"/>
              <a:t>dequeuing</a:t>
            </a:r>
            <a:r>
              <a:rPr lang="en-US" baseline="0" dirty="0" smtClean="0"/>
              <a:t> and handling of the message by the actor, are separate activities, most likely to be performed on separate threads.</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85557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and a central point for accessing configuration data.</a:t>
            </a:r>
          </a:p>
          <a:p>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58597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t>
            </a:r>
            <a:br>
              <a:rPr lang="en-US" baseline="0" dirty="0" smtClean="0"/>
            </a:br>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380021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t>
            </a:r>
            <a:br>
              <a:rPr lang="en-US" baseline="0" dirty="0" smtClean="0"/>
            </a:br>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28719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Actor type</a:t>
            </a:r>
            <a:r>
              <a:rPr lang="en-US" baseline="0" dirty="0" smtClean="0"/>
              <a:t> is actually a trait. We define an actor by mixing this trait with our required functionality. </a:t>
            </a:r>
          </a:p>
          <a:p>
            <a:r>
              <a:rPr lang="en-US" baseline="0" dirty="0" smtClean="0"/>
              <a:t>Remember that access to an actor's functionality is provided through an </a:t>
            </a:r>
            <a:r>
              <a:rPr lang="en-US" baseline="0" dirty="0" err="1" smtClean="0"/>
              <a:t>ActorRef</a:t>
            </a:r>
            <a:r>
              <a:rPr lang="en-US" baseline="0" dirty="0" smtClean="0"/>
              <a:t> object. The necessary infrastructure is created using factory methods, rather than direct construction/</a:t>
            </a:r>
            <a:r>
              <a:rPr lang="en-US" baseline="0" dirty="0" err="1" smtClean="0"/>
              <a:t>initialisation</a:t>
            </a:r>
            <a:r>
              <a:rPr lang="en-US" baseline="0" dirty="0" smtClean="0"/>
              <a:t>. There are two possibilities – to create a "top level actor", in other words one that is logically at the top level of the hierarchy, use the </a:t>
            </a:r>
            <a:r>
              <a:rPr lang="en-US" baseline="0" dirty="0" err="1" smtClean="0"/>
              <a:t>actorOf</a:t>
            </a:r>
            <a:r>
              <a:rPr lang="en-US" baseline="0" dirty="0" smtClean="0"/>
              <a:t>() method on the </a:t>
            </a:r>
            <a:r>
              <a:rPr lang="en-US" baseline="0" dirty="0" err="1" smtClean="0"/>
              <a:t>ActorSystem</a:t>
            </a:r>
            <a:r>
              <a:rPr lang="en-US" baseline="0" dirty="0" smtClean="0"/>
              <a:t> object. This actually constructs an actor that is a child of the user actor as seen in the earlier diagrams. To create an actor that is a child of an existing actor, use the </a:t>
            </a:r>
            <a:r>
              <a:rPr lang="en-US" baseline="0" dirty="0" err="1" smtClean="0"/>
              <a:t>actorOf</a:t>
            </a:r>
            <a:r>
              <a:rPr lang="en-US" baseline="0" dirty="0" smtClean="0"/>
              <a:t>() method defined on the actor's context object. This is available inside the Actor class definition. The new actor is created as a child of the creating actor, otherwise it will be equivalent to the actor created using </a:t>
            </a:r>
            <a:r>
              <a:rPr lang="en-US" baseline="0" dirty="0" err="1" smtClean="0"/>
              <a:t>ActorSystem.actorOf</a:t>
            </a:r>
            <a:r>
              <a:rPr lang="en-US" baseline="0" dirty="0" smtClean="0"/>
              <a:t>().</a:t>
            </a:r>
          </a:p>
          <a:p>
            <a:r>
              <a:rPr lang="en-US" baseline="0" dirty="0" smtClean="0"/>
              <a:t>In either case, the new actor can be given a name in the factory method, using the second argument (or by using the named argument "name"). If no name is given, then the factory method defines names in sequence - $a, $b, $c, …</a:t>
            </a:r>
            <a:endParaRPr lang="en-US" dirty="0"/>
          </a:p>
        </p:txBody>
      </p:sp>
    </p:spTree>
    <p:extLst>
      <p:ext uri="{BB962C8B-B14F-4D97-AF65-F5344CB8AC3E}">
        <p14:creationId xmlns:p14="http://schemas.microsoft.com/office/powerpoint/2010/main" val="8859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Props type is used by the factory method to create an instance</a:t>
            </a:r>
            <a:r>
              <a:rPr lang="en-US" baseline="0" dirty="0" smtClean="0"/>
              <a:t> of an Actor class. It contains a variety of pieces of information, allowing </a:t>
            </a:r>
            <a:r>
              <a:rPr lang="en-US" baseline="0" dirty="0" err="1" smtClean="0"/>
              <a:t>customisation</a:t>
            </a:r>
            <a:r>
              <a:rPr lang="en-US" baseline="0" dirty="0" smtClean="0"/>
              <a:t> of default features such as Dispatcher, Routing and Deployment (local or remote). Usage is very straightforward in the simple case of a local actor where there are no constructor arguments.</a:t>
            </a:r>
          </a:p>
          <a:p>
            <a:endParaRPr lang="en-US" baseline="0" dirty="0" smtClean="0"/>
          </a:p>
          <a:p>
            <a:r>
              <a:rPr lang="en-US" baseline="0" dirty="0" smtClean="0"/>
              <a:t>One of the important features of Props is to allow construction of an actor class where the class requires constructor parameters. The default mode of use, Props[</a:t>
            </a:r>
            <a:r>
              <a:rPr lang="en-US" baseline="0" dirty="0" err="1" smtClean="0"/>
              <a:t>ActorType</a:t>
            </a:r>
            <a:r>
              <a:rPr lang="en-US" baseline="0" dirty="0" smtClean="0"/>
              <a:t>], shown already, assumes that there is a no-</a:t>
            </a:r>
            <a:r>
              <a:rPr lang="en-US" baseline="0" dirty="0" err="1" smtClean="0"/>
              <a:t>arg</a:t>
            </a:r>
            <a:r>
              <a:rPr lang="en-US" baseline="0" dirty="0" smtClean="0"/>
              <a:t> constructor on the actor type. This is often not the case, so there are ways of arranging that arguments are passed to the actor on construction. Given the </a:t>
            </a:r>
            <a:r>
              <a:rPr lang="en-US" baseline="0" dirty="0" err="1" smtClean="0"/>
              <a:t>TickActor</a:t>
            </a:r>
            <a:r>
              <a:rPr lang="en-US" baseline="0" dirty="0" smtClean="0"/>
              <a:t> class definition shown, we will not be able to use Props[</a:t>
            </a:r>
            <a:r>
              <a:rPr lang="en-US" baseline="0" dirty="0" err="1" smtClean="0"/>
              <a:t>TickActor</a:t>
            </a:r>
            <a:r>
              <a:rPr lang="en-US" baseline="0" dirty="0" smtClean="0"/>
              <a:t>] on its own, since the actor class requires a String parameter to the constructor (representing the message to be printed).</a:t>
            </a:r>
          </a:p>
          <a:p>
            <a:r>
              <a:rPr lang="en-US" baseline="0" dirty="0" smtClean="0"/>
              <a:t>The alternatives are shown, we can supply a by-name argument that is an invocation of the actor class' constructor to the apply() method of the Props type. Or we can call the </a:t>
            </a:r>
            <a:r>
              <a:rPr lang="en-US" baseline="0" dirty="0" err="1" smtClean="0"/>
              <a:t>withCreator</a:t>
            </a:r>
            <a:r>
              <a:rPr lang="en-US" baseline="0" dirty="0" smtClean="0"/>
              <a:t>() method on the Props object, specifying (again by name) the invocation of the constructor that we want the factory method to make.</a:t>
            </a:r>
            <a:endParaRPr lang="en-US" dirty="0"/>
          </a:p>
        </p:txBody>
      </p:sp>
    </p:spTree>
    <p:extLst>
      <p:ext uri="{BB962C8B-B14F-4D97-AF65-F5344CB8AC3E}">
        <p14:creationId xmlns:p14="http://schemas.microsoft.com/office/powerpoint/2010/main" val="80560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To call the actor class constructor with one or more arguments, it is necessary to create the Props object in a different way. One alternative is shown here; the apply() method of Props is called with the class object for the actor class, followed by the arguments needed for the constructor. The name follows as the (optional) second argument to the factory method.</a:t>
            </a:r>
            <a:endParaRPr lang="en-US" dirty="0"/>
          </a:p>
        </p:txBody>
      </p:sp>
    </p:spTree>
    <p:extLst>
      <p:ext uri="{BB962C8B-B14F-4D97-AF65-F5344CB8AC3E}">
        <p14:creationId xmlns:p14="http://schemas.microsoft.com/office/powerpoint/2010/main" val="5901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8/26/16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8/26/16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8/26/16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8/26/16</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About Actors</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79347"/>
            <a:ext cx="6985000" cy="1460500"/>
          </a:xfrm>
        </p:spPr>
        <p:txBody>
          <a:bodyPr/>
          <a:lstStyle/>
          <a:p>
            <a:r>
              <a:rPr lang="en-US" dirty="0" smtClean="0">
                <a:latin typeface="Courier"/>
                <a:cs typeface="Courier"/>
              </a:rPr>
              <a:t>Props</a:t>
            </a:r>
            <a:r>
              <a:rPr lang="en-US" dirty="0" smtClean="0"/>
              <a:t> allows constructor arguments to be passed</a:t>
            </a:r>
          </a:p>
          <a:p>
            <a:pPr lvl="2"/>
            <a:r>
              <a:rPr lang="en-US" dirty="0" smtClean="0"/>
              <a:t>different mechanisms</a:t>
            </a:r>
          </a:p>
          <a:p>
            <a:pPr lvl="2"/>
            <a:r>
              <a:rPr lang="en-US" dirty="0" smtClean="0"/>
              <a:t>use </a:t>
            </a:r>
            <a:r>
              <a:rPr lang="en-US" dirty="0" smtClean="0">
                <a:latin typeface="Courier"/>
                <a:cs typeface="Courier"/>
              </a:rPr>
              <a:t>apply()</a:t>
            </a:r>
            <a:r>
              <a:rPr lang="en-US" dirty="0" smtClean="0"/>
              <a:t> method</a:t>
            </a:r>
          </a:p>
        </p:txBody>
      </p:sp>
      <p:sp>
        <p:nvSpPr>
          <p:cNvPr id="4" name="TextBox 3"/>
          <p:cNvSpPr txBox="1"/>
          <p:nvPr/>
        </p:nvSpPr>
        <p:spPr>
          <a:xfrm>
            <a:off x="617682" y="2210094"/>
            <a:ext cx="7889586" cy="1077218"/>
          </a:xfrm>
          <a:prstGeom prst="rect">
            <a:avLst/>
          </a:prstGeom>
          <a:solidFill>
            <a:srgbClr val="FFFFFF"/>
          </a:solidFill>
          <a:ln>
            <a:solidFill>
              <a:schemeClr val="tx1"/>
            </a:solidFill>
          </a:ln>
        </p:spPr>
        <p:txBody>
          <a:bodyPr wrap="square" rtlCol="0">
            <a:spAutoFit/>
          </a:bodyPr>
          <a:lstStyle/>
          <a:p>
            <a:r>
              <a:rPr lang="en-US" sz="1600" dirty="0">
                <a:latin typeface="Courier"/>
                <a:cs typeface="Courier"/>
              </a:rPr>
              <a:t>class </a:t>
            </a:r>
            <a:r>
              <a:rPr lang="en-US" sz="1600" dirty="0" err="1">
                <a:latin typeface="Courier"/>
                <a:cs typeface="Courier"/>
              </a:rPr>
              <a:t>TickActor</a:t>
            </a:r>
            <a:r>
              <a:rPr lang="en-US" sz="1600" dirty="0">
                <a:latin typeface="Courier"/>
                <a:cs typeface="Courier"/>
              </a:rPr>
              <a:t> ( </a:t>
            </a:r>
            <a:r>
              <a:rPr lang="en-US" sz="1600" dirty="0" err="1">
                <a:latin typeface="Courier"/>
                <a:cs typeface="Courier"/>
              </a:rPr>
              <a:t>msg</a:t>
            </a:r>
            <a:r>
              <a:rPr lang="en-US" sz="1600" dirty="0">
                <a:latin typeface="Courier"/>
                <a:cs typeface="Courier"/>
              </a:rPr>
              <a:t>: String ) extends Actor with </a:t>
            </a:r>
            <a:r>
              <a:rPr lang="en-US" sz="1600" dirty="0" err="1">
                <a:latin typeface="Courier"/>
                <a:cs typeface="Courier"/>
              </a:rPr>
              <a:t>ActorLogging</a:t>
            </a:r>
            <a:r>
              <a:rPr lang="en-US" sz="1600" dirty="0">
                <a:latin typeface="Courier"/>
                <a:cs typeface="Courier"/>
              </a:rPr>
              <a:t> { </a:t>
            </a:r>
          </a:p>
          <a:p>
            <a:r>
              <a:rPr lang="en-US" sz="1600" dirty="0">
                <a:latin typeface="Courier"/>
                <a:cs typeface="Courier"/>
              </a:rPr>
              <a:t>  … </a:t>
            </a:r>
          </a:p>
          <a:p>
            <a:r>
              <a:rPr lang="en-US" sz="1600" dirty="0">
                <a:latin typeface="Courier"/>
                <a:cs typeface="Courier"/>
              </a:rPr>
              <a:t>}</a:t>
            </a:r>
          </a:p>
        </p:txBody>
      </p:sp>
      <p:sp>
        <p:nvSpPr>
          <p:cNvPr id="5" name="TextBox 4"/>
          <p:cNvSpPr txBox="1"/>
          <p:nvPr/>
        </p:nvSpPr>
        <p:spPr>
          <a:xfrm>
            <a:off x="1111910" y="3117619"/>
            <a:ext cx="7165191" cy="1569660"/>
          </a:xfrm>
          <a:prstGeom prst="rect">
            <a:avLst/>
          </a:prstGeom>
          <a:solidFill>
            <a:srgbClr val="FFFFFF"/>
          </a:solidFill>
          <a:ln>
            <a:solidFill>
              <a:schemeClr val="tx1"/>
            </a:solidFill>
          </a:ln>
        </p:spPr>
        <p:txBody>
          <a:bodyPr wrap="square" rtlCol="0">
            <a:spAutoFit/>
          </a:bodyPr>
          <a:lstStyle/>
          <a:p>
            <a:endParaRPr lang="en-US" sz="1600" i="1" dirty="0">
              <a:latin typeface="Courier"/>
              <a:cs typeface="Courier"/>
            </a:endParaRPr>
          </a:p>
          <a:p>
            <a:r>
              <a:rPr lang="en-US" sz="1600" i="1" dirty="0">
                <a:latin typeface="Courier"/>
                <a:cs typeface="Courier"/>
              </a:rPr>
              <a:t>// Need to pass argument to constructor</a:t>
            </a:r>
          </a:p>
          <a:p>
            <a:endParaRPr lang="en-US" sz="1600" i="1" dirty="0">
              <a:latin typeface="Courier"/>
              <a:cs typeface="Courier"/>
            </a:endParaRPr>
          </a:p>
          <a:p>
            <a:r>
              <a:rPr lang="en-US" sz="1600" dirty="0" err="1">
                <a:latin typeface="Courier"/>
                <a:cs typeface="Courier"/>
              </a:rPr>
              <a:t>val</a:t>
            </a:r>
            <a:r>
              <a:rPr lang="en-US" sz="1600" dirty="0">
                <a:latin typeface="Courier"/>
                <a:cs typeface="Courier"/>
              </a:rPr>
              <a:t> </a:t>
            </a:r>
            <a:r>
              <a:rPr lang="en-US" sz="1600" dirty="0" err="1">
                <a:latin typeface="Courier"/>
                <a:cs typeface="Courier"/>
              </a:rPr>
              <a:t>tickActor</a:t>
            </a:r>
            <a:r>
              <a:rPr lang="en-US" sz="1600" dirty="0">
                <a:latin typeface="Courier"/>
                <a:cs typeface="Courier"/>
              </a:rPr>
              <a:t> = </a:t>
            </a:r>
            <a:r>
              <a:rPr lang="en-US" sz="1600" dirty="0" err="1">
                <a:latin typeface="Courier"/>
                <a:cs typeface="Courier"/>
              </a:rPr>
              <a:t>context.actorOf</a:t>
            </a:r>
            <a:r>
              <a:rPr lang="en-US" sz="1600" dirty="0">
                <a:latin typeface="Courier"/>
                <a:cs typeface="Courier"/>
              </a:rPr>
              <a:t>(Props(</a:t>
            </a:r>
            <a:r>
              <a:rPr lang="en-US" sz="1600" dirty="0" err="1">
                <a:latin typeface="Courier"/>
                <a:cs typeface="Courier"/>
              </a:rPr>
              <a:t>classOf</a:t>
            </a:r>
            <a:r>
              <a:rPr lang="en-US" sz="1600" dirty="0">
                <a:latin typeface="Courier"/>
                <a:cs typeface="Courier"/>
              </a:rPr>
              <a:t>[</a:t>
            </a:r>
            <a:r>
              <a:rPr lang="en-US" sz="1600" dirty="0" err="1">
                <a:latin typeface="Courier"/>
                <a:cs typeface="Courier"/>
              </a:rPr>
              <a:t>TockActor</a:t>
            </a:r>
            <a:r>
              <a:rPr lang="en-US" sz="1600" dirty="0">
                <a:latin typeface="Courier"/>
                <a:cs typeface="Courier"/>
              </a:rPr>
              <a:t>], </a:t>
            </a:r>
            <a:br>
              <a:rPr lang="en-US" sz="1600" dirty="0">
                <a:latin typeface="Courier"/>
                <a:cs typeface="Courier"/>
              </a:rPr>
            </a:br>
            <a:r>
              <a:rPr lang="en-US" sz="1600" dirty="0">
                <a:latin typeface="Courier"/>
                <a:cs typeface="Courier"/>
              </a:rPr>
              <a:t>                                       "tick"), </a:t>
            </a:r>
            <a:br>
              <a:rPr lang="en-US" sz="1600" dirty="0">
                <a:latin typeface="Courier"/>
                <a:cs typeface="Courier"/>
              </a:rPr>
            </a:br>
            <a:r>
              <a:rPr lang="en-US" sz="1600" dirty="0">
                <a:latin typeface="Courier"/>
                <a:cs typeface="Courier"/>
              </a:rPr>
              <a:t>                                "</a:t>
            </a:r>
            <a:r>
              <a:rPr lang="en-US" sz="1600" dirty="0" smtClean="0">
                <a:latin typeface="Courier"/>
                <a:cs typeface="Courier"/>
              </a:rPr>
              <a:t>ticker</a:t>
            </a:r>
            <a:r>
              <a:rPr lang="en-US" sz="1600" dirty="0">
                <a:latin typeface="Courier"/>
                <a:cs typeface="Courier"/>
              </a:rPr>
              <a:t>")</a:t>
            </a:r>
          </a:p>
        </p:txBody>
      </p:sp>
    </p:spTree>
    <p:extLst>
      <p:ext uri="{BB962C8B-B14F-4D97-AF65-F5344CB8AC3E}">
        <p14:creationId xmlns:p14="http://schemas.microsoft.com/office/powerpoint/2010/main" val="3463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13338"/>
            <a:ext cx="6985000" cy="1460500"/>
          </a:xfrm>
        </p:spPr>
        <p:txBody>
          <a:bodyPr/>
          <a:lstStyle/>
          <a:p>
            <a:r>
              <a:rPr lang="en-US" dirty="0" smtClean="0">
                <a:cs typeface="Courier"/>
              </a:rPr>
              <a:t>Alternative approach based on companion object for actor</a:t>
            </a:r>
            <a:endParaRPr lang="en-US" dirty="0" smtClean="0"/>
          </a:p>
          <a:p>
            <a:pPr lvl="2"/>
            <a:r>
              <a:rPr lang="en-US" dirty="0" smtClean="0"/>
              <a:t>recommended approach as most flexible</a:t>
            </a:r>
          </a:p>
        </p:txBody>
      </p:sp>
      <p:sp>
        <p:nvSpPr>
          <p:cNvPr id="4" name="TextBox 3"/>
          <p:cNvSpPr txBox="1"/>
          <p:nvPr/>
        </p:nvSpPr>
        <p:spPr>
          <a:xfrm>
            <a:off x="755649" y="1952007"/>
            <a:ext cx="7177067" cy="1600438"/>
          </a:xfrm>
          <a:prstGeom prst="rect">
            <a:avLst/>
          </a:prstGeom>
          <a:solidFill>
            <a:srgbClr val="FFFFFF"/>
          </a:solidFill>
          <a:ln>
            <a:solidFill>
              <a:schemeClr val="tx1"/>
            </a:solidFill>
          </a:ln>
        </p:spPr>
        <p:txBody>
          <a:bodyPr wrap="square" rtlCol="0">
            <a:spAutoFit/>
          </a:bodyPr>
          <a:lstStyle/>
          <a:p>
            <a:r>
              <a:rPr lang="en-US" sz="1400" dirty="0">
                <a:latin typeface="Courier"/>
                <a:cs typeface="Courier"/>
              </a:rPr>
              <a:t>class </a:t>
            </a:r>
            <a:r>
              <a:rPr lang="en-US" sz="1400" dirty="0" err="1">
                <a:latin typeface="Courier"/>
                <a:cs typeface="Courier"/>
              </a:rPr>
              <a:t>TickActor</a:t>
            </a:r>
            <a:r>
              <a:rPr lang="en-US" sz="1400" dirty="0">
                <a:latin typeface="Courier"/>
                <a:cs typeface="Courier"/>
              </a:rPr>
              <a:t> ( </a:t>
            </a:r>
            <a:r>
              <a:rPr lang="en-US" sz="1400" dirty="0" err="1">
                <a:latin typeface="Courier"/>
                <a:cs typeface="Courier"/>
              </a:rPr>
              <a:t>msg</a:t>
            </a:r>
            <a:r>
              <a:rPr lang="en-US" sz="1400" dirty="0">
                <a:latin typeface="Courier"/>
                <a:cs typeface="Courier"/>
              </a:rPr>
              <a:t>: String ) extends Actor with </a:t>
            </a:r>
            <a:r>
              <a:rPr lang="en-US" sz="1400" dirty="0" err="1">
                <a:latin typeface="Courier"/>
                <a:cs typeface="Courier"/>
              </a:rPr>
              <a:t>ActorLogging</a:t>
            </a:r>
            <a:r>
              <a:rPr lang="en-US" sz="1400" dirty="0">
                <a:latin typeface="Courier"/>
                <a:cs typeface="Courier"/>
              </a:rPr>
              <a:t> { </a:t>
            </a:r>
          </a:p>
          <a:p>
            <a:r>
              <a:rPr lang="en-US" sz="1400" dirty="0">
                <a:latin typeface="Courier"/>
                <a:cs typeface="Courier"/>
              </a:rPr>
              <a:t>  … </a:t>
            </a:r>
          </a:p>
          <a:p>
            <a:r>
              <a:rPr lang="en-US" sz="1400" dirty="0">
                <a:latin typeface="Courier"/>
                <a:cs typeface="Courier"/>
              </a:rPr>
              <a:t>}</a:t>
            </a:r>
          </a:p>
          <a:p>
            <a:endParaRPr lang="en-US" sz="1400" dirty="0">
              <a:latin typeface="Courier"/>
              <a:cs typeface="Courier"/>
            </a:endParaRPr>
          </a:p>
          <a:p>
            <a:r>
              <a:rPr lang="en-US" sz="1400" dirty="0">
                <a:latin typeface="Courier"/>
                <a:cs typeface="Courier"/>
              </a:rPr>
              <a:t>object </a:t>
            </a:r>
            <a:r>
              <a:rPr lang="en-US" sz="1400" dirty="0" err="1">
                <a:latin typeface="Courier"/>
                <a:cs typeface="Courier"/>
              </a:rPr>
              <a:t>TickActor</a:t>
            </a:r>
            <a:r>
              <a:rPr lang="en-US" sz="1400" dirty="0">
                <a:latin typeface="Courier"/>
                <a:cs typeface="Courier"/>
              </a:rPr>
              <a:t> {</a:t>
            </a:r>
          </a:p>
          <a:p>
            <a:r>
              <a:rPr lang="en-US" sz="1400" dirty="0">
                <a:latin typeface="Courier"/>
                <a:cs typeface="Courier"/>
              </a:rPr>
              <a:t>  </a:t>
            </a:r>
            <a:r>
              <a:rPr lang="en-US" sz="1400" dirty="0" err="1">
                <a:latin typeface="Courier"/>
                <a:cs typeface="Courier"/>
              </a:rPr>
              <a:t>def</a:t>
            </a:r>
            <a:r>
              <a:rPr lang="en-US" sz="1400" dirty="0">
                <a:latin typeface="Courier"/>
                <a:cs typeface="Courier"/>
              </a:rPr>
              <a:t> props( m: String ) = Props( </a:t>
            </a:r>
            <a:r>
              <a:rPr lang="en-US" sz="1400" dirty="0" err="1">
                <a:latin typeface="Courier"/>
                <a:cs typeface="Courier"/>
              </a:rPr>
              <a:t>classOf</a:t>
            </a:r>
            <a:r>
              <a:rPr lang="en-US" sz="1400" dirty="0">
                <a:latin typeface="Courier"/>
                <a:cs typeface="Courier"/>
              </a:rPr>
              <a:t>[</a:t>
            </a:r>
            <a:r>
              <a:rPr lang="en-US" sz="1400" dirty="0" err="1">
                <a:latin typeface="Courier"/>
                <a:cs typeface="Courier"/>
              </a:rPr>
              <a:t>TickActor</a:t>
            </a:r>
            <a:r>
              <a:rPr lang="en-US" sz="1400" dirty="0">
                <a:latin typeface="Courier"/>
                <a:cs typeface="Courier"/>
              </a:rPr>
              <a:t>], m )</a:t>
            </a:r>
          </a:p>
          <a:p>
            <a:r>
              <a:rPr lang="en-US" sz="1400" dirty="0">
                <a:latin typeface="Courier"/>
                <a:cs typeface="Courier"/>
              </a:rPr>
              <a:t>}</a:t>
            </a:r>
          </a:p>
        </p:txBody>
      </p:sp>
      <p:sp>
        <p:nvSpPr>
          <p:cNvPr id="5" name="TextBox 4"/>
          <p:cNvSpPr txBox="1"/>
          <p:nvPr/>
        </p:nvSpPr>
        <p:spPr>
          <a:xfrm>
            <a:off x="1143000" y="3365500"/>
            <a:ext cx="6633350" cy="1384995"/>
          </a:xfrm>
          <a:prstGeom prst="rect">
            <a:avLst/>
          </a:prstGeom>
          <a:solidFill>
            <a:srgbClr val="FFFFFF"/>
          </a:solidFill>
          <a:ln>
            <a:solidFill>
              <a:schemeClr val="tx1"/>
            </a:solidFill>
          </a:ln>
        </p:spPr>
        <p:txBody>
          <a:bodyPr wrap="square" rtlCol="0">
            <a:spAutoFit/>
          </a:bodyPr>
          <a:lstStyle/>
          <a:p>
            <a:endParaRPr lang="en-US" sz="1400" i="1" dirty="0">
              <a:latin typeface="Courier"/>
              <a:cs typeface="Courier"/>
            </a:endParaRPr>
          </a:p>
          <a:p>
            <a:r>
              <a:rPr lang="en-US" sz="1400" i="1" dirty="0">
                <a:latin typeface="Courier"/>
                <a:cs typeface="Courier"/>
              </a:rPr>
              <a:t>// Create using method from companion object</a:t>
            </a:r>
          </a:p>
          <a:p>
            <a:endParaRPr lang="en-US" sz="1400" i="1" dirty="0">
              <a:latin typeface="Courier"/>
              <a:cs typeface="Courier"/>
            </a:endParaRPr>
          </a:p>
          <a:p>
            <a:r>
              <a:rPr lang="en-US" sz="1400" dirty="0" err="1">
                <a:latin typeface="Courier"/>
                <a:cs typeface="Courier"/>
              </a:rPr>
              <a:t>val</a:t>
            </a:r>
            <a:r>
              <a:rPr lang="en-US" sz="1400" dirty="0">
                <a:latin typeface="Courier"/>
                <a:cs typeface="Courier"/>
              </a:rPr>
              <a:t> </a:t>
            </a:r>
            <a:r>
              <a:rPr lang="en-US" sz="1400" dirty="0" err="1">
                <a:latin typeface="Courier"/>
                <a:cs typeface="Courier"/>
              </a:rPr>
              <a:t>tickActor</a:t>
            </a:r>
            <a:r>
              <a:rPr lang="en-US" sz="1400" dirty="0">
                <a:latin typeface="Courier"/>
                <a:cs typeface="Courier"/>
              </a:rPr>
              <a:t> = </a:t>
            </a:r>
            <a:r>
              <a:rPr lang="en-US" sz="1400" dirty="0" err="1">
                <a:latin typeface="Courier"/>
                <a:cs typeface="Courier"/>
              </a:rPr>
              <a:t>context.actorOf</a:t>
            </a:r>
            <a:r>
              <a:rPr lang="en-US" sz="1400" dirty="0">
                <a:latin typeface="Courier"/>
                <a:cs typeface="Courier"/>
              </a:rPr>
              <a:t>( </a:t>
            </a:r>
            <a:r>
              <a:rPr lang="en-US" sz="1400" dirty="0" err="1">
                <a:latin typeface="Courier"/>
                <a:cs typeface="Courier"/>
              </a:rPr>
              <a:t>TickActor.props</a:t>
            </a:r>
            <a:r>
              <a:rPr lang="en-US" sz="1400" dirty="0">
                <a:latin typeface="Courier"/>
                <a:cs typeface="Courier"/>
              </a:rPr>
              <a:t>("tick"),</a:t>
            </a:r>
            <a:br>
              <a:rPr lang="en-US" sz="1400" dirty="0">
                <a:latin typeface="Courier"/>
                <a:cs typeface="Courier"/>
              </a:rPr>
            </a:br>
            <a:r>
              <a:rPr lang="en-US" sz="1400" dirty="0">
                <a:latin typeface="Courier"/>
                <a:cs typeface="Courier"/>
              </a:rPr>
              <a:t>                                  "ticker")</a:t>
            </a:r>
          </a:p>
          <a:p>
            <a:endParaRPr lang="en-US" sz="1400" dirty="0">
              <a:latin typeface="Courier"/>
              <a:cs typeface="Courier"/>
            </a:endParaRPr>
          </a:p>
        </p:txBody>
      </p:sp>
    </p:spTree>
    <p:extLst>
      <p:ext uri="{BB962C8B-B14F-4D97-AF65-F5344CB8AC3E}">
        <p14:creationId xmlns:p14="http://schemas.microsoft.com/office/powerpoint/2010/main" val="11909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 Existing Actor</a:t>
            </a:r>
            <a:endParaRPr lang="en-US" dirty="0"/>
          </a:p>
        </p:txBody>
      </p:sp>
      <p:sp>
        <p:nvSpPr>
          <p:cNvPr id="3" name="Content Placeholder 2"/>
          <p:cNvSpPr>
            <a:spLocks noGrp="1"/>
          </p:cNvSpPr>
          <p:nvPr>
            <p:ph idx="1"/>
          </p:nvPr>
        </p:nvSpPr>
        <p:spPr>
          <a:xfrm>
            <a:off x="628650" y="1079500"/>
            <a:ext cx="6985000" cy="1714500"/>
          </a:xfrm>
        </p:spPr>
        <p:txBody>
          <a:bodyPr/>
          <a:lstStyle/>
          <a:p>
            <a:r>
              <a:rPr lang="en-US" dirty="0" smtClean="0"/>
              <a:t>Obtaining </a:t>
            </a:r>
            <a:r>
              <a:rPr lang="en-US" dirty="0" err="1" smtClean="0">
                <a:latin typeface="Courier"/>
                <a:cs typeface="Courier"/>
              </a:rPr>
              <a:t>ActorRef</a:t>
            </a:r>
            <a:r>
              <a:rPr lang="en-US" dirty="0" smtClean="0"/>
              <a:t> to actor already running</a:t>
            </a:r>
          </a:p>
          <a:p>
            <a:pPr lvl="2"/>
            <a:r>
              <a:rPr lang="en-US" dirty="0" smtClean="0"/>
              <a:t>rather than creating the actor</a:t>
            </a:r>
          </a:p>
          <a:p>
            <a:pPr lvl="2"/>
            <a:endParaRPr lang="en-US" dirty="0"/>
          </a:p>
          <a:p>
            <a:r>
              <a:rPr lang="en-US" dirty="0" smtClean="0"/>
              <a:t>Use </a:t>
            </a:r>
            <a:r>
              <a:rPr lang="en-US" dirty="0" err="1" smtClean="0">
                <a:latin typeface="Courier"/>
                <a:cs typeface="Courier"/>
              </a:rPr>
              <a:t>actorSelection</a:t>
            </a:r>
            <a:r>
              <a:rPr lang="en-US" dirty="0" smtClean="0"/>
              <a:t> instead of </a:t>
            </a:r>
            <a:r>
              <a:rPr lang="en-US" dirty="0" err="1" smtClean="0">
                <a:latin typeface="Courier"/>
                <a:cs typeface="Courier"/>
              </a:rPr>
              <a:t>actorOf</a:t>
            </a:r>
            <a:endParaRPr lang="en-US" dirty="0" smtClean="0">
              <a:latin typeface="Courier"/>
              <a:cs typeface="Courier"/>
            </a:endParaRPr>
          </a:p>
          <a:p>
            <a:pPr lvl="2"/>
            <a:r>
              <a:rPr lang="en-US" dirty="0" smtClean="0">
                <a:cs typeface="Courier"/>
              </a:rPr>
              <a:t>refer to actor using its pathname</a:t>
            </a:r>
            <a:endParaRPr lang="en-US" dirty="0">
              <a:cs typeface="Courier"/>
            </a:endParaRPr>
          </a:p>
        </p:txBody>
      </p:sp>
      <p:sp>
        <p:nvSpPr>
          <p:cNvPr id="4" name="TextBox 3"/>
          <p:cNvSpPr txBox="1"/>
          <p:nvPr/>
        </p:nvSpPr>
        <p:spPr>
          <a:xfrm>
            <a:off x="724395" y="2794000"/>
            <a:ext cx="7588332" cy="2225225"/>
          </a:xfrm>
          <a:prstGeom prst="rect">
            <a:avLst/>
          </a:prstGeom>
          <a:solidFill>
            <a:srgbClr val="FFFFFF"/>
          </a:solidFill>
          <a:ln>
            <a:solidFill>
              <a:schemeClr val="tx1"/>
            </a:solidFill>
          </a:ln>
        </p:spPr>
        <p:txBody>
          <a:bodyPr wrap="square" rtlCol="0">
            <a:spAutoFit/>
          </a:bodyPr>
          <a:lstStyle/>
          <a:p>
            <a:pPr>
              <a:lnSpc>
                <a:spcPct val="110000"/>
              </a:lnSpc>
            </a:pPr>
            <a:r>
              <a:rPr lang="en-US" sz="1400" dirty="0">
                <a:latin typeface="Courier"/>
                <a:cs typeface="Courier"/>
              </a:rPr>
              <a:t> …</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ttSystem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a:t>
            </a:r>
            <a:r>
              <a:rPr lang="en-US" sz="1400" dirty="0" err="1">
                <a:latin typeface="Courier"/>
                <a:cs typeface="Courier"/>
              </a:rPr>
              <a:t>TickTock</a:t>
            </a:r>
            <a:r>
              <a:rPr lang="en-US" sz="1400" dirty="0">
                <a:latin typeface="Courier"/>
                <a:cs typeface="Courier"/>
              </a:rPr>
              <a:t>")</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ticker = </a:t>
            </a:r>
            <a:r>
              <a:rPr lang="en-US" sz="1400" dirty="0" err="1">
                <a:latin typeface="Courier"/>
                <a:cs typeface="Courier"/>
              </a:rPr>
              <a:t>ttSystem.actorOf</a:t>
            </a:r>
            <a:r>
              <a:rPr lang="en-US" sz="1400" dirty="0">
                <a:latin typeface="Courier"/>
                <a:cs typeface="Courier"/>
              </a:rPr>
              <a:t>( Props[</a:t>
            </a:r>
            <a:r>
              <a:rPr lang="en-US" sz="1400" dirty="0" err="1">
                <a:latin typeface="Courier"/>
                <a:cs typeface="Courier"/>
              </a:rPr>
              <a:t>TickActor</a:t>
            </a:r>
            <a:r>
              <a:rPr lang="en-US" sz="1400" dirty="0">
                <a:latin typeface="Courier"/>
                <a:cs typeface="Courier"/>
              </a:rPr>
              <a:t>], name = "Tick")</a:t>
            </a:r>
          </a:p>
          <a:p>
            <a:pPr>
              <a:lnSpc>
                <a:spcPct val="110000"/>
              </a:lnSpc>
            </a:pPr>
            <a:r>
              <a:rPr lang="en-US" sz="1400" dirty="0">
                <a:latin typeface="Courier"/>
                <a:cs typeface="Courier"/>
              </a:rPr>
              <a:t> …  </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ticker2 = </a:t>
            </a:r>
            <a:r>
              <a:rPr lang="en-US" sz="1400" dirty="0" err="1">
                <a:solidFill>
                  <a:schemeClr val="accent1">
                    <a:lumMod val="75000"/>
                  </a:schemeClr>
                </a:solidFill>
                <a:latin typeface="Courier"/>
                <a:cs typeface="Courier"/>
              </a:rPr>
              <a:t>ttSystem.actorSelection</a:t>
            </a:r>
            <a:r>
              <a:rPr lang="en-US" sz="1400" dirty="0">
                <a:solidFill>
                  <a:schemeClr val="accent1">
                    <a:lumMod val="75000"/>
                  </a:schemeClr>
                </a:solidFill>
                <a:latin typeface="Courier"/>
                <a:cs typeface="Courier"/>
              </a:rPr>
              <a:t>("</a:t>
            </a:r>
            <a:r>
              <a:rPr lang="en-US" sz="1400" dirty="0" err="1">
                <a:solidFill>
                  <a:schemeClr val="accent1">
                    <a:lumMod val="75000"/>
                  </a:schemeClr>
                </a:solidFill>
                <a:latin typeface="Courier"/>
                <a:cs typeface="Courier"/>
              </a:rPr>
              <a:t>akka</a:t>
            </a:r>
            <a:r>
              <a:rPr lang="en-US" sz="1400" dirty="0">
                <a:solidFill>
                  <a:schemeClr val="accent1">
                    <a:lumMod val="75000"/>
                  </a:schemeClr>
                </a:solidFill>
                <a:latin typeface="Courier"/>
                <a:cs typeface="Courier"/>
              </a:rPr>
              <a:t>://</a:t>
            </a:r>
            <a:r>
              <a:rPr lang="en-US" sz="1400" dirty="0" err="1">
                <a:solidFill>
                  <a:schemeClr val="accent1">
                    <a:lumMod val="75000"/>
                  </a:schemeClr>
                </a:solidFill>
                <a:latin typeface="Courier"/>
                <a:cs typeface="Courier"/>
              </a:rPr>
              <a:t>TickTock</a:t>
            </a:r>
            <a:r>
              <a:rPr lang="en-US" sz="1400" dirty="0">
                <a:solidFill>
                  <a:schemeClr val="accent1">
                    <a:lumMod val="75000"/>
                  </a:schemeClr>
                </a:solidFill>
                <a:latin typeface="Courier"/>
                <a:cs typeface="Courier"/>
              </a:rPr>
              <a:t>/user/Tick")</a:t>
            </a:r>
          </a:p>
          <a:p>
            <a:pPr>
              <a:lnSpc>
                <a:spcPct val="110000"/>
              </a:lnSpc>
            </a:pPr>
            <a:r>
              <a:rPr lang="en-US" sz="1400" dirty="0">
                <a:latin typeface="Courier"/>
                <a:cs typeface="Courier"/>
              </a:rPr>
              <a:t> …</a:t>
            </a:r>
          </a:p>
          <a:p>
            <a:pPr>
              <a:lnSpc>
                <a:spcPct val="110000"/>
              </a:lnSpc>
            </a:pPr>
            <a:r>
              <a:rPr lang="en-US" sz="1400" dirty="0">
                <a:latin typeface="Courier"/>
                <a:cs typeface="Courier"/>
              </a:rPr>
              <a:t> ticker ! </a:t>
            </a:r>
            <a:r>
              <a:rPr lang="en-US" sz="1400" dirty="0" err="1">
                <a:latin typeface="Courier"/>
                <a:cs typeface="Courier"/>
              </a:rPr>
              <a:t>TickMessage</a:t>
            </a:r>
            <a:endParaRPr lang="en-US" sz="1400" dirty="0">
              <a:latin typeface="Courier"/>
              <a:cs typeface="Courier"/>
            </a:endParaRPr>
          </a:p>
          <a:p>
            <a:pPr>
              <a:lnSpc>
                <a:spcPct val="110000"/>
              </a:lnSpc>
            </a:pPr>
            <a:r>
              <a:rPr lang="en-US" sz="1400" dirty="0">
                <a:latin typeface="Courier"/>
                <a:cs typeface="Courier"/>
              </a:rPr>
              <a:t> ticker2 ! </a:t>
            </a:r>
            <a:r>
              <a:rPr lang="en-US" sz="1400" dirty="0" err="1">
                <a:latin typeface="Courier"/>
                <a:cs typeface="Courier"/>
              </a:rPr>
              <a:t>TickMessage</a:t>
            </a:r>
            <a:endParaRPr lang="en-US" sz="1400" dirty="0">
              <a:latin typeface="Courier"/>
              <a:cs typeface="Courier"/>
            </a:endParaRPr>
          </a:p>
          <a:p>
            <a:pPr>
              <a:lnSpc>
                <a:spcPct val="110000"/>
              </a:lnSpc>
            </a:pPr>
            <a:r>
              <a:rPr lang="en-US" sz="1400" dirty="0">
                <a:latin typeface="Courier"/>
                <a:cs typeface="Courier"/>
              </a:rPr>
              <a:t> …</a:t>
            </a:r>
          </a:p>
        </p:txBody>
      </p:sp>
      <p:sp>
        <p:nvSpPr>
          <p:cNvPr id="5" name="Right Brace 4"/>
          <p:cNvSpPr/>
          <p:nvPr/>
        </p:nvSpPr>
        <p:spPr bwMode="auto">
          <a:xfrm>
            <a:off x="3556000" y="4191000"/>
            <a:ext cx="254000" cy="444500"/>
          </a:xfrm>
          <a:prstGeom prst="rightBrace">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TextBox 5"/>
          <p:cNvSpPr txBox="1"/>
          <p:nvPr/>
        </p:nvSpPr>
        <p:spPr>
          <a:xfrm>
            <a:off x="3937000" y="4191000"/>
            <a:ext cx="1558760" cy="502573"/>
          </a:xfrm>
          <a:prstGeom prst="rect">
            <a:avLst/>
          </a:prstGeom>
          <a:solidFill>
            <a:srgbClr val="FFFFFF"/>
          </a:solidFill>
          <a:ln>
            <a:solidFill>
              <a:srgbClr val="000000"/>
            </a:solidFill>
          </a:ln>
        </p:spPr>
        <p:txBody>
          <a:bodyPr wrap="none" rtlCol="0">
            <a:spAutoFit/>
          </a:bodyPr>
          <a:lstStyle/>
          <a:p>
            <a:r>
              <a:rPr lang="en-US" sz="1333" dirty="0"/>
              <a:t>Both messages sent</a:t>
            </a:r>
            <a:br>
              <a:rPr lang="en-US" sz="1333" dirty="0"/>
            </a:br>
            <a:r>
              <a:rPr lang="en-US" sz="1333" dirty="0"/>
              <a:t>to same actor</a:t>
            </a:r>
          </a:p>
        </p:txBody>
      </p:sp>
    </p:spTree>
    <p:extLst>
      <p:ext uri="{BB962C8B-B14F-4D97-AF65-F5344CB8AC3E}">
        <p14:creationId xmlns:p14="http://schemas.microsoft.com/office/powerpoint/2010/main" val="196691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5495994" y="2114813"/>
            <a:ext cx="2313393" cy="2896790"/>
          </a:xfrm>
          <a:prstGeom prst="rect">
            <a:avLst/>
          </a:prstGeom>
          <a:solidFill>
            <a:srgbClr val="E3E7FF"/>
          </a:solidFill>
          <a:ln w="3175" cmpd="sng">
            <a:solidFill>
              <a:srgbClr val="BFC8FB"/>
            </a:solidFill>
            <a:miter lim="800000"/>
            <a:headEnd/>
            <a:tailEnd/>
          </a:ln>
          <a:effectLst/>
          <a:extLst/>
        </p:spPr>
        <p:txBody>
          <a:bodyPr wrap="square" lIns="120000" tIns="114000" rIns="75407" bIns="114000">
            <a:spAutoFit/>
          </a:bodyPr>
          <a:lstStyle/>
          <a:p>
            <a:r>
              <a:rPr lang="en-US" sz="1333" dirty="0" err="1">
                <a:latin typeface="Courier"/>
                <a:cs typeface="Courier"/>
              </a:rPr>
              <a:t>TickTock</a:t>
            </a:r>
            <a:r>
              <a:rPr lang="en-US" sz="1333" dirty="0">
                <a:latin typeface="Courier"/>
                <a:cs typeface="Courier"/>
              </a:rPr>
              <a:t> {</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howlong</a:t>
            </a:r>
            <a:r>
              <a:rPr lang="en-US" sz="1333" dirty="0">
                <a:latin typeface="Courier"/>
                <a:cs typeface="Courier"/>
              </a:rPr>
              <a:t> = 2</a:t>
            </a:r>
          </a:p>
          <a:p>
            <a:r>
              <a:rPr lang="en-US" sz="1333" dirty="0">
                <a:latin typeface="Courier"/>
                <a:cs typeface="Courier"/>
              </a:rPr>
              <a:t>  </a:t>
            </a:r>
          </a:p>
          <a:p>
            <a:r>
              <a:rPr lang="en-US" sz="1333" dirty="0">
                <a:latin typeface="Courier"/>
                <a:cs typeface="Courier"/>
              </a:rPr>
              <a:t>  Ticker {</a:t>
            </a:r>
          </a:p>
          <a:p>
            <a:r>
              <a:rPr lang="en-US" sz="1333" dirty="0">
                <a:latin typeface="Courier"/>
                <a:cs typeface="Courier"/>
              </a:rPr>
              <a:t>    message : "Ping"</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Tocker</a:t>
            </a:r>
            <a:r>
              <a:rPr lang="en-US" sz="1333" dirty="0">
                <a:latin typeface="Courier"/>
                <a:cs typeface="Courier"/>
              </a:rPr>
              <a:t> {</a:t>
            </a:r>
          </a:p>
          <a:p>
            <a:r>
              <a:rPr lang="en-US" sz="1333" dirty="0">
                <a:latin typeface="Courier"/>
                <a:cs typeface="Courier"/>
              </a:rPr>
              <a:t>    message : "Pong"</a:t>
            </a:r>
          </a:p>
          <a:p>
            <a:r>
              <a:rPr lang="en-US" sz="1333" dirty="0">
                <a:latin typeface="Courier"/>
                <a:cs typeface="Courier"/>
              </a:rPr>
              <a:t>  }</a:t>
            </a:r>
          </a:p>
          <a:p>
            <a:r>
              <a:rPr lang="en-US" sz="1333" dirty="0">
                <a:latin typeface="Courier"/>
                <a:cs typeface="Courier"/>
              </a:rPr>
              <a:t>  </a:t>
            </a:r>
          </a:p>
          <a:p>
            <a:r>
              <a:rPr lang="pl-PL" sz="1333" dirty="0">
                <a:latin typeface="Courier"/>
                <a:cs typeface="Courier"/>
              </a:rPr>
              <a:t>}</a:t>
            </a:r>
          </a:p>
        </p:txBody>
      </p:sp>
      <p:sp>
        <p:nvSpPr>
          <p:cNvPr id="2" name="Title 1"/>
          <p:cNvSpPr>
            <a:spLocks noGrp="1"/>
          </p:cNvSpPr>
          <p:nvPr>
            <p:ph type="title"/>
          </p:nvPr>
        </p:nvSpPr>
        <p:spPr/>
        <p:txBody>
          <a:bodyPr/>
          <a:lstStyle/>
          <a:p>
            <a:r>
              <a:rPr lang="en-US" dirty="0" smtClean="0"/>
              <a:t>Configuration </a:t>
            </a:r>
            <a:endParaRPr lang="en-US" dirty="0"/>
          </a:p>
        </p:txBody>
      </p:sp>
      <p:sp>
        <p:nvSpPr>
          <p:cNvPr id="3" name="Content Placeholder 2"/>
          <p:cNvSpPr>
            <a:spLocks noGrp="1"/>
          </p:cNvSpPr>
          <p:nvPr>
            <p:ph idx="1"/>
          </p:nvPr>
        </p:nvSpPr>
        <p:spPr>
          <a:xfrm>
            <a:off x="628650" y="1035391"/>
            <a:ext cx="6985000" cy="4462884"/>
          </a:xfrm>
        </p:spPr>
        <p:txBody>
          <a:bodyPr>
            <a:normAutofit/>
          </a:bodyPr>
          <a:lstStyle/>
          <a:p>
            <a:r>
              <a:rPr lang="en-US" dirty="0" smtClean="0"/>
              <a:t>Sophisticated configuration possible</a:t>
            </a:r>
          </a:p>
          <a:p>
            <a:pPr lvl="2"/>
            <a:r>
              <a:rPr lang="en-US" dirty="0" smtClean="0"/>
              <a:t>using </a:t>
            </a:r>
            <a:r>
              <a:rPr lang="en-US" dirty="0" err="1" smtClean="0"/>
              <a:t>Typesafe</a:t>
            </a:r>
            <a:r>
              <a:rPr lang="en-US" dirty="0" smtClean="0"/>
              <a:t> configuration library</a:t>
            </a:r>
            <a:endParaRPr lang="en-US" dirty="0"/>
          </a:p>
          <a:p>
            <a:r>
              <a:rPr lang="en-US" dirty="0" smtClean="0"/>
              <a:t>Configuration specified in external file</a:t>
            </a:r>
          </a:p>
          <a:p>
            <a:pPr lvl="2"/>
            <a:r>
              <a:rPr lang="en-US" dirty="0" smtClean="0">
                <a:cs typeface="Courier"/>
              </a:rPr>
              <a:t>default name </a:t>
            </a:r>
            <a:r>
              <a:rPr lang="en-US" dirty="0" err="1" smtClean="0">
                <a:latin typeface="Courier"/>
                <a:cs typeface="Courier"/>
              </a:rPr>
              <a:t>application.conf</a:t>
            </a:r>
            <a:endParaRPr lang="en-US" dirty="0" smtClean="0">
              <a:latin typeface="Courier"/>
              <a:cs typeface="Courier"/>
            </a:endParaRPr>
          </a:p>
          <a:p>
            <a:pPr lvl="2"/>
            <a:r>
              <a:rPr lang="en-US" dirty="0" smtClean="0"/>
              <a:t>syntax is HOCON – superset of JSON</a:t>
            </a:r>
            <a:endParaRPr lang="en-US" dirty="0"/>
          </a:p>
          <a:p>
            <a:r>
              <a:rPr lang="en-US" dirty="0" smtClean="0"/>
              <a:t>Read automatically when</a:t>
            </a:r>
            <a:br>
              <a:rPr lang="en-US" dirty="0" smtClean="0"/>
            </a:br>
            <a:r>
              <a:rPr lang="en-US" dirty="0" smtClean="0"/>
              <a:t>creating </a:t>
            </a:r>
            <a:r>
              <a:rPr lang="en-US" dirty="0" err="1" smtClean="0"/>
              <a:t>ActorSystem</a:t>
            </a:r>
            <a:endParaRPr lang="en-US" dirty="0" smtClean="0"/>
          </a:p>
          <a:p>
            <a:r>
              <a:rPr lang="en-US" dirty="0" smtClean="0"/>
              <a:t>Multiple sources of </a:t>
            </a:r>
            <a:r>
              <a:rPr lang="en-US" dirty="0" err="1" smtClean="0"/>
              <a:t>config</a:t>
            </a:r>
            <a:r>
              <a:rPr lang="en-US" dirty="0" smtClean="0"/>
              <a:t> possible</a:t>
            </a:r>
          </a:p>
          <a:p>
            <a:pPr lvl="2"/>
            <a:r>
              <a:rPr lang="en-US" dirty="0" smtClean="0"/>
              <a:t>System Properties, </a:t>
            </a:r>
            <a:br>
              <a:rPr lang="en-US" dirty="0" smtClean="0"/>
            </a:br>
            <a:r>
              <a:rPr lang="en-US" dirty="0" err="1" smtClean="0">
                <a:latin typeface="Courier"/>
                <a:cs typeface="Courier"/>
              </a:rPr>
              <a:t>application.conf</a:t>
            </a:r>
            <a:r>
              <a:rPr lang="en-US" dirty="0" smtClean="0"/>
              <a:t>, </a:t>
            </a:r>
            <a:br>
              <a:rPr lang="en-US" dirty="0" smtClean="0"/>
            </a:br>
            <a:r>
              <a:rPr lang="en-US" dirty="0" err="1" smtClean="0">
                <a:latin typeface="Courier"/>
                <a:cs typeface="Courier"/>
              </a:rPr>
              <a:t>application.json</a:t>
            </a:r>
            <a:r>
              <a:rPr lang="en-US" dirty="0" smtClean="0"/>
              <a:t>, </a:t>
            </a:r>
            <a:br>
              <a:rPr lang="en-US" dirty="0" smtClean="0"/>
            </a:br>
            <a:r>
              <a:rPr lang="en-US" dirty="0" err="1" smtClean="0">
                <a:latin typeface="Courier"/>
                <a:cs typeface="Courier"/>
              </a:rPr>
              <a:t>application.properties</a:t>
            </a:r>
            <a:r>
              <a:rPr lang="en-US" dirty="0" smtClean="0"/>
              <a:t>,</a:t>
            </a:r>
            <a:br>
              <a:rPr lang="en-US" dirty="0" smtClean="0"/>
            </a:br>
            <a:r>
              <a:rPr lang="en-US" dirty="0" err="1" smtClean="0">
                <a:latin typeface="Courier"/>
                <a:cs typeface="Courier"/>
              </a:rPr>
              <a:t>reference.conf</a:t>
            </a:r>
            <a:endParaRPr lang="en-US" dirty="0" smtClean="0">
              <a:latin typeface="Courier"/>
              <a:cs typeface="Courier"/>
            </a:endParaRPr>
          </a:p>
        </p:txBody>
      </p:sp>
      <p:sp>
        <p:nvSpPr>
          <p:cNvPr id="6" name="Oval 5"/>
          <p:cNvSpPr/>
          <p:nvPr/>
        </p:nvSpPr>
        <p:spPr bwMode="auto">
          <a:xfrm>
            <a:off x="6576297" y="2573482"/>
            <a:ext cx="254000" cy="317500"/>
          </a:xfrm>
          <a:prstGeom prst="ellipse">
            <a:avLst/>
          </a:prstGeom>
          <a:no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6338579" y="1303482"/>
            <a:ext cx="1460500" cy="502573"/>
          </a:xfrm>
          <a:prstGeom prst="rect">
            <a:avLst/>
          </a:prstGeom>
          <a:noFill/>
          <a:ln>
            <a:solidFill>
              <a:srgbClr val="000000"/>
            </a:solidFill>
          </a:ln>
        </p:spPr>
        <p:txBody>
          <a:bodyPr wrap="square" rtlCol="0">
            <a:spAutoFit/>
          </a:bodyPr>
          <a:lstStyle/>
          <a:p>
            <a:r>
              <a:rPr lang="en-US" sz="1333" dirty="0">
                <a:latin typeface="Courier"/>
                <a:cs typeface="Courier"/>
              </a:rPr>
              <a:t>= </a:t>
            </a:r>
            <a:r>
              <a:rPr lang="en-US" sz="1333" dirty="0">
                <a:cs typeface="Courier"/>
              </a:rPr>
              <a:t>and</a:t>
            </a:r>
            <a:r>
              <a:rPr lang="en-US" sz="1333" dirty="0">
                <a:latin typeface="Courier"/>
                <a:cs typeface="Courier"/>
              </a:rPr>
              <a:t> : </a:t>
            </a:r>
            <a:r>
              <a:rPr lang="en-US" sz="1333" dirty="0">
                <a:cs typeface="Courier"/>
              </a:rPr>
              <a:t>are interchangeable</a:t>
            </a:r>
          </a:p>
        </p:txBody>
      </p:sp>
      <p:cxnSp>
        <p:nvCxnSpPr>
          <p:cNvPr id="9" name="Straight Connector 8"/>
          <p:cNvCxnSpPr>
            <a:stCxn id="7" idx="2"/>
            <a:endCxn id="6" idx="0"/>
          </p:cNvCxnSpPr>
          <p:nvPr/>
        </p:nvCxnSpPr>
        <p:spPr bwMode="auto">
          <a:xfrm flipH="1">
            <a:off x="6703297" y="1806055"/>
            <a:ext cx="365532" cy="767427"/>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7362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3" name="Content Placeholder 2"/>
          <p:cNvSpPr>
            <a:spLocks noGrp="1"/>
          </p:cNvSpPr>
          <p:nvPr>
            <p:ph idx="1"/>
          </p:nvPr>
        </p:nvSpPr>
        <p:spPr>
          <a:xfrm>
            <a:off x="628650" y="1114631"/>
            <a:ext cx="6985000" cy="1587500"/>
          </a:xfrm>
        </p:spPr>
        <p:txBody>
          <a:bodyPr/>
          <a:lstStyle/>
          <a:p>
            <a:r>
              <a:rPr lang="en-US" dirty="0" smtClean="0"/>
              <a:t>Using the configuration data</a:t>
            </a:r>
            <a:endParaRPr lang="en-US" dirty="0"/>
          </a:p>
        </p:txBody>
      </p:sp>
      <p:sp>
        <p:nvSpPr>
          <p:cNvPr id="4" name="TextBox 3"/>
          <p:cNvSpPr txBox="1"/>
          <p:nvPr/>
        </p:nvSpPr>
        <p:spPr>
          <a:xfrm>
            <a:off x="628650" y="1682750"/>
            <a:ext cx="6858000" cy="3439448"/>
          </a:xfrm>
          <a:prstGeom prst="rect">
            <a:avLst/>
          </a:prstGeom>
          <a:solidFill>
            <a:srgbClr val="FFFFFF"/>
          </a:solidFill>
          <a:ln>
            <a:solidFill>
              <a:schemeClr val="tx1"/>
            </a:solidFill>
          </a:ln>
        </p:spPr>
        <p:txBody>
          <a:bodyPr wrap="square" lIns="120000" tIns="78000" bIns="78000"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ttSystemConfig</a:t>
            </a:r>
            <a:r>
              <a:rPr lang="en-US" sz="1333" dirty="0">
                <a:latin typeface="Courier"/>
                <a:cs typeface="Courier"/>
              </a:rPr>
              <a:t> = </a:t>
            </a:r>
            <a:r>
              <a:rPr lang="en-US" sz="1333" dirty="0" err="1">
                <a:latin typeface="Courier"/>
                <a:cs typeface="Courier"/>
              </a:rPr>
              <a:t>ttSystem.settings.config</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howLong</a:t>
            </a:r>
            <a:r>
              <a:rPr lang="en-US" sz="1333" dirty="0">
                <a:latin typeface="Courier"/>
                <a:cs typeface="Courier"/>
              </a:rPr>
              <a:t> = </a:t>
            </a:r>
            <a:r>
              <a:rPr lang="en-US" sz="1333" dirty="0" err="1">
                <a:latin typeface="Courier"/>
                <a:cs typeface="Courier"/>
              </a:rPr>
              <a:t>ttSystemConfig.getInt</a:t>
            </a:r>
            <a:r>
              <a:rPr lang="en-US" sz="1333" dirty="0">
                <a:latin typeface="Courier"/>
                <a:cs typeface="Courier"/>
              </a:rPr>
              <a:t>("</a:t>
            </a:r>
            <a:r>
              <a:rPr lang="en-US" sz="1333" dirty="0" err="1">
                <a:solidFill>
                  <a:srgbClr val="0B52FC"/>
                </a:solidFill>
                <a:latin typeface="Courier"/>
                <a:cs typeface="Courier"/>
              </a:rPr>
              <a:t>TickTock.howlong</a:t>
            </a:r>
            <a:r>
              <a:rPr lang="en-US" sz="1333" dirty="0">
                <a:latin typeface="Courier"/>
                <a:cs typeface="Courier"/>
              </a:rPr>
              <a:t>")</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a:t>
            </a:r>
            <a:r>
              <a:rPr lang="en-US" sz="1333" dirty="0" err="1">
                <a:latin typeface="Courier"/>
                <a:cs typeface="Courier"/>
              </a:rPr>
              <a:t>s"Running</a:t>
            </a:r>
            <a:r>
              <a:rPr lang="en-US" sz="1333" dirty="0">
                <a:latin typeface="Courier"/>
                <a:cs typeface="Courier"/>
              </a:rPr>
              <a:t> for $</a:t>
            </a:r>
            <a:r>
              <a:rPr lang="en-US" sz="1333" dirty="0" err="1">
                <a:latin typeface="Courier"/>
                <a:cs typeface="Courier"/>
              </a:rPr>
              <a:t>howLong</a:t>
            </a:r>
            <a:r>
              <a:rPr lang="en-US" sz="1333" dirty="0">
                <a:latin typeface="Courier"/>
                <a:cs typeface="Courier"/>
              </a:rPr>
              <a:t> seconds")</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tickProps</a:t>
            </a:r>
            <a:r>
              <a:rPr lang="en-US" sz="1333" dirty="0">
                <a:latin typeface="Courier"/>
                <a:cs typeface="Courier"/>
              </a:rPr>
              <a:t> = Props( creator = { () =&gt; </a:t>
            </a:r>
          </a:p>
          <a:p>
            <a:r>
              <a:rPr lang="en-US" sz="1333" dirty="0">
                <a:latin typeface="Courier"/>
                <a:cs typeface="Courier"/>
              </a:rPr>
              <a:t>       new </a:t>
            </a:r>
            <a:r>
              <a:rPr lang="en-US" sz="1333" dirty="0" err="1">
                <a:latin typeface="Courier"/>
                <a:cs typeface="Courier"/>
              </a:rPr>
              <a:t>TickActor</a:t>
            </a:r>
            <a:r>
              <a:rPr lang="en-US" sz="1333" dirty="0">
                <a:latin typeface="Courier"/>
                <a:cs typeface="Courier"/>
              </a:rPr>
              <a:t>( </a:t>
            </a:r>
            <a:r>
              <a:rPr lang="en-US" sz="1333" dirty="0" err="1">
                <a:latin typeface="Courier"/>
                <a:cs typeface="Courier"/>
              </a:rPr>
              <a:t>ttSystemConfig.getString</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TickTock.Ticker.message</a:t>
            </a:r>
            <a:r>
              <a:rPr lang="en-US" sz="1333" dirty="0">
                <a:latin typeface="Courier"/>
                <a:cs typeface="Courier"/>
              </a:rPr>
              <a:t>"))</a:t>
            </a:r>
          </a:p>
          <a:p>
            <a:r>
              <a:rPr lang="en-US" sz="1333" dirty="0">
                <a:latin typeface="Courier"/>
                <a:cs typeface="Courier"/>
              </a:rPr>
              <a:t>                                   }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latin typeface="Courier"/>
                <a:cs typeface="Courier"/>
              </a:rPr>
              <a:t>ttSystem.actorOf</a:t>
            </a:r>
            <a:r>
              <a:rPr lang="en-US" sz="1333" dirty="0">
                <a:latin typeface="Courier"/>
                <a:cs typeface="Courier"/>
              </a:rPr>
              <a:t>(</a:t>
            </a:r>
            <a:r>
              <a:rPr lang="en-US" sz="1333" dirty="0" err="1">
                <a:latin typeface="Courier"/>
                <a:cs typeface="Courier"/>
              </a:rPr>
              <a:t>tickProps</a:t>
            </a:r>
            <a:r>
              <a:rPr lang="en-US" sz="1333" dirty="0">
                <a:latin typeface="Courier"/>
                <a:cs typeface="Courier"/>
              </a:rPr>
              <a:t>, "Ticker")</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89153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a:xfrm>
            <a:off x="628650" y="1197758"/>
            <a:ext cx="6985000" cy="2286000"/>
          </a:xfrm>
        </p:spPr>
        <p:txBody>
          <a:bodyPr>
            <a:normAutofit lnSpcReduction="10000"/>
          </a:bodyPr>
          <a:lstStyle/>
          <a:p>
            <a:r>
              <a:rPr lang="en-US" dirty="0" smtClean="0"/>
              <a:t>Messages should be typed</a:t>
            </a:r>
          </a:p>
          <a:p>
            <a:pPr lvl="2"/>
            <a:r>
              <a:rPr lang="en-US" dirty="0" smtClean="0"/>
              <a:t>actor can "receive" any type of message</a:t>
            </a:r>
          </a:p>
          <a:p>
            <a:pPr lvl="2"/>
            <a:endParaRPr lang="en-US" dirty="0"/>
          </a:p>
          <a:p>
            <a:r>
              <a:rPr lang="en-US" dirty="0" smtClean="0"/>
              <a:t>Messages should be immutable</a:t>
            </a:r>
          </a:p>
          <a:p>
            <a:pPr lvl="2"/>
            <a:endParaRPr lang="en-US" dirty="0"/>
          </a:p>
          <a:p>
            <a:r>
              <a:rPr lang="en-US" dirty="0" smtClean="0"/>
              <a:t>Use case classes to allow payload</a:t>
            </a:r>
          </a:p>
          <a:p>
            <a:pPr lvl="2"/>
            <a:r>
              <a:rPr lang="en-US" dirty="0" smtClean="0"/>
              <a:t>case objects if no parameters</a:t>
            </a:r>
          </a:p>
          <a:p>
            <a:pPr lvl="2"/>
            <a:r>
              <a:rPr lang="en-US" dirty="0" smtClean="0"/>
              <a:t>Algebraic Data Types useful</a:t>
            </a:r>
            <a:endParaRPr lang="en-US" dirty="0"/>
          </a:p>
        </p:txBody>
      </p:sp>
      <p:sp>
        <p:nvSpPr>
          <p:cNvPr id="4" name="TextBox 3"/>
          <p:cNvSpPr txBox="1"/>
          <p:nvPr/>
        </p:nvSpPr>
        <p:spPr>
          <a:xfrm>
            <a:off x="755650" y="3667001"/>
            <a:ext cx="6858000" cy="1450185"/>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sealed abstract class Message</a:t>
            </a:r>
          </a:p>
          <a:p>
            <a:endParaRPr lang="en-US" sz="1400" dirty="0">
              <a:latin typeface="Courier"/>
              <a:cs typeface="Courier"/>
            </a:endParaRPr>
          </a:p>
          <a:p>
            <a:r>
              <a:rPr lang="en-US" sz="1400" dirty="0">
                <a:latin typeface="Courier"/>
                <a:cs typeface="Courier"/>
              </a:rPr>
              <a:t>case class </a:t>
            </a:r>
            <a:r>
              <a:rPr lang="en-US" sz="1400" dirty="0" err="1">
                <a:latin typeface="Courier"/>
                <a:cs typeface="Courier"/>
              </a:rPr>
              <a:t>StartTicking</a:t>
            </a:r>
            <a:r>
              <a:rPr lang="en-US" sz="1400" dirty="0">
                <a:latin typeface="Courier"/>
                <a:cs typeface="Courier"/>
              </a:rPr>
              <a:t> ( </a:t>
            </a:r>
            <a:r>
              <a:rPr lang="en-US" sz="1400" dirty="0" err="1">
                <a:latin typeface="Courier"/>
                <a:cs typeface="Courier"/>
              </a:rPr>
              <a:t>tocker</a:t>
            </a:r>
            <a:r>
              <a:rPr lang="en-US" sz="1400" dirty="0">
                <a:latin typeface="Courier"/>
                <a:cs typeface="Courier"/>
              </a:rPr>
              <a:t>: </a:t>
            </a:r>
            <a:r>
              <a:rPr lang="en-US" sz="1400" dirty="0" err="1">
                <a:latin typeface="Courier"/>
                <a:cs typeface="Courier"/>
              </a:rPr>
              <a:t>ActorRef</a:t>
            </a:r>
            <a:r>
              <a:rPr lang="en-US" sz="1400" dirty="0">
                <a:latin typeface="Courier"/>
                <a:cs typeface="Courier"/>
              </a:rPr>
              <a:t> ) extends Message</a:t>
            </a:r>
          </a:p>
          <a:p>
            <a:r>
              <a:rPr lang="en-US" sz="1400" dirty="0">
                <a:latin typeface="Courier"/>
                <a:cs typeface="Courier"/>
              </a:rPr>
              <a:t>case object </a:t>
            </a:r>
            <a:r>
              <a:rPr lang="en-US" sz="1400" dirty="0" err="1">
                <a:latin typeface="Courier"/>
                <a:cs typeface="Courier"/>
              </a:rPr>
              <a:t>TickMessage</a:t>
            </a:r>
            <a:r>
              <a:rPr lang="en-US" sz="1400" dirty="0">
                <a:latin typeface="Courier"/>
                <a:cs typeface="Courier"/>
              </a:rPr>
              <a:t> extends Message</a:t>
            </a:r>
          </a:p>
          <a:p>
            <a:r>
              <a:rPr lang="en-US" sz="1400" dirty="0">
                <a:latin typeface="Courier"/>
                <a:cs typeface="Courier"/>
              </a:rPr>
              <a:t>case object </a:t>
            </a:r>
            <a:r>
              <a:rPr lang="en-US" sz="1400" dirty="0" err="1">
                <a:latin typeface="Courier"/>
                <a:cs typeface="Courier"/>
              </a:rPr>
              <a:t>TockMessage</a:t>
            </a:r>
            <a:r>
              <a:rPr lang="en-US" sz="1400" dirty="0">
                <a:latin typeface="Courier"/>
                <a:cs typeface="Courier"/>
              </a:rPr>
              <a:t> extends Message</a:t>
            </a:r>
          </a:p>
          <a:p>
            <a:r>
              <a:rPr lang="en-US" sz="1400" dirty="0">
                <a:latin typeface="Courier"/>
                <a:cs typeface="Courier"/>
              </a:rPr>
              <a:t>case object </a:t>
            </a:r>
            <a:r>
              <a:rPr lang="en-US" sz="1400" dirty="0" err="1">
                <a:latin typeface="Courier"/>
                <a:cs typeface="Courier"/>
              </a:rPr>
              <a:t>DoSomeWork</a:t>
            </a:r>
            <a:r>
              <a:rPr lang="en-US" sz="1400" dirty="0">
                <a:latin typeface="Courier"/>
                <a:cs typeface="Courier"/>
              </a:rPr>
              <a:t> extends Message</a:t>
            </a:r>
          </a:p>
        </p:txBody>
      </p:sp>
    </p:spTree>
    <p:extLst>
      <p:ext uri="{BB962C8B-B14F-4D97-AF65-F5344CB8AC3E}">
        <p14:creationId xmlns:p14="http://schemas.microsoft.com/office/powerpoint/2010/main" val="46939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Messages</a:t>
            </a:r>
            <a:endParaRPr lang="en-US" dirty="0"/>
          </a:p>
        </p:txBody>
      </p:sp>
      <p:sp>
        <p:nvSpPr>
          <p:cNvPr id="3" name="Content Placeholder 2"/>
          <p:cNvSpPr>
            <a:spLocks noGrp="1"/>
          </p:cNvSpPr>
          <p:nvPr>
            <p:ph idx="1"/>
          </p:nvPr>
        </p:nvSpPr>
        <p:spPr/>
        <p:txBody>
          <a:bodyPr/>
          <a:lstStyle/>
          <a:p>
            <a:r>
              <a:rPr lang="en-US" dirty="0" smtClean="0"/>
              <a:t>Messages sent to </a:t>
            </a:r>
            <a:r>
              <a:rPr lang="en-US" dirty="0" err="1" smtClean="0">
                <a:latin typeface="Courier"/>
                <a:cs typeface="Courier"/>
              </a:rPr>
              <a:t>ActorRef</a:t>
            </a:r>
            <a:endParaRPr lang="en-US" dirty="0"/>
          </a:p>
          <a:p>
            <a:r>
              <a:rPr lang="en-US" dirty="0" smtClean="0"/>
              <a:t>Two options:</a:t>
            </a:r>
            <a:endParaRPr lang="en-US" dirty="0"/>
          </a:p>
          <a:p>
            <a:r>
              <a:rPr lang="en-US" dirty="0" smtClean="0"/>
              <a:t>Fire and forget</a:t>
            </a:r>
          </a:p>
          <a:p>
            <a:pPr lvl="2"/>
            <a:r>
              <a:rPr lang="en-US" dirty="0" smtClean="0">
                <a:latin typeface="Courier"/>
                <a:cs typeface="Courier"/>
              </a:rPr>
              <a:t>tell</a:t>
            </a:r>
            <a:r>
              <a:rPr lang="en-US" dirty="0" smtClean="0"/>
              <a:t> or </a:t>
            </a:r>
            <a:r>
              <a:rPr lang="en-US" dirty="0" smtClean="0">
                <a:latin typeface="Courier"/>
                <a:cs typeface="Courier"/>
              </a:rPr>
              <a:t>! </a:t>
            </a:r>
            <a:r>
              <a:rPr lang="en-US" dirty="0" smtClean="0"/>
              <a:t>method</a:t>
            </a:r>
          </a:p>
          <a:p>
            <a:pPr lvl="2"/>
            <a:endParaRPr lang="en-US" dirty="0" smtClean="0"/>
          </a:p>
          <a:p>
            <a:pPr lvl="2"/>
            <a:endParaRPr lang="en-US" dirty="0"/>
          </a:p>
          <a:p>
            <a:r>
              <a:rPr lang="en-US" dirty="0" smtClean="0"/>
              <a:t>Request/response</a:t>
            </a:r>
          </a:p>
          <a:p>
            <a:pPr lvl="2"/>
            <a:r>
              <a:rPr lang="en-US" dirty="0" smtClean="0">
                <a:latin typeface="Courier"/>
                <a:cs typeface="Courier"/>
              </a:rPr>
              <a:t>ask</a:t>
            </a:r>
            <a:r>
              <a:rPr lang="en-US" dirty="0" smtClean="0"/>
              <a:t> or </a:t>
            </a:r>
            <a:r>
              <a:rPr lang="en-US" dirty="0" smtClean="0">
                <a:latin typeface="Courier"/>
                <a:cs typeface="Courier"/>
              </a:rPr>
              <a:t>?</a:t>
            </a:r>
            <a:r>
              <a:rPr lang="en-US" dirty="0" smtClean="0"/>
              <a:t> method</a:t>
            </a:r>
          </a:p>
          <a:p>
            <a:pPr lvl="2"/>
            <a:r>
              <a:rPr lang="en-US" dirty="0" smtClean="0"/>
              <a:t>returns </a:t>
            </a:r>
            <a:r>
              <a:rPr lang="en-US" dirty="0" smtClean="0">
                <a:latin typeface="Courier"/>
                <a:cs typeface="Courier"/>
              </a:rPr>
              <a:t>Future[Any]</a:t>
            </a:r>
            <a:r>
              <a:rPr lang="en-US" dirty="0" smtClean="0">
                <a:cs typeface="Courier"/>
              </a:rPr>
              <a:t> </a:t>
            </a:r>
            <a:r>
              <a:rPr lang="en-US" dirty="0" smtClean="0"/>
              <a:t>as placeholder for reply</a:t>
            </a:r>
          </a:p>
          <a:p>
            <a:pPr lvl="2"/>
            <a:r>
              <a:rPr lang="en-US" dirty="0" smtClean="0"/>
              <a:t>more later</a:t>
            </a:r>
            <a:endParaRPr lang="en-US" dirty="0"/>
          </a:p>
        </p:txBody>
      </p:sp>
      <p:sp>
        <p:nvSpPr>
          <p:cNvPr id="4" name="TextBox 3"/>
          <p:cNvSpPr txBox="1"/>
          <p:nvPr/>
        </p:nvSpPr>
        <p:spPr>
          <a:xfrm>
            <a:off x="969488" y="2512235"/>
            <a:ext cx="5207000" cy="372967"/>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  </a:t>
            </a:r>
            <a:r>
              <a:rPr lang="en-US" sz="1400" dirty="0" err="1">
                <a:latin typeface="Courier"/>
                <a:cs typeface="Courier"/>
              </a:rPr>
              <a:t>tickActor</a:t>
            </a:r>
            <a:r>
              <a:rPr lang="en-US" sz="1400" dirty="0">
                <a:latin typeface="Courier"/>
                <a:cs typeface="Courier"/>
              </a:rPr>
              <a:t> </a:t>
            </a:r>
            <a:r>
              <a:rPr lang="en-US" sz="1400" dirty="0">
                <a:solidFill>
                  <a:srgbClr val="0B52FC"/>
                </a:solidFill>
                <a:latin typeface="Courier"/>
                <a:cs typeface="Courier"/>
              </a:rPr>
              <a:t>!</a:t>
            </a:r>
            <a:r>
              <a:rPr lang="en-US" sz="1400" dirty="0">
                <a:latin typeface="Courier"/>
                <a:cs typeface="Courier"/>
              </a:rPr>
              <a:t> </a:t>
            </a:r>
            <a:r>
              <a:rPr lang="en-US" sz="1400" dirty="0" err="1">
                <a:latin typeface="Courier"/>
                <a:cs typeface="Courier"/>
              </a:rPr>
              <a:t>TickMessage</a:t>
            </a:r>
            <a:endParaRPr lang="en-US" sz="1400" dirty="0">
              <a:latin typeface="Courier"/>
              <a:cs typeface="Courier"/>
            </a:endParaRPr>
          </a:p>
        </p:txBody>
      </p:sp>
      <p:sp>
        <p:nvSpPr>
          <p:cNvPr id="5" name="TextBox 4"/>
          <p:cNvSpPr txBox="1"/>
          <p:nvPr/>
        </p:nvSpPr>
        <p:spPr>
          <a:xfrm>
            <a:off x="969488" y="4346679"/>
            <a:ext cx="6223000" cy="372967"/>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result</a:t>
            </a:r>
            <a:r>
              <a:rPr lang="en-US" sz="1400" dirty="0">
                <a:solidFill>
                  <a:srgbClr val="0B52FC"/>
                </a:solidFill>
                <a:latin typeface="Courier"/>
                <a:cs typeface="Courier"/>
              </a:rPr>
              <a:t>: Future[Any] </a:t>
            </a:r>
            <a:r>
              <a:rPr lang="en-US" sz="1400" dirty="0">
                <a:latin typeface="Courier"/>
                <a:cs typeface="Courier"/>
              </a:rPr>
              <a:t>= </a:t>
            </a:r>
            <a:r>
              <a:rPr lang="en-US" sz="1400" dirty="0" err="1">
                <a:latin typeface="Courier"/>
                <a:cs typeface="Courier"/>
              </a:rPr>
              <a:t>someActor</a:t>
            </a:r>
            <a:r>
              <a:rPr lang="en-US" sz="1400" dirty="0">
                <a:latin typeface="Courier"/>
                <a:cs typeface="Courier"/>
              </a:rPr>
              <a:t> </a:t>
            </a:r>
            <a:r>
              <a:rPr lang="en-US" sz="1400" dirty="0">
                <a:solidFill>
                  <a:srgbClr val="0B52FC"/>
                </a:solidFill>
                <a:latin typeface="Courier"/>
                <a:cs typeface="Courier"/>
              </a:rPr>
              <a:t>?</a:t>
            </a:r>
            <a:r>
              <a:rPr lang="en-US" sz="1400" dirty="0">
                <a:latin typeface="Courier"/>
                <a:cs typeface="Courier"/>
              </a:rPr>
              <a:t> </a:t>
            </a:r>
            <a:r>
              <a:rPr lang="en-US" sz="1400" dirty="0" err="1">
                <a:latin typeface="Courier"/>
                <a:cs typeface="Courier"/>
              </a:rPr>
              <a:t>DoSomethingForMe</a:t>
            </a:r>
            <a:endParaRPr lang="en-US" sz="1400" dirty="0">
              <a:latin typeface="Courier"/>
              <a:cs typeface="Courier"/>
            </a:endParaRPr>
          </a:p>
        </p:txBody>
      </p:sp>
    </p:spTree>
    <p:extLst>
      <p:ext uri="{BB962C8B-B14F-4D97-AF65-F5344CB8AC3E}">
        <p14:creationId xmlns:p14="http://schemas.microsoft.com/office/powerpoint/2010/main" val="192013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3" name="Content Placeholder 2"/>
          <p:cNvSpPr>
            <a:spLocks noGrp="1"/>
          </p:cNvSpPr>
          <p:nvPr>
            <p:ph idx="1"/>
          </p:nvPr>
        </p:nvSpPr>
        <p:spPr>
          <a:xfrm>
            <a:off x="628650" y="1143000"/>
            <a:ext cx="6985000" cy="3963390"/>
          </a:xfrm>
        </p:spPr>
        <p:txBody>
          <a:bodyPr/>
          <a:lstStyle/>
          <a:p>
            <a:r>
              <a:rPr lang="en-US" dirty="0" smtClean="0"/>
              <a:t>Core of actor functionality</a:t>
            </a:r>
          </a:p>
          <a:p>
            <a:pPr lvl="2"/>
            <a:r>
              <a:rPr lang="en-US" dirty="0" smtClean="0"/>
              <a:t>actor only responds to messages</a:t>
            </a:r>
            <a:endParaRPr lang="en-US" dirty="0"/>
          </a:p>
          <a:p>
            <a:r>
              <a:rPr lang="en-US" dirty="0" smtClean="0">
                <a:latin typeface="Courier"/>
                <a:cs typeface="Courier"/>
              </a:rPr>
              <a:t>receive</a:t>
            </a:r>
            <a:r>
              <a:rPr lang="en-US" dirty="0" smtClean="0"/>
              <a:t> method</a:t>
            </a:r>
          </a:p>
          <a:p>
            <a:pPr lvl="2"/>
            <a:endParaRPr lang="en-US" dirty="0"/>
          </a:p>
          <a:p>
            <a:pPr lvl="2"/>
            <a:endParaRPr lang="en-US" dirty="0" smtClean="0"/>
          </a:p>
          <a:p>
            <a:pPr lvl="2"/>
            <a:endParaRPr lang="en-US" dirty="0" smtClean="0"/>
          </a:p>
          <a:p>
            <a:r>
              <a:rPr lang="en-US" dirty="0" smtClean="0"/>
              <a:t>Unknown message type message to be </a:t>
            </a:r>
            <a:br>
              <a:rPr lang="en-US" dirty="0" smtClean="0"/>
            </a:br>
            <a:r>
              <a:rPr lang="en-US" dirty="0" smtClean="0"/>
              <a:t>published on event stream</a:t>
            </a:r>
          </a:p>
          <a:p>
            <a:r>
              <a:rPr lang="en-US" dirty="0" smtClean="0"/>
              <a:t>Messages delivered in send order</a:t>
            </a:r>
          </a:p>
          <a:p>
            <a:pPr lvl="2"/>
            <a:r>
              <a:rPr lang="en-US" dirty="0" smtClean="0"/>
              <a:t>per sender</a:t>
            </a:r>
            <a:endParaRPr lang="en-US" dirty="0"/>
          </a:p>
          <a:p>
            <a:r>
              <a:rPr lang="en-US" dirty="0" smtClean="0"/>
              <a:t>Message processing guaranteed thread safe</a:t>
            </a:r>
          </a:p>
          <a:p>
            <a:pPr lvl="2"/>
            <a:r>
              <a:rPr lang="en-US" dirty="0" smtClean="0"/>
              <a:t>as long as no </a:t>
            </a:r>
            <a:r>
              <a:rPr lang="en-US" i="1" dirty="0" smtClean="0"/>
              <a:t>shared</a:t>
            </a:r>
            <a:r>
              <a:rPr lang="en-US" dirty="0" smtClean="0"/>
              <a:t> mutable state is used</a:t>
            </a:r>
            <a:endParaRPr lang="en-US" dirty="0"/>
          </a:p>
        </p:txBody>
      </p:sp>
      <p:sp>
        <p:nvSpPr>
          <p:cNvPr id="4" name="TextBox 3"/>
          <p:cNvSpPr txBox="1"/>
          <p:nvPr/>
        </p:nvSpPr>
        <p:spPr>
          <a:xfrm>
            <a:off x="1397000" y="2299697"/>
            <a:ext cx="5214874" cy="492830"/>
          </a:xfrm>
          <a:prstGeom prst="rect">
            <a:avLst/>
          </a:prstGeom>
          <a:solidFill>
            <a:srgbClr val="FFFFFF"/>
          </a:solidFill>
          <a:ln>
            <a:solidFill>
              <a:srgbClr val="000000"/>
            </a:solidFill>
          </a:ln>
        </p:spPr>
        <p:txBody>
          <a:bodyPr wrap="none" lIns="120000" tIns="117000" bIns="117000" rtlCol="0">
            <a:spAutoFit/>
          </a:bodyPr>
          <a:lstStyle/>
          <a:p>
            <a:r>
              <a:rPr lang="en-US" sz="1667" dirty="0" err="1">
                <a:latin typeface="Courier"/>
                <a:cs typeface="Courier"/>
              </a:rPr>
              <a:t>def</a:t>
            </a:r>
            <a:r>
              <a:rPr lang="en-US" sz="1667" dirty="0">
                <a:latin typeface="Courier"/>
                <a:cs typeface="Courier"/>
              </a:rPr>
              <a:t> receive: </a:t>
            </a:r>
            <a:r>
              <a:rPr lang="en-US" sz="1667" dirty="0" err="1">
                <a:latin typeface="Courier"/>
                <a:cs typeface="Courier"/>
              </a:rPr>
              <a:t>PartialFunction</a:t>
            </a:r>
            <a:r>
              <a:rPr lang="en-US" sz="1667" dirty="0">
                <a:latin typeface="Courier"/>
                <a:cs typeface="Courier"/>
              </a:rPr>
              <a:t>[Any, Unit]</a:t>
            </a:r>
          </a:p>
        </p:txBody>
      </p:sp>
      <p:sp>
        <p:nvSpPr>
          <p:cNvPr id="5" name="TextBox 4"/>
          <p:cNvSpPr txBox="1"/>
          <p:nvPr/>
        </p:nvSpPr>
        <p:spPr>
          <a:xfrm>
            <a:off x="4953000" y="1778000"/>
            <a:ext cx="795667" cy="297454"/>
          </a:xfrm>
          <a:prstGeom prst="rect">
            <a:avLst/>
          </a:prstGeom>
          <a:solidFill>
            <a:srgbClr val="FFFFFF"/>
          </a:solidFill>
          <a:ln>
            <a:solidFill>
              <a:srgbClr val="000000"/>
            </a:solidFill>
          </a:ln>
        </p:spPr>
        <p:txBody>
          <a:bodyPr wrap="none" rtlCol="0">
            <a:spAutoFit/>
          </a:bodyPr>
          <a:lstStyle/>
          <a:p>
            <a:r>
              <a:rPr lang="en-US" sz="1333" dirty="0">
                <a:cs typeface="Courier"/>
              </a:rPr>
              <a:t>Message</a:t>
            </a:r>
          </a:p>
        </p:txBody>
      </p:sp>
      <p:cxnSp>
        <p:nvCxnSpPr>
          <p:cNvPr id="7" name="Straight Connector 6"/>
          <p:cNvCxnSpPr>
            <a:stCxn id="5" idx="2"/>
          </p:cNvCxnSpPr>
          <p:nvPr/>
        </p:nvCxnSpPr>
        <p:spPr bwMode="auto">
          <a:xfrm>
            <a:off x="5350834" y="2075454"/>
            <a:ext cx="46666" cy="33754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064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628650" y="1190996"/>
            <a:ext cx="6159500" cy="2925695"/>
          </a:xfrm>
          <a:prstGeom prst="rect">
            <a:avLst/>
          </a:prstGeom>
          <a:solidFill>
            <a:srgbClr val="FFFFFF"/>
          </a:solidFill>
          <a:ln>
            <a:solidFill>
              <a:srgbClr val="000000"/>
            </a:solidFill>
          </a:ln>
        </p:spPr>
        <p:txBody>
          <a:bodyPr wrap="square" lIns="120000" tIns="78000" rtlCol="0">
            <a:spAutoFit/>
          </a:bodyPr>
          <a:lstStyle/>
          <a:p>
            <a:r>
              <a:rPr lang="en-US" sz="1400" dirty="0">
                <a:latin typeface="Courier"/>
                <a:cs typeface="Courier"/>
              </a:rPr>
              <a:t>case class Tick</a:t>
            </a:r>
          </a:p>
          <a:p>
            <a:endParaRPr lang="en-US" sz="1400" dirty="0">
              <a:latin typeface="Courier"/>
              <a:cs typeface="Courier"/>
            </a:endParaRPr>
          </a:p>
          <a:p>
            <a:r>
              <a:rPr lang="en-US" sz="1400" dirty="0">
                <a:latin typeface="Courier"/>
                <a:cs typeface="Courier"/>
              </a:rPr>
              <a:t>class Counter extends Actor {</a:t>
            </a:r>
          </a:p>
          <a:p>
            <a:r>
              <a:rPr lang="en-US" sz="1400" dirty="0">
                <a:latin typeface="Courier"/>
                <a:cs typeface="Courier"/>
              </a:rPr>
              <a:t>  </a:t>
            </a:r>
            <a:r>
              <a:rPr lang="en-US" sz="1400" dirty="0" err="1">
                <a:latin typeface="Courier"/>
                <a:cs typeface="Courier"/>
              </a:rPr>
              <a:t>var</a:t>
            </a:r>
            <a:r>
              <a:rPr lang="en-US" sz="1400" dirty="0">
                <a:latin typeface="Courier"/>
                <a:cs typeface="Courier"/>
              </a:rPr>
              <a:t> counter = 0</a:t>
            </a:r>
          </a:p>
          <a:p>
            <a:endParaRPr lang="en-US" sz="1400" dirty="0">
              <a:latin typeface="Courier"/>
              <a:cs typeface="Courier"/>
            </a:endParaRPr>
          </a:p>
          <a:p>
            <a:r>
              <a:rPr lang="en-US" sz="1400" dirty="0">
                <a:latin typeface="Courier"/>
                <a:cs typeface="Courier"/>
              </a:rPr>
              <a:t>  </a:t>
            </a:r>
            <a:r>
              <a:rPr lang="en-US" sz="1400" dirty="0" err="1">
                <a:latin typeface="Courier"/>
                <a:cs typeface="Courier"/>
              </a:rPr>
              <a:t>def</a:t>
            </a:r>
            <a:r>
              <a:rPr lang="en-US" sz="1400" dirty="0">
                <a:latin typeface="Courier"/>
                <a:cs typeface="Courier"/>
              </a:rPr>
              <a:t> receive = {</a:t>
            </a:r>
          </a:p>
          <a:p>
            <a:r>
              <a:rPr lang="en-US" sz="1400" dirty="0">
                <a:latin typeface="Courier"/>
                <a:cs typeface="Courier"/>
              </a:rPr>
              <a:t>    case Tick =&gt;</a:t>
            </a:r>
          </a:p>
          <a:p>
            <a:r>
              <a:rPr lang="en-US" sz="1400" dirty="0">
                <a:latin typeface="Courier"/>
                <a:cs typeface="Courier"/>
              </a:rPr>
              <a:t>      counter += 1</a:t>
            </a:r>
          </a:p>
          <a:p>
            <a:r>
              <a:rPr lang="en-US" sz="1400" dirty="0">
                <a:latin typeface="Courier"/>
                <a:cs typeface="Courier"/>
              </a:rPr>
              <a:t>      </a:t>
            </a:r>
            <a:r>
              <a:rPr lang="en-US" sz="1400" dirty="0" err="1">
                <a:latin typeface="Courier"/>
                <a:cs typeface="Courier"/>
              </a:rPr>
              <a:t>println</a:t>
            </a:r>
            <a:r>
              <a:rPr lang="en-US" sz="1400" dirty="0">
                <a:latin typeface="Courier"/>
                <a:cs typeface="Courier"/>
              </a:rPr>
              <a:t>(counter)</a:t>
            </a:r>
          </a:p>
          <a:p>
            <a:r>
              <a:rPr lang="en-US" sz="1400" dirty="0"/>
              <a:t>        </a:t>
            </a:r>
            <a:r>
              <a:rPr lang="en-US" sz="1400" dirty="0">
                <a:latin typeface="Courier"/>
                <a:cs typeface="Courier"/>
              </a:rPr>
              <a:t>case m: Any =&gt; </a:t>
            </a:r>
          </a:p>
          <a:p>
            <a:r>
              <a:rPr lang="en-US" sz="1400" dirty="0">
                <a:latin typeface="Courier"/>
                <a:cs typeface="Courier"/>
              </a:rPr>
              <a:t>      </a:t>
            </a:r>
            <a:r>
              <a:rPr lang="en-US" sz="1400" dirty="0" err="1">
                <a:latin typeface="Courier"/>
                <a:cs typeface="Courier"/>
              </a:rPr>
              <a:t>println</a:t>
            </a:r>
            <a:r>
              <a:rPr lang="en-US" sz="1400" dirty="0">
                <a:latin typeface="Courier"/>
                <a:cs typeface="Courier"/>
              </a:rPr>
              <a:t>(</a:t>
            </a:r>
            <a:r>
              <a:rPr lang="en-US" sz="1400" dirty="0" err="1">
                <a:latin typeface="Courier"/>
                <a:cs typeface="Courier"/>
              </a:rPr>
              <a:t>s"Strange</a:t>
            </a:r>
            <a:r>
              <a:rPr lang="en-US" sz="1400" dirty="0">
                <a:latin typeface="Courier"/>
                <a:cs typeface="Courier"/>
              </a:rPr>
              <a:t> message: $m")  }</a:t>
            </a:r>
          </a:p>
          <a:p>
            <a:r>
              <a:rPr lang="en-US" sz="1400" dirty="0">
                <a:latin typeface="Courier"/>
                <a:cs typeface="Courier"/>
              </a:rPr>
              <a:t>  }</a:t>
            </a:r>
            <a:br>
              <a:rPr lang="en-US" sz="1400" dirty="0">
                <a:latin typeface="Courier"/>
                <a:cs typeface="Courier"/>
              </a:rPr>
            </a:br>
            <a:r>
              <a:rPr lang="en-US" sz="1400" dirty="0">
                <a:latin typeface="Courier"/>
                <a:cs typeface="Courier"/>
              </a:rPr>
              <a:t>}</a:t>
            </a:r>
          </a:p>
        </p:txBody>
      </p:sp>
      <p:sp>
        <p:nvSpPr>
          <p:cNvPr id="8" name="TextBox 7"/>
          <p:cNvSpPr txBox="1"/>
          <p:nvPr/>
        </p:nvSpPr>
        <p:spPr>
          <a:xfrm>
            <a:off x="1454150" y="3757026"/>
            <a:ext cx="4982276" cy="1313503"/>
          </a:xfrm>
          <a:prstGeom prst="rect">
            <a:avLst/>
          </a:prstGeom>
          <a:solidFill>
            <a:srgbClr val="FFFFFF"/>
          </a:solidFill>
          <a:ln>
            <a:solidFill>
              <a:srgbClr val="000000"/>
            </a:solidFill>
          </a:ln>
        </p:spPr>
        <p:txBody>
          <a:bodyPr wrap="square" lIns="90000" tIns="117000" bIns="117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cSystem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("Counter")</a:t>
            </a:r>
          </a:p>
          <a:p>
            <a:r>
              <a:rPr lang="en-US" sz="1400" dirty="0">
                <a:latin typeface="Courier"/>
                <a:cs typeface="Courier"/>
              </a:rPr>
              <a:t>  </a:t>
            </a:r>
            <a:r>
              <a:rPr lang="en-US" sz="1400" dirty="0" err="1">
                <a:latin typeface="Courier"/>
                <a:cs typeface="Courier"/>
              </a:rPr>
              <a:t>val</a:t>
            </a:r>
            <a:r>
              <a:rPr lang="en-US" sz="1400" dirty="0">
                <a:latin typeface="Courier"/>
                <a:cs typeface="Courier"/>
              </a:rPr>
              <a:t> c1 = </a:t>
            </a:r>
            <a:r>
              <a:rPr lang="en-US" sz="1400" dirty="0" err="1">
                <a:latin typeface="Courier"/>
                <a:cs typeface="Courier"/>
              </a:rPr>
              <a:t>cSystem.actorOf</a:t>
            </a:r>
            <a:r>
              <a:rPr lang="en-US" sz="1400" dirty="0">
                <a:latin typeface="Courier"/>
                <a:cs typeface="Courier"/>
              </a:rPr>
              <a:t>(Props[Counter])</a:t>
            </a: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latin typeface="Courier"/>
                <a:cs typeface="Courier"/>
              </a:rPr>
              <a:t>  c1 ! 99</a:t>
            </a:r>
          </a:p>
        </p:txBody>
      </p:sp>
      <p:sp>
        <p:nvSpPr>
          <p:cNvPr id="7" name="Rectangle 6"/>
          <p:cNvSpPr>
            <a:spLocks noChangeArrowheads="1"/>
          </p:cNvSpPr>
          <p:nvPr/>
        </p:nvSpPr>
        <p:spPr bwMode="auto">
          <a:xfrm>
            <a:off x="4438650" y="4387969"/>
            <a:ext cx="3048000" cy="797796"/>
          </a:xfrm>
          <a:prstGeom prst="rect">
            <a:avLst/>
          </a:prstGeom>
          <a:solidFill>
            <a:srgbClr val="E0F8E0"/>
          </a:solidFill>
          <a:ln w="3175" cmpd="sng">
            <a:solidFill>
              <a:srgbClr val="009D00"/>
            </a:solidFill>
            <a:miter lim="800000"/>
            <a:headEnd/>
            <a:tailEnd/>
          </a:ln>
          <a:effectLst/>
        </p:spPr>
        <p:txBody>
          <a:bodyPr wrap="square" lIns="75407" tIns="75000" rIns="75407" bIns="75000">
            <a:spAutoFit/>
          </a:bodyPr>
          <a:lstStyle/>
          <a:p>
            <a:r>
              <a:rPr lang="en-US" sz="1400" dirty="0">
                <a:latin typeface="Courier"/>
                <a:cs typeface="Courier"/>
              </a:rPr>
              <a:t>1</a:t>
            </a:r>
          </a:p>
          <a:p>
            <a:r>
              <a:rPr lang="en-US" sz="1400" dirty="0">
                <a:latin typeface="Courier"/>
                <a:cs typeface="Courier"/>
              </a:rPr>
              <a:t>2</a:t>
            </a:r>
          </a:p>
          <a:p>
            <a:r>
              <a:rPr lang="en-US" sz="1400" dirty="0">
                <a:latin typeface="Courier"/>
                <a:cs typeface="Courier"/>
              </a:rPr>
              <a:t>Strange message: 99</a:t>
            </a:r>
            <a:endParaRPr lang="cs-CZ" sz="1400" dirty="0">
              <a:latin typeface="Courier"/>
              <a:cs typeface="Courier"/>
            </a:endParaRPr>
          </a:p>
        </p:txBody>
      </p:sp>
    </p:spTree>
    <p:extLst>
      <p:ext uri="{BB962C8B-B14F-4D97-AF65-F5344CB8AC3E}">
        <p14:creationId xmlns:p14="http://schemas.microsoft.com/office/powerpoint/2010/main" val="157249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628650" y="1585951"/>
            <a:ext cx="6159500" cy="279149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solidFill>
                  <a:srgbClr val="0B52FC"/>
                </a:solidFill>
                <a:latin typeface="Courier"/>
                <a:cs typeface="Courier"/>
              </a:rPr>
              <a:t>  </a:t>
            </a:r>
            <a:r>
              <a:rPr lang="en-US" sz="1333" dirty="0" err="1">
                <a:solidFill>
                  <a:srgbClr val="0B52FC"/>
                </a:solidFill>
                <a:latin typeface="Courier"/>
                <a:cs typeface="Courier"/>
              </a:rPr>
              <a:t>context.setReceiveTimeout</a:t>
            </a:r>
            <a:r>
              <a:rPr lang="en-US" sz="1333" dirty="0">
                <a:solidFill>
                  <a:srgbClr val="0B52FC"/>
                </a:solidFill>
                <a:latin typeface="Courier"/>
                <a:cs typeface="Courier"/>
              </a:rPr>
              <a:t>(1 seconds)</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(counter)</a:t>
            </a:r>
          </a:p>
          <a:p>
            <a:r>
              <a:rPr lang="en-US" sz="1333" dirty="0">
                <a:latin typeface="Courier"/>
                <a:cs typeface="Courier"/>
              </a:rPr>
              <a:t> </a:t>
            </a:r>
            <a:r>
              <a:rPr lang="en-US" sz="1333" dirty="0">
                <a:solidFill>
                  <a:srgbClr val="0B52FC"/>
                </a:solidFill>
                <a:latin typeface="Courier"/>
                <a:cs typeface="Courier"/>
              </a:rPr>
              <a:t>   case </a:t>
            </a:r>
            <a:r>
              <a:rPr lang="en-US" sz="1333" dirty="0" err="1">
                <a:solidFill>
                  <a:srgbClr val="0B52FC"/>
                </a:solidFill>
                <a:latin typeface="Courier"/>
                <a:cs typeface="Courier"/>
              </a:rPr>
              <a:t>ReceiveTimeout</a:t>
            </a:r>
            <a:r>
              <a:rPr lang="en-US" sz="1333" dirty="0">
                <a:solidFill>
                  <a:srgbClr val="0B52FC"/>
                </a:solidFill>
                <a:latin typeface="Courier"/>
                <a:cs typeface="Courier"/>
              </a:rPr>
              <a:t> =&gt; </a:t>
            </a:r>
          </a:p>
          <a:p>
            <a:r>
              <a:rPr lang="en-US" sz="1333" dirty="0">
                <a:solidFill>
                  <a:srgbClr val="0B52FC"/>
                </a:solidFill>
                <a:latin typeface="Courier"/>
                <a:cs typeface="Courier"/>
              </a:rPr>
              <a:t>      </a:t>
            </a:r>
            <a:r>
              <a:rPr lang="en-US" sz="1333" dirty="0" err="1">
                <a:solidFill>
                  <a:srgbClr val="0B52FC"/>
                </a:solidFill>
                <a:latin typeface="Courier"/>
                <a:cs typeface="Courier"/>
              </a:rPr>
              <a:t>println</a:t>
            </a:r>
            <a:r>
              <a:rPr lang="en-US" sz="1333" dirty="0">
                <a:solidFill>
                  <a:srgbClr val="0B52FC"/>
                </a:solidFill>
                <a:latin typeface="Courier"/>
                <a:cs typeface="Courier"/>
              </a:rPr>
              <a:t>("Nobody talking to me...")</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73894"/>
            <a:ext cx="6985000" cy="381000"/>
          </a:xfrm>
        </p:spPr>
        <p:txBody>
          <a:bodyPr/>
          <a:lstStyle/>
          <a:p>
            <a:r>
              <a:rPr lang="en-US" dirty="0" smtClean="0"/>
              <a:t>Receive timeout can be set</a:t>
            </a:r>
            <a:endParaRPr lang="en-US" dirty="0"/>
          </a:p>
        </p:txBody>
      </p:sp>
      <p:sp>
        <p:nvSpPr>
          <p:cNvPr id="8" name="TextBox 7"/>
          <p:cNvSpPr txBox="1"/>
          <p:nvPr/>
        </p:nvSpPr>
        <p:spPr>
          <a:xfrm>
            <a:off x="2189019" y="3974274"/>
            <a:ext cx="4508500" cy="1261887"/>
          </a:xfrm>
          <a:prstGeom prst="rect">
            <a:avLst/>
          </a:prstGeom>
          <a:solidFill>
            <a:srgbClr val="FFFFFF"/>
          </a:solidFill>
          <a:ln>
            <a:solidFill>
              <a:srgbClr val="000000"/>
            </a:solidFill>
          </a:ln>
        </p:spPr>
        <p:txBody>
          <a:bodyPr wrap="square" lIns="90000" tIns="117000" bIns="117000" rtlCol="0">
            <a:spAutoFit/>
          </a:bodyPr>
          <a:lstStyle/>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cSystem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("Counter")</a:t>
            </a:r>
          </a:p>
          <a:p>
            <a:r>
              <a:rPr lang="en-US" sz="1333" dirty="0">
                <a:latin typeface="Courier"/>
                <a:cs typeface="Courier"/>
              </a:rPr>
              <a:t>  </a:t>
            </a:r>
            <a:r>
              <a:rPr lang="en-US" sz="1333" dirty="0" err="1">
                <a:latin typeface="Courier"/>
                <a:cs typeface="Courier"/>
              </a:rPr>
              <a:t>val</a:t>
            </a:r>
            <a:r>
              <a:rPr lang="en-US" sz="1333" dirty="0">
                <a:latin typeface="Courier"/>
                <a:cs typeface="Courier"/>
              </a:rPr>
              <a:t> c1 = </a:t>
            </a:r>
            <a:r>
              <a:rPr lang="en-US" sz="1333" dirty="0" err="1">
                <a:latin typeface="Courier"/>
                <a:cs typeface="Courier"/>
              </a:rPr>
              <a:t>cSystem.actorOf</a:t>
            </a:r>
            <a:r>
              <a:rPr lang="en-US" sz="1333" dirty="0">
                <a:latin typeface="Courier"/>
                <a:cs typeface="Courier"/>
              </a:rPr>
              <a:t>(Props[Counter])</a:t>
            </a: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solidFill>
                  <a:srgbClr val="0B52FC"/>
                </a:solidFill>
                <a:latin typeface="Courier"/>
                <a:cs typeface="Courier"/>
              </a:rPr>
              <a:t>  </a:t>
            </a:r>
            <a:r>
              <a:rPr lang="cs-CZ" sz="1333" dirty="0" err="1">
                <a:solidFill>
                  <a:srgbClr val="0B52FC"/>
                </a:solidFill>
                <a:latin typeface="Courier"/>
                <a:cs typeface="Courier"/>
              </a:rPr>
              <a:t>Thread</a:t>
            </a:r>
            <a:r>
              <a:rPr lang="cs-CZ" sz="1333" dirty="0">
                <a:solidFill>
                  <a:srgbClr val="0B52FC"/>
                </a:solidFill>
                <a:latin typeface="Courier"/>
                <a:cs typeface="Courier"/>
              </a:rPr>
              <a:t> </a:t>
            </a:r>
            <a:r>
              <a:rPr lang="cs-CZ" sz="1333" dirty="0" err="1">
                <a:solidFill>
                  <a:srgbClr val="0B52FC"/>
                </a:solidFill>
                <a:latin typeface="Courier"/>
                <a:cs typeface="Courier"/>
              </a:rPr>
              <a:t>sleep</a:t>
            </a:r>
            <a:r>
              <a:rPr lang="cs-CZ" sz="1333" dirty="0">
                <a:solidFill>
                  <a:srgbClr val="0B52FC"/>
                </a:solidFill>
                <a:latin typeface="Courier"/>
                <a:cs typeface="Courier"/>
              </a:rPr>
              <a:t> 1500</a:t>
            </a: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p:txBody>
      </p:sp>
      <p:sp>
        <p:nvSpPr>
          <p:cNvPr id="9" name="TextBox 8"/>
          <p:cNvSpPr txBox="1"/>
          <p:nvPr/>
        </p:nvSpPr>
        <p:spPr>
          <a:xfrm>
            <a:off x="5510399" y="2271938"/>
            <a:ext cx="2730500" cy="851646"/>
          </a:xfrm>
          <a:prstGeom prst="rect">
            <a:avLst/>
          </a:prstGeom>
          <a:solidFill>
            <a:srgbClr val="E0F8E0"/>
          </a:solidFill>
          <a:ln>
            <a:solidFill>
              <a:srgbClr val="009D00"/>
            </a:solidFill>
          </a:ln>
        </p:spPr>
        <p:txBody>
          <a:bodyPr wrap="square" lIns="90000" tIns="117000" bIns="117000" rtlCol="0">
            <a:spAutoFit/>
          </a:bodyPr>
          <a:lstStyle/>
          <a:p>
            <a:r>
              <a:rPr lang="en-US" sz="1333" dirty="0">
                <a:latin typeface="Courier"/>
                <a:cs typeface="Courier"/>
              </a:rPr>
              <a:t> 1</a:t>
            </a:r>
          </a:p>
          <a:p>
            <a:r>
              <a:rPr lang="en-US" sz="1333" dirty="0">
                <a:solidFill>
                  <a:srgbClr val="0B52FC"/>
                </a:solidFill>
                <a:latin typeface="Courier"/>
                <a:cs typeface="Courier"/>
              </a:rPr>
              <a:t> Nobody talking to me...</a:t>
            </a:r>
          </a:p>
          <a:p>
            <a:r>
              <a:rPr lang="en-US" sz="1333" dirty="0">
                <a:latin typeface="Courier"/>
                <a:cs typeface="Courier"/>
              </a:rPr>
              <a:t> 2</a:t>
            </a:r>
          </a:p>
        </p:txBody>
      </p:sp>
    </p:spTree>
    <p:extLst>
      <p:ext uri="{BB962C8B-B14F-4D97-AF65-F5344CB8AC3E}">
        <p14:creationId xmlns:p14="http://schemas.microsoft.com/office/powerpoint/2010/main" val="62222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230563"/>
            <a:ext cx="6985000" cy="1079500"/>
          </a:xfrm>
        </p:spPr>
        <p:txBody>
          <a:bodyPr/>
          <a:lstStyle/>
          <a:p>
            <a:r>
              <a:rPr lang="en-US" dirty="0" smtClean="0"/>
              <a:t>Outside world communicates with </a:t>
            </a:r>
            <a:r>
              <a:rPr lang="en-US" dirty="0" err="1" smtClean="0"/>
              <a:t>ActorRef</a:t>
            </a:r>
            <a:endParaRPr lang="en-US" dirty="0" smtClean="0"/>
          </a:p>
          <a:p>
            <a:pPr lvl="2"/>
            <a:r>
              <a:rPr lang="en-US" dirty="0" smtClean="0"/>
              <a:t>hides specific details of actor implementation</a:t>
            </a:r>
          </a:p>
          <a:p>
            <a:pPr lvl="2"/>
            <a:r>
              <a:rPr lang="en-US" dirty="0" smtClean="0"/>
              <a:t>also hides location</a:t>
            </a:r>
            <a:endParaRPr lang="en-US" dirty="0"/>
          </a:p>
        </p:txBody>
      </p:sp>
      <p:sp>
        <p:nvSpPr>
          <p:cNvPr id="5" name="TextBox 4"/>
          <p:cNvSpPr txBox="1"/>
          <p:nvPr/>
        </p:nvSpPr>
        <p:spPr>
          <a:xfrm>
            <a:off x="5993575" y="4506313"/>
            <a:ext cx="1225923" cy="400110"/>
          </a:xfrm>
          <a:prstGeom prst="rect">
            <a:avLst/>
          </a:prstGeom>
          <a:noFill/>
        </p:spPr>
        <p:txBody>
          <a:bodyPr wrap="square" rtlCol="0">
            <a:spAutoFit/>
          </a:bodyPr>
          <a:lstStyle/>
          <a:p>
            <a:r>
              <a:rPr lang="en-US" sz="2000" dirty="0" err="1"/>
              <a:t>ActorRef</a:t>
            </a:r>
            <a:endParaRPr lang="en-US" sz="2000" dirty="0"/>
          </a:p>
        </p:txBody>
      </p:sp>
      <p:sp>
        <p:nvSpPr>
          <p:cNvPr id="6" name="Right Arrow 5"/>
          <p:cNvSpPr/>
          <p:nvPr/>
        </p:nvSpPr>
        <p:spPr bwMode="auto">
          <a:xfrm>
            <a:off x="4215740" y="2925618"/>
            <a:ext cx="1841335" cy="232946"/>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4120738" y="2481118"/>
            <a:ext cx="1872837" cy="338554"/>
          </a:xfrm>
          <a:prstGeom prst="rect">
            <a:avLst/>
          </a:prstGeom>
          <a:noFill/>
        </p:spPr>
        <p:txBody>
          <a:bodyPr wrap="square" rtlCol="0">
            <a:spAutoFit/>
          </a:bodyPr>
          <a:lstStyle/>
          <a:p>
            <a:r>
              <a:rPr lang="en-US" sz="1600" dirty="0" err="1">
                <a:latin typeface="Courier"/>
                <a:cs typeface="Courier"/>
              </a:rPr>
              <a:t>myactor</a:t>
            </a:r>
            <a:r>
              <a:rPr lang="en-US" sz="1600" dirty="0">
                <a:latin typeface="Courier"/>
                <a:cs typeface="Courier"/>
              </a:rPr>
              <a:t> ! </a:t>
            </a:r>
            <a:r>
              <a:rPr lang="en-US" sz="1600" dirty="0" err="1">
                <a:latin typeface="Courier"/>
                <a:cs typeface="Courier"/>
              </a:rPr>
              <a:t>msg</a:t>
            </a:r>
            <a:endParaRPr lang="en-US" sz="1600" dirty="0">
              <a:latin typeface="Courier"/>
              <a:cs typeface="Courier"/>
            </a:endParaRPr>
          </a:p>
        </p:txBody>
      </p:sp>
      <p:sp>
        <p:nvSpPr>
          <p:cNvPr id="8" name="Folded Corner 7"/>
          <p:cNvSpPr/>
          <p:nvPr/>
        </p:nvSpPr>
        <p:spPr bwMode="auto">
          <a:xfrm>
            <a:off x="4951185" y="3179617"/>
            <a:ext cx="407390" cy="488555"/>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Rounded Rectangle 8"/>
          <p:cNvSpPr/>
          <p:nvPr/>
        </p:nvSpPr>
        <p:spPr bwMode="auto">
          <a:xfrm>
            <a:off x="6247575" y="2004868"/>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TextBox 9"/>
          <p:cNvSpPr txBox="1"/>
          <p:nvPr/>
        </p:nvSpPr>
        <p:spPr>
          <a:xfrm>
            <a:off x="4951185" y="3668173"/>
            <a:ext cx="624279" cy="338554"/>
          </a:xfrm>
          <a:prstGeom prst="rect">
            <a:avLst/>
          </a:prstGeom>
          <a:noFill/>
        </p:spPr>
        <p:txBody>
          <a:bodyPr wrap="square" rtlCol="0">
            <a:spAutoFit/>
          </a:bodyPr>
          <a:lstStyle/>
          <a:p>
            <a:r>
              <a:rPr lang="en-US" sz="1600" dirty="0" err="1">
                <a:latin typeface="Courier"/>
                <a:cs typeface="Courier"/>
              </a:rPr>
              <a:t>msg</a:t>
            </a:r>
            <a:endParaRPr lang="en-US" sz="1600" dirty="0">
              <a:latin typeface="Courier"/>
              <a:cs typeface="Courier"/>
            </a:endParaRPr>
          </a:p>
        </p:txBody>
      </p:sp>
    </p:spTree>
    <p:extLst>
      <p:ext uri="{BB962C8B-B14F-4D97-AF65-F5344CB8AC3E}">
        <p14:creationId xmlns:p14="http://schemas.microsoft.com/office/powerpoint/2010/main" val="90193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2595913" y="2437246"/>
            <a:ext cx="4889500" cy="279149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r>
              <a:rPr lang="en-US" sz="1333" dirty="0">
                <a:latin typeface="Courier"/>
                <a:cs typeface="Courier"/>
              </a:rPr>
              <a:t>case class </a:t>
            </a:r>
            <a:r>
              <a:rPr lang="en-US" sz="1333" dirty="0" err="1">
                <a:latin typeface="Courier"/>
                <a:cs typeface="Courier"/>
              </a:rPr>
              <a:t>TickTo</a:t>
            </a:r>
            <a:r>
              <a:rPr lang="en-US" sz="1333" dirty="0">
                <a:latin typeface="Courier"/>
                <a:cs typeface="Courier"/>
              </a:rPr>
              <a:t>( recipient: </a:t>
            </a:r>
            <a:r>
              <a:rPr lang="en-US" sz="1333" dirty="0" err="1">
                <a:latin typeface="Courier"/>
                <a:cs typeface="Courier"/>
              </a:rPr>
              <a:t>ActorRef</a:t>
            </a:r>
            <a:r>
              <a:rPr lang="en-US" sz="1333" dirty="0">
                <a:latin typeface="Courier"/>
                <a:cs typeface="Courier"/>
              </a:rPr>
              <a:t> )</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sender ! counter</a:t>
            </a:r>
          </a:p>
          <a:p>
            <a:r>
              <a:rPr lang="en-US" sz="1333" dirty="0">
                <a:latin typeface="Courier"/>
                <a:cs typeface="Courier"/>
              </a:rPr>
              <a:t> </a:t>
            </a:r>
            <a:r>
              <a:rPr lang="en-US" sz="1333" dirty="0">
                <a:solidFill>
                  <a:srgbClr val="0B52FC"/>
                </a:solidFill>
                <a:latin typeface="Courier"/>
                <a:cs typeface="Courier"/>
              </a:rPr>
              <a:t>   </a:t>
            </a:r>
            <a:r>
              <a:rPr lang="en-US" sz="1333" dirty="0">
                <a:latin typeface="Courier"/>
                <a:cs typeface="Courier"/>
              </a:rPr>
              <a:t>case </a:t>
            </a:r>
            <a:r>
              <a:rPr lang="en-US" sz="1333" dirty="0" err="1">
                <a:latin typeface="Courier"/>
                <a:cs typeface="Courier"/>
              </a:rPr>
              <a:t>TickTo</a:t>
            </a:r>
            <a:r>
              <a:rPr lang="en-US" sz="1333" dirty="0">
                <a:latin typeface="Courier"/>
                <a:cs typeface="Courier"/>
              </a:rPr>
              <a:t>(</a:t>
            </a:r>
            <a:r>
              <a:rPr lang="en-US" sz="1333" dirty="0" err="1">
                <a:latin typeface="Courier"/>
                <a:cs typeface="Courier"/>
              </a:rPr>
              <a:t>replyTo</a:t>
            </a:r>
            <a:r>
              <a:rPr lang="en-US" sz="1333" dirty="0">
                <a:latin typeface="Courier"/>
                <a:cs typeface="Courier"/>
              </a:rPr>
              <a:t>: </a:t>
            </a:r>
            <a:r>
              <a:rPr lang="en-US" sz="1333" dirty="0" err="1">
                <a:latin typeface="Courier"/>
                <a:cs typeface="Courier"/>
              </a:rPr>
              <a:t>ActorRef</a:t>
            </a:r>
            <a:r>
              <a:rPr lang="en-US" sz="1333" dirty="0">
                <a:latin typeface="Courier"/>
                <a:cs typeface="Courier"/>
              </a:rPr>
              <a:t>) =&gt; </a:t>
            </a:r>
          </a:p>
          <a:p>
            <a:r>
              <a:rPr lang="en-US" sz="1333" dirty="0">
                <a:latin typeface="Courier"/>
                <a:cs typeface="Courier"/>
              </a:rPr>
              <a:t>      counter += 1; </a:t>
            </a:r>
            <a:r>
              <a:rPr lang="en-US" sz="1333" dirty="0" err="1">
                <a:latin typeface="Courier"/>
                <a:cs typeface="Courier"/>
              </a:rPr>
              <a:t>replyTo</a:t>
            </a:r>
            <a:r>
              <a:rPr lang="en-US" sz="1333" dirty="0">
                <a:latin typeface="Courier"/>
                <a:cs typeface="Courier"/>
              </a:rPr>
              <a:t> ! counter</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79500"/>
            <a:ext cx="6985000" cy="1524000"/>
          </a:xfrm>
        </p:spPr>
        <p:txBody>
          <a:bodyPr>
            <a:normAutofit lnSpcReduction="10000"/>
          </a:bodyPr>
          <a:lstStyle/>
          <a:p>
            <a:r>
              <a:rPr lang="en-US" dirty="0" smtClean="0">
                <a:latin typeface="Courier"/>
                <a:cs typeface="Courier"/>
              </a:rPr>
              <a:t>sender</a:t>
            </a:r>
            <a:r>
              <a:rPr lang="en-US" dirty="0" smtClean="0"/>
              <a:t> method gives access to message sender</a:t>
            </a:r>
          </a:p>
          <a:p>
            <a:pPr lvl="2"/>
            <a:r>
              <a:rPr lang="en-US" dirty="0" err="1" smtClean="0">
                <a:latin typeface="Courier"/>
                <a:cs typeface="Courier"/>
              </a:rPr>
              <a:t>ActorRef</a:t>
            </a:r>
            <a:endParaRPr lang="en-US" dirty="0" smtClean="0">
              <a:latin typeface="Courier"/>
              <a:cs typeface="Courier"/>
            </a:endParaRPr>
          </a:p>
          <a:p>
            <a:pPr lvl="2"/>
            <a:r>
              <a:rPr lang="en-US" dirty="0" smtClean="0"/>
              <a:t>can be used for reply</a:t>
            </a:r>
          </a:p>
          <a:p>
            <a:pPr lvl="2"/>
            <a:endParaRPr lang="en-US" dirty="0"/>
          </a:p>
          <a:p>
            <a:r>
              <a:rPr lang="en-US" dirty="0" smtClean="0"/>
              <a:t>Message can include alternative </a:t>
            </a:r>
            <a:r>
              <a:rPr lang="en-US" dirty="0" err="1" smtClean="0">
                <a:latin typeface="Courier"/>
                <a:cs typeface="Courier"/>
              </a:rPr>
              <a:t>ActorRef</a:t>
            </a:r>
            <a:r>
              <a:rPr lang="en-US" dirty="0" smtClean="0"/>
              <a:t> for reply</a:t>
            </a:r>
            <a:endParaRPr lang="en-US" dirty="0"/>
          </a:p>
        </p:txBody>
      </p:sp>
    </p:spTree>
    <p:extLst>
      <p:ext uri="{BB962C8B-B14F-4D97-AF65-F5344CB8AC3E}">
        <p14:creationId xmlns:p14="http://schemas.microsoft.com/office/powerpoint/2010/main" val="71139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1206500" y="2286000"/>
            <a:ext cx="4889500" cy="299661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sender ! counter</a:t>
            </a:r>
          </a:p>
          <a:p>
            <a:r>
              <a:rPr lang="en-US" sz="1333" dirty="0">
                <a:latin typeface="Courier"/>
                <a:cs typeface="Courier"/>
              </a:rPr>
              <a:t> </a:t>
            </a:r>
            <a:r>
              <a:rPr lang="en-US" sz="1333" dirty="0">
                <a:solidFill>
                  <a:srgbClr val="0B52FC"/>
                </a:solidFill>
                <a:latin typeface="Courier"/>
                <a:cs typeface="Courier"/>
              </a:rPr>
              <a:t>   </a:t>
            </a:r>
            <a:r>
              <a:rPr lang="en-US" sz="1333" dirty="0">
                <a:latin typeface="Courier"/>
                <a:cs typeface="Courier"/>
              </a:rPr>
              <a:t>case </a:t>
            </a:r>
            <a:r>
              <a:rPr lang="en-US" sz="1333" dirty="0" err="1">
                <a:latin typeface="Courier"/>
                <a:cs typeface="Courier"/>
              </a:rPr>
              <a:t>TickTo</a:t>
            </a:r>
            <a:r>
              <a:rPr lang="en-US" sz="1333" dirty="0">
                <a:latin typeface="Courier"/>
                <a:cs typeface="Courier"/>
              </a:rPr>
              <a:t>(</a:t>
            </a:r>
            <a:r>
              <a:rPr lang="en-US" sz="1333" dirty="0" err="1">
                <a:latin typeface="Courier"/>
                <a:cs typeface="Courier"/>
              </a:rPr>
              <a:t>replyTo</a:t>
            </a:r>
            <a:r>
              <a:rPr lang="en-US" sz="1333" dirty="0">
                <a:latin typeface="Courier"/>
                <a:cs typeface="Courier"/>
              </a:rPr>
              <a:t>: </a:t>
            </a:r>
            <a:r>
              <a:rPr lang="en-US" sz="1333" dirty="0" err="1">
                <a:latin typeface="Courier"/>
                <a:cs typeface="Courier"/>
              </a:rPr>
              <a:t>ActorRef</a:t>
            </a:r>
            <a:r>
              <a:rPr lang="en-US" sz="1333" dirty="0">
                <a:latin typeface="Courier"/>
                <a:cs typeface="Courier"/>
              </a:rPr>
              <a:t>) =&gt; </a:t>
            </a:r>
          </a:p>
          <a:p>
            <a:r>
              <a:rPr lang="en-US" sz="1333" dirty="0">
                <a:latin typeface="Courier"/>
                <a:cs typeface="Courier"/>
              </a:rPr>
              <a:t>      counter += 1; </a:t>
            </a:r>
          </a:p>
          <a:p>
            <a:r>
              <a:rPr lang="en-US" sz="1333" dirty="0">
                <a:latin typeface="Courier"/>
                <a:cs typeface="Courier"/>
              </a:rPr>
              <a:t>      </a:t>
            </a:r>
            <a:r>
              <a:rPr lang="en-US" sz="1333" dirty="0" err="1">
                <a:latin typeface="Courier"/>
                <a:cs typeface="Courier"/>
              </a:rPr>
              <a:t>replyTo</a:t>
            </a:r>
            <a:r>
              <a:rPr lang="en-US" sz="1333" dirty="0">
                <a:latin typeface="Courier"/>
                <a:cs typeface="Courier"/>
              </a:rPr>
              <a:t> ! Counter</a:t>
            </a:r>
          </a:p>
          <a:p>
            <a:r>
              <a:rPr lang="en-US" sz="1333" dirty="0">
                <a:latin typeface="Courier"/>
                <a:cs typeface="Courier"/>
              </a:rPr>
              <a:t>      </a:t>
            </a:r>
            <a:r>
              <a:rPr lang="en-US" sz="1333" dirty="0" err="1">
                <a:latin typeface="Courier"/>
                <a:cs typeface="Courier"/>
              </a:rPr>
              <a:t>replyTo</a:t>
            </a:r>
            <a:r>
              <a:rPr lang="en-US" sz="1333" dirty="0">
                <a:latin typeface="Courier"/>
                <a:cs typeface="Courier"/>
              </a:rPr>
              <a:t> forward Counter</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52631"/>
            <a:ext cx="6985000" cy="1524000"/>
          </a:xfrm>
        </p:spPr>
        <p:txBody>
          <a:bodyPr/>
          <a:lstStyle/>
          <a:p>
            <a:r>
              <a:rPr lang="en-US" dirty="0" smtClean="0">
                <a:cs typeface="Courier"/>
              </a:rPr>
              <a:t>Message may be forwarded to another actor</a:t>
            </a:r>
          </a:p>
          <a:p>
            <a:pPr lvl="2"/>
            <a:r>
              <a:rPr lang="en-US" dirty="0" smtClean="0">
                <a:latin typeface="Courier"/>
                <a:cs typeface="Courier"/>
              </a:rPr>
              <a:t>forward</a:t>
            </a:r>
            <a:r>
              <a:rPr lang="en-US" dirty="0" smtClean="0">
                <a:cs typeface="Courier"/>
              </a:rPr>
              <a:t> method</a:t>
            </a:r>
          </a:p>
          <a:p>
            <a:pPr lvl="2"/>
            <a:r>
              <a:rPr lang="en-US" dirty="0" smtClean="0">
                <a:cs typeface="Courier"/>
              </a:rPr>
              <a:t>original sender information is retained</a:t>
            </a:r>
          </a:p>
          <a:p>
            <a:pPr lvl="2"/>
            <a:r>
              <a:rPr lang="en-US" dirty="0" smtClean="0">
                <a:cs typeface="Courier"/>
              </a:rPr>
              <a:t>recipient sees original sender through </a:t>
            </a:r>
            <a:r>
              <a:rPr lang="en-US" dirty="0" smtClean="0">
                <a:latin typeface="Courier"/>
                <a:cs typeface="Courier"/>
              </a:rPr>
              <a:t>sender</a:t>
            </a:r>
            <a:r>
              <a:rPr lang="en-US" dirty="0" smtClean="0">
                <a:cs typeface="Courier"/>
              </a:rPr>
              <a:t> method</a:t>
            </a:r>
            <a:endParaRPr lang="en-US" dirty="0" smtClean="0"/>
          </a:p>
        </p:txBody>
      </p:sp>
      <p:sp>
        <p:nvSpPr>
          <p:cNvPr id="3" name="TextBox 2"/>
          <p:cNvSpPr txBox="1"/>
          <p:nvPr/>
        </p:nvSpPr>
        <p:spPr>
          <a:xfrm>
            <a:off x="5778500" y="4000500"/>
            <a:ext cx="1376724" cy="502573"/>
          </a:xfrm>
          <a:prstGeom prst="rect">
            <a:avLst/>
          </a:prstGeom>
          <a:solidFill>
            <a:srgbClr val="FFFFFF"/>
          </a:solidFill>
        </p:spPr>
        <p:txBody>
          <a:bodyPr wrap="none" rtlCol="0">
            <a:spAutoFit/>
          </a:bodyPr>
          <a:lstStyle/>
          <a:p>
            <a:r>
              <a:rPr lang="en-US" sz="1333" dirty="0"/>
              <a:t>receiver sees this</a:t>
            </a:r>
            <a:br>
              <a:rPr lang="en-US" sz="1333" dirty="0"/>
            </a:br>
            <a:r>
              <a:rPr lang="en-US" sz="1333" dirty="0"/>
              <a:t>actor as sender</a:t>
            </a:r>
          </a:p>
        </p:txBody>
      </p:sp>
      <p:sp>
        <p:nvSpPr>
          <p:cNvPr id="7" name="TextBox 6"/>
          <p:cNvSpPr txBox="1"/>
          <p:nvPr/>
        </p:nvSpPr>
        <p:spPr>
          <a:xfrm>
            <a:off x="5778500" y="4635500"/>
            <a:ext cx="1639616" cy="502573"/>
          </a:xfrm>
          <a:prstGeom prst="rect">
            <a:avLst/>
          </a:prstGeom>
          <a:solidFill>
            <a:srgbClr val="FFFFFF"/>
          </a:solidFill>
        </p:spPr>
        <p:txBody>
          <a:bodyPr wrap="none" rtlCol="0">
            <a:spAutoFit/>
          </a:bodyPr>
          <a:lstStyle/>
          <a:p>
            <a:r>
              <a:rPr lang="en-US" sz="1333" dirty="0"/>
              <a:t>receiver sees original</a:t>
            </a:r>
            <a:br>
              <a:rPr lang="en-US" sz="1333" dirty="0"/>
            </a:br>
            <a:r>
              <a:rPr lang="en-US" sz="1333" dirty="0"/>
              <a:t>sender as sender</a:t>
            </a:r>
          </a:p>
        </p:txBody>
      </p:sp>
      <p:cxnSp>
        <p:nvCxnSpPr>
          <p:cNvPr id="8" name="Straight Connector 7"/>
          <p:cNvCxnSpPr/>
          <p:nvPr/>
        </p:nvCxnSpPr>
        <p:spPr bwMode="auto">
          <a:xfrm flipV="1">
            <a:off x="4381500" y="4254500"/>
            <a:ext cx="1333500" cy="21336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4381500" y="4699000"/>
            <a:ext cx="1333500" cy="127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3647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an Actor</a:t>
            </a:r>
            <a:endParaRPr lang="en-US" dirty="0"/>
          </a:p>
        </p:txBody>
      </p:sp>
      <p:sp>
        <p:nvSpPr>
          <p:cNvPr id="3" name="Content Placeholder 2"/>
          <p:cNvSpPr>
            <a:spLocks noGrp="1"/>
          </p:cNvSpPr>
          <p:nvPr>
            <p:ph idx="1"/>
          </p:nvPr>
        </p:nvSpPr>
        <p:spPr>
          <a:xfrm>
            <a:off x="628650" y="1079500"/>
            <a:ext cx="6985000" cy="4572000"/>
          </a:xfrm>
        </p:spPr>
        <p:txBody>
          <a:bodyPr/>
          <a:lstStyle/>
          <a:p>
            <a:r>
              <a:rPr lang="en-US" dirty="0" smtClean="0">
                <a:latin typeface="Courier"/>
                <a:cs typeface="Courier"/>
              </a:rPr>
              <a:t>stop</a:t>
            </a:r>
            <a:r>
              <a:rPr lang="en-US" dirty="0" smtClean="0"/>
              <a:t> method on </a:t>
            </a:r>
            <a:r>
              <a:rPr lang="en-US" dirty="0" err="1" smtClean="0">
                <a:latin typeface="Courier"/>
                <a:cs typeface="Courier"/>
              </a:rPr>
              <a:t>ActorRefFactory</a:t>
            </a:r>
            <a:endParaRPr lang="en-US" dirty="0">
              <a:latin typeface="Courier"/>
              <a:cs typeface="Courier"/>
            </a:endParaRPr>
          </a:p>
          <a:p>
            <a:pPr lvl="2"/>
            <a:r>
              <a:rPr lang="en-US" dirty="0" err="1" smtClean="0">
                <a:latin typeface="Courier"/>
                <a:cs typeface="Courier"/>
              </a:rPr>
              <a:t>ActorSystem</a:t>
            </a:r>
            <a:r>
              <a:rPr lang="en-US" dirty="0" smtClean="0"/>
              <a:t> for stopping top level actors</a:t>
            </a:r>
          </a:p>
          <a:p>
            <a:pPr lvl="2"/>
            <a:r>
              <a:rPr lang="en-US" dirty="0" err="1" smtClean="0">
                <a:latin typeface="Courier"/>
                <a:cs typeface="Courier"/>
              </a:rPr>
              <a:t>ActorContext</a:t>
            </a:r>
            <a:r>
              <a:rPr lang="en-US" dirty="0" smtClean="0"/>
              <a:t> for stopping child actors</a:t>
            </a:r>
          </a:p>
          <a:p>
            <a:endParaRPr lang="en-US" dirty="0"/>
          </a:p>
          <a:p>
            <a:pPr lvl="2"/>
            <a:endParaRPr lang="en-US" dirty="0" smtClean="0"/>
          </a:p>
          <a:p>
            <a:pPr lvl="2"/>
            <a:endParaRPr lang="en-US" dirty="0"/>
          </a:p>
          <a:p>
            <a:pPr lvl="2"/>
            <a:endParaRPr lang="en-US" dirty="0" smtClean="0"/>
          </a:p>
          <a:p>
            <a:pPr marL="47623" indent="0">
              <a:buNone/>
            </a:pPr>
            <a:endParaRPr lang="en-US" dirty="0" smtClean="0"/>
          </a:p>
          <a:p>
            <a:r>
              <a:rPr lang="en-US" dirty="0" smtClean="0"/>
              <a:t>Actions:</a:t>
            </a:r>
          </a:p>
          <a:p>
            <a:pPr lvl="2"/>
            <a:r>
              <a:rPr lang="en-US" dirty="0" smtClean="0"/>
              <a:t>complete processing of current message</a:t>
            </a:r>
          </a:p>
          <a:p>
            <a:pPr lvl="2"/>
            <a:r>
              <a:rPr lang="en-US" dirty="0" smtClean="0"/>
              <a:t>remaining queued messages may be sent to </a:t>
            </a:r>
            <a:r>
              <a:rPr lang="en-US" dirty="0" err="1" smtClean="0">
                <a:latin typeface="Courier"/>
                <a:cs typeface="Courier"/>
              </a:rPr>
              <a:t>DeadLetters</a:t>
            </a:r>
            <a:endParaRPr lang="en-US" dirty="0" smtClean="0">
              <a:latin typeface="Courier"/>
              <a:cs typeface="Courier"/>
            </a:endParaRPr>
          </a:p>
          <a:p>
            <a:pPr lvl="2"/>
            <a:r>
              <a:rPr lang="en-US" dirty="0" smtClean="0"/>
              <a:t>call </a:t>
            </a:r>
            <a:r>
              <a:rPr lang="en-US" dirty="0" smtClean="0">
                <a:latin typeface="Courier"/>
                <a:cs typeface="Courier"/>
              </a:rPr>
              <a:t>stop</a:t>
            </a:r>
            <a:r>
              <a:rPr lang="en-US" dirty="0" smtClean="0"/>
              <a:t> on all child actors</a:t>
            </a:r>
          </a:p>
          <a:p>
            <a:pPr lvl="2"/>
            <a:r>
              <a:rPr lang="en-US" dirty="0" smtClean="0"/>
              <a:t>when children all stopped, call </a:t>
            </a:r>
            <a:r>
              <a:rPr lang="en-US" dirty="0" err="1" smtClean="0">
                <a:latin typeface="Courier"/>
                <a:cs typeface="Courier"/>
              </a:rPr>
              <a:t>postStop</a:t>
            </a:r>
            <a:r>
              <a:rPr lang="en-US" dirty="0"/>
              <a:t> </a:t>
            </a:r>
            <a:r>
              <a:rPr lang="en-US" dirty="0" smtClean="0"/>
              <a:t>method</a:t>
            </a:r>
          </a:p>
          <a:p>
            <a:pPr lvl="2"/>
            <a:r>
              <a:rPr lang="en-US" dirty="0" smtClean="0"/>
              <a:t>notify supervisor (usually parent)</a:t>
            </a:r>
          </a:p>
        </p:txBody>
      </p:sp>
      <p:sp>
        <p:nvSpPr>
          <p:cNvPr id="5" name="TextBox 4"/>
          <p:cNvSpPr txBox="1"/>
          <p:nvPr/>
        </p:nvSpPr>
        <p:spPr>
          <a:xfrm>
            <a:off x="628649" y="2103613"/>
            <a:ext cx="5546519" cy="1313503"/>
          </a:xfrm>
          <a:prstGeom prst="rect">
            <a:avLst/>
          </a:prstGeom>
          <a:solidFill>
            <a:srgbClr val="FFFFFF"/>
          </a:solidFill>
          <a:ln>
            <a:solidFill>
              <a:srgbClr val="000000"/>
            </a:solidFill>
          </a:ln>
        </p:spPr>
        <p:txBody>
          <a:bodyPr wrap="square" lIns="90000" tIns="117000" bIns="117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cSystem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("Counter")</a:t>
            </a:r>
          </a:p>
          <a:p>
            <a:r>
              <a:rPr lang="en-US" sz="1400" dirty="0">
                <a:latin typeface="Courier"/>
                <a:cs typeface="Courier"/>
              </a:rPr>
              <a:t>  </a:t>
            </a:r>
            <a:r>
              <a:rPr lang="en-US" sz="1400" dirty="0" err="1">
                <a:latin typeface="Courier"/>
                <a:cs typeface="Courier"/>
              </a:rPr>
              <a:t>val</a:t>
            </a:r>
            <a:r>
              <a:rPr lang="en-US" sz="1400" dirty="0">
                <a:latin typeface="Courier"/>
                <a:cs typeface="Courier"/>
              </a:rPr>
              <a:t> c1 = </a:t>
            </a:r>
            <a:r>
              <a:rPr lang="en-US" sz="1400" dirty="0" err="1">
                <a:latin typeface="Courier"/>
                <a:cs typeface="Courier"/>
              </a:rPr>
              <a:t>cSystem.actorOf</a:t>
            </a:r>
            <a:r>
              <a:rPr lang="en-US" sz="1400" dirty="0">
                <a:latin typeface="Courier"/>
                <a:cs typeface="Courier"/>
              </a:rPr>
              <a:t>(Props[Counter])</a:t>
            </a: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solidFill>
                  <a:srgbClr val="0B52FC"/>
                </a:solidFill>
                <a:latin typeface="Courier"/>
                <a:cs typeface="Courier"/>
              </a:rPr>
              <a:t>  </a:t>
            </a:r>
            <a:r>
              <a:rPr lang="cs-CZ" sz="1400" dirty="0">
                <a:solidFill>
                  <a:srgbClr val="000000"/>
                </a:solidFill>
                <a:latin typeface="Courier"/>
                <a:cs typeface="Courier"/>
              </a:rPr>
              <a:t>...</a:t>
            </a:r>
          </a:p>
          <a:p>
            <a:r>
              <a:rPr lang="en-US" sz="1400" dirty="0">
                <a:solidFill>
                  <a:srgbClr val="000000"/>
                </a:solidFill>
                <a:latin typeface="Courier"/>
                <a:cs typeface="Courier"/>
              </a:rPr>
              <a:t>  </a:t>
            </a:r>
            <a:r>
              <a:rPr lang="en-US" sz="1400" dirty="0" err="1">
                <a:solidFill>
                  <a:srgbClr val="000000"/>
                </a:solidFill>
                <a:latin typeface="Courier"/>
                <a:cs typeface="Courier"/>
              </a:rPr>
              <a:t>cSystem.stop</a:t>
            </a:r>
            <a:r>
              <a:rPr lang="en-US" sz="1400" dirty="0">
                <a:solidFill>
                  <a:srgbClr val="000000"/>
                </a:solidFill>
                <a:latin typeface="Courier"/>
                <a:cs typeface="Courier"/>
              </a:rPr>
              <a:t>(c1)</a:t>
            </a:r>
            <a:endParaRPr lang="cs-CZ" sz="1400" dirty="0">
              <a:solidFill>
                <a:srgbClr val="000000"/>
              </a:solidFill>
              <a:latin typeface="Courier"/>
              <a:cs typeface="Courier"/>
            </a:endParaRPr>
          </a:p>
        </p:txBody>
      </p:sp>
      <p:pic>
        <p:nvPicPr>
          <p:cNvPr id="4" name="Picture 3" descr="stop_sign.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079500"/>
            <a:ext cx="1143000" cy="1143000"/>
          </a:xfrm>
          <a:prstGeom prst="rect">
            <a:avLst/>
          </a:prstGeom>
        </p:spPr>
      </p:pic>
    </p:spTree>
    <p:extLst>
      <p:ext uri="{BB962C8B-B14F-4D97-AF65-F5344CB8AC3E}">
        <p14:creationId xmlns:p14="http://schemas.microsoft.com/office/powerpoint/2010/main" val="21474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an Actor</a:t>
            </a:r>
            <a:endParaRPr lang="en-US" dirty="0"/>
          </a:p>
        </p:txBody>
      </p:sp>
      <p:sp>
        <p:nvSpPr>
          <p:cNvPr id="3" name="Content Placeholder 2"/>
          <p:cNvSpPr>
            <a:spLocks noGrp="1"/>
          </p:cNvSpPr>
          <p:nvPr>
            <p:ph idx="1"/>
          </p:nvPr>
        </p:nvSpPr>
        <p:spPr>
          <a:xfrm>
            <a:off x="628650" y="1185883"/>
            <a:ext cx="6985000" cy="3314865"/>
          </a:xfrm>
        </p:spPr>
        <p:txBody>
          <a:bodyPr/>
          <a:lstStyle/>
          <a:p>
            <a:r>
              <a:rPr lang="en-US" dirty="0" smtClean="0"/>
              <a:t>Alternative is to send actor </a:t>
            </a:r>
            <a:br>
              <a:rPr lang="en-US" dirty="0" smtClean="0"/>
            </a:br>
            <a:r>
              <a:rPr lang="en-US" dirty="0" err="1" smtClean="0">
                <a:latin typeface="Courier"/>
                <a:cs typeface="Courier"/>
              </a:rPr>
              <a:t>PoisonPill</a:t>
            </a:r>
            <a:r>
              <a:rPr lang="en-US" dirty="0" smtClean="0"/>
              <a:t> message</a:t>
            </a:r>
          </a:p>
          <a:p>
            <a:pPr lvl="2"/>
            <a:r>
              <a:rPr lang="en-US" dirty="0" smtClean="0"/>
              <a:t>handled after other messages </a:t>
            </a:r>
            <a:br>
              <a:rPr lang="en-US" dirty="0" smtClean="0"/>
            </a:br>
            <a:r>
              <a:rPr lang="en-US" dirty="0" smtClean="0"/>
              <a:t>in queue</a:t>
            </a:r>
          </a:p>
          <a:p>
            <a:pPr lvl="2"/>
            <a:r>
              <a:rPr lang="en-US" dirty="0" smtClean="0"/>
              <a:t>effect as for </a:t>
            </a:r>
            <a:r>
              <a:rPr lang="en-US" dirty="0" smtClean="0">
                <a:latin typeface="Courier"/>
                <a:cs typeface="Courier"/>
              </a:rPr>
              <a:t>stop</a:t>
            </a:r>
            <a:r>
              <a:rPr lang="en-US" dirty="0" smtClean="0"/>
              <a:t> method</a:t>
            </a:r>
          </a:p>
          <a:p>
            <a:pPr lvl="2"/>
            <a:r>
              <a:rPr lang="en-US" dirty="0" smtClean="0"/>
              <a:t>now deprecated</a:t>
            </a:r>
          </a:p>
          <a:p>
            <a:pPr lvl="2"/>
            <a:endParaRPr lang="en-US" dirty="0"/>
          </a:p>
          <a:p>
            <a:r>
              <a:rPr lang="en-US" dirty="0" smtClean="0"/>
              <a:t>Use </a:t>
            </a:r>
            <a:r>
              <a:rPr lang="en-US" dirty="0" smtClean="0">
                <a:latin typeface="Courier"/>
                <a:cs typeface="Courier"/>
              </a:rPr>
              <a:t>Kill</a:t>
            </a:r>
            <a:r>
              <a:rPr lang="en-US" dirty="0" smtClean="0"/>
              <a:t> message to kill actor</a:t>
            </a:r>
          </a:p>
          <a:p>
            <a:pPr lvl="2"/>
            <a:r>
              <a:rPr lang="en-US" dirty="0" smtClean="0"/>
              <a:t>causes </a:t>
            </a:r>
            <a:r>
              <a:rPr lang="en-US" dirty="0" err="1" smtClean="0">
                <a:latin typeface="Courier"/>
                <a:cs typeface="Courier"/>
              </a:rPr>
              <a:t>ActorKilledException</a:t>
            </a:r>
            <a:r>
              <a:rPr lang="en-US" dirty="0">
                <a:cs typeface="Courier"/>
              </a:rPr>
              <a:t> </a:t>
            </a:r>
            <a:r>
              <a:rPr lang="en-US" dirty="0" smtClean="0">
                <a:cs typeface="Courier"/>
              </a:rPr>
              <a:t>to be thrown</a:t>
            </a:r>
          </a:p>
          <a:p>
            <a:pPr lvl="2"/>
            <a:r>
              <a:rPr lang="en-US" dirty="0" smtClean="0">
                <a:cs typeface="Courier"/>
              </a:rPr>
              <a:t>effect dependent on supervision strategy</a:t>
            </a:r>
          </a:p>
          <a:p>
            <a:pPr lvl="2"/>
            <a:r>
              <a:rPr lang="en-US" dirty="0" smtClean="0">
                <a:cs typeface="Courier"/>
              </a:rPr>
              <a:t>more later</a:t>
            </a:r>
          </a:p>
        </p:txBody>
      </p:sp>
      <p:pic>
        <p:nvPicPr>
          <p:cNvPr id="4" name="Picture 3" descr="skull_and_crossbones.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845" y="1258820"/>
            <a:ext cx="1644805" cy="1584495"/>
          </a:xfrm>
          <a:prstGeom prst="rect">
            <a:avLst/>
          </a:prstGeom>
        </p:spPr>
      </p:pic>
    </p:spTree>
    <p:extLst>
      <p:ext uri="{BB962C8B-B14F-4D97-AF65-F5344CB8AC3E}">
        <p14:creationId xmlns:p14="http://schemas.microsoft.com/office/powerpoint/2010/main" val="97581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an Actor's </a:t>
            </a:r>
            <a:r>
              <a:rPr lang="en-US" dirty="0" err="1" smtClean="0"/>
              <a:t>Behaviour</a:t>
            </a:r>
            <a:endParaRPr lang="en-US" dirty="0"/>
          </a:p>
        </p:txBody>
      </p:sp>
      <p:sp>
        <p:nvSpPr>
          <p:cNvPr id="3" name="Content Placeholder 2"/>
          <p:cNvSpPr>
            <a:spLocks noGrp="1"/>
          </p:cNvSpPr>
          <p:nvPr>
            <p:ph idx="1"/>
          </p:nvPr>
        </p:nvSpPr>
        <p:spPr>
          <a:xfrm>
            <a:off x="628650" y="1273566"/>
            <a:ext cx="6985000" cy="1920895"/>
          </a:xfrm>
        </p:spPr>
        <p:txBody>
          <a:bodyPr>
            <a:normAutofit/>
          </a:bodyPr>
          <a:lstStyle/>
          <a:p>
            <a:r>
              <a:rPr lang="en-US" dirty="0" err="1" smtClean="0">
                <a:latin typeface="Courier"/>
                <a:cs typeface="Courier"/>
              </a:rPr>
              <a:t>context.become</a:t>
            </a:r>
            <a:r>
              <a:rPr lang="en-US" dirty="0" smtClean="0">
                <a:latin typeface="Courier"/>
                <a:cs typeface="Courier"/>
              </a:rPr>
              <a:t>()</a:t>
            </a:r>
            <a:r>
              <a:rPr lang="en-US" dirty="0" smtClean="0"/>
              <a:t>	</a:t>
            </a:r>
          </a:p>
          <a:p>
            <a:pPr lvl="2"/>
            <a:r>
              <a:rPr lang="en-US" dirty="0" smtClean="0"/>
              <a:t>installs new </a:t>
            </a:r>
            <a:br>
              <a:rPr lang="en-US" dirty="0" smtClean="0"/>
            </a:br>
            <a:r>
              <a:rPr lang="en-US" dirty="0" smtClean="0"/>
              <a:t>receive </a:t>
            </a:r>
            <a:r>
              <a:rPr lang="en-US" dirty="0" err="1" smtClean="0"/>
              <a:t>behaviour</a:t>
            </a:r>
            <a:endParaRPr lang="en-US" dirty="0" smtClean="0"/>
          </a:p>
        </p:txBody>
      </p:sp>
      <p:sp>
        <p:nvSpPr>
          <p:cNvPr id="4" name="TextBox 3"/>
          <p:cNvSpPr txBox="1"/>
          <p:nvPr/>
        </p:nvSpPr>
        <p:spPr>
          <a:xfrm>
            <a:off x="3573648" y="1622817"/>
            <a:ext cx="4941702" cy="3611973"/>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r>
              <a:rPr lang="en-US" sz="1333" dirty="0">
                <a:latin typeface="Courier"/>
                <a:cs typeface="Courier"/>
              </a:rPr>
              <a:t>case class </a:t>
            </a:r>
            <a:r>
              <a:rPr lang="en-US" sz="1333" dirty="0" smtClean="0">
                <a:latin typeface="Courier"/>
                <a:cs typeface="Courier"/>
              </a:rPr>
              <a:t>Change</a:t>
            </a:r>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a:t>
            </a:r>
            <a:r>
              <a:rPr lang="en-US" sz="1333" dirty="0" err="1">
                <a:latin typeface="Courier"/>
                <a:cs typeface="Courier"/>
              </a:rPr>
              <a:t>println</a:t>
            </a:r>
            <a:r>
              <a:rPr lang="en-US" sz="1333" dirty="0">
                <a:latin typeface="Courier"/>
                <a:cs typeface="Courier"/>
              </a:rPr>
              <a:t>(counter)</a:t>
            </a:r>
          </a:p>
          <a:p>
            <a:r>
              <a:rPr lang="en-US" sz="1333" dirty="0">
                <a:latin typeface="Courier"/>
                <a:cs typeface="Courier"/>
              </a:rPr>
              <a:t>    case Change =&gt; </a:t>
            </a:r>
          </a:p>
          <a:p>
            <a:r>
              <a:rPr lang="en-US" sz="1333" dirty="0">
                <a:solidFill>
                  <a:srgbClr val="3366FF"/>
                </a:solidFill>
                <a:latin typeface="Courier"/>
                <a:cs typeface="Courier"/>
              </a:rPr>
              <a:t>      </a:t>
            </a:r>
            <a:r>
              <a:rPr lang="en-US" sz="1333" dirty="0" err="1">
                <a:solidFill>
                  <a:srgbClr val="3366FF"/>
                </a:solidFill>
                <a:latin typeface="Courier"/>
                <a:cs typeface="Courier"/>
              </a:rPr>
              <a:t>println</a:t>
            </a:r>
            <a:r>
              <a:rPr lang="en-US" sz="1333" dirty="0">
                <a:solidFill>
                  <a:srgbClr val="3366FF"/>
                </a:solidFill>
                <a:latin typeface="Courier"/>
                <a:cs typeface="Courier"/>
              </a:rPr>
              <a:t>("Changing </a:t>
            </a:r>
            <a:r>
              <a:rPr lang="en-US" sz="1333" dirty="0" err="1">
                <a:solidFill>
                  <a:srgbClr val="3366FF"/>
                </a:solidFill>
                <a:latin typeface="Courier"/>
                <a:cs typeface="Courier"/>
              </a:rPr>
              <a:t>behaviour</a:t>
            </a:r>
            <a:r>
              <a:rPr lang="en-US" sz="1333" dirty="0">
                <a:solidFill>
                  <a:srgbClr val="3366FF"/>
                </a:solidFill>
                <a:latin typeface="Courier"/>
                <a:cs typeface="Courier"/>
              </a:rPr>
              <a:t>")</a:t>
            </a:r>
          </a:p>
          <a:p>
            <a:r>
              <a:rPr lang="en-US" sz="1333" dirty="0">
                <a:latin typeface="Courier"/>
                <a:cs typeface="Courier"/>
              </a:rPr>
              <a:t>      </a:t>
            </a:r>
            <a:r>
              <a:rPr lang="en-US" sz="1333" dirty="0" err="1">
                <a:solidFill>
                  <a:srgbClr val="3366FF"/>
                </a:solidFill>
                <a:latin typeface="Courier"/>
                <a:cs typeface="Courier"/>
              </a:rPr>
              <a:t>context.become</a:t>
            </a:r>
            <a:r>
              <a:rPr lang="en-US" sz="1333" dirty="0">
                <a:solidFill>
                  <a:srgbClr val="3366FF"/>
                </a:solidFill>
                <a:latin typeface="Courier"/>
                <a:cs typeface="Courier"/>
              </a:rPr>
              <a:t> ( {</a:t>
            </a:r>
          </a:p>
          <a:p>
            <a:r>
              <a:rPr lang="en-US" sz="1333" dirty="0">
                <a:solidFill>
                  <a:srgbClr val="3366FF"/>
                </a:solidFill>
                <a:latin typeface="Courier"/>
                <a:cs typeface="Courier"/>
              </a:rPr>
              <a:t>        case Tick =&gt;</a:t>
            </a:r>
          </a:p>
          <a:p>
            <a:r>
              <a:rPr lang="en-US" sz="1333" dirty="0">
                <a:solidFill>
                  <a:srgbClr val="3366FF"/>
                </a:solidFill>
                <a:latin typeface="Courier"/>
                <a:cs typeface="Courier"/>
              </a:rPr>
              <a:t>          counter -= 1; </a:t>
            </a:r>
            <a:r>
              <a:rPr lang="en-US" sz="1333" dirty="0" err="1">
                <a:solidFill>
                  <a:srgbClr val="3366FF"/>
                </a:solidFill>
                <a:latin typeface="Courier"/>
                <a:cs typeface="Courier"/>
              </a:rPr>
              <a:t>println</a:t>
            </a:r>
            <a:r>
              <a:rPr lang="en-US" sz="1333" dirty="0">
                <a:solidFill>
                  <a:srgbClr val="3366FF"/>
                </a:solidFill>
                <a:latin typeface="Courier"/>
                <a:cs typeface="Courier"/>
              </a:rPr>
              <a:t>(counter)</a:t>
            </a:r>
          </a:p>
          <a:p>
            <a:r>
              <a:rPr lang="en-US" sz="1333" dirty="0">
                <a:solidFill>
                  <a:srgbClr val="3366FF"/>
                </a:solidFill>
                <a:latin typeface="Courier"/>
                <a:cs typeface="Courier"/>
              </a:rPr>
              <a:t>      })</a:t>
            </a:r>
          </a:p>
          <a:p>
            <a:r>
              <a:rPr lang="en-US" sz="1333" dirty="0">
                <a:latin typeface="Courier"/>
                <a:cs typeface="Courier"/>
              </a:rPr>
              <a:t>    case </a:t>
            </a:r>
            <a:r>
              <a:rPr lang="en-US" sz="1333" dirty="0" err="1">
                <a:latin typeface="Courier"/>
                <a:cs typeface="Courier"/>
              </a:rPr>
              <a:t>ReceiveTimeout</a:t>
            </a:r>
            <a:r>
              <a:rPr lang="en-US" sz="1333" dirty="0">
                <a:latin typeface="Courier"/>
                <a:cs typeface="Courier"/>
              </a:rPr>
              <a:t> =&gt; </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("Nobody talking to me...")</a:t>
            </a:r>
          </a:p>
          <a:p>
            <a:r>
              <a:rPr lang="en-US" sz="1333" dirty="0">
                <a:latin typeface="Courier"/>
                <a:cs typeface="Courier"/>
              </a:rPr>
              <a:t>  }</a:t>
            </a:r>
          </a:p>
          <a:p>
            <a:r>
              <a:rPr lang="en-US" sz="1333" dirty="0">
                <a:latin typeface="Courier"/>
                <a:cs typeface="Courier"/>
              </a:rPr>
              <a:t>}</a:t>
            </a:r>
          </a:p>
        </p:txBody>
      </p:sp>
      <p:sp>
        <p:nvSpPr>
          <p:cNvPr id="5" name="TextBox 4"/>
          <p:cNvSpPr txBox="1"/>
          <p:nvPr/>
        </p:nvSpPr>
        <p:spPr>
          <a:xfrm>
            <a:off x="628650" y="2601134"/>
            <a:ext cx="2032000" cy="1056766"/>
          </a:xfrm>
          <a:prstGeom prst="rect">
            <a:avLst/>
          </a:prstGeom>
          <a:solidFill>
            <a:srgbClr val="FFFFFF"/>
          </a:solidFill>
          <a:ln>
            <a:solidFill>
              <a:srgbClr val="000000"/>
            </a:solidFill>
          </a:ln>
        </p:spPr>
        <p:txBody>
          <a:bodyPr wrap="square" lIns="90000" tIns="117000" bIns="117000" rtlCol="0">
            <a:spAutoFit/>
          </a:bodyPr>
          <a:lstStyle/>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Change</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p:txBody>
      </p:sp>
      <p:sp>
        <p:nvSpPr>
          <p:cNvPr id="6" name="TextBox 5"/>
          <p:cNvSpPr txBox="1"/>
          <p:nvPr/>
        </p:nvSpPr>
        <p:spPr>
          <a:xfrm>
            <a:off x="628650" y="3978895"/>
            <a:ext cx="2476500" cy="1056766"/>
          </a:xfrm>
          <a:prstGeom prst="rect">
            <a:avLst/>
          </a:prstGeom>
          <a:solidFill>
            <a:srgbClr val="E0F8E0"/>
          </a:solidFill>
          <a:ln>
            <a:solidFill>
              <a:srgbClr val="009D00"/>
            </a:solidFill>
          </a:ln>
        </p:spPr>
        <p:txBody>
          <a:bodyPr wrap="square" lIns="90000" tIns="117000" bIns="117000" rtlCol="0">
            <a:spAutoFit/>
          </a:bodyPr>
          <a:lstStyle/>
          <a:p>
            <a:r>
              <a:rPr lang="en-US" sz="1333" dirty="0">
                <a:latin typeface="Courier"/>
                <a:cs typeface="Courier"/>
              </a:rPr>
              <a:t> 1</a:t>
            </a:r>
          </a:p>
          <a:p>
            <a:r>
              <a:rPr lang="en-US" sz="1333" dirty="0">
                <a:latin typeface="Courier"/>
                <a:cs typeface="Courier"/>
              </a:rPr>
              <a:t> 2</a:t>
            </a:r>
          </a:p>
          <a:p>
            <a:r>
              <a:rPr lang="en-US" sz="1333" dirty="0">
                <a:solidFill>
                  <a:srgbClr val="3366FF"/>
                </a:solidFill>
                <a:latin typeface="Courier"/>
                <a:cs typeface="Courier"/>
              </a:rPr>
              <a:t> Changing </a:t>
            </a:r>
            <a:r>
              <a:rPr lang="en-US" sz="1333" dirty="0" err="1">
                <a:solidFill>
                  <a:srgbClr val="3366FF"/>
                </a:solidFill>
                <a:latin typeface="Courier"/>
                <a:cs typeface="Courier"/>
              </a:rPr>
              <a:t>behaviour</a:t>
            </a:r>
            <a:endParaRPr lang="en-US" sz="1333" dirty="0">
              <a:solidFill>
                <a:srgbClr val="3366FF"/>
              </a:solidFill>
              <a:latin typeface="Courier"/>
              <a:cs typeface="Courier"/>
            </a:endParaRPr>
          </a:p>
          <a:p>
            <a:r>
              <a:rPr lang="en-US" sz="1333" dirty="0">
                <a:latin typeface="Courier"/>
                <a:cs typeface="Courier"/>
              </a:rPr>
              <a:t> 1</a:t>
            </a:r>
          </a:p>
        </p:txBody>
      </p:sp>
    </p:spTree>
    <p:extLst>
      <p:ext uri="{BB962C8B-B14F-4D97-AF65-F5344CB8AC3E}">
        <p14:creationId xmlns:p14="http://schemas.microsoft.com/office/powerpoint/2010/main" val="151837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Lifecycle Callbacks</a:t>
            </a:r>
            <a:endParaRPr lang="en-US" dirty="0"/>
          </a:p>
        </p:txBody>
      </p:sp>
      <p:sp>
        <p:nvSpPr>
          <p:cNvPr id="3" name="Content Placeholder 2"/>
          <p:cNvSpPr>
            <a:spLocks noGrp="1"/>
          </p:cNvSpPr>
          <p:nvPr>
            <p:ph idx="1"/>
          </p:nvPr>
        </p:nvSpPr>
        <p:spPr>
          <a:xfrm>
            <a:off x="618423" y="1126506"/>
            <a:ext cx="6032500" cy="3683000"/>
          </a:xfrm>
        </p:spPr>
        <p:txBody>
          <a:bodyPr/>
          <a:lstStyle/>
          <a:p>
            <a:r>
              <a:rPr lang="en-US" dirty="0" smtClean="0"/>
              <a:t>Callback functions available for actor lifecycle</a:t>
            </a:r>
          </a:p>
          <a:p>
            <a:pPr lvl="2"/>
            <a:r>
              <a:rPr lang="en-US" dirty="0" err="1" smtClean="0">
                <a:latin typeface="Courier"/>
                <a:cs typeface="Courier"/>
              </a:rPr>
              <a:t>preStart</a:t>
            </a:r>
            <a:r>
              <a:rPr lang="en-US" dirty="0" smtClean="0">
                <a:latin typeface="Courier"/>
                <a:cs typeface="Courier"/>
              </a:rPr>
              <a:t>()</a:t>
            </a:r>
          </a:p>
          <a:p>
            <a:pPr lvl="2"/>
            <a:r>
              <a:rPr lang="en-US" dirty="0" err="1" smtClean="0">
                <a:latin typeface="Courier"/>
                <a:cs typeface="Courier"/>
              </a:rPr>
              <a:t>postStop</a:t>
            </a:r>
            <a:r>
              <a:rPr lang="en-US" dirty="0" smtClean="0">
                <a:latin typeface="Courier"/>
                <a:cs typeface="Courier"/>
              </a:rPr>
              <a:t>()</a:t>
            </a:r>
          </a:p>
          <a:p>
            <a:pPr lvl="2"/>
            <a:r>
              <a:rPr lang="en-US" dirty="0" err="1" smtClean="0">
                <a:latin typeface="Courier"/>
                <a:cs typeface="Courier"/>
              </a:rPr>
              <a:t>preRestart</a:t>
            </a:r>
            <a:r>
              <a:rPr lang="en-US" dirty="0" smtClean="0">
                <a:latin typeface="Courier"/>
                <a:cs typeface="Courier"/>
              </a:rPr>
              <a:t>()</a:t>
            </a:r>
          </a:p>
          <a:p>
            <a:pPr lvl="2"/>
            <a:r>
              <a:rPr lang="en-US" dirty="0" err="1" smtClean="0">
                <a:latin typeface="Courier"/>
                <a:cs typeface="Courier"/>
              </a:rPr>
              <a:t>postRestart</a:t>
            </a:r>
            <a:r>
              <a:rPr lang="en-US" dirty="0" smtClean="0">
                <a:latin typeface="Courier"/>
                <a:cs typeface="Courier"/>
              </a:rPr>
              <a:t>()</a:t>
            </a:r>
          </a:p>
          <a:p>
            <a:pPr lvl="2"/>
            <a:endParaRPr lang="en-US" dirty="0"/>
          </a:p>
          <a:p>
            <a:r>
              <a:rPr lang="en-US" dirty="0" err="1" smtClean="0"/>
              <a:t>DeathWatch</a:t>
            </a:r>
            <a:r>
              <a:rPr lang="en-US" dirty="0" smtClean="0"/>
              <a:t> allows actor to register for another actor stopping</a:t>
            </a:r>
          </a:p>
          <a:p>
            <a:pPr lvl="2"/>
            <a:r>
              <a:rPr lang="en-US" dirty="0" err="1" smtClean="0">
                <a:latin typeface="Courier"/>
                <a:cs typeface="Courier"/>
              </a:rPr>
              <a:t>context.watch</a:t>
            </a:r>
            <a:r>
              <a:rPr lang="en-US" dirty="0" smtClean="0">
                <a:latin typeface="Courier"/>
                <a:cs typeface="Courier"/>
              </a:rPr>
              <a:t>(</a:t>
            </a:r>
            <a:r>
              <a:rPr lang="en-US" dirty="0" err="1" smtClean="0">
                <a:latin typeface="Courier"/>
                <a:cs typeface="Courier"/>
              </a:rPr>
              <a:t>actorRef</a:t>
            </a:r>
            <a:r>
              <a:rPr lang="en-US" dirty="0" smtClean="0">
                <a:latin typeface="Courier"/>
                <a:cs typeface="Courier"/>
              </a:rPr>
              <a:t>)</a:t>
            </a:r>
          </a:p>
          <a:p>
            <a:pPr lvl="2"/>
            <a:r>
              <a:rPr lang="en-US" dirty="0" smtClean="0"/>
              <a:t>causes Terminated message to be </a:t>
            </a:r>
            <a:br>
              <a:rPr lang="en-US" dirty="0" smtClean="0"/>
            </a:br>
            <a:r>
              <a:rPr lang="en-US" dirty="0" smtClean="0"/>
              <a:t>sent when actor stops</a:t>
            </a:r>
            <a:endParaRPr lang="en-US" dirty="0"/>
          </a:p>
        </p:txBody>
      </p:sp>
      <p:grpSp>
        <p:nvGrpSpPr>
          <p:cNvPr id="6" name="Group 5"/>
          <p:cNvGrpSpPr/>
          <p:nvPr/>
        </p:nvGrpSpPr>
        <p:grpSpPr>
          <a:xfrm>
            <a:off x="3682999" y="1784514"/>
            <a:ext cx="1494361" cy="571500"/>
            <a:chOff x="3505200" y="2141417"/>
            <a:chExt cx="1793233" cy="685800"/>
          </a:xfrm>
        </p:grpSpPr>
        <p:sp>
          <p:nvSpPr>
            <p:cNvPr id="4" name="Right Brace 3"/>
            <p:cNvSpPr/>
            <p:nvPr/>
          </p:nvSpPr>
          <p:spPr bwMode="auto">
            <a:xfrm>
              <a:off x="3505200" y="2141417"/>
              <a:ext cx="228600" cy="685800"/>
            </a:xfrm>
            <a:prstGeom prst="rightBrace">
              <a:avLst>
                <a:gd name="adj1" fmla="val 53205"/>
                <a:gd name="adj2" fmla="val 54273"/>
              </a:avLst>
            </a:prstGeom>
            <a:solidFill>
              <a:srgbClr val="FFFFFF"/>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886200" y="2191929"/>
              <a:ext cx="1412233" cy="603088"/>
            </a:xfrm>
            <a:prstGeom prst="rect">
              <a:avLst/>
            </a:prstGeom>
            <a:noFill/>
          </p:spPr>
          <p:txBody>
            <a:bodyPr wrap="none" rtlCol="0">
              <a:spAutoFit/>
            </a:bodyPr>
            <a:lstStyle/>
            <a:p>
              <a:r>
                <a:rPr lang="en-US" sz="1333" dirty="0"/>
                <a:t>Used with </a:t>
              </a:r>
              <a:br>
                <a:rPr lang="en-US" sz="1333" dirty="0"/>
              </a:br>
              <a:r>
                <a:rPr lang="en-US" sz="1333" dirty="0"/>
                <a:t>fault handling </a:t>
              </a:r>
            </a:p>
          </p:txBody>
        </p:sp>
      </p:grpSp>
      <p:pic>
        <p:nvPicPr>
          <p:cNvPr id="9" name="Picture 8" descr="graveston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0" y="3238500"/>
            <a:ext cx="1550052" cy="1753756"/>
          </a:xfrm>
          <a:prstGeom prst="rect">
            <a:avLst/>
          </a:prstGeom>
        </p:spPr>
      </p:pic>
      <p:sp>
        <p:nvSpPr>
          <p:cNvPr id="8" name="TextBox 7"/>
          <p:cNvSpPr txBox="1"/>
          <p:nvPr/>
        </p:nvSpPr>
        <p:spPr>
          <a:xfrm>
            <a:off x="6350000" y="3619500"/>
            <a:ext cx="952500" cy="451342"/>
          </a:xfrm>
          <a:prstGeom prst="rect">
            <a:avLst/>
          </a:prstGeom>
          <a:noFill/>
        </p:spPr>
        <p:txBody>
          <a:bodyPr wrap="square" rtlCol="0">
            <a:spAutoFit/>
          </a:bodyPr>
          <a:lstStyle/>
          <a:p>
            <a:r>
              <a:rPr lang="en-US" sz="2333" dirty="0">
                <a:latin typeface="Handwriting - Dakota"/>
                <a:cs typeface="Handwriting - Dakota"/>
              </a:rPr>
              <a:t>actor</a:t>
            </a:r>
          </a:p>
        </p:txBody>
      </p:sp>
    </p:spTree>
    <p:extLst>
      <p:ext uri="{BB962C8B-B14F-4D97-AF65-F5344CB8AC3E}">
        <p14:creationId xmlns:p14="http://schemas.microsoft.com/office/powerpoint/2010/main" val="34017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4572000" y="2032000"/>
            <a:ext cx="3556000" cy="2730500"/>
          </a:xfrm>
          <a:prstGeom prst="roundRect">
            <a:avLst/>
          </a:prstGeom>
          <a:solidFill>
            <a:srgbClr val="EBFFE3"/>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186453"/>
            <a:ext cx="6985000" cy="1079500"/>
          </a:xfrm>
        </p:spPr>
        <p:txBody>
          <a:bodyPr/>
          <a:lstStyle/>
          <a:p>
            <a:r>
              <a:rPr lang="en-US" dirty="0" smtClean="0"/>
              <a:t>Messages added to queue (Mailbox)</a:t>
            </a:r>
          </a:p>
          <a:p>
            <a:pPr lvl="2"/>
            <a:r>
              <a:rPr lang="en-US" dirty="0" smtClean="0"/>
              <a:t>FIFO ordering</a:t>
            </a:r>
            <a:endParaRPr lang="en-US" dirty="0"/>
          </a:p>
        </p:txBody>
      </p:sp>
      <p:sp>
        <p:nvSpPr>
          <p:cNvPr id="4" name="Rounded Rectangle 3"/>
          <p:cNvSpPr/>
          <p:nvPr/>
        </p:nvSpPr>
        <p:spPr bwMode="auto">
          <a:xfrm>
            <a:off x="3492500" y="2254250"/>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199878" y="4762499"/>
            <a:ext cx="1118122" cy="369332"/>
          </a:xfrm>
          <a:prstGeom prst="rect">
            <a:avLst/>
          </a:prstGeom>
          <a:noFill/>
        </p:spPr>
        <p:txBody>
          <a:bodyPr wrap="square" rtlCol="0">
            <a:spAutoFit/>
          </a:bodyPr>
          <a:lstStyle/>
          <a:p>
            <a:r>
              <a:rPr lang="en-US" sz="1800" dirty="0" err="1"/>
              <a:t>ActorRef</a:t>
            </a:r>
            <a:endParaRPr lang="en-US" sz="1800" dirty="0"/>
          </a:p>
        </p:txBody>
      </p:sp>
      <p:sp>
        <p:nvSpPr>
          <p:cNvPr id="6" name="Right Arrow 5"/>
          <p:cNvSpPr/>
          <p:nvPr/>
        </p:nvSpPr>
        <p:spPr bwMode="auto">
          <a:xfrm>
            <a:off x="1714500" y="3175000"/>
            <a:ext cx="1587500" cy="127000"/>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1612268" y="2730499"/>
            <a:ext cx="1708150" cy="307777"/>
          </a:xfrm>
          <a:prstGeom prst="rect">
            <a:avLst/>
          </a:prstGeom>
          <a:noFill/>
        </p:spPr>
        <p:txBody>
          <a:bodyPr wrap="square" rtlCol="0">
            <a:spAutoFit/>
          </a:bodyPr>
          <a:lstStyle/>
          <a:p>
            <a:r>
              <a:rPr lang="en-US" sz="1400" dirty="0" err="1">
                <a:latin typeface="Courier"/>
                <a:cs typeface="Courier"/>
              </a:rPr>
              <a:t>myactor</a:t>
            </a:r>
            <a:r>
              <a:rPr lang="en-US" sz="1400" dirty="0">
                <a:latin typeface="Courier"/>
                <a:cs typeface="Courier"/>
              </a:rPr>
              <a:t> ! </a:t>
            </a:r>
            <a:r>
              <a:rPr lang="en-US" sz="1400" dirty="0" err="1">
                <a:latin typeface="Courier"/>
                <a:cs typeface="Courier"/>
              </a:rPr>
              <a:t>msg</a:t>
            </a:r>
            <a:endParaRPr lang="en-US" sz="1400" dirty="0">
              <a:latin typeface="Courier"/>
              <a:cs typeface="Courier"/>
            </a:endParaRPr>
          </a:p>
        </p:txBody>
      </p:sp>
      <p:sp>
        <p:nvSpPr>
          <p:cNvPr id="9" name="Oval 8"/>
          <p:cNvSpPr/>
          <p:nvPr/>
        </p:nvSpPr>
        <p:spPr bwMode="auto">
          <a:xfrm>
            <a:off x="5334000" y="2159000"/>
            <a:ext cx="2095500" cy="698500"/>
          </a:xfrm>
          <a:prstGeom prst="ellipse">
            <a:avLst/>
          </a:prstGeom>
          <a:solidFill>
            <a:schemeClr val="accent1">
              <a:lumMod val="20000"/>
              <a:lumOff val="80000"/>
            </a:schemeClr>
          </a:solidFill>
          <a:ln>
            <a:solidFill>
              <a:srgbClr val="6D6D6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Actor Code</a:t>
            </a:r>
          </a:p>
        </p:txBody>
      </p:sp>
      <p:sp>
        <p:nvSpPr>
          <p:cNvPr id="10" name="Rounded Rectangle 9"/>
          <p:cNvSpPr/>
          <p:nvPr/>
        </p:nvSpPr>
        <p:spPr bwMode="auto">
          <a:xfrm>
            <a:off x="48260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Mailbox</a:t>
            </a:r>
          </a:p>
        </p:txBody>
      </p:sp>
      <p:sp>
        <p:nvSpPr>
          <p:cNvPr id="11" name="Rounded Rectangle 10"/>
          <p:cNvSpPr/>
          <p:nvPr/>
        </p:nvSpPr>
        <p:spPr bwMode="auto">
          <a:xfrm>
            <a:off x="65405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Dispatcher</a:t>
            </a:r>
          </a:p>
        </p:txBody>
      </p:sp>
      <p:cxnSp>
        <p:nvCxnSpPr>
          <p:cNvPr id="13" name="Straight Connector 12"/>
          <p:cNvCxnSpPr>
            <a:stCxn id="9" idx="4"/>
            <a:endCxn id="10" idx="0"/>
          </p:cNvCxnSpPr>
          <p:nvPr/>
        </p:nvCxnSpPr>
        <p:spPr bwMode="auto">
          <a:xfrm flipH="1">
            <a:off x="552450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9" idx="4"/>
            <a:endCxn id="11" idx="0"/>
          </p:cNvCxnSpPr>
          <p:nvPr/>
        </p:nvCxnSpPr>
        <p:spPr bwMode="auto">
          <a:xfrm>
            <a:off x="638175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000500" y="3397250"/>
            <a:ext cx="571500" cy="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3" name="Group 22"/>
          <p:cNvGrpSpPr/>
          <p:nvPr/>
        </p:nvGrpSpPr>
        <p:grpSpPr>
          <a:xfrm>
            <a:off x="5080001" y="3492500"/>
            <a:ext cx="436359" cy="508000"/>
            <a:chOff x="5105400" y="4343400"/>
            <a:chExt cx="523631" cy="609600"/>
          </a:xfrm>
        </p:grpSpPr>
        <p:sp>
          <p:nvSpPr>
            <p:cNvPr id="20" name="Folded Corner 19"/>
            <p:cNvSpPr/>
            <p:nvPr/>
          </p:nvSpPr>
          <p:spPr bwMode="auto">
            <a:xfrm>
              <a:off x="5105400" y="43434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5220676" y="44196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Folded Corner 21"/>
            <p:cNvSpPr/>
            <p:nvPr/>
          </p:nvSpPr>
          <p:spPr bwMode="auto">
            <a:xfrm>
              <a:off x="5324231" y="44958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24" name="TextBox 23"/>
          <p:cNvSpPr txBox="1"/>
          <p:nvPr/>
        </p:nvSpPr>
        <p:spPr>
          <a:xfrm>
            <a:off x="5461000" y="3683000"/>
            <a:ext cx="508000" cy="297454"/>
          </a:xfrm>
          <a:prstGeom prst="rect">
            <a:avLst/>
          </a:prstGeom>
          <a:noFill/>
        </p:spPr>
        <p:txBody>
          <a:bodyPr wrap="square" rtlCol="0">
            <a:spAutoFit/>
          </a:bodyPr>
          <a:lstStyle/>
          <a:p>
            <a:r>
              <a:rPr lang="en-US" sz="1333" dirty="0" err="1">
                <a:latin typeface="Courier"/>
                <a:cs typeface="Courier"/>
              </a:rPr>
              <a:t>msg</a:t>
            </a:r>
            <a:endParaRPr lang="en-US" sz="1333" dirty="0">
              <a:latin typeface="Courier"/>
              <a:cs typeface="Courier"/>
            </a:endParaRPr>
          </a:p>
        </p:txBody>
      </p:sp>
    </p:spTree>
    <p:extLst>
      <p:ext uri="{BB962C8B-B14F-4D97-AF65-F5344CB8AC3E}">
        <p14:creationId xmlns:p14="http://schemas.microsoft.com/office/powerpoint/2010/main" val="14890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4572000" y="2032000"/>
            <a:ext cx="3556000" cy="2730500"/>
          </a:xfrm>
          <a:prstGeom prst="roundRect">
            <a:avLst/>
          </a:prstGeom>
          <a:solidFill>
            <a:srgbClr val="EBFFE3"/>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111251"/>
            <a:ext cx="6985000" cy="1079500"/>
          </a:xfrm>
        </p:spPr>
        <p:txBody>
          <a:bodyPr/>
          <a:lstStyle/>
          <a:p>
            <a:r>
              <a:rPr lang="en-US" dirty="0" smtClean="0"/>
              <a:t>Dispatcher uses thread from thread pool to remove message from Mailbox</a:t>
            </a:r>
          </a:p>
          <a:p>
            <a:pPr lvl="2"/>
            <a:r>
              <a:rPr lang="en-US" dirty="0" smtClean="0"/>
              <a:t>pass to Actor for processing</a:t>
            </a:r>
            <a:endParaRPr lang="en-US" dirty="0"/>
          </a:p>
        </p:txBody>
      </p:sp>
      <p:sp>
        <p:nvSpPr>
          <p:cNvPr id="4" name="Rounded Rectangle 3"/>
          <p:cNvSpPr/>
          <p:nvPr/>
        </p:nvSpPr>
        <p:spPr bwMode="auto">
          <a:xfrm>
            <a:off x="3492500" y="2254250"/>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134586" y="4762500"/>
            <a:ext cx="1101496" cy="369332"/>
          </a:xfrm>
          <a:prstGeom prst="rect">
            <a:avLst/>
          </a:prstGeom>
          <a:noFill/>
        </p:spPr>
        <p:txBody>
          <a:bodyPr wrap="square" rtlCol="0">
            <a:spAutoFit/>
          </a:bodyPr>
          <a:lstStyle/>
          <a:p>
            <a:r>
              <a:rPr lang="en-US" sz="1800" dirty="0" err="1"/>
              <a:t>ActorRef</a:t>
            </a:r>
            <a:endParaRPr lang="en-US" sz="1800" dirty="0"/>
          </a:p>
        </p:txBody>
      </p:sp>
      <p:sp>
        <p:nvSpPr>
          <p:cNvPr id="6" name="Right Arrow 5"/>
          <p:cNvSpPr/>
          <p:nvPr/>
        </p:nvSpPr>
        <p:spPr bwMode="auto">
          <a:xfrm>
            <a:off x="1714500" y="3175000"/>
            <a:ext cx="1587500" cy="127000"/>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1555750" y="2730500"/>
            <a:ext cx="1682750" cy="307777"/>
          </a:xfrm>
          <a:prstGeom prst="rect">
            <a:avLst/>
          </a:prstGeom>
          <a:noFill/>
        </p:spPr>
        <p:txBody>
          <a:bodyPr wrap="square" rtlCol="0">
            <a:spAutoFit/>
          </a:bodyPr>
          <a:lstStyle/>
          <a:p>
            <a:r>
              <a:rPr lang="en-US" sz="1400" dirty="0" err="1">
                <a:latin typeface="Courier"/>
                <a:cs typeface="Courier"/>
              </a:rPr>
              <a:t>myactor</a:t>
            </a:r>
            <a:r>
              <a:rPr lang="en-US" sz="1400" dirty="0">
                <a:latin typeface="Courier"/>
                <a:cs typeface="Courier"/>
              </a:rPr>
              <a:t> ! </a:t>
            </a:r>
            <a:r>
              <a:rPr lang="en-US" sz="1400" dirty="0" err="1">
                <a:latin typeface="Courier"/>
                <a:cs typeface="Courier"/>
              </a:rPr>
              <a:t>msg</a:t>
            </a:r>
            <a:endParaRPr lang="en-US" sz="1400" dirty="0">
              <a:latin typeface="Courier"/>
              <a:cs typeface="Courier"/>
            </a:endParaRPr>
          </a:p>
        </p:txBody>
      </p:sp>
      <p:sp>
        <p:nvSpPr>
          <p:cNvPr id="9" name="Oval 8"/>
          <p:cNvSpPr/>
          <p:nvPr/>
        </p:nvSpPr>
        <p:spPr bwMode="auto">
          <a:xfrm>
            <a:off x="5334000" y="2159000"/>
            <a:ext cx="2095500" cy="698500"/>
          </a:xfrm>
          <a:prstGeom prst="ellipse">
            <a:avLst/>
          </a:prstGeom>
          <a:solidFill>
            <a:schemeClr val="accent1">
              <a:lumMod val="20000"/>
              <a:lumOff val="80000"/>
            </a:schemeClr>
          </a:solidFill>
          <a:ln>
            <a:solidFill>
              <a:srgbClr val="6D6D6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Actor Code</a:t>
            </a:r>
          </a:p>
        </p:txBody>
      </p:sp>
      <p:sp>
        <p:nvSpPr>
          <p:cNvPr id="10" name="Rounded Rectangle 9"/>
          <p:cNvSpPr/>
          <p:nvPr/>
        </p:nvSpPr>
        <p:spPr bwMode="auto">
          <a:xfrm>
            <a:off x="48260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Mailbox</a:t>
            </a:r>
          </a:p>
        </p:txBody>
      </p:sp>
      <p:sp>
        <p:nvSpPr>
          <p:cNvPr id="11" name="Rounded Rectangle 10"/>
          <p:cNvSpPr/>
          <p:nvPr/>
        </p:nvSpPr>
        <p:spPr bwMode="auto">
          <a:xfrm>
            <a:off x="65405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Dispatcher</a:t>
            </a:r>
          </a:p>
        </p:txBody>
      </p:sp>
      <p:cxnSp>
        <p:nvCxnSpPr>
          <p:cNvPr id="13" name="Straight Connector 12"/>
          <p:cNvCxnSpPr>
            <a:stCxn id="9" idx="4"/>
            <a:endCxn id="10" idx="0"/>
          </p:cNvCxnSpPr>
          <p:nvPr/>
        </p:nvCxnSpPr>
        <p:spPr bwMode="auto">
          <a:xfrm flipH="1">
            <a:off x="552450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9" idx="4"/>
            <a:endCxn id="11" idx="0"/>
          </p:cNvCxnSpPr>
          <p:nvPr/>
        </p:nvCxnSpPr>
        <p:spPr bwMode="auto">
          <a:xfrm>
            <a:off x="638175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000500" y="3397250"/>
            <a:ext cx="571500" cy="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Folded Corner 17"/>
          <p:cNvSpPr/>
          <p:nvPr/>
        </p:nvSpPr>
        <p:spPr bwMode="auto">
          <a:xfrm>
            <a:off x="5080000" y="34925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Folded Corner 19"/>
          <p:cNvSpPr/>
          <p:nvPr/>
        </p:nvSpPr>
        <p:spPr bwMode="auto">
          <a:xfrm>
            <a:off x="5176063" y="35560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6096000" y="27940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Rounded Rectangular Callout 11"/>
          <p:cNvSpPr/>
          <p:nvPr/>
        </p:nvSpPr>
        <p:spPr bwMode="auto">
          <a:xfrm>
            <a:off x="5238750" y="1500438"/>
            <a:ext cx="2603500" cy="508000"/>
          </a:xfrm>
          <a:prstGeom prst="wedgeRoundRectCallout">
            <a:avLst>
              <a:gd name="adj1" fmla="val -1438"/>
              <a:gd name="adj2" fmla="val 92537"/>
              <a:gd name="adj3" fmla="val 16667"/>
            </a:avLst>
          </a:prstGeom>
          <a:solidFill>
            <a:schemeClr val="bg1"/>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a:latin typeface="Courier"/>
                <a:ea typeface="ＭＳ Ｐゴシック" charset="0"/>
                <a:cs typeface="Courier"/>
              </a:rPr>
              <a:t>override </a:t>
            </a:r>
            <a:r>
              <a:rPr lang="en-US" sz="1333" dirty="0" err="1">
                <a:latin typeface="Courier"/>
                <a:ea typeface="ＭＳ Ｐゴシック" charset="0"/>
                <a:cs typeface="Courier"/>
              </a:rPr>
              <a:t>def</a:t>
            </a:r>
            <a:r>
              <a:rPr lang="en-US" sz="1333" dirty="0">
                <a:latin typeface="Courier"/>
                <a:ea typeface="ＭＳ Ｐゴシック" charset="0"/>
                <a:cs typeface="Courier"/>
              </a:rPr>
              <a:t> receive =   </a:t>
            </a:r>
          </a:p>
          <a:p>
            <a:pPr defTabSz="761970" eaLnBrk="0" fontAlgn="base" hangingPunct="0">
              <a:spcBef>
                <a:spcPct val="0"/>
              </a:spcBef>
              <a:spcAft>
                <a:spcPct val="0"/>
              </a:spcAft>
            </a:pPr>
            <a:r>
              <a:rPr lang="en-US" sz="1333" dirty="0">
                <a:latin typeface="Courier"/>
                <a:cs typeface="Courier"/>
              </a:rPr>
              <a:t>  </a:t>
            </a:r>
            <a:r>
              <a:rPr lang="en-US" sz="1333" dirty="0">
                <a:latin typeface="Courier"/>
                <a:ea typeface="ＭＳ Ｐゴシック" charset="0"/>
                <a:cs typeface="Courier"/>
              </a:rPr>
              <a:t>…</a:t>
            </a:r>
          </a:p>
        </p:txBody>
      </p:sp>
      <p:sp>
        <p:nvSpPr>
          <p:cNvPr id="22" name="TextBox 21"/>
          <p:cNvSpPr txBox="1"/>
          <p:nvPr/>
        </p:nvSpPr>
        <p:spPr>
          <a:xfrm>
            <a:off x="6159500" y="3111500"/>
            <a:ext cx="508000" cy="297454"/>
          </a:xfrm>
          <a:prstGeom prst="rect">
            <a:avLst/>
          </a:prstGeom>
          <a:noFill/>
        </p:spPr>
        <p:txBody>
          <a:bodyPr wrap="square" rtlCol="0">
            <a:spAutoFit/>
          </a:bodyPr>
          <a:lstStyle/>
          <a:p>
            <a:r>
              <a:rPr lang="en-US" sz="1333" dirty="0" err="1">
                <a:latin typeface="Courier"/>
                <a:cs typeface="Courier"/>
              </a:rPr>
              <a:t>msg</a:t>
            </a:r>
            <a:endParaRPr lang="en-US" sz="1333" dirty="0">
              <a:latin typeface="Courier"/>
              <a:cs typeface="Courier"/>
            </a:endParaRPr>
          </a:p>
        </p:txBody>
      </p:sp>
    </p:spTree>
    <p:extLst>
      <p:ext uri="{BB962C8B-B14F-4D97-AF65-F5344CB8AC3E}">
        <p14:creationId xmlns:p14="http://schemas.microsoft.com/office/powerpoint/2010/main" val="155926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p:txBody>
          <a:bodyPr/>
          <a:lstStyle/>
          <a:p>
            <a:r>
              <a:rPr lang="en-US" dirty="0" smtClean="0"/>
              <a:t>Collection of related actors</a:t>
            </a:r>
          </a:p>
          <a:p>
            <a:pPr lvl="2"/>
            <a:r>
              <a:rPr lang="en-US" dirty="0" smtClean="0"/>
              <a:t>arranged as hierarchy</a:t>
            </a:r>
          </a:p>
          <a:p>
            <a:pPr lvl="2"/>
            <a:endParaRPr lang="en-US" dirty="0"/>
          </a:p>
          <a:p>
            <a:r>
              <a:rPr lang="en-US" dirty="0" smtClean="0"/>
              <a:t>Provides context for shared resources</a:t>
            </a:r>
          </a:p>
          <a:p>
            <a:pPr lvl="2"/>
            <a:r>
              <a:rPr lang="en-US" dirty="0" smtClean="0"/>
              <a:t>base of actor naming</a:t>
            </a:r>
          </a:p>
          <a:p>
            <a:pPr lvl="2"/>
            <a:r>
              <a:rPr lang="en-US" dirty="0" smtClean="0"/>
              <a:t>configuration data</a:t>
            </a:r>
          </a:p>
          <a:p>
            <a:pPr lvl="2"/>
            <a:r>
              <a:rPr lang="en-US" dirty="0" smtClean="0"/>
              <a:t>factory for "top level" actors</a:t>
            </a:r>
          </a:p>
          <a:p>
            <a:pPr lvl="2"/>
            <a:r>
              <a:rPr lang="en-US" dirty="0" smtClean="0"/>
              <a:t>default execution context</a:t>
            </a:r>
          </a:p>
          <a:p>
            <a:pPr lvl="2"/>
            <a:r>
              <a:rPr lang="en-US" dirty="0" smtClean="0"/>
              <a:t>scheduling service</a:t>
            </a:r>
          </a:p>
          <a:p>
            <a:pPr lvl="2"/>
            <a:r>
              <a:rPr lang="en-US" dirty="0" smtClean="0"/>
              <a:t>event stream</a:t>
            </a:r>
          </a:p>
          <a:p>
            <a:pPr lvl="2"/>
            <a:endParaRPr lang="en-US" dirty="0"/>
          </a:p>
          <a:p>
            <a:r>
              <a:rPr lang="en-US" dirty="0" smtClean="0"/>
              <a:t>Multiple Actor Systems</a:t>
            </a:r>
            <a:br>
              <a:rPr lang="en-US" dirty="0" smtClean="0"/>
            </a:br>
            <a:r>
              <a:rPr lang="en-US" dirty="0" smtClean="0"/>
              <a:t>allowed per application (JVM)</a:t>
            </a:r>
          </a:p>
          <a:p>
            <a:pPr lvl="2"/>
            <a:r>
              <a:rPr lang="en-US" dirty="0" smtClean="0"/>
              <a:t>or per </a:t>
            </a:r>
            <a:r>
              <a:rPr lang="en-US" dirty="0" err="1" smtClean="0"/>
              <a:t>classloader</a:t>
            </a:r>
            <a:endParaRPr lang="en-US" dirty="0"/>
          </a:p>
        </p:txBody>
      </p:sp>
      <p:grpSp>
        <p:nvGrpSpPr>
          <p:cNvPr id="4" name="Group 3"/>
          <p:cNvGrpSpPr/>
          <p:nvPr/>
        </p:nvGrpSpPr>
        <p:grpSpPr>
          <a:xfrm>
            <a:off x="4999513" y="1769423"/>
            <a:ext cx="2897578" cy="2315689"/>
            <a:chOff x="914400" y="2819400"/>
            <a:chExt cx="4724400" cy="3886200"/>
          </a:xfrm>
        </p:grpSpPr>
        <p:sp>
          <p:nvSpPr>
            <p:cNvPr id="5" name="Oval 4"/>
            <p:cNvSpPr/>
            <p:nvPr/>
          </p:nvSpPr>
          <p:spPr bwMode="auto">
            <a:xfrm>
              <a:off x="3048000" y="2819400"/>
              <a:ext cx="1371600" cy="128587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6" name="Oval 5"/>
            <p:cNvSpPr/>
            <p:nvPr/>
          </p:nvSpPr>
          <p:spPr bwMode="auto">
            <a:xfrm>
              <a:off x="18288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7" name="Oval 6"/>
            <p:cNvSpPr/>
            <p:nvPr/>
          </p:nvSpPr>
          <p:spPr bwMode="auto">
            <a:xfrm>
              <a:off x="44196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cxnSp>
          <p:nvCxnSpPr>
            <p:cNvPr id="8" name="Straight Connector 7"/>
            <p:cNvCxnSpPr>
              <a:stCxn id="5" idx="3"/>
              <a:endCxn id="6" idx="7"/>
            </p:cNvCxnSpPr>
            <p:nvPr/>
          </p:nvCxnSpPr>
          <p:spPr bwMode="auto">
            <a:xfrm flipH="1">
              <a:off x="2869452" y="3916964"/>
              <a:ext cx="379414" cy="51762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H="1">
              <a:off x="1524000" y="5105400"/>
              <a:ext cx="379415"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a:endCxn id="7" idx="1"/>
            </p:cNvCxnSpPr>
            <p:nvPr/>
          </p:nvCxnSpPr>
          <p:spPr bwMode="auto">
            <a:xfrm>
              <a:off x="4265614" y="3886200"/>
              <a:ext cx="332534" cy="548388"/>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2970214" y="5105400"/>
              <a:ext cx="382586"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Oval 11"/>
            <p:cNvSpPr/>
            <p:nvPr/>
          </p:nvSpPr>
          <p:spPr bwMode="auto">
            <a:xfrm>
              <a:off x="914400" y="5562600"/>
              <a:ext cx="11430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3" name="Oval 12"/>
            <p:cNvSpPr/>
            <p:nvPr/>
          </p:nvSpPr>
          <p:spPr bwMode="auto">
            <a:xfrm>
              <a:off x="3048000" y="5562600"/>
              <a:ext cx="11430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grpSp>
    </p:spTree>
    <p:extLst>
      <p:ext uri="{BB962C8B-B14F-4D97-AF65-F5344CB8AC3E}">
        <p14:creationId xmlns:p14="http://schemas.microsoft.com/office/powerpoint/2010/main" val="9931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a:xfrm>
            <a:off x="640676" y="2804905"/>
            <a:ext cx="6540500" cy="2413000"/>
          </a:xfrm>
        </p:spPr>
        <p:txBody>
          <a:bodyPr/>
          <a:lstStyle/>
          <a:p>
            <a:r>
              <a:rPr lang="en-US" dirty="0" smtClean="0"/>
              <a:t>Set up skeleton actor hierarchy</a:t>
            </a:r>
            <a:endParaRPr lang="en-US" dirty="0"/>
          </a:p>
          <a:p>
            <a:pPr lvl="2"/>
            <a:endParaRPr lang="en-US" dirty="0" smtClean="0"/>
          </a:p>
          <a:p>
            <a:r>
              <a:rPr lang="en-US" dirty="0" smtClean="0">
                <a:latin typeface="Courier"/>
                <a:cs typeface="Courier"/>
              </a:rPr>
              <a:t>user</a:t>
            </a:r>
            <a:r>
              <a:rPr lang="en-US" dirty="0" smtClean="0"/>
              <a:t> </a:t>
            </a:r>
            <a:r>
              <a:rPr lang="en-US" dirty="0" err="1" smtClean="0"/>
              <a:t>subtree</a:t>
            </a:r>
            <a:r>
              <a:rPr lang="en-US" dirty="0" smtClean="0"/>
              <a:t> for user managed actors</a:t>
            </a:r>
          </a:p>
          <a:p>
            <a:pPr lvl="2"/>
            <a:endParaRPr lang="en-US" dirty="0"/>
          </a:p>
          <a:p>
            <a:r>
              <a:rPr lang="en-US" dirty="0" smtClean="0">
                <a:latin typeface="Courier"/>
                <a:cs typeface="Courier"/>
              </a:rPr>
              <a:t>system</a:t>
            </a:r>
            <a:r>
              <a:rPr lang="en-US" dirty="0" smtClean="0"/>
              <a:t> </a:t>
            </a:r>
            <a:r>
              <a:rPr lang="en-US" dirty="0" err="1" smtClean="0"/>
              <a:t>subtree</a:t>
            </a:r>
            <a:r>
              <a:rPr lang="en-US" dirty="0" smtClean="0"/>
              <a:t> for system managed actors</a:t>
            </a:r>
          </a:p>
          <a:p>
            <a:pPr lvl="2"/>
            <a:endParaRPr lang="en-US" dirty="0"/>
          </a:p>
          <a:p>
            <a:r>
              <a:rPr lang="en-US" dirty="0" smtClean="0"/>
              <a:t>Read and parse configuration</a:t>
            </a:r>
          </a:p>
        </p:txBody>
      </p:sp>
      <p:sp>
        <p:nvSpPr>
          <p:cNvPr id="14" name="TextBox 13"/>
          <p:cNvSpPr txBox="1"/>
          <p:nvPr/>
        </p:nvSpPr>
        <p:spPr>
          <a:xfrm>
            <a:off x="1270000" y="1079500"/>
            <a:ext cx="184731" cy="272382"/>
          </a:xfrm>
          <a:prstGeom prst="rect">
            <a:avLst/>
          </a:prstGeom>
          <a:noFill/>
        </p:spPr>
        <p:txBody>
          <a:bodyPr wrap="none" rtlCol="0">
            <a:spAutoFit/>
          </a:bodyPr>
          <a:lstStyle/>
          <a:p>
            <a:endParaRPr lang="en-US" sz="1170" dirty="0"/>
          </a:p>
        </p:txBody>
      </p:sp>
      <p:sp>
        <p:nvSpPr>
          <p:cNvPr id="15" name="TextBox 14"/>
          <p:cNvSpPr txBox="1"/>
          <p:nvPr/>
        </p:nvSpPr>
        <p:spPr>
          <a:xfrm>
            <a:off x="640676" y="1278579"/>
            <a:ext cx="4572000" cy="1384995"/>
          </a:xfrm>
          <a:prstGeom prst="rect">
            <a:avLst/>
          </a:prstGeom>
          <a:solidFill>
            <a:srgbClr val="FFFFFF"/>
          </a:solidFill>
          <a:ln>
            <a:solidFill>
              <a:schemeClr val="tx1"/>
            </a:solidFill>
          </a:ln>
        </p:spPr>
        <p:txBody>
          <a:bodyPr wrap="square" rtlCol="0">
            <a:spAutoFit/>
          </a:bodyPr>
          <a:lstStyle/>
          <a:p>
            <a:r>
              <a:rPr lang="en-US" sz="1400" dirty="0">
                <a:latin typeface="Courier"/>
                <a:cs typeface="Courier"/>
              </a:rPr>
              <a:t>object </a:t>
            </a:r>
            <a:r>
              <a:rPr lang="en-US" sz="1400" dirty="0" err="1">
                <a:latin typeface="Courier"/>
                <a:cs typeface="Courier"/>
              </a:rPr>
              <a:t>ActorApp</a:t>
            </a:r>
            <a:r>
              <a:rPr lang="en-US" sz="1400" dirty="0">
                <a:latin typeface="Courier"/>
                <a:cs typeface="Courier"/>
              </a:rPr>
              <a:t> extends App {</a:t>
            </a:r>
          </a:p>
          <a:p>
            <a:r>
              <a:rPr lang="en-US" sz="1400" dirty="0">
                <a:latin typeface="Courier"/>
                <a:cs typeface="Courier"/>
              </a:rPr>
              <a:t>    </a:t>
            </a:r>
          </a:p>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ttSystem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a:t>
            </a:r>
            <a:r>
              <a:rPr lang="en-US" sz="1400" dirty="0" err="1">
                <a:latin typeface="Courier"/>
                <a:cs typeface="Courier"/>
              </a:rPr>
              <a:t>TickTock</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p>
          <a:p>
            <a:r>
              <a:rPr lang="en-US" sz="1400" dirty="0">
                <a:latin typeface="Courier"/>
                <a:cs typeface="Courier"/>
              </a:rPr>
              <a:t>}</a:t>
            </a:r>
          </a:p>
        </p:txBody>
      </p:sp>
      <p:cxnSp>
        <p:nvCxnSpPr>
          <p:cNvPr id="27" name="Straight Connector 26"/>
          <p:cNvCxnSpPr/>
          <p:nvPr/>
        </p:nvCxnSpPr>
        <p:spPr bwMode="auto">
          <a:xfrm flipH="1">
            <a:off x="6794501" y="2222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7239000" y="2222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p:cNvSpPr txBox="1"/>
          <p:nvPr/>
        </p:nvSpPr>
        <p:spPr>
          <a:xfrm>
            <a:off x="6667500" y="1333500"/>
            <a:ext cx="1005403" cy="297454"/>
          </a:xfrm>
          <a:prstGeom prst="rect">
            <a:avLst/>
          </a:prstGeom>
          <a:noFill/>
        </p:spPr>
        <p:txBody>
          <a:bodyPr wrap="none" rtlCol="0">
            <a:spAutoFit/>
          </a:bodyPr>
          <a:lstStyle/>
          <a:p>
            <a:r>
              <a:rPr lang="en-US" sz="1333" dirty="0" err="1">
                <a:latin typeface="Courier"/>
                <a:cs typeface="Courier"/>
              </a:rPr>
              <a:t>TickTock</a:t>
            </a:r>
            <a:endParaRPr lang="en-US" sz="1333" dirty="0">
              <a:latin typeface="Courier"/>
              <a:cs typeface="Courier"/>
            </a:endParaRPr>
          </a:p>
        </p:txBody>
      </p:sp>
      <p:grpSp>
        <p:nvGrpSpPr>
          <p:cNvPr id="30" name="Group 29"/>
          <p:cNvGrpSpPr/>
          <p:nvPr/>
        </p:nvGrpSpPr>
        <p:grpSpPr>
          <a:xfrm>
            <a:off x="6870291" y="1778000"/>
            <a:ext cx="497758" cy="504265"/>
            <a:chOff x="6872749" y="2743200"/>
            <a:chExt cx="597310" cy="605118"/>
          </a:xfrm>
        </p:grpSpPr>
        <p:sp>
          <p:nvSpPr>
            <p:cNvPr id="31" name="Oval 30"/>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2" name="TextBox 31"/>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p>
          </p:txBody>
        </p:sp>
      </p:grpSp>
      <p:grpSp>
        <p:nvGrpSpPr>
          <p:cNvPr id="33" name="Group 32"/>
          <p:cNvGrpSpPr/>
          <p:nvPr/>
        </p:nvGrpSpPr>
        <p:grpSpPr>
          <a:xfrm>
            <a:off x="6286500" y="2349500"/>
            <a:ext cx="654118" cy="598030"/>
            <a:chOff x="6172200" y="3512954"/>
            <a:chExt cx="784942" cy="717636"/>
          </a:xfrm>
        </p:grpSpPr>
        <p:sp>
          <p:nvSpPr>
            <p:cNvPr id="34" name="Oval 33"/>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5" name="TextBox 34"/>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p>
          </p:txBody>
        </p:sp>
      </p:grpSp>
      <p:grpSp>
        <p:nvGrpSpPr>
          <p:cNvPr id="36" name="Group 35"/>
          <p:cNvGrpSpPr/>
          <p:nvPr/>
        </p:nvGrpSpPr>
        <p:grpSpPr>
          <a:xfrm>
            <a:off x="7111999" y="2349500"/>
            <a:ext cx="800219" cy="598030"/>
            <a:chOff x="7391400" y="3512954"/>
            <a:chExt cx="960263" cy="717636"/>
          </a:xfrm>
        </p:grpSpPr>
        <p:sp>
          <p:nvSpPr>
            <p:cNvPr id="37" name="Oval 36"/>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8" name="TextBox 37"/>
            <p:cNvSpPr txBox="1"/>
            <p:nvPr/>
          </p:nvSpPr>
          <p:spPr>
            <a:xfrm>
              <a:off x="7391400" y="3702495"/>
              <a:ext cx="960263" cy="356945"/>
            </a:xfrm>
            <a:prstGeom prst="rect">
              <a:avLst/>
            </a:prstGeom>
            <a:noFill/>
          </p:spPr>
          <p:txBody>
            <a:bodyPr wrap="none" rtlCol="0">
              <a:spAutoFit/>
            </a:bodyPr>
            <a:lstStyle/>
            <a:p>
              <a:r>
                <a:rPr lang="en-US" sz="1333" dirty="0">
                  <a:latin typeface="Courier"/>
                  <a:cs typeface="Courier"/>
                </a:rPr>
                <a:t>system</a:t>
              </a:r>
            </a:p>
          </p:txBody>
        </p:sp>
      </p:grpSp>
    </p:spTree>
    <p:extLst>
      <p:ext uri="{BB962C8B-B14F-4D97-AF65-F5344CB8AC3E}">
        <p14:creationId xmlns:p14="http://schemas.microsoft.com/office/powerpoint/2010/main" val="10837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H="1">
            <a:off x="6794501" y="2222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a:xfrm>
            <a:off x="648878" y="3836530"/>
            <a:ext cx="4572000" cy="759342"/>
          </a:xfrm>
        </p:spPr>
        <p:txBody>
          <a:bodyPr/>
          <a:lstStyle/>
          <a:p>
            <a:r>
              <a:rPr lang="en-US" dirty="0" smtClean="0"/>
              <a:t>Top level actors created relative</a:t>
            </a:r>
            <a:br>
              <a:rPr lang="en-US" dirty="0" smtClean="0"/>
            </a:br>
            <a:r>
              <a:rPr lang="en-US" dirty="0" smtClean="0"/>
              <a:t>to Actor System</a:t>
            </a:r>
          </a:p>
          <a:p>
            <a:pPr marL="761970" lvl="2" indent="0">
              <a:buNone/>
            </a:pPr>
            <a:endParaRPr lang="en-US" dirty="0"/>
          </a:p>
        </p:txBody>
      </p:sp>
      <p:cxnSp>
        <p:nvCxnSpPr>
          <p:cNvPr id="10" name="Straight Connector 9"/>
          <p:cNvCxnSpPr/>
          <p:nvPr/>
        </p:nvCxnSpPr>
        <p:spPr bwMode="auto">
          <a:xfrm>
            <a:off x="7239000" y="2222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1270000" y="1079500"/>
            <a:ext cx="184731" cy="272382"/>
          </a:xfrm>
          <a:prstGeom prst="rect">
            <a:avLst/>
          </a:prstGeom>
          <a:noFill/>
        </p:spPr>
        <p:txBody>
          <a:bodyPr wrap="none" rtlCol="0">
            <a:spAutoFit/>
          </a:bodyPr>
          <a:lstStyle/>
          <a:p>
            <a:endParaRPr lang="en-US" sz="1170" dirty="0"/>
          </a:p>
        </p:txBody>
      </p:sp>
      <p:sp>
        <p:nvSpPr>
          <p:cNvPr id="15" name="TextBox 14"/>
          <p:cNvSpPr txBox="1"/>
          <p:nvPr/>
        </p:nvSpPr>
        <p:spPr>
          <a:xfrm>
            <a:off x="648878" y="1156263"/>
            <a:ext cx="4419785" cy="2381252"/>
          </a:xfrm>
          <a:prstGeom prst="rect">
            <a:avLst/>
          </a:prstGeom>
          <a:solidFill>
            <a:srgbClr val="FFFFFF"/>
          </a:solidFill>
          <a:ln>
            <a:solidFill>
              <a:schemeClr val="tx1"/>
            </a:solidFill>
          </a:ln>
        </p:spPr>
        <p:txBody>
          <a:bodyPr wrap="none" lIns="120000" tIns="78000"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solidFill>
                  <a:srgbClr val="0B52FC"/>
                </a:solidFill>
                <a:latin typeface="Courier"/>
                <a:cs typeface="Courier"/>
              </a:rPr>
              <a:t>ttSystem.actorOf</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Props[</a:t>
            </a:r>
            <a:r>
              <a:rPr lang="en-US" sz="1333" dirty="0" err="1">
                <a:solidFill>
                  <a:srgbClr val="0B52FC"/>
                </a:solidFill>
                <a:latin typeface="Courier"/>
                <a:cs typeface="Courier"/>
              </a:rPr>
              <a:t>TickActor</a:t>
            </a:r>
            <a:r>
              <a:rPr lang="en-US" sz="1333" dirty="0">
                <a:solidFill>
                  <a:srgbClr val="0B52FC"/>
                </a:solidFill>
                <a:latin typeface="Courier"/>
                <a:cs typeface="Courier"/>
              </a:rPr>
              <a:t>], "Tick"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solidFill>
                  <a:srgbClr val="0B52FC"/>
                </a:solidFill>
                <a:latin typeface="Courier"/>
                <a:cs typeface="Courier"/>
              </a:rPr>
              <a:t>ttSystem.actorOf</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Props[</a:t>
            </a:r>
            <a:r>
              <a:rPr lang="en-US" sz="1333" dirty="0" err="1">
                <a:solidFill>
                  <a:srgbClr val="0B52FC"/>
                </a:solidFill>
                <a:latin typeface="Courier"/>
                <a:cs typeface="Courier"/>
              </a:rPr>
              <a:t>TockActor</a:t>
            </a:r>
            <a:r>
              <a:rPr lang="en-US" sz="1333" dirty="0">
                <a:solidFill>
                  <a:srgbClr val="0B52FC"/>
                </a:solidFill>
                <a:latin typeface="Courier"/>
                <a:cs typeface="Courier"/>
              </a:rPr>
              <a:t>], "Tock")</a:t>
            </a:r>
          </a:p>
          <a:p>
            <a:r>
              <a:rPr lang="en-US" sz="1333" dirty="0">
                <a:latin typeface="Courier"/>
                <a:cs typeface="Courier"/>
              </a:rPr>
              <a:t> …  </a:t>
            </a:r>
          </a:p>
          <a:p>
            <a:r>
              <a:rPr lang="en-US" sz="1333" dirty="0">
                <a:latin typeface="Courier"/>
                <a:cs typeface="Courier"/>
              </a:rPr>
              <a:t>}</a:t>
            </a:r>
          </a:p>
          <a:p>
            <a:endParaRPr lang="en-US" sz="1333" dirty="0">
              <a:latin typeface="Courier"/>
              <a:cs typeface="Courier"/>
            </a:endParaRPr>
          </a:p>
        </p:txBody>
      </p:sp>
      <p:sp>
        <p:nvSpPr>
          <p:cNvPr id="16" name="TextBox 15"/>
          <p:cNvSpPr txBox="1"/>
          <p:nvPr/>
        </p:nvSpPr>
        <p:spPr>
          <a:xfrm>
            <a:off x="6667500" y="1333500"/>
            <a:ext cx="1005403" cy="297454"/>
          </a:xfrm>
          <a:prstGeom prst="rect">
            <a:avLst/>
          </a:prstGeom>
          <a:noFill/>
        </p:spPr>
        <p:txBody>
          <a:bodyPr wrap="none" rtlCol="0">
            <a:spAutoFit/>
          </a:bodyPr>
          <a:lstStyle/>
          <a:p>
            <a:r>
              <a:rPr lang="en-US" sz="1333" dirty="0" err="1">
                <a:latin typeface="Courier"/>
                <a:cs typeface="Courier"/>
              </a:rPr>
              <a:t>TickTock</a:t>
            </a:r>
            <a:endParaRPr lang="en-US" sz="1333" dirty="0">
              <a:latin typeface="Courier"/>
              <a:cs typeface="Courier"/>
            </a:endParaRPr>
          </a:p>
        </p:txBody>
      </p:sp>
      <p:grpSp>
        <p:nvGrpSpPr>
          <p:cNvPr id="24" name="Group 23"/>
          <p:cNvGrpSpPr/>
          <p:nvPr/>
        </p:nvGrpSpPr>
        <p:grpSpPr>
          <a:xfrm>
            <a:off x="6870291" y="1778000"/>
            <a:ext cx="497758" cy="504265"/>
            <a:chOff x="6872749" y="2743200"/>
            <a:chExt cx="597310" cy="605118"/>
          </a:xfrm>
        </p:grpSpPr>
        <p:sp>
          <p:nvSpPr>
            <p:cNvPr id="5" name="Oval 4"/>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7" name="TextBox 16"/>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p>
          </p:txBody>
        </p:sp>
      </p:grpSp>
      <p:grpSp>
        <p:nvGrpSpPr>
          <p:cNvPr id="25" name="Group 24"/>
          <p:cNvGrpSpPr/>
          <p:nvPr/>
        </p:nvGrpSpPr>
        <p:grpSpPr>
          <a:xfrm>
            <a:off x="6286500" y="2349500"/>
            <a:ext cx="654118" cy="598030"/>
            <a:chOff x="6172200" y="3512954"/>
            <a:chExt cx="784942" cy="717636"/>
          </a:xfrm>
        </p:grpSpPr>
        <p:sp>
          <p:nvSpPr>
            <p:cNvPr id="23" name="Oval 22"/>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8" name="TextBox 17"/>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p>
          </p:txBody>
        </p:sp>
      </p:grpSp>
      <p:grpSp>
        <p:nvGrpSpPr>
          <p:cNvPr id="26" name="Group 25"/>
          <p:cNvGrpSpPr/>
          <p:nvPr/>
        </p:nvGrpSpPr>
        <p:grpSpPr>
          <a:xfrm>
            <a:off x="7111999" y="2349500"/>
            <a:ext cx="800219" cy="598030"/>
            <a:chOff x="7391400" y="3512954"/>
            <a:chExt cx="960263" cy="717636"/>
          </a:xfrm>
        </p:grpSpPr>
        <p:sp>
          <p:nvSpPr>
            <p:cNvPr id="7" name="Oval 6"/>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9" name="TextBox 18"/>
            <p:cNvSpPr txBox="1"/>
            <p:nvPr/>
          </p:nvSpPr>
          <p:spPr>
            <a:xfrm>
              <a:off x="7391400" y="3702495"/>
              <a:ext cx="960263" cy="356945"/>
            </a:xfrm>
            <a:prstGeom prst="rect">
              <a:avLst/>
            </a:prstGeom>
            <a:noFill/>
          </p:spPr>
          <p:txBody>
            <a:bodyPr wrap="none" rtlCol="0">
              <a:spAutoFit/>
            </a:bodyPr>
            <a:lstStyle/>
            <a:p>
              <a:r>
                <a:rPr lang="en-US" sz="1333" dirty="0">
                  <a:latin typeface="Courier"/>
                  <a:cs typeface="Courier"/>
                </a:rPr>
                <a:t>system</a:t>
              </a:r>
            </a:p>
          </p:txBody>
        </p:sp>
      </p:grpSp>
      <p:grpSp>
        <p:nvGrpSpPr>
          <p:cNvPr id="36" name="Group 35"/>
          <p:cNvGrpSpPr/>
          <p:nvPr/>
        </p:nvGrpSpPr>
        <p:grpSpPr>
          <a:xfrm>
            <a:off x="5778500" y="3238500"/>
            <a:ext cx="654118" cy="598030"/>
            <a:chOff x="6172200" y="3512954"/>
            <a:chExt cx="784942" cy="717636"/>
          </a:xfrm>
        </p:grpSpPr>
        <p:sp>
          <p:nvSpPr>
            <p:cNvPr id="37" name="Oval 36"/>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8" name="TextBox 37"/>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Tick</a:t>
              </a:r>
            </a:p>
          </p:txBody>
        </p:sp>
      </p:grpSp>
      <p:grpSp>
        <p:nvGrpSpPr>
          <p:cNvPr id="39" name="Group 38"/>
          <p:cNvGrpSpPr/>
          <p:nvPr/>
        </p:nvGrpSpPr>
        <p:grpSpPr>
          <a:xfrm>
            <a:off x="6731000" y="3238500"/>
            <a:ext cx="654118" cy="598030"/>
            <a:chOff x="6172200" y="3512954"/>
            <a:chExt cx="784942" cy="717636"/>
          </a:xfrm>
        </p:grpSpPr>
        <p:sp>
          <p:nvSpPr>
            <p:cNvPr id="40" name="Oval 39"/>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41" name="TextBox 40"/>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Tock</a:t>
              </a:r>
            </a:p>
          </p:txBody>
        </p:sp>
      </p:grpSp>
      <p:cxnSp>
        <p:nvCxnSpPr>
          <p:cNvPr id="42" name="Straight Connector 41"/>
          <p:cNvCxnSpPr>
            <a:endCxn id="37" idx="0"/>
          </p:cNvCxnSpPr>
          <p:nvPr/>
        </p:nvCxnSpPr>
        <p:spPr bwMode="auto">
          <a:xfrm flipH="1">
            <a:off x="6105560" y="2921000"/>
            <a:ext cx="339331" cy="317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a:endCxn id="40" idx="0"/>
          </p:cNvCxnSpPr>
          <p:nvPr/>
        </p:nvCxnSpPr>
        <p:spPr bwMode="auto">
          <a:xfrm>
            <a:off x="6762391" y="2921000"/>
            <a:ext cx="295669" cy="317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582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50256"/>
            <a:ext cx="6985000" cy="4158013"/>
          </a:xfrm>
        </p:spPr>
        <p:txBody>
          <a:bodyPr/>
          <a:lstStyle/>
          <a:p>
            <a:r>
              <a:rPr lang="en-US" dirty="0" smtClean="0"/>
              <a:t>Actors never created directly</a:t>
            </a:r>
          </a:p>
          <a:p>
            <a:pPr lvl="2"/>
            <a:r>
              <a:rPr lang="en-US" dirty="0" smtClean="0"/>
              <a:t>use factory method</a:t>
            </a:r>
          </a:p>
          <a:p>
            <a:pPr lvl="2"/>
            <a:r>
              <a:rPr lang="en-US" dirty="0" smtClean="0"/>
              <a:t>actor constructed "behind" </a:t>
            </a:r>
            <a:r>
              <a:rPr lang="en-US" dirty="0" err="1" smtClean="0">
                <a:latin typeface="Courier"/>
                <a:cs typeface="Courier"/>
              </a:rPr>
              <a:t>ActorRef</a:t>
            </a:r>
            <a:endParaRPr lang="en-US" dirty="0">
              <a:latin typeface="Courier"/>
              <a:cs typeface="Courier"/>
            </a:endParaRPr>
          </a:p>
          <a:p>
            <a:r>
              <a:rPr lang="en-US" dirty="0" smtClean="0">
                <a:cs typeface="Courier"/>
              </a:rPr>
              <a:t>Can create top level actor</a:t>
            </a:r>
          </a:p>
          <a:p>
            <a:pPr lvl="2"/>
            <a:r>
              <a:rPr lang="en-US" dirty="0" smtClean="0">
                <a:cs typeface="Courier"/>
              </a:rPr>
              <a:t>parent is </a:t>
            </a:r>
            <a:r>
              <a:rPr lang="en-US" dirty="0" smtClean="0">
                <a:latin typeface="Courier"/>
                <a:cs typeface="Courier"/>
              </a:rPr>
              <a:t>user</a:t>
            </a:r>
            <a:r>
              <a:rPr lang="en-US" dirty="0" smtClean="0">
                <a:cs typeface="Courier"/>
              </a:rPr>
              <a:t> actor</a:t>
            </a:r>
          </a:p>
          <a:p>
            <a:endParaRPr lang="en-US" dirty="0">
              <a:cs typeface="Courier"/>
            </a:endParaRPr>
          </a:p>
          <a:p>
            <a:endParaRPr lang="en-US" dirty="0" smtClean="0">
              <a:cs typeface="Courier"/>
            </a:endParaRPr>
          </a:p>
          <a:p>
            <a:pPr lvl="2"/>
            <a:endParaRPr lang="en-US" dirty="0">
              <a:cs typeface="Courier"/>
            </a:endParaRPr>
          </a:p>
          <a:p>
            <a:r>
              <a:rPr lang="en-US" dirty="0" smtClean="0">
                <a:cs typeface="Courier"/>
              </a:rPr>
              <a:t>Or subordinate actor</a:t>
            </a:r>
          </a:p>
          <a:p>
            <a:pPr lvl="2"/>
            <a:r>
              <a:rPr lang="en-US" dirty="0" smtClean="0">
                <a:cs typeface="Courier"/>
              </a:rPr>
              <a:t>parent is creating actor</a:t>
            </a:r>
            <a:endParaRPr lang="en-US" dirty="0">
              <a:cs typeface="Courier"/>
            </a:endParaRPr>
          </a:p>
        </p:txBody>
      </p:sp>
      <p:sp>
        <p:nvSpPr>
          <p:cNvPr id="4" name="TextBox 3"/>
          <p:cNvSpPr txBox="1"/>
          <p:nvPr/>
        </p:nvSpPr>
        <p:spPr>
          <a:xfrm>
            <a:off x="723900" y="2698998"/>
            <a:ext cx="6794500" cy="912814"/>
          </a:xfrm>
          <a:prstGeom prst="rect">
            <a:avLst/>
          </a:prstGeom>
          <a:solidFill>
            <a:srgbClr val="FFFFFF"/>
          </a:solidFill>
          <a:ln>
            <a:solidFill>
              <a:schemeClr val="tx1"/>
            </a:solidFill>
          </a:ln>
        </p:spPr>
        <p:txBody>
          <a:bodyPr wrap="squar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solidFill>
                  <a:srgbClr val="0B52FC"/>
                </a:solidFill>
                <a:latin typeface="Courier"/>
                <a:cs typeface="Courier"/>
              </a:rPr>
              <a:t>ttSystem.actorOf</a:t>
            </a:r>
            <a:r>
              <a:rPr lang="en-US" sz="1333" dirty="0">
                <a:solidFill>
                  <a:srgbClr val="0B52FC"/>
                </a:solidFill>
                <a:latin typeface="Courier"/>
                <a:cs typeface="Courier"/>
              </a:rPr>
              <a:t>( Props[</a:t>
            </a:r>
            <a:r>
              <a:rPr lang="en-US" sz="1333" dirty="0" err="1">
                <a:solidFill>
                  <a:srgbClr val="0B52FC"/>
                </a:solidFill>
                <a:latin typeface="Courier"/>
                <a:cs typeface="Courier"/>
              </a:rPr>
              <a:t>TickActor</a:t>
            </a:r>
            <a:r>
              <a:rPr lang="en-US" sz="1333" dirty="0">
                <a:solidFill>
                  <a:srgbClr val="0B52FC"/>
                </a:solidFill>
                <a:latin typeface="Courier"/>
                <a:cs typeface="Courier"/>
              </a:rPr>
              <a:t>], name = "Tick"</a:t>
            </a:r>
            <a:r>
              <a:rPr lang="en-US" sz="1333" dirty="0">
                <a:latin typeface="Courier"/>
                <a:cs typeface="Courier"/>
              </a:rPr>
              <a:t>)</a:t>
            </a:r>
          </a:p>
          <a:p>
            <a:r>
              <a:rPr lang="en-US" sz="1333" dirty="0">
                <a:latin typeface="Courier"/>
                <a:cs typeface="Courier"/>
              </a:rPr>
              <a:t> …  </a:t>
            </a:r>
          </a:p>
        </p:txBody>
      </p:sp>
      <p:sp>
        <p:nvSpPr>
          <p:cNvPr id="5" name="TextBox 4"/>
          <p:cNvSpPr txBox="1"/>
          <p:nvPr/>
        </p:nvSpPr>
        <p:spPr>
          <a:xfrm>
            <a:off x="723900" y="4479410"/>
            <a:ext cx="6794500" cy="707694"/>
          </a:xfrm>
          <a:prstGeom prst="rect">
            <a:avLst/>
          </a:prstGeom>
          <a:solidFill>
            <a:srgbClr val="FFFFFF"/>
          </a:solidFill>
          <a:ln>
            <a:solidFill>
              <a:schemeClr val="tx1"/>
            </a:solidFill>
          </a:ln>
        </p:spPr>
        <p:txBody>
          <a:bodyPr wrap="square" rtlCol="0">
            <a:spAutoFit/>
          </a:bodyPr>
          <a:lstStyle/>
          <a:p>
            <a:r>
              <a:rPr lang="en-US" sz="1333" dirty="0">
                <a:latin typeface="Courier"/>
                <a:cs typeface="Courier"/>
              </a:rPr>
              <a:t> public class </a:t>
            </a:r>
            <a:r>
              <a:rPr lang="en-US" sz="1333" dirty="0" err="1">
                <a:latin typeface="Courier"/>
                <a:cs typeface="Courier"/>
              </a:rPr>
              <a:t>MyActor</a:t>
            </a:r>
            <a:r>
              <a:rPr lang="en-US" sz="1333" dirty="0">
                <a:latin typeface="Courier"/>
                <a:cs typeface="Courier"/>
              </a:rPr>
              <a:t> extends Actor {</a:t>
            </a:r>
          </a:p>
          <a:p>
            <a:r>
              <a:rPr lang="en-US" sz="1333" dirty="0">
                <a:latin typeface="Courier"/>
                <a:cs typeface="Courier"/>
              </a:rPr>
              <a:t>  </a:t>
            </a:r>
            <a:r>
              <a:rPr lang="en-US" sz="1333" dirty="0" err="1">
                <a:latin typeface="Courier"/>
                <a:cs typeface="Courier"/>
              </a:rPr>
              <a:t>val</a:t>
            </a:r>
            <a:r>
              <a:rPr lang="en-US" sz="1333" dirty="0">
                <a:latin typeface="Courier"/>
                <a:cs typeface="Courier"/>
              </a:rPr>
              <a:t> worker = </a:t>
            </a:r>
            <a:r>
              <a:rPr lang="en-US" sz="1333" dirty="0" err="1">
                <a:solidFill>
                  <a:srgbClr val="0B52FC"/>
                </a:solidFill>
                <a:latin typeface="Courier"/>
                <a:cs typeface="Courier"/>
              </a:rPr>
              <a:t>context.actorOf</a:t>
            </a:r>
            <a:r>
              <a:rPr lang="en-US" sz="1333" dirty="0">
                <a:solidFill>
                  <a:srgbClr val="0B52FC"/>
                </a:solidFill>
                <a:latin typeface="Courier"/>
                <a:cs typeface="Courier"/>
              </a:rPr>
              <a:t>( Props[</a:t>
            </a:r>
            <a:r>
              <a:rPr lang="en-US" sz="1333" dirty="0" err="1">
                <a:solidFill>
                  <a:srgbClr val="0B52FC"/>
                </a:solidFill>
                <a:latin typeface="Courier"/>
                <a:cs typeface="Courier"/>
              </a:rPr>
              <a:t>WorkerActor</a:t>
            </a:r>
            <a:r>
              <a:rPr lang="en-US" sz="1333" dirty="0">
                <a:solidFill>
                  <a:srgbClr val="0B52FC"/>
                </a:solidFill>
                <a:latin typeface="Courier"/>
                <a:cs typeface="Courier"/>
              </a:rPr>
              <a:t>], "</a:t>
            </a:r>
            <a:r>
              <a:rPr lang="en-US" sz="1333" dirty="0" err="1">
                <a:solidFill>
                  <a:srgbClr val="0B52FC"/>
                </a:solidFill>
                <a:latin typeface="Courier"/>
                <a:cs typeface="Courier"/>
              </a:rPr>
              <a:t>Labourer</a:t>
            </a:r>
            <a:r>
              <a:rPr lang="en-US" sz="1333" dirty="0">
                <a:solidFill>
                  <a:srgbClr val="0B52FC"/>
                </a:solidFill>
                <a:latin typeface="Courier"/>
                <a:cs typeface="Courier"/>
              </a:rPr>
              <a:t>"</a:t>
            </a:r>
            <a:r>
              <a:rPr lang="en-US" sz="1333" dirty="0">
                <a:latin typeface="Courier"/>
                <a:cs typeface="Courier"/>
              </a:rPr>
              <a:t>)</a:t>
            </a:r>
          </a:p>
          <a:p>
            <a:r>
              <a:rPr lang="en-US" sz="1333" dirty="0">
                <a:latin typeface="Courier"/>
                <a:cs typeface="Courier"/>
              </a:rPr>
              <a:t> …  </a:t>
            </a:r>
          </a:p>
        </p:txBody>
      </p:sp>
    </p:spTree>
    <p:extLst>
      <p:ext uri="{BB962C8B-B14F-4D97-AF65-F5344CB8AC3E}">
        <p14:creationId xmlns:p14="http://schemas.microsoft.com/office/powerpoint/2010/main" val="156509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054933"/>
            <a:ext cx="6985000" cy="1460500"/>
          </a:xfrm>
        </p:spPr>
        <p:txBody>
          <a:bodyPr>
            <a:normAutofit lnSpcReduction="10000"/>
          </a:bodyPr>
          <a:lstStyle/>
          <a:p>
            <a:r>
              <a:rPr lang="en-US" dirty="0" smtClean="0">
                <a:latin typeface="Courier"/>
                <a:cs typeface="Courier"/>
              </a:rPr>
              <a:t>Props</a:t>
            </a:r>
            <a:r>
              <a:rPr lang="en-US" dirty="0" smtClean="0"/>
              <a:t> type specifies information for the actor factory</a:t>
            </a:r>
          </a:p>
          <a:p>
            <a:pPr lvl="2"/>
            <a:r>
              <a:rPr lang="en-US" dirty="0"/>
              <a:t>c</a:t>
            </a:r>
            <a:r>
              <a:rPr lang="en-US" dirty="0" smtClean="0"/>
              <a:t>reation options</a:t>
            </a:r>
          </a:p>
          <a:p>
            <a:pPr lvl="2"/>
            <a:r>
              <a:rPr lang="en-US" dirty="0" err="1" smtClean="0"/>
              <a:t>customisation</a:t>
            </a:r>
            <a:r>
              <a:rPr lang="en-US" dirty="0" smtClean="0"/>
              <a:t> of Dispatcher, Deployment, Routing</a:t>
            </a:r>
          </a:p>
          <a:p>
            <a:pPr lvl="2"/>
            <a:endParaRPr lang="en-US" dirty="0"/>
          </a:p>
          <a:p>
            <a:r>
              <a:rPr lang="en-US" dirty="0" smtClean="0"/>
              <a:t>Simple usage when Actor class has no-</a:t>
            </a:r>
            <a:r>
              <a:rPr lang="en-US" dirty="0" err="1" smtClean="0"/>
              <a:t>arg</a:t>
            </a:r>
            <a:r>
              <a:rPr lang="en-US" dirty="0" smtClean="0"/>
              <a:t> constructor</a:t>
            </a:r>
          </a:p>
        </p:txBody>
      </p:sp>
      <p:sp>
        <p:nvSpPr>
          <p:cNvPr id="4" name="TextBox 3"/>
          <p:cNvSpPr txBox="1"/>
          <p:nvPr/>
        </p:nvSpPr>
        <p:spPr>
          <a:xfrm>
            <a:off x="755650" y="2605860"/>
            <a:ext cx="6858000" cy="1077218"/>
          </a:xfrm>
          <a:prstGeom prst="rect">
            <a:avLst/>
          </a:prstGeom>
          <a:solidFill>
            <a:srgbClr val="FFFFFF"/>
          </a:solidFill>
          <a:ln>
            <a:solidFill>
              <a:schemeClr val="tx1"/>
            </a:solidFill>
          </a:ln>
        </p:spPr>
        <p:txBody>
          <a:bodyPr wrap="square" rtlCol="0">
            <a:spAutoFit/>
          </a:bodyPr>
          <a:lstStyle/>
          <a:p>
            <a:r>
              <a:rPr lang="en-US" sz="1600" dirty="0">
                <a:latin typeface="Courier"/>
                <a:cs typeface="Courier"/>
              </a:rPr>
              <a:t>class </a:t>
            </a:r>
            <a:r>
              <a:rPr lang="en-US" sz="1600" dirty="0" err="1">
                <a:latin typeface="Courier"/>
                <a:cs typeface="Courier"/>
              </a:rPr>
              <a:t>TickActor</a:t>
            </a:r>
            <a:r>
              <a:rPr lang="en-US" sz="1600" dirty="0">
                <a:latin typeface="Courier"/>
                <a:cs typeface="Courier"/>
              </a:rPr>
              <a:t> extends Actor with </a:t>
            </a:r>
            <a:r>
              <a:rPr lang="en-US" sz="1600" dirty="0" err="1">
                <a:latin typeface="Courier"/>
                <a:cs typeface="Courier"/>
              </a:rPr>
              <a:t>ActorLogging</a:t>
            </a:r>
            <a:r>
              <a:rPr lang="en-US" sz="1600" dirty="0">
                <a:latin typeface="Courier"/>
                <a:cs typeface="Courier"/>
              </a:rPr>
              <a:t> { </a:t>
            </a:r>
          </a:p>
          <a:p>
            <a:r>
              <a:rPr lang="en-US" sz="1600" dirty="0">
                <a:latin typeface="Courier"/>
                <a:cs typeface="Courier"/>
              </a:rPr>
              <a:t>  … </a:t>
            </a:r>
          </a:p>
          <a:p>
            <a:r>
              <a:rPr lang="en-US" sz="1600" dirty="0" smtClean="0">
                <a:latin typeface="Courier"/>
                <a:cs typeface="Courier"/>
              </a:rPr>
              <a:t>}</a:t>
            </a:r>
          </a:p>
          <a:p>
            <a:endParaRPr lang="en-US" sz="1600" dirty="0">
              <a:latin typeface="Courier"/>
              <a:cs typeface="Courier"/>
            </a:endParaRPr>
          </a:p>
        </p:txBody>
      </p:sp>
      <p:sp>
        <p:nvSpPr>
          <p:cNvPr id="5" name="TextBox 4"/>
          <p:cNvSpPr txBox="1"/>
          <p:nvPr/>
        </p:nvSpPr>
        <p:spPr>
          <a:xfrm>
            <a:off x="935965" y="3510859"/>
            <a:ext cx="7272070" cy="1077218"/>
          </a:xfrm>
          <a:prstGeom prst="rect">
            <a:avLst/>
          </a:prstGeom>
          <a:solidFill>
            <a:srgbClr val="FFFFFF"/>
          </a:solidFill>
          <a:ln>
            <a:solidFill>
              <a:schemeClr val="tx1"/>
            </a:solidFill>
          </a:ln>
        </p:spPr>
        <p:txBody>
          <a:bodyPr wrap="square" rtlCol="0">
            <a:spAutoFit/>
          </a:bodyPr>
          <a:lstStyle/>
          <a:p>
            <a:endParaRPr lang="en-US" sz="1600" i="1" dirty="0">
              <a:latin typeface="Courier"/>
              <a:cs typeface="Courier"/>
            </a:endParaRPr>
          </a:p>
          <a:p>
            <a:r>
              <a:rPr lang="en-US" sz="1600" i="1" dirty="0">
                <a:latin typeface="Courier"/>
                <a:cs typeface="Courier"/>
              </a:rPr>
              <a:t>// Default use assumes no-</a:t>
            </a:r>
            <a:r>
              <a:rPr lang="en-US" sz="1600" i="1" dirty="0" err="1">
                <a:latin typeface="Courier"/>
                <a:cs typeface="Courier"/>
              </a:rPr>
              <a:t>arg</a:t>
            </a:r>
            <a:r>
              <a:rPr lang="en-US" sz="1600" i="1" dirty="0">
                <a:latin typeface="Courier"/>
                <a:cs typeface="Courier"/>
              </a:rPr>
              <a:t> constructor for actor</a:t>
            </a:r>
          </a:p>
          <a:p>
            <a:r>
              <a:rPr lang="en-US" sz="1600" dirty="0" err="1">
                <a:latin typeface="Courier"/>
                <a:cs typeface="Courier"/>
              </a:rPr>
              <a:t>val</a:t>
            </a:r>
            <a:r>
              <a:rPr lang="en-US" sz="1600" dirty="0">
                <a:latin typeface="Courier"/>
                <a:cs typeface="Courier"/>
              </a:rPr>
              <a:t> ticker = </a:t>
            </a:r>
            <a:r>
              <a:rPr lang="en-US" sz="1600" dirty="0" err="1">
                <a:latin typeface="Courier"/>
                <a:cs typeface="Courier"/>
              </a:rPr>
              <a:t>ttSystem.actorOf</a:t>
            </a:r>
            <a:r>
              <a:rPr lang="en-US" sz="1600" dirty="0">
                <a:latin typeface="Courier"/>
                <a:cs typeface="Courier"/>
              </a:rPr>
              <a:t>(</a:t>
            </a:r>
            <a:r>
              <a:rPr lang="en-US" sz="1600" dirty="0">
                <a:solidFill>
                  <a:schemeClr val="accent1">
                    <a:lumMod val="75000"/>
                  </a:schemeClr>
                </a:solidFill>
                <a:latin typeface="Courier"/>
                <a:cs typeface="Courier"/>
              </a:rPr>
              <a:t>Props[</a:t>
            </a:r>
            <a:r>
              <a:rPr lang="en-US" sz="1600" dirty="0" err="1">
                <a:solidFill>
                  <a:schemeClr val="accent1">
                    <a:lumMod val="75000"/>
                  </a:schemeClr>
                </a:solidFill>
                <a:latin typeface="Courier"/>
                <a:cs typeface="Courier"/>
              </a:rPr>
              <a:t>TickActor</a:t>
            </a:r>
            <a:r>
              <a:rPr lang="en-US" sz="1600" dirty="0">
                <a:solidFill>
                  <a:schemeClr val="accent1">
                    <a:lumMod val="75000"/>
                  </a:schemeClr>
                </a:solidFill>
                <a:latin typeface="Courier"/>
                <a:cs typeface="Courier"/>
              </a:rPr>
              <a:t>]</a:t>
            </a:r>
            <a:r>
              <a:rPr lang="en-US" sz="1600" dirty="0">
                <a:latin typeface="Courier"/>
                <a:cs typeface="Courier"/>
              </a:rPr>
              <a:t>, "Ticker")</a:t>
            </a:r>
          </a:p>
          <a:p>
            <a:endParaRPr lang="en-US" sz="1600" dirty="0">
              <a:latin typeface="Courier"/>
              <a:cs typeface="Courier"/>
            </a:endParaRPr>
          </a:p>
        </p:txBody>
      </p:sp>
    </p:spTree>
    <p:extLst>
      <p:ext uri="{BB962C8B-B14F-4D97-AF65-F5344CB8AC3E}">
        <p14:creationId xmlns:p14="http://schemas.microsoft.com/office/powerpoint/2010/main" val="7528874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3846</Words>
  <Application>Microsoft Macintosh PowerPoint</Application>
  <PresentationFormat>On-screen Show (16:10)</PresentationFormat>
  <Paragraphs>445</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Courier</vt:lpstr>
      <vt:lpstr>Handwriting - Dakota</vt:lpstr>
      <vt:lpstr>ＭＳ Ｐゴシック</vt:lpstr>
      <vt:lpstr>Arial</vt:lpstr>
      <vt:lpstr>Office Theme</vt:lpstr>
      <vt:lpstr>About Actors</vt:lpstr>
      <vt:lpstr>Inside an Actor</vt:lpstr>
      <vt:lpstr>Inside an Actor</vt:lpstr>
      <vt:lpstr>Inside an Actor</vt:lpstr>
      <vt:lpstr>The Actor System</vt:lpstr>
      <vt:lpstr>The Actor System</vt:lpstr>
      <vt:lpstr>The Actor System</vt:lpstr>
      <vt:lpstr>Creating an Actor</vt:lpstr>
      <vt:lpstr>Creating an Actor</vt:lpstr>
      <vt:lpstr>Creating an Actor</vt:lpstr>
      <vt:lpstr>Creating an Actor</vt:lpstr>
      <vt:lpstr>Accessing an Existing Actor</vt:lpstr>
      <vt:lpstr>Configuration </vt:lpstr>
      <vt:lpstr>Configuration </vt:lpstr>
      <vt:lpstr>Messages</vt:lpstr>
      <vt:lpstr>Sending Messages</vt:lpstr>
      <vt:lpstr>Handling Messages</vt:lpstr>
      <vt:lpstr>Handling Messages</vt:lpstr>
      <vt:lpstr>Handling Messages</vt:lpstr>
      <vt:lpstr>Handling Messages</vt:lpstr>
      <vt:lpstr>Handling Messages</vt:lpstr>
      <vt:lpstr>Stopping an Actor</vt:lpstr>
      <vt:lpstr>Stopping an Actor</vt:lpstr>
      <vt:lpstr>Changing an Actor's Behaviour</vt:lpstr>
      <vt:lpstr>Actor Lifecycle Callbacks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48</cp:revision>
  <dcterms:created xsi:type="dcterms:W3CDTF">2016-08-08T06:24:31Z</dcterms:created>
  <dcterms:modified xsi:type="dcterms:W3CDTF">2016-08-26T15:08:40Z</dcterms:modified>
</cp:coreProperties>
</file>