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61" r:id="rId3"/>
    <p:sldId id="262" r:id="rId4"/>
    <p:sldId id="263" r:id="rId5"/>
    <p:sldId id="264" r:id="rId6"/>
    <p:sldId id="275" r:id="rId7"/>
    <p:sldId id="265" r:id="rId8"/>
    <p:sldId id="266" r:id="rId9"/>
    <p:sldId id="272" r:id="rId10"/>
    <p:sldId id="273" r:id="rId11"/>
    <p:sldId id="274" r:id="rId12"/>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45"/>
    <p:restoredTop sz="86496"/>
  </p:normalViewPr>
  <p:slideViewPr>
    <p:cSldViewPr snapToGrid="0" snapToObjects="1">
      <p:cViewPr varScale="1">
        <p:scale>
          <a:sx n="91" d="100"/>
          <a:sy n="91" d="100"/>
        </p:scale>
        <p:origin x="1384" y="176"/>
      </p:cViewPr>
      <p:guideLst/>
    </p:cSldViewPr>
  </p:slideViewPr>
  <p:notesTextViewPr>
    <p:cViewPr>
      <p:scale>
        <a:sx n="1" d="1"/>
        <a:sy n="1" d="1"/>
      </p:scale>
      <p:origin x="0" y="0"/>
    </p:cViewPr>
  </p:notesTextViewPr>
  <p:notesViewPr>
    <p:cSldViewPr snapToGrid="0" snapToObjects="1">
      <p:cViewPr varScale="1">
        <p:scale>
          <a:sx n="121" d="100"/>
          <a:sy n="121" d="100"/>
        </p:scale>
        <p:origin x="2336" y="176"/>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105103"/>
            <a:ext cx="2286000" cy="353685"/>
          </a:xfrm>
          <a:prstGeom prst="rect">
            <a:avLst/>
          </a:prstGeom>
        </p:spPr>
        <p:txBody>
          <a:bodyPr vert="horz" lIns="91440" tIns="45720" rIns="91440" bIns="45720" rtlCol="0"/>
          <a:lstStyle>
            <a:lvl1pPr algn="l">
              <a:defRPr sz="1000"/>
            </a:lvl1pPr>
          </a:lstStyle>
          <a:p>
            <a:r>
              <a:rPr lang="en-US" dirty="0" smtClean="0"/>
              <a:t>Introduction and Background</a:t>
            </a:r>
            <a:endParaRPr lang="en-US" dirty="0"/>
          </a:p>
        </p:txBody>
      </p:sp>
      <p:sp>
        <p:nvSpPr>
          <p:cNvPr id="4" name="Slide Image Placeholder 3"/>
          <p:cNvSpPr>
            <a:spLocks noGrp="1" noRot="1" noChangeAspect="1"/>
          </p:cNvSpPr>
          <p:nvPr>
            <p:ph type="sldImg" idx="2"/>
          </p:nvPr>
        </p:nvSpPr>
        <p:spPr>
          <a:xfrm>
            <a:off x="687388" y="533400"/>
            <a:ext cx="5465762" cy="34178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41338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685800" y="8783365"/>
            <a:ext cx="2286000" cy="19969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765628"/>
            <a:ext cx="2287587" cy="217432"/>
          </a:xfrm>
          <a:prstGeom prst="rect">
            <a:avLst/>
          </a:prstGeom>
        </p:spPr>
        <p:txBody>
          <a:bodyPr vert="horz" lIns="91440" tIns="45720" rIns="91440" bIns="45720" rtlCol="0" anchor="b"/>
          <a:lstStyle>
            <a:lvl1pPr algn="r">
              <a:defRPr sz="900"/>
            </a:lvl1pPr>
          </a:lstStyle>
          <a:p>
            <a:fld id="{3E5819FF-951A-8047-BBA2-AC7617C5FF31}" type="slidenum">
              <a:rPr lang="en-US" smtClean="0"/>
              <a:pPr/>
              <a:t>‹#›</a:t>
            </a:fld>
            <a:endParaRPr lang="en-US"/>
          </a:p>
        </p:txBody>
      </p:sp>
      <p:cxnSp>
        <p:nvCxnSpPr>
          <p:cNvPr id="9" name="Straight Connector 8"/>
          <p:cNvCxnSpPr/>
          <p:nvPr/>
        </p:nvCxnSpPr>
        <p:spPr>
          <a:xfrm>
            <a:off x="685801" y="4151587"/>
            <a:ext cx="546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85800" y="8650015"/>
            <a:ext cx="5486400" cy="21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5801" y="358939"/>
            <a:ext cx="54688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99597"/>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Dispatchers are a</a:t>
            </a:r>
            <a:r>
              <a:rPr lang="en-US" baseline="0" dirty="0" smtClean="0"/>
              <a:t> central part of any </a:t>
            </a:r>
            <a:r>
              <a:rPr lang="en-US" baseline="0" dirty="0" err="1" smtClean="0"/>
              <a:t>Akka</a:t>
            </a:r>
            <a:r>
              <a:rPr lang="en-US" baseline="0" dirty="0" smtClean="0"/>
              <a:t> application, they form the threading platform on which all code is executed. Features such as Futures and Schedulers are implemented using Dispatchers.</a:t>
            </a:r>
          </a:p>
          <a:p>
            <a:r>
              <a:rPr lang="en-US" baseline="0" dirty="0" smtClean="0"/>
              <a:t>The API for Dispatchers builds on top of standard JVM concurrency constructs, normally thread pool based Executors or the more effective fork/join Executors, where the default in </a:t>
            </a:r>
            <a:r>
              <a:rPr lang="en-US" baseline="0" dirty="0" err="1" smtClean="0"/>
              <a:t>Akka</a:t>
            </a:r>
            <a:r>
              <a:rPr lang="en-US" baseline="0" dirty="0" smtClean="0"/>
              <a:t> is to use an </a:t>
            </a:r>
            <a:r>
              <a:rPr lang="en-US" baseline="0" dirty="0" err="1" smtClean="0"/>
              <a:t>optimised</a:t>
            </a:r>
            <a:r>
              <a:rPr lang="en-US" baseline="0" dirty="0" smtClean="0"/>
              <a:t> implementation of the fork/join pool that became part of Java in Java 7.</a:t>
            </a:r>
            <a:endParaRPr lang="en-US" dirty="0"/>
          </a:p>
        </p:txBody>
      </p:sp>
    </p:spTree>
    <p:extLst>
      <p:ext uri="{BB962C8B-B14F-4D97-AF65-F5344CB8AC3E}">
        <p14:creationId xmlns:p14="http://schemas.microsoft.com/office/powerpoint/2010/main" val="848574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first 5 messages are handled</a:t>
            </a:r>
            <a:r>
              <a:rPr lang="en-US" baseline="0" dirty="0" smtClean="0"/>
              <a:t> by the actor in the expected way, the next set of messages are sent after the actor has stopped and so are published on the </a:t>
            </a:r>
            <a:r>
              <a:rPr lang="en-US" baseline="0" smtClean="0"/>
              <a:t>Event Stream as </a:t>
            </a:r>
            <a:r>
              <a:rPr lang="en-US" baseline="0" dirty="0" smtClean="0"/>
              <a:t>Dead Letters…</a:t>
            </a:r>
            <a:endParaRPr lang="en-US" dirty="0"/>
          </a:p>
        </p:txBody>
      </p:sp>
    </p:spTree>
    <p:extLst>
      <p:ext uri="{BB962C8B-B14F-4D97-AF65-F5344CB8AC3E}">
        <p14:creationId xmlns:p14="http://schemas.microsoft.com/office/powerpoint/2010/main" val="1951652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Each </a:t>
            </a:r>
            <a:r>
              <a:rPr lang="en-US" dirty="0" err="1" smtClean="0"/>
              <a:t>ActorSystem</a:t>
            </a:r>
            <a:r>
              <a:rPr lang="en-US" dirty="0" smtClean="0"/>
              <a:t> has a default Dispatcher</a:t>
            </a:r>
            <a:r>
              <a:rPr lang="en-US" baseline="0" dirty="0" smtClean="0"/>
              <a:t> configured for it. The details are read from the default configuration, by default a fork/join pool of between 8 and 64 threads is used, which is adequate for most initial circumstances.</a:t>
            </a:r>
            <a:br>
              <a:rPr lang="en-US" baseline="0" dirty="0" smtClean="0"/>
            </a:br>
            <a:r>
              <a:rPr lang="en-US" baseline="0" dirty="0" smtClean="0"/>
              <a:t>However it is possible to add more dispatchers, these are associated with an actor when the actor is created and allow different strategies to be used.</a:t>
            </a:r>
          </a:p>
          <a:p>
            <a:r>
              <a:rPr lang="en-US" baseline="0" dirty="0" smtClean="0"/>
              <a:t>Having a different Dispatcher for an actor can also help with isolating failures that result in threads dying. These "failure zones" can prevent problems in one part of an application from having an adverse effect on other areas, a pattern known as the "Bulkhead" pattern.</a:t>
            </a:r>
            <a:endParaRPr lang="en-US" dirty="0"/>
          </a:p>
        </p:txBody>
      </p:sp>
    </p:spTree>
    <p:extLst>
      <p:ext uri="{BB962C8B-B14F-4D97-AF65-F5344CB8AC3E}">
        <p14:creationId xmlns:p14="http://schemas.microsoft.com/office/powerpoint/2010/main" val="1809415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Four types</a:t>
            </a:r>
            <a:r>
              <a:rPr lang="en-US" baseline="0" dirty="0" smtClean="0"/>
              <a:t> of Dispatcher are available by default.</a:t>
            </a:r>
          </a:p>
          <a:p>
            <a:r>
              <a:rPr lang="en-US" baseline="0" dirty="0" smtClean="0"/>
              <a:t>The default Dispatcher is event based, and built on top of an instance of </a:t>
            </a:r>
            <a:r>
              <a:rPr lang="en-US" baseline="0" dirty="0" err="1" smtClean="0"/>
              <a:t>java.util.concurrent.ExecutorService</a:t>
            </a:r>
            <a:r>
              <a:rPr lang="en-US" baseline="0" dirty="0" smtClean="0"/>
              <a:t>. It effectively associates a group of actors with a thread pool, managed according to the characteristics of that underlying thread pool.</a:t>
            </a:r>
          </a:p>
          <a:p>
            <a:r>
              <a:rPr lang="en-US" baseline="0" dirty="0" smtClean="0"/>
              <a:t>The </a:t>
            </a:r>
            <a:r>
              <a:rPr lang="en-US" baseline="0" dirty="0" err="1" smtClean="0"/>
              <a:t>PinnedDispatcher</a:t>
            </a:r>
            <a:r>
              <a:rPr lang="en-US" baseline="0" dirty="0" smtClean="0"/>
              <a:t> allows an actor to have its own thread (effectively this is a pool with a single thread). This can improve latency, it also provides a very tight zone of failure for isolating issues with a particular actor.</a:t>
            </a:r>
          </a:p>
          <a:p>
            <a:r>
              <a:rPr lang="en-US" baseline="0" dirty="0" smtClean="0"/>
              <a:t>The </a:t>
            </a:r>
            <a:r>
              <a:rPr lang="en-US" baseline="0" dirty="0" err="1" smtClean="0"/>
              <a:t>BalancingDispatcher</a:t>
            </a:r>
            <a:r>
              <a:rPr lang="en-US" baseline="0" dirty="0" smtClean="0"/>
              <a:t> is event based, sharing a group of threads among a group of actors. However unlike the default Dispatcher, the </a:t>
            </a:r>
            <a:r>
              <a:rPr lang="en-US" baseline="0" dirty="0" err="1" smtClean="0"/>
              <a:t>BalancingDispatcher</a:t>
            </a:r>
            <a:r>
              <a:rPr lang="en-US" baseline="0" dirty="0" smtClean="0"/>
              <a:t> attempts to take work from actors that are busy and pass it to those that are currently idle. One single Mailbox is used for all threads that the </a:t>
            </a:r>
            <a:r>
              <a:rPr lang="en-US" baseline="0" dirty="0" err="1" smtClean="0"/>
              <a:t>BalancingDispatcher</a:t>
            </a:r>
            <a:r>
              <a:rPr lang="en-US" baseline="0" dirty="0" smtClean="0"/>
              <a:t> is associated with, implying that the actors should all be of the same type. The main rationale for the </a:t>
            </a:r>
            <a:r>
              <a:rPr lang="en-US" baseline="0" dirty="0" err="1" smtClean="0"/>
              <a:t>BalancingDispatcher</a:t>
            </a:r>
            <a:r>
              <a:rPr lang="en-US" baseline="0" dirty="0" smtClean="0"/>
              <a:t> is Work Sharing, it is particularly well suited for use with </a:t>
            </a:r>
            <a:r>
              <a:rPr lang="en-US" baseline="0" dirty="0" err="1" smtClean="0"/>
              <a:t>routees</a:t>
            </a:r>
            <a:r>
              <a:rPr lang="en-US" baseline="0" dirty="0" smtClean="0"/>
              <a:t>.</a:t>
            </a:r>
          </a:p>
          <a:p>
            <a:r>
              <a:rPr lang="en-US" baseline="0" dirty="0" smtClean="0"/>
              <a:t>The </a:t>
            </a:r>
            <a:r>
              <a:rPr lang="en-US" baseline="0" dirty="0" err="1" smtClean="0"/>
              <a:t>CallingThreadDispatcher</a:t>
            </a:r>
            <a:r>
              <a:rPr lang="en-US" baseline="0" dirty="0" smtClean="0"/>
              <a:t> is used for testing, handling messages on the same thread from which the request has been issued.</a:t>
            </a:r>
            <a:endParaRPr lang="en-US" dirty="0"/>
          </a:p>
        </p:txBody>
      </p:sp>
    </p:spTree>
    <p:extLst>
      <p:ext uri="{BB962C8B-B14F-4D97-AF65-F5344CB8AC3E}">
        <p14:creationId xmlns:p14="http://schemas.microsoft.com/office/powerpoint/2010/main" val="1054818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To illustrate Dispatchers,</a:t>
            </a:r>
            <a:r>
              <a:rPr lang="en-US" baseline="0" dirty="0" smtClean="0"/>
              <a:t> we will use the simple program shown here. There is a single actor, which receives messages carrying a single </a:t>
            </a:r>
            <a:r>
              <a:rPr lang="en-US" baseline="0" dirty="0" err="1" smtClean="0"/>
              <a:t>Int</a:t>
            </a:r>
            <a:r>
              <a:rPr lang="en-US" baseline="0" dirty="0" smtClean="0"/>
              <a:t> as payload. The actor simply logs the message payload value.</a:t>
            </a:r>
          </a:p>
          <a:p>
            <a:r>
              <a:rPr lang="en-US" dirty="0" smtClean="0"/>
              <a:t>The log messages carry the name of the logging thread, which</a:t>
            </a:r>
            <a:r>
              <a:rPr lang="en-US" baseline="0" dirty="0" smtClean="0"/>
              <a:t> is highlighted here. It is based on the dispatcher that is managing the thread, which in this case is the Default Dispatcher. Notice that there is no need to use multiple threads as all the requests can be comfortably handled by a single thread.</a:t>
            </a:r>
            <a:endParaRPr lang="en-US" dirty="0"/>
          </a:p>
        </p:txBody>
      </p:sp>
    </p:spTree>
    <p:extLst>
      <p:ext uri="{BB962C8B-B14F-4D97-AF65-F5344CB8AC3E}">
        <p14:creationId xmlns:p14="http://schemas.microsoft.com/office/powerpoint/2010/main" val="1140817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To illustrate Dispatchers,</a:t>
            </a:r>
            <a:r>
              <a:rPr lang="en-US" baseline="0" dirty="0" smtClean="0"/>
              <a:t> we will use the simple program shown here. There is a single actor, which receives messages carrying a single </a:t>
            </a:r>
            <a:r>
              <a:rPr lang="en-US" baseline="0" dirty="0" err="1" smtClean="0"/>
              <a:t>Int</a:t>
            </a:r>
            <a:r>
              <a:rPr lang="en-US" baseline="0" dirty="0" smtClean="0"/>
              <a:t> as payload. The actor simply logs the message payload value.</a:t>
            </a:r>
          </a:p>
          <a:p>
            <a:r>
              <a:rPr lang="en-US" dirty="0" smtClean="0"/>
              <a:t>The log messages carry the name of the logging thread, which</a:t>
            </a:r>
            <a:r>
              <a:rPr lang="en-US" baseline="0" dirty="0" smtClean="0"/>
              <a:t> is highlighted here. It is based on the dispatcher that is managing the thread, which in this case is the Default Dispatcher. Notice that there is no need to use multiple threads as all the requests can be comfortably handled by a single thread.</a:t>
            </a:r>
            <a:endParaRPr lang="en-US" dirty="0"/>
          </a:p>
        </p:txBody>
      </p:sp>
    </p:spTree>
    <p:extLst>
      <p:ext uri="{BB962C8B-B14F-4D97-AF65-F5344CB8AC3E}">
        <p14:creationId xmlns:p14="http://schemas.microsoft.com/office/powerpoint/2010/main" val="661894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Here we see an alternative dispatcher being configured,</a:t>
            </a:r>
            <a:r>
              <a:rPr lang="en-US" baseline="0" dirty="0" smtClean="0"/>
              <a:t> where we use a thread-pool-executor managing between 2 and 4 threads. The "throughput" property governs the distribution of work across the threads, the lower the value the "fairer" the distribution will be.</a:t>
            </a:r>
          </a:p>
        </p:txBody>
      </p:sp>
    </p:spTree>
    <p:extLst>
      <p:ext uri="{BB962C8B-B14F-4D97-AF65-F5344CB8AC3E}">
        <p14:creationId xmlns:p14="http://schemas.microsoft.com/office/powerpoint/2010/main" val="1982535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Every Actor System has</a:t>
            </a:r>
            <a:r>
              <a:rPr lang="en-US" baseline="0" dirty="0" smtClean="0"/>
              <a:t> a scheduler component, that allows for a task such as sending a message to an actor to be scheduled for future execution. The task may be scheduled to occur once, after a specified delay, or repeatedly at a fixed interval (optionally after an initial delay).</a:t>
            </a:r>
          </a:p>
          <a:p>
            <a:r>
              <a:rPr lang="en-US" baseline="0" dirty="0" smtClean="0"/>
              <a:t>The task(s) scheduled by the scheduler run in an Execution Context, typically a thread pool, for simplicity we can use the execution context provided by the Actor System dispatcher. This should be set up as an implicit </a:t>
            </a:r>
            <a:r>
              <a:rPr lang="en-US" baseline="0" dirty="0" err="1" smtClean="0"/>
              <a:t>val</a:t>
            </a:r>
            <a:r>
              <a:rPr lang="en-US" baseline="0" dirty="0" smtClean="0"/>
              <a:t>, and we can do this by simply importing the </a:t>
            </a:r>
            <a:r>
              <a:rPr lang="en-US" baseline="0" dirty="0" err="1" smtClean="0"/>
              <a:t>context.dispatcher</a:t>
            </a:r>
            <a:r>
              <a:rPr lang="en-US" baseline="0" dirty="0" smtClean="0"/>
              <a:t> object. Once scheduled, the task will continue at the specified interval until the Actor System stops or until the task is cancelled using the cancel method.</a:t>
            </a:r>
          </a:p>
          <a:p>
            <a:r>
              <a:rPr lang="en-US" baseline="0" dirty="0" smtClean="0"/>
              <a:t>An alternative dispatcher can be used for an execution context by using the call</a:t>
            </a:r>
          </a:p>
          <a:p>
            <a:r>
              <a:rPr lang="en-US" baseline="0" dirty="0" err="1" smtClean="0"/>
              <a:t>system.dispatchers.lookup</a:t>
            </a:r>
            <a:r>
              <a:rPr lang="en-US" baseline="0" dirty="0" smtClean="0"/>
              <a:t>( &lt;dispatcher name&gt; )</a:t>
            </a:r>
          </a:p>
          <a:p>
            <a:endParaRPr lang="en-US" dirty="0"/>
          </a:p>
        </p:txBody>
      </p:sp>
    </p:spTree>
    <p:extLst>
      <p:ext uri="{BB962C8B-B14F-4D97-AF65-F5344CB8AC3E}">
        <p14:creationId xmlns:p14="http://schemas.microsoft.com/office/powerpoint/2010/main" val="381900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When a message is sent to an actor after it has died, or if its mailbox is</a:t>
            </a:r>
            <a:r>
              <a:rPr lang="en-US" baseline="0" dirty="0" smtClean="0"/>
              <a:t> full (according to push timeout settings), the message is sent to a special </a:t>
            </a:r>
            <a:r>
              <a:rPr lang="en-US" baseline="0" dirty="0" err="1" smtClean="0"/>
              <a:t>ActorSystem</a:t>
            </a:r>
            <a:r>
              <a:rPr lang="en-US" baseline="0" dirty="0" smtClean="0"/>
              <a:t>-wide mailbox called </a:t>
            </a:r>
            <a:r>
              <a:rPr lang="en-US" baseline="0" dirty="0" err="1" smtClean="0"/>
              <a:t>deadLetters</a:t>
            </a:r>
            <a:r>
              <a:rPr lang="en-US" baseline="0" dirty="0" smtClean="0"/>
              <a:t>.</a:t>
            </a:r>
          </a:p>
          <a:p>
            <a:r>
              <a:rPr lang="en-US" baseline="0" dirty="0" smtClean="0"/>
              <a:t>The message is first wrapped as a </a:t>
            </a:r>
            <a:r>
              <a:rPr lang="en-US" baseline="0" dirty="0" err="1" smtClean="0"/>
              <a:t>DeadLetter</a:t>
            </a:r>
            <a:r>
              <a:rPr lang="en-US" baseline="0" dirty="0" smtClean="0"/>
              <a:t> message, containing all details such as sender, intended recipient and original message content.</a:t>
            </a:r>
          </a:p>
        </p:txBody>
      </p:sp>
    </p:spTree>
    <p:extLst>
      <p:ext uri="{BB962C8B-B14F-4D97-AF65-F5344CB8AC3E}">
        <p14:creationId xmlns:p14="http://schemas.microsoft.com/office/powerpoint/2010/main" val="46857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If we want to monitor</a:t>
            </a:r>
            <a:r>
              <a:rPr lang="en-US" baseline="0" dirty="0" smtClean="0"/>
              <a:t> </a:t>
            </a:r>
            <a:r>
              <a:rPr lang="en-US" baseline="0" dirty="0" err="1" smtClean="0"/>
              <a:t>DeadLetter</a:t>
            </a:r>
            <a:r>
              <a:rPr lang="en-US" baseline="0" dirty="0" smtClean="0"/>
              <a:t> messages, it is possible to attach a listening actor to the </a:t>
            </a:r>
            <a:r>
              <a:rPr lang="en-US" baseline="0" dirty="0" err="1" smtClean="0"/>
              <a:t>ActorSystem's</a:t>
            </a:r>
            <a:r>
              <a:rPr lang="en-US" baseline="0" dirty="0" smtClean="0"/>
              <a:t> "event stream", and have it detect all messages of that type published to the Event Stream.</a:t>
            </a:r>
            <a:endParaRPr lang="en-US" dirty="0"/>
          </a:p>
        </p:txBody>
      </p:sp>
    </p:spTree>
    <p:extLst>
      <p:ext uri="{BB962C8B-B14F-4D97-AF65-F5344CB8AC3E}">
        <p14:creationId xmlns:p14="http://schemas.microsoft.com/office/powerpoint/2010/main" val="1809811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8/26/16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43426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8/26/16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4260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8/26/16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02513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67149"/>
            <a:ext cx="7886700" cy="64297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28650" y="1050758"/>
            <a:ext cx="7886700" cy="41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457950" y="5388101"/>
            <a:ext cx="2057400" cy="213129"/>
          </a:xfrm>
        </p:spPr>
        <p:txBody>
          <a:bodyPr/>
          <a:lstStyle/>
          <a:p>
            <a:r>
              <a:rPr lang="en-US" smtClean="0"/>
              <a:t>Page </a:t>
            </a:r>
            <a:fld id="{8445DDFD-9C0A-0F48-AB66-03AB16293474}" type="slidenum">
              <a:rPr lang="en-US" smtClean="0"/>
              <a:t>‹#›</a:t>
            </a:fld>
            <a:endParaRPr lang="en-US" dirty="0"/>
          </a:p>
        </p:txBody>
      </p:sp>
      <p:cxnSp>
        <p:nvCxnSpPr>
          <p:cNvPr id="7" name="Straight Connector 6"/>
          <p:cNvCxnSpPr/>
          <p:nvPr userDrawn="1"/>
        </p:nvCxnSpPr>
        <p:spPr>
          <a:xfrm>
            <a:off x="628650" y="898216"/>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28650" y="5379938"/>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693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795BAF-61AC-454B-92C4-3DD2A438C3E1}" type="datetimeFigureOut">
              <a:rPr lang="en-US" smtClean="0"/>
              <a:t>8/26/16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49510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795BAF-61AC-454B-92C4-3DD2A438C3E1}" type="datetimeFigureOut">
              <a:rPr lang="en-US" smtClean="0"/>
              <a:t>8/26/16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8492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795BAF-61AC-454B-92C4-3DD2A438C3E1}" type="datetimeFigureOut">
              <a:rPr lang="en-US" smtClean="0"/>
              <a:t>8/26/16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8884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795BAF-61AC-454B-92C4-3DD2A438C3E1}" type="datetimeFigureOut">
              <a:rPr lang="en-US" smtClean="0"/>
              <a:t>8/26/16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23853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95BAF-61AC-454B-92C4-3DD2A438C3E1}" type="datetimeFigureOut">
              <a:rPr lang="en-US" smtClean="0"/>
              <a:t>8/26/16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50801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8/26/16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96541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8/26/16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360602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3795BAF-61AC-454B-92C4-3DD2A438C3E1}" type="datetimeFigureOut">
              <a:rPr lang="en-US" smtClean="0"/>
              <a:t>8/26/16</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8445DDFD-9C0A-0F48-AB66-03AB16293474}" type="slidenum">
              <a:rPr lang="en-US" smtClean="0"/>
              <a:t>‹#›</a:t>
            </a:fld>
            <a:endParaRPr lang="en-US"/>
          </a:p>
        </p:txBody>
      </p:sp>
    </p:spTree>
    <p:extLst>
      <p:ext uri="{BB962C8B-B14F-4D97-AF65-F5344CB8AC3E}">
        <p14:creationId xmlns:p14="http://schemas.microsoft.com/office/powerpoint/2010/main" val="1080535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Dispatchers </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859" y="4876800"/>
            <a:ext cx="3479086" cy="489351"/>
          </a:xfrm>
          <a:prstGeom prst="rect">
            <a:avLst/>
          </a:prstGeom>
        </p:spPr>
      </p:pic>
    </p:spTree>
    <p:extLst>
      <p:ext uri="{BB962C8B-B14F-4D97-AF65-F5344CB8AC3E}">
        <p14:creationId xmlns:p14="http://schemas.microsoft.com/office/powerpoint/2010/main" val="569868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Listening for </a:t>
            </a:r>
            <a:r>
              <a:rPr lang="en-US" dirty="0" err="1" smtClean="0"/>
              <a:t>DeadLetter</a:t>
            </a:r>
            <a:r>
              <a:rPr lang="en-US" dirty="0" smtClean="0"/>
              <a:t> Messages</a:t>
            </a:r>
            <a:endParaRPr lang="en-US" dirty="0"/>
          </a:p>
        </p:txBody>
      </p:sp>
      <p:sp>
        <p:nvSpPr>
          <p:cNvPr id="3" name="Content Placeholder 2"/>
          <p:cNvSpPr>
            <a:spLocks noGrp="1"/>
          </p:cNvSpPr>
          <p:nvPr>
            <p:ph idx="1"/>
          </p:nvPr>
        </p:nvSpPr>
        <p:spPr>
          <a:xfrm>
            <a:off x="628650" y="1151566"/>
            <a:ext cx="6985000" cy="1587500"/>
          </a:xfrm>
        </p:spPr>
        <p:txBody>
          <a:bodyPr/>
          <a:lstStyle/>
          <a:p>
            <a:r>
              <a:rPr lang="en-US" dirty="0" smtClean="0"/>
              <a:t>Subscribe to </a:t>
            </a:r>
            <a:r>
              <a:rPr lang="en-US" dirty="0" err="1" smtClean="0">
                <a:latin typeface="Courier"/>
                <a:cs typeface="Courier"/>
              </a:rPr>
              <a:t>ActorSystem</a:t>
            </a:r>
            <a:r>
              <a:rPr lang="en-US" dirty="0" smtClean="0"/>
              <a:t> event stream</a:t>
            </a:r>
            <a:endParaRPr lang="en-US" dirty="0"/>
          </a:p>
        </p:txBody>
      </p:sp>
      <p:sp>
        <p:nvSpPr>
          <p:cNvPr id="4" name="TextBox 3"/>
          <p:cNvSpPr txBox="1"/>
          <p:nvPr/>
        </p:nvSpPr>
        <p:spPr>
          <a:xfrm>
            <a:off x="997204" y="2227073"/>
            <a:ext cx="6921500" cy="2176131"/>
          </a:xfrm>
          <a:prstGeom prst="rect">
            <a:avLst/>
          </a:prstGeom>
          <a:solidFill>
            <a:srgbClr val="FFFFFF"/>
          </a:solidFill>
          <a:ln>
            <a:solidFill>
              <a:srgbClr val="000000"/>
            </a:solidFill>
          </a:ln>
          <a:effectLst>
            <a:outerShdw blurRad="50800" dist="38100" dir="2700000" algn="tl" rotWithShape="0">
              <a:srgbClr val="000000">
                <a:alpha val="43000"/>
              </a:srgbClr>
            </a:outerShdw>
          </a:effectLst>
        </p:spPr>
        <p:txBody>
          <a:bodyPr wrap="square" lIns="120000" tIns="78000" rtlCol="0">
            <a:spAutoFit/>
          </a:bodyPr>
          <a:lstStyle/>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dlListener</a:t>
            </a:r>
            <a:r>
              <a:rPr lang="en-US" sz="1333" dirty="0">
                <a:latin typeface="Courier"/>
                <a:cs typeface="Courier"/>
              </a:rPr>
              <a:t> = </a:t>
            </a:r>
            <a:r>
              <a:rPr lang="en-US" sz="1333" dirty="0" err="1">
                <a:latin typeface="Courier"/>
                <a:cs typeface="Courier"/>
              </a:rPr>
              <a:t>aSystem.actorOf</a:t>
            </a:r>
            <a:r>
              <a:rPr lang="en-US" sz="1333" dirty="0">
                <a:latin typeface="Courier"/>
                <a:cs typeface="Courier"/>
              </a:rPr>
              <a:t>(Props(new Actor {</a:t>
            </a:r>
          </a:p>
          <a:p>
            <a:r>
              <a:rPr lang="en-US" sz="1333" dirty="0">
                <a:latin typeface="Courier"/>
                <a:cs typeface="Courier"/>
              </a:rPr>
              <a:t>    </a:t>
            </a:r>
            <a:r>
              <a:rPr lang="en-US" sz="1333" dirty="0" err="1">
                <a:latin typeface="Courier"/>
                <a:cs typeface="Courier"/>
              </a:rPr>
              <a:t>def</a:t>
            </a:r>
            <a:r>
              <a:rPr lang="en-US" sz="1333" dirty="0">
                <a:latin typeface="Courier"/>
                <a:cs typeface="Courier"/>
              </a:rPr>
              <a:t> receive = {</a:t>
            </a:r>
          </a:p>
          <a:p>
            <a:r>
              <a:rPr lang="en-US" sz="1333" dirty="0">
                <a:latin typeface="Courier"/>
                <a:cs typeface="Courier"/>
              </a:rPr>
              <a:t>      case d: </a:t>
            </a:r>
            <a:r>
              <a:rPr lang="en-US" sz="1333" dirty="0" err="1">
                <a:latin typeface="Courier"/>
                <a:cs typeface="Courier"/>
              </a:rPr>
              <a:t>DeadLetter</a:t>
            </a:r>
            <a:r>
              <a:rPr lang="en-US" sz="1333" dirty="0">
                <a:latin typeface="Courier"/>
                <a:cs typeface="Courier"/>
              </a:rPr>
              <a:t> =&gt; </a:t>
            </a:r>
            <a:r>
              <a:rPr lang="en-US" sz="1333" dirty="0" err="1">
                <a:latin typeface="Courier"/>
                <a:cs typeface="Courier"/>
              </a:rPr>
              <a:t>println</a:t>
            </a:r>
            <a:r>
              <a:rPr lang="en-US" sz="1333" dirty="0">
                <a:latin typeface="Courier"/>
                <a:cs typeface="Courier"/>
              </a:rPr>
              <a:t>(</a:t>
            </a:r>
            <a:br>
              <a:rPr lang="en-US" sz="1333" dirty="0">
                <a:latin typeface="Courier"/>
                <a:cs typeface="Courier"/>
              </a:rPr>
            </a:br>
            <a:r>
              <a:rPr lang="en-US" sz="1333" dirty="0">
                <a:latin typeface="Courier"/>
                <a:cs typeface="Courier"/>
              </a:rPr>
              <a:t>             </a:t>
            </a:r>
            <a:r>
              <a:rPr lang="en-US" sz="1333" dirty="0" err="1">
                <a:latin typeface="Courier"/>
                <a:cs typeface="Courier"/>
              </a:rPr>
              <a:t>s"Dead</a:t>
            </a:r>
            <a:r>
              <a:rPr lang="en-US" sz="1333" dirty="0">
                <a:latin typeface="Courier"/>
                <a:cs typeface="Courier"/>
              </a:rPr>
              <a:t> Letter: From ${</a:t>
            </a:r>
            <a:r>
              <a:rPr lang="en-US" sz="1333" dirty="0" err="1">
                <a:latin typeface="Courier"/>
                <a:cs typeface="Courier"/>
              </a:rPr>
              <a:t>d.sender</a:t>
            </a:r>
            <a:r>
              <a:rPr lang="en-US" sz="1333" dirty="0">
                <a:latin typeface="Courier"/>
                <a:cs typeface="Courier"/>
              </a:rPr>
              <a:t>} </a:t>
            </a:r>
            <a:br>
              <a:rPr lang="en-US" sz="1333" dirty="0">
                <a:latin typeface="Courier"/>
                <a:cs typeface="Courier"/>
              </a:rPr>
            </a:br>
            <a:r>
              <a:rPr lang="en-US" sz="1333" dirty="0">
                <a:latin typeface="Courier"/>
                <a:cs typeface="Courier"/>
              </a:rPr>
              <a:t>                         To ${</a:t>
            </a:r>
            <a:r>
              <a:rPr lang="en-US" sz="1333" dirty="0" err="1">
                <a:latin typeface="Courier"/>
                <a:cs typeface="Courier"/>
              </a:rPr>
              <a:t>d.recipient</a:t>
            </a:r>
            <a:r>
              <a:rPr lang="en-US" sz="1333" dirty="0">
                <a:latin typeface="Courier"/>
                <a:cs typeface="Courier"/>
              </a:rPr>
              <a:t>} </a:t>
            </a:r>
            <a:r>
              <a:rPr lang="en-US" sz="1333" dirty="0" err="1">
                <a:latin typeface="Courier"/>
                <a:cs typeface="Courier"/>
              </a:rPr>
              <a:t>Msg</a:t>
            </a:r>
            <a:r>
              <a:rPr lang="en-US" sz="1333" dirty="0">
                <a:latin typeface="Courier"/>
                <a:cs typeface="Courier"/>
              </a:rPr>
              <a:t>: ${</a:t>
            </a:r>
            <a:r>
              <a:rPr lang="en-US" sz="1333" dirty="0" err="1">
                <a:latin typeface="Courier"/>
                <a:cs typeface="Courier"/>
              </a:rPr>
              <a:t>d.message</a:t>
            </a:r>
            <a:r>
              <a:rPr lang="en-US" sz="1333" dirty="0">
                <a:latin typeface="Courier"/>
                <a:cs typeface="Courier"/>
              </a:rPr>
              <a:t>}")</a:t>
            </a:r>
          </a:p>
          <a:p>
            <a:r>
              <a:rPr lang="en-US" sz="1333" dirty="0">
                <a:latin typeface="Courier"/>
                <a:cs typeface="Courier"/>
              </a:rPr>
              <a:t>    }</a:t>
            </a:r>
          </a:p>
          <a:p>
            <a:r>
              <a:rPr lang="en-US" sz="1333" dirty="0">
                <a:latin typeface="Courier"/>
                <a:cs typeface="Courier"/>
              </a:rPr>
              <a:t>  })</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aSystem.eventStream.subscribe</a:t>
            </a:r>
            <a:r>
              <a:rPr lang="en-US" sz="1333" dirty="0">
                <a:latin typeface="Courier"/>
                <a:cs typeface="Courier"/>
              </a:rPr>
              <a:t>(</a:t>
            </a:r>
            <a:r>
              <a:rPr lang="en-US" sz="1333" dirty="0" err="1">
                <a:latin typeface="Courier"/>
                <a:cs typeface="Courier"/>
              </a:rPr>
              <a:t>dlListener</a:t>
            </a:r>
            <a:r>
              <a:rPr lang="en-US" sz="1333" dirty="0">
                <a:latin typeface="Courier"/>
                <a:cs typeface="Courier"/>
              </a:rPr>
              <a:t>, </a:t>
            </a:r>
            <a:r>
              <a:rPr lang="en-US" sz="1333" dirty="0" err="1">
                <a:latin typeface="Courier"/>
                <a:cs typeface="Courier"/>
              </a:rPr>
              <a:t>classOf</a:t>
            </a:r>
            <a:r>
              <a:rPr lang="en-US" sz="1333" dirty="0">
                <a:latin typeface="Courier"/>
                <a:cs typeface="Courier"/>
              </a:rPr>
              <a:t>[</a:t>
            </a:r>
            <a:r>
              <a:rPr lang="en-US" sz="1333" dirty="0" err="1">
                <a:latin typeface="Courier"/>
                <a:cs typeface="Courier"/>
              </a:rPr>
              <a:t>DeadLetter</a:t>
            </a:r>
            <a:r>
              <a:rPr lang="en-US" sz="1333" dirty="0">
                <a:latin typeface="Courier"/>
                <a:cs typeface="Courier"/>
              </a:rPr>
              <a:t>])</a:t>
            </a:r>
          </a:p>
          <a:p>
            <a:r>
              <a:rPr lang="en-US" sz="1333" dirty="0">
                <a:latin typeface="Courier"/>
                <a:cs typeface="Courier"/>
              </a:rPr>
              <a:t> …</a:t>
            </a:r>
          </a:p>
        </p:txBody>
      </p:sp>
    </p:spTree>
    <p:extLst>
      <p:ext uri="{BB962C8B-B14F-4D97-AF65-F5344CB8AC3E}">
        <p14:creationId xmlns:p14="http://schemas.microsoft.com/office/powerpoint/2010/main" val="1549357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Listening for </a:t>
            </a:r>
            <a:r>
              <a:rPr lang="en-US" dirty="0" err="1" smtClean="0"/>
              <a:t>DeadLetter</a:t>
            </a:r>
            <a:r>
              <a:rPr lang="en-US" dirty="0" smtClean="0"/>
              <a:t> Messages</a:t>
            </a:r>
            <a:endParaRPr lang="en-US" dirty="0"/>
          </a:p>
        </p:txBody>
      </p:sp>
      <p:sp>
        <p:nvSpPr>
          <p:cNvPr id="3" name="Content Placeholder 2"/>
          <p:cNvSpPr>
            <a:spLocks noGrp="1"/>
          </p:cNvSpPr>
          <p:nvPr>
            <p:ph idx="1"/>
          </p:nvPr>
        </p:nvSpPr>
        <p:spPr/>
        <p:txBody>
          <a:bodyPr/>
          <a:lstStyle/>
          <a:p>
            <a:r>
              <a:rPr lang="en-US" dirty="0" smtClean="0"/>
              <a:t>Detecting dead letters</a:t>
            </a:r>
            <a:endParaRPr lang="en-US" dirty="0"/>
          </a:p>
        </p:txBody>
      </p:sp>
      <p:sp>
        <p:nvSpPr>
          <p:cNvPr id="4" name="TextBox 3"/>
          <p:cNvSpPr txBox="1"/>
          <p:nvPr/>
        </p:nvSpPr>
        <p:spPr>
          <a:xfrm>
            <a:off x="713740" y="1564099"/>
            <a:ext cx="6921500" cy="1560770"/>
          </a:xfrm>
          <a:prstGeom prst="rect">
            <a:avLst/>
          </a:prstGeom>
          <a:solidFill>
            <a:srgbClr val="FFFFFF"/>
          </a:solidFill>
          <a:ln>
            <a:solidFill>
              <a:srgbClr val="000000"/>
            </a:solidFill>
          </a:ln>
          <a:effectLst>
            <a:outerShdw blurRad="50800" dist="38100" dir="2700000" algn="tl" rotWithShape="0">
              <a:srgbClr val="000000">
                <a:alpha val="43000"/>
              </a:srgbClr>
            </a:outerShdw>
          </a:effectLst>
        </p:spPr>
        <p:txBody>
          <a:bodyPr wrap="square" lIns="120000" tIns="78000" rtlCol="0">
            <a:spAutoFit/>
          </a:bodyPr>
          <a:lstStyle/>
          <a:p>
            <a:r>
              <a:rPr lang="en-US" sz="1333" dirty="0">
                <a:latin typeface="Courier"/>
                <a:cs typeface="Courier"/>
              </a:rPr>
              <a:t> …</a:t>
            </a:r>
          </a:p>
          <a:p>
            <a:r>
              <a:rPr lang="en-US" sz="1333" dirty="0">
                <a:latin typeface="Courier"/>
                <a:cs typeface="Courier"/>
              </a:rPr>
              <a:t> 1 to 5 </a:t>
            </a:r>
            <a:r>
              <a:rPr lang="en-US" sz="1333" dirty="0" err="1">
                <a:latin typeface="Courier"/>
                <a:cs typeface="Courier"/>
              </a:rPr>
              <a:t>foreach</a:t>
            </a:r>
            <a:r>
              <a:rPr lang="en-US" sz="1333" dirty="0">
                <a:latin typeface="Courier"/>
                <a:cs typeface="Courier"/>
              </a:rPr>
              <a:t> ( actor1 ! </a:t>
            </a:r>
            <a:r>
              <a:rPr lang="en-US" sz="1333" dirty="0" err="1">
                <a:latin typeface="Courier"/>
                <a:cs typeface="Courier"/>
              </a:rPr>
              <a:t>SimpleMsg</a:t>
            </a:r>
            <a:r>
              <a:rPr lang="en-US" sz="1333" dirty="0">
                <a:latin typeface="Courier"/>
                <a:cs typeface="Courier"/>
              </a:rPr>
              <a:t>(_) )</a:t>
            </a:r>
          </a:p>
          <a:p>
            <a:r>
              <a:rPr lang="en-US" sz="1333" dirty="0">
                <a:latin typeface="Courier"/>
                <a:cs typeface="Courier"/>
              </a:rPr>
              <a:t> </a:t>
            </a:r>
            <a:r>
              <a:rPr lang="en-US" sz="1333" dirty="0" err="1">
                <a:latin typeface="Courier"/>
                <a:cs typeface="Courier"/>
              </a:rPr>
              <a:t>aSystem.stop</a:t>
            </a:r>
            <a:r>
              <a:rPr lang="en-US" sz="1333" dirty="0">
                <a:latin typeface="Courier"/>
                <a:cs typeface="Courier"/>
              </a:rPr>
              <a:t>(actor1)</a:t>
            </a:r>
          </a:p>
          <a:p>
            <a:r>
              <a:rPr lang="en-US" sz="1333" dirty="0">
                <a:latin typeface="Courier"/>
                <a:cs typeface="Courier"/>
              </a:rPr>
              <a:t> Thread sleep 1000     // Give the actor time to stop…</a:t>
            </a:r>
          </a:p>
          <a:p>
            <a:r>
              <a:rPr lang="en-US" sz="1333" dirty="0">
                <a:latin typeface="Courier"/>
                <a:cs typeface="Courier"/>
              </a:rPr>
              <a:t>  </a:t>
            </a:r>
          </a:p>
          <a:p>
            <a:r>
              <a:rPr lang="en-US" sz="1333" dirty="0">
                <a:latin typeface="Courier"/>
                <a:cs typeface="Courier"/>
              </a:rPr>
              <a:t> 1 to 5 </a:t>
            </a:r>
            <a:r>
              <a:rPr lang="en-US" sz="1333" dirty="0" err="1">
                <a:latin typeface="Courier"/>
                <a:cs typeface="Courier"/>
              </a:rPr>
              <a:t>foreach</a:t>
            </a:r>
            <a:r>
              <a:rPr lang="en-US" sz="1333" dirty="0">
                <a:latin typeface="Courier"/>
                <a:cs typeface="Courier"/>
              </a:rPr>
              <a:t> ( actor1 ! </a:t>
            </a:r>
            <a:r>
              <a:rPr lang="en-US" sz="1333" dirty="0" err="1">
                <a:latin typeface="Courier"/>
                <a:cs typeface="Courier"/>
              </a:rPr>
              <a:t>SimpleMsg</a:t>
            </a:r>
            <a:r>
              <a:rPr lang="en-US" sz="1333" dirty="0">
                <a:latin typeface="Courier"/>
                <a:cs typeface="Courier"/>
              </a:rPr>
              <a:t>(_) )</a:t>
            </a:r>
          </a:p>
          <a:p>
            <a:r>
              <a:rPr lang="en-US" sz="1333" dirty="0">
                <a:latin typeface="Courier"/>
                <a:cs typeface="Courier"/>
              </a:rPr>
              <a:t> …</a:t>
            </a:r>
          </a:p>
        </p:txBody>
      </p:sp>
      <p:sp>
        <p:nvSpPr>
          <p:cNvPr id="5" name="Rectangle 4"/>
          <p:cNvSpPr>
            <a:spLocks noChangeArrowheads="1"/>
          </p:cNvSpPr>
          <p:nvPr/>
        </p:nvSpPr>
        <p:spPr bwMode="auto">
          <a:xfrm>
            <a:off x="1463548" y="2948297"/>
            <a:ext cx="6921500" cy="2281429"/>
          </a:xfrm>
          <a:prstGeom prst="rect">
            <a:avLst/>
          </a:prstGeom>
          <a:solidFill>
            <a:srgbClr val="E0F8E0"/>
          </a:solidFill>
          <a:ln w="3175" cmpd="sng">
            <a:solidFill>
              <a:schemeClr val="accent6"/>
            </a:solidFill>
            <a:miter lim="800000"/>
            <a:headEnd/>
            <a:tailEnd/>
          </a:ln>
          <a:effectLst/>
        </p:spPr>
        <p:txBody>
          <a:bodyPr wrap="square" lIns="120000" tIns="153000" rIns="75407" bIns="75000">
            <a:spAutoFit/>
          </a:bodyPr>
          <a:lstStyle/>
          <a:p>
            <a:r>
              <a:rPr lang="en-US" sz="1333" dirty="0">
                <a:latin typeface="Courier"/>
                <a:cs typeface="Courier"/>
              </a:rPr>
              <a:t>[INFO] … </a:t>
            </a:r>
            <a:r>
              <a:rPr lang="en-US" sz="1333" dirty="0" err="1">
                <a:latin typeface="Courier"/>
                <a:cs typeface="Courier"/>
              </a:rPr>
              <a:t>Msg</a:t>
            </a:r>
            <a:r>
              <a:rPr lang="en-US" sz="1333" dirty="0">
                <a:latin typeface="Courier"/>
                <a:cs typeface="Courier"/>
              </a:rPr>
              <a:t>: 1</a:t>
            </a:r>
          </a:p>
          <a:p>
            <a:r>
              <a:rPr lang="en-US" sz="1333" dirty="0">
                <a:latin typeface="Courier"/>
                <a:cs typeface="Courier"/>
              </a:rPr>
              <a:t>[INFO] … </a:t>
            </a:r>
            <a:r>
              <a:rPr lang="en-US" sz="1333" dirty="0" err="1">
                <a:latin typeface="Courier"/>
                <a:cs typeface="Courier"/>
              </a:rPr>
              <a:t>Msg</a:t>
            </a:r>
            <a:r>
              <a:rPr lang="en-US" sz="1333" dirty="0">
                <a:latin typeface="Courier"/>
                <a:cs typeface="Courier"/>
              </a:rPr>
              <a:t>: 2</a:t>
            </a:r>
          </a:p>
          <a:p>
            <a:r>
              <a:rPr lang="en-US" sz="1333" dirty="0">
                <a:latin typeface="Courier"/>
                <a:cs typeface="Courier"/>
              </a:rPr>
              <a:t>[INFO] … </a:t>
            </a:r>
            <a:r>
              <a:rPr lang="en-US" sz="1333" dirty="0" err="1">
                <a:latin typeface="Courier"/>
                <a:cs typeface="Courier"/>
              </a:rPr>
              <a:t>Msg</a:t>
            </a:r>
            <a:r>
              <a:rPr lang="en-US" sz="1333" dirty="0">
                <a:latin typeface="Courier"/>
                <a:cs typeface="Courier"/>
              </a:rPr>
              <a:t>: 3</a:t>
            </a:r>
          </a:p>
          <a:p>
            <a:r>
              <a:rPr lang="en-US" sz="1333" dirty="0">
                <a:latin typeface="Courier"/>
                <a:cs typeface="Courier"/>
              </a:rPr>
              <a:t>[INFO] … </a:t>
            </a:r>
            <a:r>
              <a:rPr lang="en-US" sz="1333" dirty="0" err="1">
                <a:latin typeface="Courier"/>
                <a:cs typeface="Courier"/>
              </a:rPr>
              <a:t>Msg</a:t>
            </a:r>
            <a:r>
              <a:rPr lang="en-US" sz="1333" dirty="0">
                <a:latin typeface="Courier"/>
                <a:cs typeface="Courier"/>
              </a:rPr>
              <a:t>: 4</a:t>
            </a:r>
          </a:p>
          <a:p>
            <a:r>
              <a:rPr lang="en-US" sz="1333" dirty="0">
                <a:latin typeface="Courier"/>
                <a:cs typeface="Courier"/>
              </a:rPr>
              <a:t>[INFO] … </a:t>
            </a:r>
            <a:r>
              <a:rPr lang="en-US" sz="1333" dirty="0" err="1">
                <a:latin typeface="Courier"/>
                <a:cs typeface="Courier"/>
              </a:rPr>
              <a:t>Msg</a:t>
            </a:r>
            <a:r>
              <a:rPr lang="en-US" sz="1333" dirty="0">
                <a:latin typeface="Courier"/>
                <a:cs typeface="Courier"/>
              </a:rPr>
              <a:t>: 5</a:t>
            </a:r>
          </a:p>
          <a:p>
            <a:r>
              <a:rPr lang="en-US" sz="1333" dirty="0">
                <a:latin typeface="Courier"/>
                <a:cs typeface="Courier"/>
              </a:rPr>
              <a:t>Dead Letter: From Actor[</a:t>
            </a:r>
            <a:r>
              <a:rPr lang="en-US" sz="1333" dirty="0" err="1">
                <a:latin typeface="Courier"/>
                <a:cs typeface="Courier"/>
              </a:rPr>
              <a:t>akka</a:t>
            </a:r>
            <a:r>
              <a:rPr lang="en-US" sz="1333" dirty="0">
                <a:latin typeface="Courier"/>
                <a:cs typeface="Courier"/>
              </a:rPr>
              <a:t>://Dispatchers/</a:t>
            </a:r>
            <a:r>
              <a:rPr lang="en-US" sz="1333" dirty="0" err="1">
                <a:latin typeface="Courier"/>
                <a:cs typeface="Courier"/>
              </a:rPr>
              <a:t>deadLetters</a:t>
            </a:r>
            <a:r>
              <a:rPr lang="en-US" sz="1333" dirty="0">
                <a:latin typeface="Courier"/>
                <a:cs typeface="Courier"/>
              </a:rPr>
              <a:t>] To </a:t>
            </a:r>
          </a:p>
          <a:p>
            <a:r>
              <a:rPr lang="en-US" sz="1333" dirty="0">
                <a:latin typeface="Courier"/>
                <a:cs typeface="Courier"/>
              </a:rPr>
              <a:t>         Actor[</a:t>
            </a:r>
            <a:r>
              <a:rPr lang="en-US" sz="1333" dirty="0" err="1">
                <a:latin typeface="Courier"/>
                <a:cs typeface="Courier"/>
              </a:rPr>
              <a:t>akka</a:t>
            </a:r>
            <a:r>
              <a:rPr lang="en-US" sz="1333" dirty="0">
                <a:latin typeface="Courier"/>
                <a:cs typeface="Courier"/>
              </a:rPr>
              <a:t>://Dispatchers/user/actor1] </a:t>
            </a:r>
            <a:r>
              <a:rPr lang="en-US" sz="1333" dirty="0" err="1">
                <a:latin typeface="Courier"/>
                <a:cs typeface="Courier"/>
              </a:rPr>
              <a:t>Msg</a:t>
            </a:r>
            <a:r>
              <a:rPr lang="en-US" sz="1333" dirty="0">
                <a:latin typeface="Courier"/>
                <a:cs typeface="Courier"/>
              </a:rPr>
              <a:t>: </a:t>
            </a:r>
            <a:r>
              <a:rPr lang="en-US" sz="1333" dirty="0" err="1">
                <a:latin typeface="Courier"/>
                <a:cs typeface="Courier"/>
              </a:rPr>
              <a:t>SimpleMsg</a:t>
            </a:r>
            <a:r>
              <a:rPr lang="en-US" sz="1333" dirty="0">
                <a:latin typeface="Courier"/>
                <a:cs typeface="Courier"/>
              </a:rPr>
              <a:t>(1)</a:t>
            </a:r>
          </a:p>
          <a:p>
            <a:r>
              <a:rPr lang="en-US" sz="1333" dirty="0">
                <a:latin typeface="Courier"/>
                <a:cs typeface="Courier"/>
              </a:rPr>
              <a:t>Dead Letter: From Actor[</a:t>
            </a:r>
            <a:r>
              <a:rPr lang="en-US" sz="1333" dirty="0" err="1">
                <a:latin typeface="Courier"/>
                <a:cs typeface="Courier"/>
              </a:rPr>
              <a:t>akka</a:t>
            </a:r>
            <a:r>
              <a:rPr lang="en-US" sz="1333" dirty="0">
                <a:latin typeface="Courier"/>
                <a:cs typeface="Courier"/>
              </a:rPr>
              <a:t>://Dispatchers/</a:t>
            </a:r>
            <a:r>
              <a:rPr lang="en-US" sz="1333" dirty="0" err="1">
                <a:latin typeface="Courier"/>
                <a:cs typeface="Courier"/>
              </a:rPr>
              <a:t>deadLetters</a:t>
            </a:r>
            <a:r>
              <a:rPr lang="en-US" sz="1333" dirty="0">
                <a:latin typeface="Courier"/>
                <a:cs typeface="Courier"/>
              </a:rPr>
              <a:t>] To </a:t>
            </a:r>
          </a:p>
          <a:p>
            <a:r>
              <a:rPr lang="en-US" sz="1333" dirty="0">
                <a:latin typeface="Courier"/>
                <a:cs typeface="Courier"/>
              </a:rPr>
              <a:t>         Actor[</a:t>
            </a:r>
            <a:r>
              <a:rPr lang="en-US" sz="1333" dirty="0" err="1">
                <a:latin typeface="Courier"/>
                <a:cs typeface="Courier"/>
              </a:rPr>
              <a:t>akka</a:t>
            </a:r>
            <a:r>
              <a:rPr lang="en-US" sz="1333" dirty="0">
                <a:latin typeface="Courier"/>
                <a:cs typeface="Courier"/>
              </a:rPr>
              <a:t>://Dispatchers/user/actor1] </a:t>
            </a:r>
            <a:r>
              <a:rPr lang="en-US" sz="1333" dirty="0" err="1">
                <a:latin typeface="Courier"/>
                <a:cs typeface="Courier"/>
              </a:rPr>
              <a:t>Msg</a:t>
            </a:r>
            <a:r>
              <a:rPr lang="en-US" sz="1333" dirty="0">
                <a:latin typeface="Courier"/>
                <a:cs typeface="Courier"/>
              </a:rPr>
              <a:t>: </a:t>
            </a:r>
            <a:r>
              <a:rPr lang="en-US" sz="1333" dirty="0" err="1">
                <a:latin typeface="Courier"/>
                <a:cs typeface="Courier"/>
              </a:rPr>
              <a:t>SimpleMsg</a:t>
            </a:r>
            <a:r>
              <a:rPr lang="en-US" sz="1333" dirty="0">
                <a:latin typeface="Courier"/>
                <a:cs typeface="Courier"/>
              </a:rPr>
              <a:t>(2)</a:t>
            </a:r>
          </a:p>
          <a:p>
            <a:r>
              <a:rPr lang="en-US" sz="1333" dirty="0">
                <a:latin typeface="Courier"/>
                <a:cs typeface="Courier"/>
              </a:rPr>
              <a:t>…</a:t>
            </a:r>
          </a:p>
        </p:txBody>
      </p:sp>
    </p:spTree>
    <p:extLst>
      <p:ext uri="{BB962C8B-B14F-4D97-AF65-F5344CB8AC3E}">
        <p14:creationId xmlns:p14="http://schemas.microsoft.com/office/powerpoint/2010/main" val="551840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Dispatchers</a:t>
            </a:r>
            <a:endParaRPr lang="en-US" dirty="0"/>
          </a:p>
        </p:txBody>
      </p:sp>
      <p:sp>
        <p:nvSpPr>
          <p:cNvPr id="3" name="Content Placeholder 2"/>
          <p:cNvSpPr>
            <a:spLocks noGrp="1"/>
          </p:cNvSpPr>
          <p:nvPr>
            <p:ph idx="1"/>
          </p:nvPr>
        </p:nvSpPr>
        <p:spPr>
          <a:xfrm>
            <a:off x="648906" y="1047750"/>
            <a:ext cx="3954843" cy="4254500"/>
          </a:xfrm>
        </p:spPr>
        <p:txBody>
          <a:bodyPr/>
          <a:lstStyle/>
          <a:p>
            <a:r>
              <a:rPr lang="en-US" dirty="0" smtClean="0"/>
              <a:t>Dispatcher forms the engine of an </a:t>
            </a:r>
            <a:r>
              <a:rPr lang="en-US" dirty="0" err="1" smtClean="0"/>
              <a:t>Akka</a:t>
            </a:r>
            <a:r>
              <a:rPr lang="en-US" dirty="0" smtClean="0"/>
              <a:t> application</a:t>
            </a:r>
          </a:p>
          <a:p>
            <a:pPr lvl="2"/>
            <a:r>
              <a:rPr lang="en-US" dirty="0" smtClean="0"/>
              <a:t>provides an Execution Context for actors</a:t>
            </a:r>
          </a:p>
          <a:p>
            <a:pPr lvl="2"/>
            <a:r>
              <a:rPr lang="en-US" dirty="0" smtClean="0"/>
              <a:t>supports Futures</a:t>
            </a:r>
          </a:p>
          <a:p>
            <a:pPr lvl="2"/>
            <a:r>
              <a:rPr lang="en-US" dirty="0" smtClean="0"/>
              <a:t>allows internal scheduling of tasks</a:t>
            </a:r>
          </a:p>
          <a:p>
            <a:pPr lvl="2"/>
            <a:endParaRPr lang="en-US" dirty="0"/>
          </a:p>
          <a:p>
            <a:r>
              <a:rPr lang="en-US" dirty="0" smtClean="0"/>
              <a:t>Implemented using JVM concurrency constructs</a:t>
            </a:r>
          </a:p>
          <a:p>
            <a:pPr lvl="2"/>
            <a:r>
              <a:rPr lang="en-US" dirty="0" smtClean="0"/>
              <a:t>fork-join executor</a:t>
            </a:r>
          </a:p>
          <a:p>
            <a:pPr lvl="2"/>
            <a:r>
              <a:rPr lang="en-US" dirty="0" smtClean="0"/>
              <a:t>thread pool</a:t>
            </a:r>
          </a:p>
          <a:p>
            <a:pPr lvl="2"/>
            <a:endParaRPr lang="en-US" dirty="0"/>
          </a:p>
          <a:p>
            <a:r>
              <a:rPr lang="en-US" dirty="0" smtClean="0"/>
              <a:t>Highly configurable</a:t>
            </a:r>
            <a:endParaRPr lang="en-US" dirty="0"/>
          </a:p>
        </p:txBody>
      </p:sp>
      <p:grpSp>
        <p:nvGrpSpPr>
          <p:cNvPr id="19" name="Group 18"/>
          <p:cNvGrpSpPr/>
          <p:nvPr/>
        </p:nvGrpSpPr>
        <p:grpSpPr>
          <a:xfrm>
            <a:off x="4797631" y="1559131"/>
            <a:ext cx="3556000" cy="2730500"/>
            <a:chOff x="4572000" y="2438400"/>
            <a:chExt cx="4267200" cy="3276600"/>
          </a:xfrm>
        </p:grpSpPr>
        <p:sp>
          <p:nvSpPr>
            <p:cNvPr id="4" name="Rounded Rectangle 3"/>
            <p:cNvSpPr/>
            <p:nvPr/>
          </p:nvSpPr>
          <p:spPr bwMode="auto">
            <a:xfrm>
              <a:off x="4572000" y="2438400"/>
              <a:ext cx="4267200" cy="3276600"/>
            </a:xfrm>
            <a:prstGeom prst="roundRect">
              <a:avLst/>
            </a:prstGeom>
            <a:solidFill>
              <a:srgbClr val="EBFFE3"/>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5" name="Oval 4"/>
            <p:cNvSpPr/>
            <p:nvPr/>
          </p:nvSpPr>
          <p:spPr bwMode="auto">
            <a:xfrm>
              <a:off x="5486400" y="2590800"/>
              <a:ext cx="2514600" cy="838200"/>
            </a:xfrm>
            <a:prstGeom prst="ellipse">
              <a:avLst/>
            </a:prstGeom>
            <a:solidFill>
              <a:schemeClr val="accent1">
                <a:lumMod val="20000"/>
                <a:lumOff val="80000"/>
              </a:schemeClr>
            </a:solidFill>
            <a:ln>
              <a:solidFill>
                <a:srgbClr val="6D6D6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500" dirty="0">
                  <a:latin typeface="Arial" charset="0"/>
                  <a:ea typeface="ＭＳ Ｐゴシック" charset="0"/>
                </a:rPr>
                <a:t>Actor Code</a:t>
              </a:r>
            </a:p>
          </p:txBody>
        </p:sp>
        <p:sp>
          <p:nvSpPr>
            <p:cNvPr id="6" name="Rounded Rectangle 5"/>
            <p:cNvSpPr/>
            <p:nvPr/>
          </p:nvSpPr>
          <p:spPr bwMode="auto">
            <a:xfrm>
              <a:off x="4876800" y="4495800"/>
              <a:ext cx="1676400" cy="838200"/>
            </a:xfrm>
            <a:prstGeom prst="roundRect">
              <a:avLst/>
            </a:prstGeom>
            <a:solidFill>
              <a:srgbClr val="DFE9FF"/>
            </a:solidFill>
            <a:ln w="12700" cap="flat" cmpd="sng" algn="ctr">
              <a:solidFill>
                <a:schemeClr val="bg2">
                  <a:lumMod val="75000"/>
                </a:schemeClr>
              </a:solidFill>
              <a:prstDash val="solid"/>
              <a:round/>
              <a:headEnd type="none" w="med" len="med"/>
              <a:tailEnd type="none" w="med" len="med"/>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500" dirty="0">
                  <a:latin typeface="Arial" charset="0"/>
                  <a:ea typeface="ＭＳ Ｐゴシック" charset="0"/>
                </a:rPr>
                <a:t>Mailbox</a:t>
              </a:r>
            </a:p>
          </p:txBody>
        </p:sp>
        <p:sp>
          <p:nvSpPr>
            <p:cNvPr id="7" name="Rounded Rectangle 6"/>
            <p:cNvSpPr/>
            <p:nvPr/>
          </p:nvSpPr>
          <p:spPr bwMode="auto">
            <a:xfrm>
              <a:off x="6934200" y="4495800"/>
              <a:ext cx="1676400" cy="838200"/>
            </a:xfrm>
            <a:prstGeom prst="roundRect">
              <a:avLst/>
            </a:prstGeom>
            <a:solidFill>
              <a:srgbClr val="DFE9FF"/>
            </a:solidFill>
            <a:ln w="12700" cap="flat" cmpd="sng" algn="ctr">
              <a:solidFill>
                <a:schemeClr val="bg2">
                  <a:lumMod val="75000"/>
                </a:schemeClr>
              </a:solidFill>
              <a:prstDash val="solid"/>
              <a:round/>
              <a:headEnd type="none" w="med" len="med"/>
              <a:tailEnd type="none" w="med" len="med"/>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500" dirty="0">
                  <a:latin typeface="Arial" charset="0"/>
                  <a:ea typeface="ＭＳ Ｐゴシック" charset="0"/>
                </a:rPr>
                <a:t>Dispatcher</a:t>
              </a:r>
            </a:p>
          </p:txBody>
        </p:sp>
        <p:cxnSp>
          <p:nvCxnSpPr>
            <p:cNvPr id="8" name="Straight Connector 7"/>
            <p:cNvCxnSpPr>
              <a:stCxn id="5" idx="4"/>
              <a:endCxn id="6" idx="0"/>
            </p:cNvCxnSpPr>
            <p:nvPr/>
          </p:nvCxnSpPr>
          <p:spPr bwMode="auto">
            <a:xfrm flipH="1">
              <a:off x="5715000" y="3429000"/>
              <a:ext cx="1028700" cy="10668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Straight Connector 8"/>
            <p:cNvCxnSpPr>
              <a:stCxn id="5" idx="4"/>
              <a:endCxn id="7" idx="0"/>
            </p:cNvCxnSpPr>
            <p:nvPr/>
          </p:nvCxnSpPr>
          <p:spPr bwMode="auto">
            <a:xfrm>
              <a:off x="6743700" y="3429000"/>
              <a:ext cx="1028700" cy="10668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10" name="Group 9"/>
            <p:cNvGrpSpPr/>
            <p:nvPr/>
          </p:nvGrpSpPr>
          <p:grpSpPr>
            <a:xfrm>
              <a:off x="5181600" y="4191000"/>
              <a:ext cx="523631" cy="609600"/>
              <a:chOff x="5105400" y="4343400"/>
              <a:chExt cx="523631" cy="609600"/>
            </a:xfrm>
          </p:grpSpPr>
          <p:sp>
            <p:nvSpPr>
              <p:cNvPr id="11" name="Folded Corner 10"/>
              <p:cNvSpPr/>
              <p:nvPr/>
            </p:nvSpPr>
            <p:spPr bwMode="auto">
              <a:xfrm>
                <a:off x="5105400" y="4343400"/>
                <a:ext cx="304800" cy="457200"/>
              </a:xfrm>
              <a:prstGeom prst="foldedCorner">
                <a:avLst>
                  <a:gd name="adj" fmla="val 50000"/>
                </a:avLst>
              </a:prstGeom>
              <a:solidFill>
                <a:srgbClr val="FFF4AD"/>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2" name="Folded Corner 11"/>
              <p:cNvSpPr/>
              <p:nvPr/>
            </p:nvSpPr>
            <p:spPr bwMode="auto">
              <a:xfrm>
                <a:off x="5220676" y="4419600"/>
                <a:ext cx="304800" cy="457200"/>
              </a:xfrm>
              <a:prstGeom prst="foldedCorner">
                <a:avLst>
                  <a:gd name="adj" fmla="val 50000"/>
                </a:avLst>
              </a:prstGeom>
              <a:solidFill>
                <a:srgbClr val="FFF4AD"/>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3" name="Folded Corner 12"/>
              <p:cNvSpPr/>
              <p:nvPr/>
            </p:nvSpPr>
            <p:spPr bwMode="auto">
              <a:xfrm>
                <a:off x="5324231" y="4495800"/>
                <a:ext cx="304800" cy="457200"/>
              </a:xfrm>
              <a:prstGeom prst="foldedCorner">
                <a:avLst>
                  <a:gd name="adj" fmla="val 50000"/>
                </a:avLst>
              </a:prstGeom>
              <a:solidFill>
                <a:srgbClr val="FFF4AD"/>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grpSp>
        <p:sp>
          <p:nvSpPr>
            <p:cNvPr id="14" name="TextBox 13"/>
            <p:cNvSpPr txBox="1"/>
            <p:nvPr/>
          </p:nvSpPr>
          <p:spPr>
            <a:xfrm>
              <a:off x="5638800" y="4419600"/>
              <a:ext cx="609600" cy="356945"/>
            </a:xfrm>
            <a:prstGeom prst="rect">
              <a:avLst/>
            </a:prstGeom>
            <a:noFill/>
          </p:spPr>
          <p:txBody>
            <a:bodyPr wrap="square" rtlCol="0">
              <a:spAutoFit/>
            </a:bodyPr>
            <a:lstStyle/>
            <a:p>
              <a:r>
                <a:rPr lang="en-US" sz="1333" dirty="0" err="1">
                  <a:latin typeface="Courier"/>
                  <a:cs typeface="Courier"/>
                </a:rPr>
                <a:t>msg</a:t>
              </a:r>
              <a:endParaRPr lang="en-US" sz="1333" dirty="0">
                <a:latin typeface="Courier"/>
                <a:cs typeface="Courier"/>
              </a:endParaRPr>
            </a:p>
          </p:txBody>
        </p:sp>
        <p:sp>
          <p:nvSpPr>
            <p:cNvPr id="17" name="Rectangle 16"/>
            <p:cNvSpPr/>
            <p:nvPr/>
          </p:nvSpPr>
          <p:spPr bwMode="auto">
            <a:xfrm>
              <a:off x="4853515" y="2580217"/>
              <a:ext cx="1828800" cy="2895600"/>
            </a:xfrm>
            <a:prstGeom prst="rect">
              <a:avLst/>
            </a:prstGeom>
            <a:solidFill>
              <a:srgbClr val="EBFFE3">
                <a:alpha val="80000"/>
              </a:srgbClr>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8" name="Rectangle 17"/>
            <p:cNvSpPr/>
            <p:nvPr/>
          </p:nvSpPr>
          <p:spPr bwMode="auto">
            <a:xfrm>
              <a:off x="6671732" y="2559051"/>
              <a:ext cx="1828800" cy="1447800"/>
            </a:xfrm>
            <a:prstGeom prst="rect">
              <a:avLst/>
            </a:prstGeom>
            <a:solidFill>
              <a:srgbClr val="EBFFE3">
                <a:alpha val="80000"/>
              </a:srgbClr>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grpSp>
    </p:spTree>
    <p:extLst>
      <p:ext uri="{BB962C8B-B14F-4D97-AF65-F5344CB8AC3E}">
        <p14:creationId xmlns:p14="http://schemas.microsoft.com/office/powerpoint/2010/main" val="390525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Dispatchers</a:t>
            </a:r>
            <a:endParaRPr lang="en-US" dirty="0"/>
          </a:p>
        </p:txBody>
      </p:sp>
      <p:sp>
        <p:nvSpPr>
          <p:cNvPr id="3" name="Content Placeholder 2"/>
          <p:cNvSpPr>
            <a:spLocks noGrp="1"/>
          </p:cNvSpPr>
          <p:nvPr>
            <p:ph idx="1"/>
          </p:nvPr>
        </p:nvSpPr>
        <p:spPr>
          <a:xfrm>
            <a:off x="628650" y="1050757"/>
            <a:ext cx="7886700" cy="4305013"/>
          </a:xfrm>
        </p:spPr>
        <p:txBody>
          <a:bodyPr/>
          <a:lstStyle/>
          <a:p>
            <a:r>
              <a:rPr lang="en-US" dirty="0" err="1" smtClean="0">
                <a:latin typeface="Courier"/>
                <a:cs typeface="Courier"/>
              </a:rPr>
              <a:t>ActorSystem</a:t>
            </a:r>
            <a:r>
              <a:rPr lang="en-US" dirty="0" smtClean="0"/>
              <a:t> has a default dispatcher</a:t>
            </a:r>
          </a:p>
          <a:p>
            <a:pPr lvl="2"/>
            <a:r>
              <a:rPr lang="en-US" dirty="0" smtClean="0"/>
              <a:t>built on fork/join executor</a:t>
            </a:r>
          </a:p>
          <a:p>
            <a:pPr lvl="2"/>
            <a:r>
              <a:rPr lang="en-US" dirty="0" smtClean="0"/>
              <a:t>uses between 8 and 64 threads</a:t>
            </a:r>
          </a:p>
          <a:p>
            <a:pPr lvl="2"/>
            <a:endParaRPr lang="en-US" dirty="0"/>
          </a:p>
          <a:p>
            <a:r>
              <a:rPr lang="en-US" dirty="0" smtClean="0"/>
              <a:t>More dispatchers can be added</a:t>
            </a:r>
          </a:p>
          <a:p>
            <a:pPr lvl="2"/>
            <a:r>
              <a:rPr lang="en-US" dirty="0" smtClean="0"/>
              <a:t>more execution contexts</a:t>
            </a:r>
          </a:p>
          <a:p>
            <a:pPr lvl="2"/>
            <a:r>
              <a:rPr lang="en-US" dirty="0" smtClean="0"/>
              <a:t>associated with actors</a:t>
            </a:r>
          </a:p>
          <a:p>
            <a:pPr lvl="2"/>
            <a:r>
              <a:rPr lang="en-US" dirty="0" smtClean="0"/>
              <a:t>different types for different execution characteristics</a:t>
            </a:r>
          </a:p>
          <a:p>
            <a:pPr lvl="2"/>
            <a:endParaRPr lang="en-US" dirty="0"/>
          </a:p>
          <a:p>
            <a:r>
              <a:rPr lang="en-US" dirty="0" smtClean="0"/>
              <a:t>Can </a:t>
            </a:r>
            <a:r>
              <a:rPr lang="en-US" dirty="0" err="1" smtClean="0"/>
              <a:t>localise</a:t>
            </a:r>
            <a:r>
              <a:rPr lang="en-US" dirty="0" smtClean="0"/>
              <a:t> failures or performance issues</a:t>
            </a:r>
          </a:p>
          <a:p>
            <a:pPr lvl="2"/>
            <a:r>
              <a:rPr lang="en-US" dirty="0" smtClean="0"/>
              <a:t>"</a:t>
            </a:r>
            <a:r>
              <a:rPr lang="en-US" dirty="0" err="1" smtClean="0"/>
              <a:t>Bulkheading</a:t>
            </a:r>
            <a:r>
              <a:rPr lang="en-US" dirty="0" smtClean="0"/>
              <a:t>"</a:t>
            </a:r>
          </a:p>
          <a:p>
            <a:pPr lvl="2"/>
            <a:endParaRPr lang="en-US" dirty="0" smtClean="0"/>
          </a:p>
          <a:p>
            <a:pPr lvl="2"/>
            <a:endParaRPr lang="en-US" dirty="0"/>
          </a:p>
          <a:p>
            <a:pPr lvl="2"/>
            <a:endParaRPr lang="en-US" dirty="0"/>
          </a:p>
        </p:txBody>
      </p:sp>
    </p:spTree>
    <p:extLst>
      <p:ext uri="{BB962C8B-B14F-4D97-AF65-F5344CB8AC3E}">
        <p14:creationId xmlns:p14="http://schemas.microsoft.com/office/powerpoint/2010/main" val="547999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Dispatcher Types</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Courier"/>
                <a:cs typeface="Courier"/>
              </a:rPr>
              <a:t>Dispatcher</a:t>
            </a:r>
          </a:p>
          <a:p>
            <a:pPr lvl="2"/>
            <a:r>
              <a:rPr lang="en-US" dirty="0" smtClean="0"/>
              <a:t>default</a:t>
            </a:r>
          </a:p>
          <a:p>
            <a:pPr lvl="2"/>
            <a:r>
              <a:rPr lang="en-US" dirty="0" smtClean="0"/>
              <a:t>event based</a:t>
            </a:r>
          </a:p>
          <a:p>
            <a:pPr lvl="2"/>
            <a:r>
              <a:rPr lang="en-US" dirty="0" smtClean="0"/>
              <a:t>binds a group of actors to a thread pool</a:t>
            </a:r>
          </a:p>
          <a:p>
            <a:pPr lvl="2"/>
            <a:endParaRPr lang="en-US" dirty="0">
              <a:latin typeface="Courier"/>
              <a:cs typeface="Courier"/>
            </a:endParaRPr>
          </a:p>
          <a:p>
            <a:r>
              <a:rPr lang="en-US" dirty="0" err="1" smtClean="0">
                <a:latin typeface="Courier"/>
                <a:cs typeface="Courier"/>
              </a:rPr>
              <a:t>PinnedDispatcher</a:t>
            </a:r>
            <a:endParaRPr lang="en-US" dirty="0" smtClean="0">
              <a:latin typeface="Courier"/>
              <a:cs typeface="Courier"/>
            </a:endParaRPr>
          </a:p>
          <a:p>
            <a:pPr lvl="2"/>
            <a:r>
              <a:rPr lang="en-US" dirty="0" smtClean="0">
                <a:cs typeface="Courier"/>
              </a:rPr>
              <a:t>associates a unique thread with each actor</a:t>
            </a:r>
          </a:p>
          <a:p>
            <a:pPr lvl="2"/>
            <a:r>
              <a:rPr lang="en-US" dirty="0" smtClean="0">
                <a:cs typeface="Courier"/>
              </a:rPr>
              <a:t>normally thread pool containing a single thread</a:t>
            </a:r>
          </a:p>
          <a:p>
            <a:pPr lvl="2"/>
            <a:endParaRPr lang="en-US" dirty="0">
              <a:cs typeface="Courier"/>
            </a:endParaRPr>
          </a:p>
          <a:p>
            <a:r>
              <a:rPr lang="en-US" dirty="0" err="1" smtClean="0">
                <a:latin typeface="Courier"/>
                <a:cs typeface="Courier"/>
              </a:rPr>
              <a:t>BalancingDispatcher</a:t>
            </a:r>
            <a:endParaRPr lang="en-US" dirty="0" smtClean="0">
              <a:latin typeface="Courier"/>
              <a:cs typeface="Courier"/>
            </a:endParaRPr>
          </a:p>
          <a:p>
            <a:pPr lvl="2"/>
            <a:r>
              <a:rPr lang="en-US" dirty="0" smtClean="0">
                <a:cs typeface="Courier"/>
              </a:rPr>
              <a:t>attempts to redistribute work from busy actors to idle actors</a:t>
            </a:r>
          </a:p>
          <a:p>
            <a:pPr lvl="2"/>
            <a:r>
              <a:rPr lang="en-US" dirty="0" smtClean="0">
                <a:cs typeface="Courier"/>
              </a:rPr>
              <a:t>works with actors of the same type only</a:t>
            </a:r>
          </a:p>
          <a:p>
            <a:pPr lvl="2"/>
            <a:endParaRPr lang="en-US" dirty="0">
              <a:cs typeface="Courier"/>
            </a:endParaRPr>
          </a:p>
          <a:p>
            <a:r>
              <a:rPr lang="en-US" dirty="0" err="1" smtClean="0">
                <a:latin typeface="Courier"/>
                <a:cs typeface="Courier"/>
              </a:rPr>
              <a:t>CallingThreadDispatcher</a:t>
            </a:r>
            <a:endParaRPr lang="en-US" dirty="0" smtClean="0">
              <a:latin typeface="Courier"/>
              <a:cs typeface="Courier"/>
            </a:endParaRPr>
          </a:p>
          <a:p>
            <a:pPr lvl="2"/>
            <a:r>
              <a:rPr lang="en-US" dirty="0" smtClean="0">
                <a:cs typeface="Courier"/>
              </a:rPr>
              <a:t>for testing</a:t>
            </a:r>
            <a:endParaRPr lang="en-US" dirty="0">
              <a:cs typeface="Courier"/>
            </a:endParaRPr>
          </a:p>
        </p:txBody>
      </p:sp>
    </p:spTree>
    <p:extLst>
      <p:ext uri="{BB962C8B-B14F-4D97-AF65-F5344CB8AC3E}">
        <p14:creationId xmlns:p14="http://schemas.microsoft.com/office/powerpoint/2010/main" val="330484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Dispatchers Example</a:t>
            </a:r>
            <a:endParaRPr lang="en-US" dirty="0"/>
          </a:p>
        </p:txBody>
      </p:sp>
      <p:sp>
        <p:nvSpPr>
          <p:cNvPr id="3" name="Content Placeholder 2"/>
          <p:cNvSpPr>
            <a:spLocks noGrp="1"/>
          </p:cNvSpPr>
          <p:nvPr>
            <p:ph idx="1"/>
          </p:nvPr>
        </p:nvSpPr>
        <p:spPr>
          <a:xfrm>
            <a:off x="627495" y="1206500"/>
            <a:ext cx="6985000" cy="444500"/>
          </a:xfrm>
        </p:spPr>
        <p:txBody>
          <a:bodyPr/>
          <a:lstStyle/>
          <a:p>
            <a:r>
              <a:rPr lang="en-US" dirty="0" smtClean="0"/>
              <a:t>Default configuration</a:t>
            </a:r>
            <a:endParaRPr lang="en-US" dirty="0"/>
          </a:p>
        </p:txBody>
      </p:sp>
      <p:sp>
        <p:nvSpPr>
          <p:cNvPr id="8" name="TextBox 7"/>
          <p:cNvSpPr txBox="1"/>
          <p:nvPr/>
        </p:nvSpPr>
        <p:spPr>
          <a:xfrm>
            <a:off x="847517" y="1651000"/>
            <a:ext cx="6764978" cy="2343484"/>
          </a:xfrm>
          <a:prstGeom prst="rect">
            <a:avLst/>
          </a:prstGeom>
          <a:solidFill>
            <a:srgbClr val="FFFFFF"/>
          </a:solidFill>
          <a:ln>
            <a:solidFill>
              <a:srgbClr val="000000"/>
            </a:solidFill>
          </a:ln>
          <a:effectLst>
            <a:outerShdw blurRad="50800" dist="38100" dir="2700000" algn="tl" rotWithShape="0">
              <a:srgbClr val="000000">
                <a:alpha val="43000"/>
              </a:srgbClr>
            </a:outerShdw>
          </a:effectLst>
        </p:spPr>
        <p:txBody>
          <a:bodyPr wrap="none" lIns="120000" tIns="78000" rtlCol="0">
            <a:spAutoFit/>
          </a:bodyPr>
          <a:lstStyle/>
          <a:p>
            <a:r>
              <a:rPr lang="en-US" sz="1400" dirty="0">
                <a:latin typeface="Courier"/>
                <a:cs typeface="Courier"/>
              </a:rPr>
              <a:t>case class </a:t>
            </a:r>
            <a:r>
              <a:rPr lang="en-US" sz="1400" dirty="0" err="1">
                <a:latin typeface="Courier"/>
                <a:cs typeface="Courier"/>
              </a:rPr>
              <a:t>SimpleMsg</a:t>
            </a:r>
            <a:r>
              <a:rPr lang="en-US" sz="1400" dirty="0">
                <a:latin typeface="Courier"/>
                <a:cs typeface="Courier"/>
              </a:rPr>
              <a:t>(c: </a:t>
            </a:r>
            <a:r>
              <a:rPr lang="en-US" sz="1400" dirty="0" err="1">
                <a:latin typeface="Courier"/>
                <a:cs typeface="Courier"/>
              </a:rPr>
              <a:t>Int</a:t>
            </a:r>
            <a:r>
              <a:rPr lang="en-US" sz="1400" dirty="0">
                <a:latin typeface="Courier"/>
                <a:cs typeface="Courier"/>
              </a:rPr>
              <a:t>)</a:t>
            </a:r>
          </a:p>
          <a:p>
            <a:endParaRPr lang="en-US" sz="1400" dirty="0">
              <a:latin typeface="Courier"/>
              <a:cs typeface="Courier"/>
            </a:endParaRPr>
          </a:p>
          <a:p>
            <a:r>
              <a:rPr lang="en-US" sz="1400" dirty="0">
                <a:latin typeface="Courier"/>
                <a:cs typeface="Courier"/>
              </a:rPr>
              <a:t>class </a:t>
            </a:r>
            <a:r>
              <a:rPr lang="en-US" sz="1400" dirty="0" err="1">
                <a:latin typeface="Courier"/>
                <a:cs typeface="Courier"/>
              </a:rPr>
              <a:t>SimpleActor</a:t>
            </a:r>
            <a:r>
              <a:rPr lang="en-US" sz="1400" dirty="0">
                <a:latin typeface="Courier"/>
                <a:cs typeface="Courier"/>
              </a:rPr>
              <a:t> extends Actor with </a:t>
            </a:r>
            <a:r>
              <a:rPr lang="en-US" sz="1400" dirty="0" err="1">
                <a:latin typeface="Courier"/>
                <a:cs typeface="Courier"/>
              </a:rPr>
              <a:t>ActorLogging</a:t>
            </a:r>
            <a:r>
              <a:rPr lang="en-US" sz="1400" dirty="0">
                <a:latin typeface="Courier"/>
                <a:cs typeface="Courier"/>
              </a:rPr>
              <a:t> {	</a:t>
            </a:r>
          </a:p>
          <a:p>
            <a:r>
              <a:rPr lang="en-US" sz="1400" dirty="0">
                <a:latin typeface="Courier"/>
                <a:cs typeface="Courier"/>
              </a:rPr>
              <a:t>  </a:t>
            </a:r>
            <a:r>
              <a:rPr lang="en-US" sz="1400" dirty="0" err="1">
                <a:latin typeface="Courier"/>
                <a:cs typeface="Courier"/>
              </a:rPr>
              <a:t>log.info</a:t>
            </a:r>
            <a:r>
              <a:rPr lang="en-US" sz="1400" dirty="0">
                <a:latin typeface="Courier"/>
                <a:cs typeface="Courier"/>
              </a:rPr>
              <a:t>("Creating")</a:t>
            </a:r>
          </a:p>
          <a:p>
            <a:pPr>
              <a:spcBef>
                <a:spcPts val="500"/>
              </a:spcBef>
            </a:pPr>
            <a:r>
              <a:rPr lang="en-US" sz="1400" dirty="0">
                <a:latin typeface="Courier"/>
                <a:cs typeface="Courier"/>
              </a:rPr>
              <a:t>  override </a:t>
            </a:r>
            <a:r>
              <a:rPr lang="en-US" sz="1400" dirty="0" err="1">
                <a:latin typeface="Courier"/>
                <a:cs typeface="Courier"/>
              </a:rPr>
              <a:t>def</a:t>
            </a:r>
            <a:r>
              <a:rPr lang="en-US" sz="1400" dirty="0">
                <a:latin typeface="Courier"/>
                <a:cs typeface="Courier"/>
              </a:rPr>
              <a:t> receive = {</a:t>
            </a:r>
          </a:p>
          <a:p>
            <a:r>
              <a:rPr lang="en-US" sz="1400" dirty="0">
                <a:latin typeface="Courier"/>
                <a:cs typeface="Courier"/>
              </a:rPr>
              <a:t>    case </a:t>
            </a:r>
            <a:r>
              <a:rPr lang="en-US" sz="1400" dirty="0" err="1">
                <a:latin typeface="Courier"/>
                <a:cs typeface="Courier"/>
              </a:rPr>
              <a:t>SimpleMsg</a:t>
            </a:r>
            <a:r>
              <a:rPr lang="en-US" sz="1400" dirty="0">
                <a:latin typeface="Courier"/>
                <a:cs typeface="Courier"/>
              </a:rPr>
              <a:t>(counter) =&gt; </a:t>
            </a:r>
            <a:br>
              <a:rPr lang="en-US" sz="1400" dirty="0">
                <a:latin typeface="Courier"/>
                <a:cs typeface="Courier"/>
              </a:rPr>
            </a:br>
            <a:r>
              <a:rPr lang="en-US" sz="1400" dirty="0">
                <a:latin typeface="Courier"/>
                <a:cs typeface="Courier"/>
              </a:rPr>
              <a:t>           Thread sleep (</a:t>
            </a:r>
            <a:r>
              <a:rPr lang="en-US" sz="1400" dirty="0" err="1">
                <a:latin typeface="Courier"/>
                <a:cs typeface="Courier"/>
              </a:rPr>
              <a:t>scala.util.Random.nextInt</a:t>
            </a:r>
            <a:r>
              <a:rPr lang="en-US" sz="1400" dirty="0">
                <a:latin typeface="Courier"/>
                <a:cs typeface="Courier"/>
              </a:rPr>
              <a:t>(10)*100); </a:t>
            </a:r>
          </a:p>
          <a:p>
            <a:r>
              <a:rPr lang="en-US" sz="1400" dirty="0">
                <a:latin typeface="Courier"/>
                <a:cs typeface="Courier"/>
              </a:rPr>
              <a:t>           </a:t>
            </a:r>
            <a:r>
              <a:rPr lang="en-US" sz="1400" dirty="0" err="1">
                <a:latin typeface="Courier"/>
                <a:cs typeface="Courier"/>
              </a:rPr>
              <a:t>log.info</a:t>
            </a:r>
            <a:r>
              <a:rPr lang="en-US" sz="1400" dirty="0">
                <a:latin typeface="Courier"/>
                <a:cs typeface="Courier"/>
              </a:rPr>
              <a:t>(</a:t>
            </a:r>
            <a:r>
              <a:rPr lang="en-US" sz="1400" dirty="0" err="1">
                <a:latin typeface="Courier"/>
                <a:cs typeface="Courier"/>
              </a:rPr>
              <a:t>s"Msg</a:t>
            </a:r>
            <a:r>
              <a:rPr lang="en-US" sz="1400" dirty="0">
                <a:latin typeface="Courier"/>
                <a:cs typeface="Courier"/>
              </a:rPr>
              <a:t>: $counter");</a:t>
            </a:r>
          </a:p>
          <a:p>
            <a:r>
              <a:rPr lang="en-US" sz="1400" dirty="0">
                <a:latin typeface="Courier"/>
                <a:cs typeface="Courier"/>
              </a:rPr>
              <a:t>  }</a:t>
            </a:r>
          </a:p>
          <a:p>
            <a:r>
              <a:rPr lang="en-US" sz="1400" dirty="0">
                <a:latin typeface="Courier"/>
                <a:cs typeface="Courier"/>
              </a:rPr>
              <a:t>  </a:t>
            </a:r>
          </a:p>
        </p:txBody>
      </p:sp>
    </p:spTree>
    <p:extLst>
      <p:ext uri="{BB962C8B-B14F-4D97-AF65-F5344CB8AC3E}">
        <p14:creationId xmlns:p14="http://schemas.microsoft.com/office/powerpoint/2010/main" val="85001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Dispatchers Example</a:t>
            </a:r>
            <a:endParaRPr lang="en-US" dirty="0"/>
          </a:p>
        </p:txBody>
      </p:sp>
      <p:sp>
        <p:nvSpPr>
          <p:cNvPr id="3" name="Content Placeholder 2"/>
          <p:cNvSpPr>
            <a:spLocks noGrp="1"/>
          </p:cNvSpPr>
          <p:nvPr>
            <p:ph idx="1"/>
          </p:nvPr>
        </p:nvSpPr>
        <p:spPr>
          <a:xfrm>
            <a:off x="627495" y="1206500"/>
            <a:ext cx="6985000" cy="444500"/>
          </a:xfrm>
        </p:spPr>
        <p:txBody>
          <a:bodyPr/>
          <a:lstStyle/>
          <a:p>
            <a:r>
              <a:rPr lang="en-US" dirty="0" smtClean="0"/>
              <a:t>Default configuration</a:t>
            </a:r>
            <a:endParaRPr lang="en-US" dirty="0"/>
          </a:p>
        </p:txBody>
      </p:sp>
      <p:sp>
        <p:nvSpPr>
          <p:cNvPr id="7" name="Rectangle 6"/>
          <p:cNvSpPr>
            <a:spLocks noChangeArrowheads="1"/>
          </p:cNvSpPr>
          <p:nvPr/>
        </p:nvSpPr>
        <p:spPr bwMode="auto">
          <a:xfrm>
            <a:off x="1376384" y="3363940"/>
            <a:ext cx="7048500" cy="1228683"/>
          </a:xfrm>
          <a:prstGeom prst="rect">
            <a:avLst/>
          </a:prstGeom>
          <a:solidFill>
            <a:srgbClr val="E0F8E0"/>
          </a:solidFill>
          <a:ln w="3175" cmpd="sng">
            <a:solidFill>
              <a:schemeClr val="accent6"/>
            </a:solidFill>
            <a:miter lim="800000"/>
            <a:headEnd/>
            <a:tailEnd/>
          </a:ln>
          <a:effectLst/>
        </p:spPr>
        <p:txBody>
          <a:bodyPr wrap="square" lIns="75407" tIns="75000" rIns="75407" bIns="75000">
            <a:spAutoFit/>
          </a:bodyPr>
          <a:lstStyle/>
          <a:p>
            <a:r>
              <a:rPr lang="en-US" sz="1400" dirty="0">
                <a:latin typeface="Courier"/>
                <a:cs typeface="Courier"/>
              </a:rPr>
              <a:t>[INFO] … [</a:t>
            </a:r>
            <a:r>
              <a:rPr lang="en-US" sz="1400" dirty="0">
                <a:solidFill>
                  <a:srgbClr val="0000FF"/>
                </a:solidFill>
                <a:latin typeface="Courier"/>
                <a:cs typeface="Courier"/>
              </a:rPr>
              <a:t>Dispatchers-akka.actor.default-dispatcher-2</a:t>
            </a:r>
            <a:r>
              <a:rPr lang="en-US" sz="1400" dirty="0">
                <a:latin typeface="Courier"/>
                <a:cs typeface="Courier"/>
              </a:rPr>
              <a:t>] … Creating</a:t>
            </a:r>
          </a:p>
          <a:p>
            <a:r>
              <a:rPr lang="en-US" sz="1400" dirty="0">
                <a:latin typeface="Courier"/>
                <a:cs typeface="Courier"/>
              </a:rPr>
              <a:t>[INFO] … [</a:t>
            </a:r>
            <a:r>
              <a:rPr lang="en-US" sz="1400" dirty="0">
                <a:solidFill>
                  <a:srgbClr val="0000FF"/>
                </a:solidFill>
                <a:latin typeface="Courier"/>
                <a:cs typeface="Courier"/>
              </a:rPr>
              <a:t>Dispatchers-akka.actor.default-dispatcher-2</a:t>
            </a:r>
            <a:r>
              <a:rPr lang="en-US" sz="1400" dirty="0">
                <a:latin typeface="Courier"/>
                <a:cs typeface="Courier"/>
              </a:rPr>
              <a:t>] … </a:t>
            </a:r>
            <a:r>
              <a:rPr lang="en-US" sz="1400" dirty="0" err="1">
                <a:latin typeface="Courier"/>
                <a:cs typeface="Courier"/>
              </a:rPr>
              <a:t>Msg</a:t>
            </a:r>
            <a:r>
              <a:rPr lang="en-US" sz="1400" dirty="0">
                <a:latin typeface="Courier"/>
                <a:cs typeface="Courier"/>
              </a:rPr>
              <a:t>: 1</a:t>
            </a:r>
          </a:p>
          <a:p>
            <a:r>
              <a:rPr lang="en-US" sz="1400" dirty="0">
                <a:latin typeface="Courier"/>
                <a:cs typeface="Courier"/>
              </a:rPr>
              <a:t>[INFO] … [</a:t>
            </a:r>
            <a:r>
              <a:rPr lang="en-US" sz="1400" dirty="0">
                <a:solidFill>
                  <a:srgbClr val="0000FF"/>
                </a:solidFill>
                <a:latin typeface="Courier"/>
                <a:cs typeface="Courier"/>
              </a:rPr>
              <a:t>Dispatchers-akka.actor.default-dispatcher-2</a:t>
            </a:r>
            <a:r>
              <a:rPr lang="en-US" sz="1400" dirty="0">
                <a:latin typeface="Courier"/>
                <a:cs typeface="Courier"/>
              </a:rPr>
              <a:t>] … </a:t>
            </a:r>
            <a:r>
              <a:rPr lang="en-US" sz="1400" dirty="0" err="1">
                <a:latin typeface="Courier"/>
                <a:cs typeface="Courier"/>
              </a:rPr>
              <a:t>Msg</a:t>
            </a:r>
            <a:r>
              <a:rPr lang="en-US" sz="1400" dirty="0">
                <a:latin typeface="Courier"/>
                <a:cs typeface="Courier"/>
              </a:rPr>
              <a:t>: 2</a:t>
            </a:r>
          </a:p>
          <a:p>
            <a:r>
              <a:rPr lang="en-US" sz="1400" dirty="0">
                <a:latin typeface="Courier"/>
                <a:cs typeface="Courier"/>
              </a:rPr>
              <a:t>…</a:t>
            </a:r>
          </a:p>
        </p:txBody>
      </p:sp>
      <p:sp>
        <p:nvSpPr>
          <p:cNvPr id="8" name="TextBox 7"/>
          <p:cNvSpPr txBox="1"/>
          <p:nvPr/>
        </p:nvSpPr>
        <p:spPr>
          <a:xfrm>
            <a:off x="814119" y="1798675"/>
            <a:ext cx="6657577" cy="1417590"/>
          </a:xfrm>
          <a:prstGeom prst="rect">
            <a:avLst/>
          </a:prstGeom>
          <a:solidFill>
            <a:srgbClr val="FFFFFF"/>
          </a:solidFill>
          <a:ln>
            <a:solidFill>
              <a:srgbClr val="000000"/>
            </a:solidFill>
          </a:ln>
          <a:effectLst>
            <a:outerShdw blurRad="50800" dist="38100" dir="2700000" algn="tl" rotWithShape="0">
              <a:srgbClr val="000000">
                <a:alpha val="43000"/>
              </a:srgbClr>
            </a:outerShdw>
          </a:effectLst>
        </p:spPr>
        <p:txBody>
          <a:bodyPr wrap="none" lIns="120000" tIns="78000" rtlCol="0">
            <a:spAutoFit/>
          </a:bodyPr>
          <a:lstStyle/>
          <a:p>
            <a:r>
              <a:rPr lang="en-US" sz="1400" dirty="0">
                <a:latin typeface="Courier"/>
                <a:cs typeface="Courier"/>
              </a:rPr>
              <a:t>object </a:t>
            </a:r>
            <a:r>
              <a:rPr lang="en-US" sz="1400" dirty="0" err="1">
                <a:latin typeface="Courier"/>
                <a:cs typeface="Courier"/>
              </a:rPr>
              <a:t>DispatchersProg</a:t>
            </a:r>
            <a:r>
              <a:rPr lang="en-US" sz="1400" dirty="0">
                <a:latin typeface="Courier"/>
                <a:cs typeface="Courier"/>
              </a:rPr>
              <a:t> extends App {</a:t>
            </a:r>
          </a:p>
          <a:p>
            <a:endParaRPr lang="en-US" sz="1400" dirty="0">
              <a:latin typeface="Courier"/>
              <a:cs typeface="Courier"/>
            </a:endParaRPr>
          </a:p>
          <a:p>
            <a:r>
              <a:rPr lang="en-US" sz="1400" dirty="0">
                <a:latin typeface="Courier"/>
                <a:cs typeface="Courier"/>
              </a:rPr>
              <a:t>  </a:t>
            </a:r>
            <a:r>
              <a:rPr lang="en-US" sz="1400" dirty="0" err="1">
                <a:latin typeface="Courier"/>
                <a:cs typeface="Courier"/>
              </a:rPr>
              <a:t>val</a:t>
            </a:r>
            <a:r>
              <a:rPr lang="en-US" sz="1400" dirty="0">
                <a:latin typeface="Courier"/>
                <a:cs typeface="Courier"/>
              </a:rPr>
              <a:t> </a:t>
            </a:r>
            <a:r>
              <a:rPr lang="en-US" sz="1400" dirty="0" err="1">
                <a:latin typeface="Courier"/>
                <a:cs typeface="Courier"/>
              </a:rPr>
              <a:t>aSystem</a:t>
            </a:r>
            <a:r>
              <a:rPr lang="en-US" sz="1400" dirty="0">
                <a:latin typeface="Courier"/>
                <a:cs typeface="Courier"/>
              </a:rPr>
              <a:t> = </a:t>
            </a:r>
            <a:r>
              <a:rPr lang="en-US" sz="1400" dirty="0" err="1">
                <a:latin typeface="Courier"/>
                <a:cs typeface="Courier"/>
              </a:rPr>
              <a:t>ActorSystem</a:t>
            </a:r>
            <a:r>
              <a:rPr lang="en-US" sz="1400" dirty="0">
                <a:latin typeface="Courier"/>
                <a:cs typeface="Courier"/>
              </a:rPr>
              <a:t>("Dispatchers")</a:t>
            </a:r>
          </a:p>
          <a:p>
            <a:r>
              <a:rPr lang="en-US" sz="1400" dirty="0">
                <a:latin typeface="Courier"/>
                <a:cs typeface="Courier"/>
              </a:rPr>
              <a:t>  </a:t>
            </a:r>
            <a:r>
              <a:rPr lang="en-US" sz="1400" dirty="0" err="1">
                <a:latin typeface="Courier"/>
                <a:cs typeface="Courier"/>
              </a:rPr>
              <a:t>val</a:t>
            </a:r>
            <a:r>
              <a:rPr lang="en-US" sz="1400" dirty="0">
                <a:latin typeface="Courier"/>
                <a:cs typeface="Courier"/>
              </a:rPr>
              <a:t> actor1 = </a:t>
            </a:r>
            <a:r>
              <a:rPr lang="en-US" sz="1400" dirty="0" err="1">
                <a:latin typeface="Courier"/>
                <a:cs typeface="Courier"/>
              </a:rPr>
              <a:t>aSystem.actorOf</a:t>
            </a:r>
            <a:r>
              <a:rPr lang="en-US" sz="1400" dirty="0">
                <a:latin typeface="Courier"/>
                <a:cs typeface="Courier"/>
              </a:rPr>
              <a:t>(Props[</a:t>
            </a:r>
            <a:r>
              <a:rPr lang="en-US" sz="1400" dirty="0" err="1">
                <a:latin typeface="Courier"/>
                <a:cs typeface="Courier"/>
              </a:rPr>
              <a:t>SimpleActor</a:t>
            </a:r>
            <a:r>
              <a:rPr lang="en-US" sz="1400" dirty="0">
                <a:latin typeface="Courier"/>
                <a:cs typeface="Courier"/>
              </a:rPr>
              <a:t>], "actor1")</a:t>
            </a:r>
          </a:p>
          <a:p>
            <a:r>
              <a:rPr lang="en-US" sz="1400" dirty="0">
                <a:latin typeface="Courier"/>
                <a:cs typeface="Courier"/>
              </a:rPr>
              <a:t>  1 to 10 </a:t>
            </a:r>
            <a:r>
              <a:rPr lang="en-US" sz="1400" dirty="0" err="1">
                <a:latin typeface="Courier"/>
                <a:cs typeface="Courier"/>
              </a:rPr>
              <a:t>foreach</a:t>
            </a:r>
            <a:r>
              <a:rPr lang="en-US" sz="1400" dirty="0">
                <a:latin typeface="Courier"/>
                <a:cs typeface="Courier"/>
              </a:rPr>
              <a:t> ( actor1 ! </a:t>
            </a:r>
            <a:r>
              <a:rPr lang="en-US" sz="1400" dirty="0" err="1">
                <a:latin typeface="Courier"/>
                <a:cs typeface="Courier"/>
              </a:rPr>
              <a:t>SimpleMsg</a:t>
            </a:r>
            <a:r>
              <a:rPr lang="en-US" sz="1400" dirty="0">
                <a:latin typeface="Courier"/>
                <a:cs typeface="Courier"/>
              </a:rPr>
              <a:t>(_) )</a:t>
            </a:r>
          </a:p>
          <a:p>
            <a:r>
              <a:rPr lang="en-US" sz="1400" dirty="0">
                <a:latin typeface="Courier"/>
                <a:cs typeface="Courier"/>
              </a:rPr>
              <a:t>}</a:t>
            </a:r>
          </a:p>
        </p:txBody>
      </p:sp>
    </p:spTree>
    <p:extLst>
      <p:ext uri="{BB962C8B-B14F-4D97-AF65-F5344CB8AC3E}">
        <p14:creationId xmlns:p14="http://schemas.microsoft.com/office/powerpoint/2010/main" val="767061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4040" y="1653296"/>
            <a:ext cx="6574220" cy="740289"/>
          </a:xfrm>
          <a:prstGeom prst="rect">
            <a:avLst/>
          </a:prstGeom>
          <a:solidFill>
            <a:srgbClr val="FFFFFF"/>
          </a:solidFill>
          <a:ln>
            <a:solidFill>
              <a:srgbClr val="000000"/>
            </a:solidFill>
          </a:ln>
          <a:effectLst>
            <a:outerShdw blurRad="50800" dist="38100" dir="2700000" algn="tl" rotWithShape="0">
              <a:srgbClr val="000000">
                <a:alpha val="43000"/>
              </a:srgbClr>
            </a:outerShdw>
          </a:effectLst>
        </p:spPr>
        <p:txBody>
          <a:bodyPr wrap="none" lIns="120000" tIns="78000" rtlCol="0">
            <a:spAutoFit/>
          </a:bodyPr>
          <a:lstStyle/>
          <a:p>
            <a:r>
              <a:rPr lang="en-US" sz="1333" dirty="0">
                <a:latin typeface="Courier"/>
                <a:cs typeface="Courier"/>
              </a:rPr>
              <a:t> </a:t>
            </a:r>
            <a:r>
              <a:rPr lang="en-US" sz="1333" dirty="0" err="1">
                <a:latin typeface="Courier"/>
                <a:cs typeface="Courier"/>
              </a:rPr>
              <a:t>val</a:t>
            </a:r>
            <a:r>
              <a:rPr lang="en-US" sz="1333" dirty="0">
                <a:latin typeface="Courier"/>
                <a:cs typeface="Courier"/>
              </a:rPr>
              <a:t> actor1 = </a:t>
            </a:r>
            <a:r>
              <a:rPr lang="en-US" sz="1333" dirty="0" err="1">
                <a:latin typeface="Courier"/>
                <a:cs typeface="Courier"/>
              </a:rPr>
              <a:t>aSystem.actorOf</a:t>
            </a:r>
            <a:r>
              <a:rPr lang="en-US" sz="1333" dirty="0">
                <a:latin typeface="Courier"/>
                <a:cs typeface="Courier"/>
              </a:rPr>
              <a:t>(Props[</a:t>
            </a:r>
            <a:r>
              <a:rPr lang="en-US" sz="1333" dirty="0" err="1">
                <a:latin typeface="Courier"/>
                <a:cs typeface="Courier"/>
              </a:rPr>
              <a:t>SimpleActor</a:t>
            </a:r>
            <a:r>
              <a:rPr lang="en-US" sz="1333" dirty="0">
                <a:latin typeface="Courier"/>
                <a:cs typeface="Courier"/>
              </a:rPr>
              <a:t>]</a:t>
            </a:r>
          </a:p>
          <a:p>
            <a:r>
              <a:rPr lang="en-US" sz="1333" dirty="0">
                <a:latin typeface="Courier"/>
                <a:cs typeface="Courier"/>
              </a:rPr>
              <a:t>                             .</a:t>
            </a:r>
            <a:r>
              <a:rPr lang="en-US" sz="1333" dirty="0" err="1">
                <a:latin typeface="Courier"/>
                <a:cs typeface="Courier"/>
              </a:rPr>
              <a:t>withDispatcher</a:t>
            </a:r>
            <a:r>
              <a:rPr lang="en-US" sz="1333" dirty="0">
                <a:latin typeface="Courier"/>
                <a:cs typeface="Courier"/>
              </a:rPr>
              <a:t>("my-dispatcher"),</a:t>
            </a:r>
          </a:p>
          <a:p>
            <a:r>
              <a:rPr lang="en-US" sz="1333" dirty="0">
                <a:latin typeface="Courier"/>
                <a:cs typeface="Courier"/>
              </a:rPr>
              <a:t>                              "actor1")</a:t>
            </a:r>
          </a:p>
        </p:txBody>
      </p:sp>
      <p:sp>
        <p:nvSpPr>
          <p:cNvPr id="2" name="Title 1"/>
          <p:cNvSpPr>
            <a:spLocks noGrp="1"/>
          </p:cNvSpPr>
          <p:nvPr>
            <p:ph type="title"/>
          </p:nvPr>
        </p:nvSpPr>
        <p:spPr/>
        <p:txBody>
          <a:bodyPr/>
          <a:lstStyle/>
          <a:p>
            <a:r>
              <a:rPr lang="en-US" dirty="0" smtClean="0"/>
              <a:t>Dispatchers Example</a:t>
            </a:r>
            <a:endParaRPr lang="en-US" dirty="0"/>
          </a:p>
        </p:txBody>
      </p:sp>
      <p:sp>
        <p:nvSpPr>
          <p:cNvPr id="3" name="Content Placeholder 2"/>
          <p:cNvSpPr>
            <a:spLocks noGrp="1"/>
          </p:cNvSpPr>
          <p:nvPr>
            <p:ph idx="1"/>
          </p:nvPr>
        </p:nvSpPr>
        <p:spPr>
          <a:xfrm>
            <a:off x="628650" y="1111250"/>
            <a:ext cx="6985000" cy="444500"/>
          </a:xfrm>
        </p:spPr>
        <p:txBody>
          <a:bodyPr/>
          <a:lstStyle/>
          <a:p>
            <a:r>
              <a:rPr lang="en-US" dirty="0" smtClean="0"/>
              <a:t>Default configuration</a:t>
            </a:r>
            <a:endParaRPr lang="en-US" dirty="0"/>
          </a:p>
        </p:txBody>
      </p:sp>
      <p:sp>
        <p:nvSpPr>
          <p:cNvPr id="8" name="Rectangle 4"/>
          <p:cNvSpPr>
            <a:spLocks noChangeArrowheads="1"/>
          </p:cNvSpPr>
          <p:nvPr/>
        </p:nvSpPr>
        <p:spPr bwMode="auto">
          <a:xfrm>
            <a:off x="4811651" y="2368162"/>
            <a:ext cx="4000500" cy="2281429"/>
          </a:xfrm>
          <a:prstGeom prst="rect">
            <a:avLst/>
          </a:prstGeom>
          <a:solidFill>
            <a:srgbClr val="E3E7FF"/>
          </a:solidFill>
          <a:ln w="3175" cmpd="sng">
            <a:solidFill>
              <a:srgbClr val="BFC8FB"/>
            </a:solidFill>
            <a:miter lim="800000"/>
            <a:headEnd/>
            <a:tailEnd/>
          </a:ln>
          <a:effectLst/>
          <a:extLst/>
        </p:spPr>
        <p:txBody>
          <a:bodyPr wrap="square" lIns="120000" tIns="114000" rIns="75407" bIns="114000">
            <a:spAutoFit/>
          </a:bodyPr>
          <a:lstStyle/>
          <a:p>
            <a:r>
              <a:rPr lang="en-US" sz="1333" dirty="0">
                <a:latin typeface="Courier"/>
                <a:cs typeface="Courier"/>
              </a:rPr>
              <a:t>my-dispatcher {</a:t>
            </a:r>
          </a:p>
          <a:p>
            <a:r>
              <a:rPr lang="en-US" sz="1333" dirty="0">
                <a:latin typeface="Courier"/>
                <a:cs typeface="Courier"/>
              </a:rPr>
              <a:t> type = Dispatcher</a:t>
            </a:r>
          </a:p>
          <a:p>
            <a:r>
              <a:rPr lang="en-US" sz="1333" dirty="0">
                <a:latin typeface="Courier"/>
                <a:cs typeface="Courier"/>
              </a:rPr>
              <a:t> executor = "thread-pool-executor"</a:t>
            </a:r>
          </a:p>
          <a:p>
            <a:r>
              <a:rPr lang="en-US" sz="1333" dirty="0">
                <a:latin typeface="Courier"/>
                <a:cs typeface="Courier"/>
              </a:rPr>
              <a:t> thread-pool-executor {</a:t>
            </a:r>
          </a:p>
          <a:p>
            <a:r>
              <a:rPr lang="en-US" sz="1333" dirty="0">
                <a:latin typeface="Courier"/>
                <a:cs typeface="Courier"/>
              </a:rPr>
              <a:t>  core-pool-size-min = 2</a:t>
            </a:r>
          </a:p>
          <a:p>
            <a:r>
              <a:rPr lang="en-US" sz="1333" dirty="0">
                <a:latin typeface="Courier"/>
                <a:cs typeface="Courier"/>
              </a:rPr>
              <a:t>  core-pool-size-factor = 2.0</a:t>
            </a:r>
          </a:p>
          <a:p>
            <a:r>
              <a:rPr lang="en-US" sz="1333" dirty="0">
                <a:latin typeface="Courier"/>
                <a:cs typeface="Courier"/>
              </a:rPr>
              <a:t>  core-pool-size-max = 4</a:t>
            </a:r>
          </a:p>
          <a:p>
            <a:r>
              <a:rPr lang="en-US" sz="1333" dirty="0">
                <a:latin typeface="Courier"/>
                <a:cs typeface="Courier"/>
              </a:rPr>
              <a:t> }</a:t>
            </a:r>
          </a:p>
          <a:p>
            <a:r>
              <a:rPr lang="en-US" sz="1333" dirty="0">
                <a:latin typeface="Courier"/>
                <a:cs typeface="Courier"/>
              </a:rPr>
              <a:t> throughput = 1</a:t>
            </a:r>
          </a:p>
          <a:p>
            <a:r>
              <a:rPr lang="en-US" sz="1333" dirty="0">
                <a:latin typeface="Courier"/>
                <a:cs typeface="Courier"/>
              </a:rPr>
              <a:t>}</a:t>
            </a:r>
            <a:endParaRPr lang="en-GB" sz="1333" dirty="0">
              <a:latin typeface="Courier"/>
              <a:cs typeface="Courier"/>
            </a:endParaRPr>
          </a:p>
        </p:txBody>
      </p:sp>
      <p:sp>
        <p:nvSpPr>
          <p:cNvPr id="7" name="Rectangle 6"/>
          <p:cNvSpPr>
            <a:spLocks noChangeArrowheads="1"/>
          </p:cNvSpPr>
          <p:nvPr/>
        </p:nvSpPr>
        <p:spPr bwMode="auto">
          <a:xfrm>
            <a:off x="850076" y="4412272"/>
            <a:ext cx="6350000" cy="845588"/>
          </a:xfrm>
          <a:prstGeom prst="rect">
            <a:avLst/>
          </a:prstGeom>
          <a:solidFill>
            <a:srgbClr val="E0F8E0"/>
          </a:solidFill>
          <a:ln w="3175" cmpd="sng">
            <a:solidFill>
              <a:schemeClr val="accent6"/>
            </a:solidFill>
            <a:miter lim="800000"/>
            <a:headEnd/>
            <a:tailEnd/>
          </a:ln>
          <a:effectLst/>
        </p:spPr>
        <p:txBody>
          <a:bodyPr wrap="square" lIns="120000" tIns="153000" rIns="75407" bIns="75000">
            <a:spAutoFit/>
          </a:bodyPr>
          <a:lstStyle/>
          <a:p>
            <a:r>
              <a:rPr lang="en-US" sz="1333" dirty="0">
                <a:latin typeface="Courier"/>
                <a:cs typeface="Courier"/>
              </a:rPr>
              <a:t>[INFO] … [</a:t>
            </a:r>
            <a:r>
              <a:rPr lang="en-US" sz="1333" dirty="0">
                <a:solidFill>
                  <a:srgbClr val="0000FF"/>
                </a:solidFill>
                <a:latin typeface="Courier"/>
                <a:cs typeface="Courier"/>
              </a:rPr>
              <a:t>Dispatchers-my-dispatcher-5</a:t>
            </a:r>
            <a:r>
              <a:rPr lang="en-US" sz="1333" dirty="0">
                <a:latin typeface="Courier"/>
                <a:cs typeface="Courier"/>
              </a:rPr>
              <a:t>] … Creating</a:t>
            </a:r>
          </a:p>
          <a:p>
            <a:r>
              <a:rPr lang="en-US" sz="1333" dirty="0">
                <a:latin typeface="Courier"/>
                <a:cs typeface="Courier"/>
              </a:rPr>
              <a:t>[INFO] … [</a:t>
            </a:r>
            <a:r>
              <a:rPr lang="en-US" sz="1333" dirty="0">
                <a:solidFill>
                  <a:srgbClr val="0000FF"/>
                </a:solidFill>
                <a:latin typeface="Courier"/>
                <a:cs typeface="Courier"/>
              </a:rPr>
              <a:t>Dispatchers-my-dispatcher-5</a:t>
            </a:r>
            <a:r>
              <a:rPr lang="en-US" sz="1333" dirty="0">
                <a:latin typeface="Courier"/>
                <a:cs typeface="Courier"/>
              </a:rPr>
              <a:t>] … </a:t>
            </a:r>
            <a:r>
              <a:rPr lang="en-US" sz="1333" dirty="0" err="1">
                <a:latin typeface="Courier"/>
                <a:cs typeface="Courier"/>
              </a:rPr>
              <a:t>Msg</a:t>
            </a:r>
            <a:r>
              <a:rPr lang="en-US" sz="1333" dirty="0">
                <a:latin typeface="Courier"/>
                <a:cs typeface="Courier"/>
              </a:rPr>
              <a:t>: 1</a:t>
            </a:r>
          </a:p>
          <a:p>
            <a:r>
              <a:rPr lang="en-US" sz="1333" dirty="0" smtClean="0">
                <a:latin typeface="Courier"/>
                <a:cs typeface="Courier"/>
              </a:rPr>
              <a:t>…</a:t>
            </a:r>
            <a:endParaRPr lang="en-US" sz="1333" dirty="0">
              <a:latin typeface="Courier"/>
              <a:cs typeface="Courier"/>
            </a:endParaRPr>
          </a:p>
        </p:txBody>
      </p:sp>
      <p:sp>
        <p:nvSpPr>
          <p:cNvPr id="9" name="Rectangle 4"/>
          <p:cNvSpPr>
            <a:spLocks noChangeArrowheads="1"/>
          </p:cNvSpPr>
          <p:nvPr/>
        </p:nvSpPr>
        <p:spPr bwMode="auto">
          <a:xfrm>
            <a:off x="2553030" y="2625836"/>
            <a:ext cx="1778000" cy="1050708"/>
          </a:xfrm>
          <a:prstGeom prst="rect">
            <a:avLst/>
          </a:prstGeom>
          <a:solidFill>
            <a:srgbClr val="E3E7FF"/>
          </a:solidFill>
          <a:ln w="3175" cmpd="sng">
            <a:solidFill>
              <a:srgbClr val="BFC8FB"/>
            </a:solidFill>
            <a:miter lim="800000"/>
            <a:headEnd/>
            <a:tailEnd/>
          </a:ln>
          <a:effectLst/>
          <a:extLst/>
        </p:spPr>
        <p:txBody>
          <a:bodyPr wrap="square" lIns="120000" tIns="114000" rIns="75407" bIns="114000">
            <a:spAutoFit/>
          </a:bodyPr>
          <a:lstStyle/>
          <a:p>
            <a:r>
              <a:rPr lang="en-US" sz="1333" dirty="0"/>
              <a:t>No of messages</a:t>
            </a:r>
            <a:br>
              <a:rPr lang="en-US" sz="1333" dirty="0"/>
            </a:br>
            <a:r>
              <a:rPr lang="en-US" sz="1333" dirty="0"/>
              <a:t>processed on thread</a:t>
            </a:r>
            <a:br>
              <a:rPr lang="en-US" sz="1333" dirty="0"/>
            </a:br>
            <a:r>
              <a:rPr lang="en-US" sz="1333" dirty="0"/>
              <a:t>before moving to</a:t>
            </a:r>
            <a:br>
              <a:rPr lang="en-US" sz="1333" dirty="0"/>
            </a:br>
            <a:r>
              <a:rPr lang="en-US" sz="1333" dirty="0"/>
              <a:t>next thread</a:t>
            </a:r>
          </a:p>
        </p:txBody>
      </p:sp>
      <p:cxnSp>
        <p:nvCxnSpPr>
          <p:cNvPr id="11" name="Straight Connector 10"/>
          <p:cNvCxnSpPr>
            <a:stCxn id="9" idx="3"/>
          </p:cNvCxnSpPr>
          <p:nvPr/>
        </p:nvCxnSpPr>
        <p:spPr bwMode="auto">
          <a:xfrm>
            <a:off x="4331030" y="3151190"/>
            <a:ext cx="635000" cy="871646"/>
          </a:xfrm>
          <a:prstGeom prst="line">
            <a:avLst/>
          </a:prstGeom>
          <a:solidFill>
            <a:schemeClr val="accent2"/>
          </a:solidFill>
          <a:ln w="34925" cap="flat" cmpd="sng" algn="ctr">
            <a:solidFill>
              <a:srgbClr val="C3CDFF"/>
            </a:solidFill>
            <a:prstDash val="solid"/>
            <a:round/>
            <a:headEnd type="none" w="med" len="med"/>
            <a:tailEnd type="stealth" w="lg" len="lg"/>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992915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Scheduler </a:t>
            </a:r>
            <a:endParaRPr lang="en-US" dirty="0"/>
          </a:p>
        </p:txBody>
      </p:sp>
      <p:sp>
        <p:nvSpPr>
          <p:cNvPr id="3" name="Content Placeholder 2"/>
          <p:cNvSpPr>
            <a:spLocks noGrp="1"/>
          </p:cNvSpPr>
          <p:nvPr>
            <p:ph idx="1"/>
          </p:nvPr>
        </p:nvSpPr>
        <p:spPr>
          <a:xfrm>
            <a:off x="628650" y="1176738"/>
            <a:ext cx="6985000" cy="4380000"/>
          </a:xfrm>
        </p:spPr>
        <p:txBody>
          <a:bodyPr/>
          <a:lstStyle/>
          <a:p>
            <a:r>
              <a:rPr lang="en-US" dirty="0" smtClean="0"/>
              <a:t>Allows activity to be scheduled for future execution</a:t>
            </a:r>
          </a:p>
          <a:p>
            <a:pPr lvl="2"/>
            <a:r>
              <a:rPr lang="en-US" dirty="0" smtClean="0"/>
              <a:t>once only or repeated</a:t>
            </a:r>
            <a:endParaRPr lang="en-US" dirty="0"/>
          </a:p>
          <a:p>
            <a:r>
              <a:rPr lang="en-US" dirty="0" smtClean="0"/>
              <a:t>Requires Execution Context</a:t>
            </a:r>
          </a:p>
          <a:p>
            <a:pPr lvl="2"/>
            <a:r>
              <a:rPr lang="en-US" dirty="0" smtClean="0"/>
              <a:t>normally </a:t>
            </a:r>
            <a:r>
              <a:rPr lang="en-US" dirty="0" smtClean="0">
                <a:latin typeface="Courier"/>
                <a:cs typeface="Courier"/>
              </a:rPr>
              <a:t>Executor</a:t>
            </a:r>
          </a:p>
          <a:p>
            <a:pPr lvl="2"/>
            <a:r>
              <a:rPr lang="en-US" dirty="0" smtClean="0"/>
              <a:t>use </a:t>
            </a:r>
            <a:r>
              <a:rPr lang="en-US" dirty="0" err="1" smtClean="0">
                <a:latin typeface="Courier"/>
                <a:cs typeface="Courier"/>
              </a:rPr>
              <a:t>ActorSystem</a:t>
            </a:r>
            <a:r>
              <a:rPr lang="en-US" dirty="0" smtClean="0"/>
              <a:t> dispatcher</a:t>
            </a:r>
          </a:p>
          <a:p>
            <a:endParaRPr lang="en-US" dirty="0"/>
          </a:p>
          <a:p>
            <a:pPr lvl="2"/>
            <a:endParaRPr lang="en-US" dirty="0" smtClean="0"/>
          </a:p>
          <a:p>
            <a:pPr lvl="2"/>
            <a:endParaRPr lang="en-US" dirty="0"/>
          </a:p>
          <a:p>
            <a:pPr lvl="2"/>
            <a:endParaRPr lang="en-US" dirty="0" smtClean="0"/>
          </a:p>
          <a:p>
            <a:pPr lvl="2"/>
            <a:endParaRPr lang="en-US" dirty="0"/>
          </a:p>
          <a:p>
            <a:pPr marL="47623" indent="0">
              <a:buNone/>
            </a:pPr>
            <a:endParaRPr lang="en-US" dirty="0" smtClean="0"/>
          </a:p>
          <a:p>
            <a:pPr lvl="2"/>
            <a:r>
              <a:rPr lang="en-US" dirty="0" smtClean="0">
                <a:latin typeface="Courier"/>
                <a:cs typeface="Courier"/>
              </a:rPr>
              <a:t>cancel</a:t>
            </a:r>
            <a:r>
              <a:rPr lang="en-US" dirty="0" smtClean="0"/>
              <a:t> method stops repetition</a:t>
            </a:r>
            <a:endParaRPr lang="en-US" dirty="0"/>
          </a:p>
          <a:p>
            <a:r>
              <a:rPr lang="en-US" dirty="0" smtClean="0">
                <a:cs typeface="Courier"/>
              </a:rPr>
              <a:t>Use</a:t>
            </a:r>
            <a:r>
              <a:rPr lang="en-US" dirty="0" smtClean="0">
                <a:latin typeface="Courier"/>
                <a:cs typeface="Courier"/>
              </a:rPr>
              <a:t> </a:t>
            </a:r>
            <a:r>
              <a:rPr lang="en-US" dirty="0" err="1" smtClean="0">
                <a:latin typeface="Courier"/>
                <a:cs typeface="Courier"/>
              </a:rPr>
              <a:t>scheduler.scheduleOnce</a:t>
            </a:r>
            <a:r>
              <a:rPr lang="en-US" dirty="0" smtClean="0"/>
              <a:t> for one time task</a:t>
            </a:r>
            <a:endParaRPr lang="en-US" dirty="0"/>
          </a:p>
        </p:txBody>
      </p:sp>
      <p:sp>
        <p:nvSpPr>
          <p:cNvPr id="4" name="TextBox 3"/>
          <p:cNvSpPr txBox="1"/>
          <p:nvPr/>
        </p:nvSpPr>
        <p:spPr>
          <a:xfrm>
            <a:off x="1161667" y="2795988"/>
            <a:ext cx="5690966" cy="1633033"/>
          </a:xfrm>
          <a:prstGeom prst="rect">
            <a:avLst/>
          </a:prstGeom>
          <a:solidFill>
            <a:srgbClr val="FFFFFF"/>
          </a:solidFill>
          <a:ln>
            <a:solidFill>
              <a:srgbClr val="000000"/>
            </a:solidFill>
          </a:ln>
          <a:effectLst>
            <a:outerShdw blurRad="50800" dist="38100" dir="2700000" algn="tl" rotWithShape="0">
              <a:srgbClr val="000000">
                <a:alpha val="43000"/>
              </a:srgbClr>
            </a:outerShdw>
          </a:effectLst>
        </p:spPr>
        <p:txBody>
          <a:bodyPr wrap="none" lIns="120000" tIns="78000" rtlCol="0">
            <a:spAutoFit/>
          </a:bodyPr>
          <a:lstStyle/>
          <a:p>
            <a:r>
              <a:rPr lang="en-US" sz="1400" dirty="0">
                <a:latin typeface="Courier"/>
                <a:cs typeface="Courier"/>
              </a:rPr>
              <a:t>import </a:t>
            </a:r>
            <a:r>
              <a:rPr lang="en-US" sz="1400" dirty="0" err="1">
                <a:latin typeface="Courier"/>
                <a:cs typeface="Courier"/>
              </a:rPr>
              <a:t>context.dispatcher</a:t>
            </a:r>
            <a:endParaRPr lang="en-US" sz="1400" dirty="0">
              <a:latin typeface="Courier"/>
              <a:cs typeface="Courier"/>
            </a:endParaRPr>
          </a:p>
          <a:p>
            <a:r>
              <a:rPr lang="en-US" sz="1400" dirty="0">
                <a:latin typeface="Courier"/>
                <a:cs typeface="Courier"/>
              </a:rPr>
              <a:t>import </a:t>
            </a:r>
            <a:r>
              <a:rPr lang="en-US" sz="1400" dirty="0" err="1">
                <a:latin typeface="Courier"/>
                <a:cs typeface="Courier"/>
              </a:rPr>
              <a:t>scala.concurrent.Duration</a:t>
            </a:r>
            <a:r>
              <a:rPr lang="en-US" sz="1400" dirty="0">
                <a:latin typeface="Courier"/>
                <a:cs typeface="Courier"/>
              </a:rPr>
              <a:t>._</a:t>
            </a:r>
          </a:p>
          <a:p>
            <a:r>
              <a:rPr lang="en-US" sz="1400" dirty="0" err="1">
                <a:latin typeface="Courier"/>
                <a:cs typeface="Courier"/>
              </a:rPr>
              <a:t>val</a:t>
            </a:r>
            <a:r>
              <a:rPr lang="en-US" sz="1400" dirty="0">
                <a:latin typeface="Courier"/>
                <a:cs typeface="Courier"/>
              </a:rPr>
              <a:t> </a:t>
            </a:r>
            <a:r>
              <a:rPr lang="en-US" sz="1400" dirty="0" err="1">
                <a:latin typeface="Courier"/>
                <a:cs typeface="Courier"/>
              </a:rPr>
              <a:t>pinger</a:t>
            </a:r>
            <a:r>
              <a:rPr lang="en-US" sz="1400" dirty="0">
                <a:latin typeface="Courier"/>
                <a:cs typeface="Courier"/>
              </a:rPr>
              <a:t> = </a:t>
            </a:r>
            <a:r>
              <a:rPr lang="en-US" sz="1400" dirty="0" err="1">
                <a:latin typeface="Courier"/>
                <a:cs typeface="Courier"/>
              </a:rPr>
              <a:t>context.system.scheduler.schedule</a:t>
            </a:r>
            <a:r>
              <a:rPr lang="en-US" sz="1400" dirty="0">
                <a:latin typeface="Courier"/>
                <a:cs typeface="Courier"/>
              </a:rPr>
              <a:t>(</a:t>
            </a:r>
            <a:br>
              <a:rPr lang="en-US" sz="1400" dirty="0">
                <a:latin typeface="Courier"/>
                <a:cs typeface="Courier"/>
              </a:rPr>
            </a:br>
            <a:r>
              <a:rPr lang="en-US" sz="1400" dirty="0">
                <a:latin typeface="Courier"/>
                <a:cs typeface="Courier"/>
              </a:rPr>
              <a:t>                                 0 milliseconds, </a:t>
            </a:r>
            <a:br>
              <a:rPr lang="en-US" sz="1400" dirty="0">
                <a:latin typeface="Courier"/>
                <a:cs typeface="Courier"/>
              </a:rPr>
            </a:br>
            <a:r>
              <a:rPr lang="en-US" sz="1400" dirty="0">
                <a:latin typeface="Courier"/>
                <a:cs typeface="Courier"/>
              </a:rPr>
              <a:t>                                 500 milliseconds, </a:t>
            </a:r>
          </a:p>
          <a:p>
            <a:r>
              <a:rPr lang="en-US" sz="1400" dirty="0">
                <a:latin typeface="Courier"/>
                <a:cs typeface="Courier"/>
              </a:rPr>
              <a:t>                                 self, </a:t>
            </a:r>
            <a:br>
              <a:rPr lang="en-US" sz="1400" dirty="0">
                <a:latin typeface="Courier"/>
                <a:cs typeface="Courier"/>
              </a:rPr>
            </a:br>
            <a:r>
              <a:rPr lang="en-US" sz="1400" dirty="0">
                <a:latin typeface="Courier"/>
                <a:cs typeface="Courier"/>
              </a:rPr>
              <a:t>                                 Ping )</a:t>
            </a:r>
          </a:p>
        </p:txBody>
      </p:sp>
      <p:sp>
        <p:nvSpPr>
          <p:cNvPr id="5" name="TextBox 4"/>
          <p:cNvSpPr txBox="1"/>
          <p:nvPr/>
        </p:nvSpPr>
        <p:spPr>
          <a:xfrm>
            <a:off x="6741008" y="3127271"/>
            <a:ext cx="1421030" cy="297454"/>
          </a:xfrm>
          <a:prstGeom prst="rect">
            <a:avLst/>
          </a:prstGeom>
          <a:solidFill>
            <a:srgbClr val="FFFFFF"/>
          </a:solidFill>
          <a:ln>
            <a:solidFill>
              <a:srgbClr val="000000"/>
            </a:solidFill>
          </a:ln>
        </p:spPr>
        <p:txBody>
          <a:bodyPr wrap="none" rtlCol="0">
            <a:spAutoFit/>
          </a:bodyPr>
          <a:lstStyle/>
          <a:p>
            <a:r>
              <a:rPr lang="en-US" sz="1333" dirty="0"/>
              <a:t>Delay before start</a:t>
            </a:r>
          </a:p>
        </p:txBody>
      </p:sp>
      <p:sp>
        <p:nvSpPr>
          <p:cNvPr id="6" name="TextBox 5"/>
          <p:cNvSpPr txBox="1"/>
          <p:nvPr/>
        </p:nvSpPr>
        <p:spPr>
          <a:xfrm>
            <a:off x="6741008" y="3571771"/>
            <a:ext cx="1617302" cy="297454"/>
          </a:xfrm>
          <a:prstGeom prst="rect">
            <a:avLst/>
          </a:prstGeom>
          <a:solidFill>
            <a:srgbClr val="FFFFFF"/>
          </a:solidFill>
          <a:ln>
            <a:solidFill>
              <a:srgbClr val="000000"/>
            </a:solidFill>
          </a:ln>
        </p:spPr>
        <p:txBody>
          <a:bodyPr wrap="none" rtlCol="0">
            <a:spAutoFit/>
          </a:bodyPr>
          <a:lstStyle/>
          <a:p>
            <a:r>
              <a:rPr lang="en-US" sz="1333" dirty="0"/>
              <a:t>Delay between firing</a:t>
            </a:r>
          </a:p>
        </p:txBody>
      </p:sp>
      <p:sp>
        <p:nvSpPr>
          <p:cNvPr id="7" name="TextBox 6"/>
          <p:cNvSpPr txBox="1"/>
          <p:nvPr/>
        </p:nvSpPr>
        <p:spPr>
          <a:xfrm>
            <a:off x="6741008" y="4016271"/>
            <a:ext cx="1300549" cy="297454"/>
          </a:xfrm>
          <a:prstGeom prst="rect">
            <a:avLst/>
          </a:prstGeom>
          <a:solidFill>
            <a:srgbClr val="FFFFFF"/>
          </a:solidFill>
          <a:ln>
            <a:solidFill>
              <a:srgbClr val="000000"/>
            </a:solidFill>
          </a:ln>
        </p:spPr>
        <p:txBody>
          <a:bodyPr wrap="none" rtlCol="0">
            <a:spAutoFit/>
          </a:bodyPr>
          <a:lstStyle/>
          <a:p>
            <a:r>
              <a:rPr lang="en-US" sz="1333" dirty="0"/>
              <a:t>Actor to send to</a:t>
            </a:r>
          </a:p>
        </p:txBody>
      </p:sp>
      <p:sp>
        <p:nvSpPr>
          <p:cNvPr id="8" name="TextBox 7"/>
          <p:cNvSpPr txBox="1"/>
          <p:nvPr/>
        </p:nvSpPr>
        <p:spPr>
          <a:xfrm>
            <a:off x="6368667" y="4319988"/>
            <a:ext cx="1350370" cy="297454"/>
          </a:xfrm>
          <a:prstGeom prst="rect">
            <a:avLst/>
          </a:prstGeom>
          <a:solidFill>
            <a:srgbClr val="FFFFFF"/>
          </a:solidFill>
          <a:ln>
            <a:solidFill>
              <a:srgbClr val="000000"/>
            </a:solidFill>
          </a:ln>
        </p:spPr>
        <p:txBody>
          <a:bodyPr wrap="none" rtlCol="0">
            <a:spAutoFit/>
          </a:bodyPr>
          <a:lstStyle/>
          <a:p>
            <a:r>
              <a:rPr lang="en-US" sz="1333" dirty="0"/>
              <a:t>Message to send</a:t>
            </a:r>
          </a:p>
        </p:txBody>
      </p:sp>
      <p:cxnSp>
        <p:nvCxnSpPr>
          <p:cNvPr id="10" name="Straight Connector 9"/>
          <p:cNvCxnSpPr>
            <a:stCxn id="5" idx="1"/>
          </p:cNvCxnSpPr>
          <p:nvPr/>
        </p:nvCxnSpPr>
        <p:spPr bwMode="auto">
          <a:xfrm flipH="1">
            <a:off x="6487008" y="3275998"/>
            <a:ext cx="254000" cy="359273"/>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 name="Straight Connector 10"/>
          <p:cNvCxnSpPr/>
          <p:nvPr/>
        </p:nvCxnSpPr>
        <p:spPr bwMode="auto">
          <a:xfrm flipH="1">
            <a:off x="6550508" y="3698771"/>
            <a:ext cx="190500" cy="127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p:nvPr/>
        </p:nvCxnSpPr>
        <p:spPr bwMode="auto">
          <a:xfrm flipH="1" flipV="1">
            <a:off x="6169508" y="4079771"/>
            <a:ext cx="571500" cy="635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Connector 14"/>
          <p:cNvCxnSpPr/>
          <p:nvPr/>
        </p:nvCxnSpPr>
        <p:spPr bwMode="auto">
          <a:xfrm flipH="1" flipV="1">
            <a:off x="5852008" y="4333771"/>
            <a:ext cx="889000" cy="1905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 name="TextBox 17"/>
          <p:cNvSpPr txBox="1"/>
          <p:nvPr/>
        </p:nvSpPr>
        <p:spPr>
          <a:xfrm>
            <a:off x="5397500" y="2413000"/>
            <a:ext cx="1744708" cy="297454"/>
          </a:xfrm>
          <a:prstGeom prst="rect">
            <a:avLst/>
          </a:prstGeom>
          <a:solidFill>
            <a:srgbClr val="FFFFFF"/>
          </a:solidFill>
          <a:ln>
            <a:solidFill>
              <a:srgbClr val="000000"/>
            </a:solidFill>
          </a:ln>
        </p:spPr>
        <p:txBody>
          <a:bodyPr wrap="none" rtlCol="0">
            <a:spAutoFit/>
          </a:bodyPr>
          <a:lstStyle/>
          <a:p>
            <a:r>
              <a:rPr lang="en-US" sz="1333" dirty="0"/>
              <a:t>Get access to executor</a:t>
            </a:r>
          </a:p>
        </p:txBody>
      </p:sp>
      <p:cxnSp>
        <p:nvCxnSpPr>
          <p:cNvPr id="19" name="Straight Connector 18"/>
          <p:cNvCxnSpPr/>
          <p:nvPr/>
        </p:nvCxnSpPr>
        <p:spPr bwMode="auto">
          <a:xfrm flipH="1">
            <a:off x="4000500" y="2540000"/>
            <a:ext cx="1397000" cy="4445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1233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 Letters</a:t>
            </a:r>
            <a:endParaRPr lang="en-US" dirty="0"/>
          </a:p>
        </p:txBody>
      </p:sp>
      <p:sp>
        <p:nvSpPr>
          <p:cNvPr id="3" name="Content Placeholder 2"/>
          <p:cNvSpPr>
            <a:spLocks noGrp="1"/>
          </p:cNvSpPr>
          <p:nvPr>
            <p:ph idx="1"/>
          </p:nvPr>
        </p:nvSpPr>
        <p:spPr>
          <a:xfrm>
            <a:off x="628650" y="1143000"/>
            <a:ext cx="6985000" cy="3429000"/>
          </a:xfrm>
        </p:spPr>
        <p:txBody>
          <a:bodyPr/>
          <a:lstStyle/>
          <a:p>
            <a:r>
              <a:rPr lang="en-US" dirty="0" smtClean="0"/>
              <a:t>Messages sent to an actor after it has terminated or died</a:t>
            </a:r>
          </a:p>
          <a:p>
            <a:pPr lvl="2"/>
            <a:r>
              <a:rPr lang="en-US" dirty="0" smtClean="0"/>
              <a:t>or when a bounded mailbox is full</a:t>
            </a:r>
          </a:p>
          <a:p>
            <a:pPr lvl="2"/>
            <a:endParaRPr lang="en-US" dirty="0" smtClean="0"/>
          </a:p>
          <a:p>
            <a:r>
              <a:rPr lang="en-US" dirty="0" smtClean="0"/>
              <a:t>Messages wrapped in </a:t>
            </a:r>
            <a:r>
              <a:rPr lang="en-US" dirty="0" err="1" smtClean="0">
                <a:latin typeface="Courier"/>
                <a:cs typeface="Courier"/>
              </a:rPr>
              <a:t>DeadLetter</a:t>
            </a:r>
            <a:r>
              <a:rPr lang="en-US" dirty="0" smtClean="0"/>
              <a:t> message</a:t>
            </a:r>
          </a:p>
          <a:p>
            <a:pPr lvl="2"/>
            <a:r>
              <a:rPr lang="en-US" dirty="0"/>
              <a:t>c</a:t>
            </a:r>
            <a:r>
              <a:rPr lang="en-US" dirty="0" smtClean="0"/>
              <a:t>ontains original sender, receiver and message</a:t>
            </a:r>
          </a:p>
          <a:p>
            <a:pPr lvl="2"/>
            <a:endParaRPr lang="en-US" dirty="0"/>
          </a:p>
          <a:p>
            <a:r>
              <a:rPr lang="en-US" dirty="0" smtClean="0"/>
              <a:t>Published on special </a:t>
            </a:r>
            <a:r>
              <a:rPr lang="en-US" dirty="0" err="1" smtClean="0">
                <a:latin typeface="Courier"/>
                <a:cs typeface="Courier"/>
              </a:rPr>
              <a:t>ActorSystem</a:t>
            </a:r>
            <a:r>
              <a:rPr lang="en-US" dirty="0" smtClean="0"/>
              <a:t> </a:t>
            </a:r>
            <a:br>
              <a:rPr lang="en-US" dirty="0" smtClean="0"/>
            </a:br>
            <a:r>
              <a:rPr lang="en-US" dirty="0" smtClean="0"/>
              <a:t>event stream</a:t>
            </a:r>
          </a:p>
          <a:p>
            <a:pPr lvl="2"/>
            <a:endParaRPr lang="en-US" dirty="0"/>
          </a:p>
          <a:p>
            <a:r>
              <a:rPr lang="en-US" dirty="0" smtClean="0"/>
              <a:t>Can listen for </a:t>
            </a:r>
            <a:r>
              <a:rPr lang="en-US" dirty="0" err="1" smtClean="0">
                <a:latin typeface="Courier"/>
                <a:cs typeface="Courier"/>
              </a:rPr>
              <a:t>DeadLetter</a:t>
            </a:r>
            <a:r>
              <a:rPr lang="en-US" dirty="0" err="1" smtClean="0"/>
              <a:t>s</a:t>
            </a:r>
            <a:endParaRPr lang="en-US" dirty="0" smtClean="0"/>
          </a:p>
        </p:txBody>
      </p:sp>
      <p:grpSp>
        <p:nvGrpSpPr>
          <p:cNvPr id="6" name="Group 5"/>
          <p:cNvGrpSpPr/>
          <p:nvPr/>
        </p:nvGrpSpPr>
        <p:grpSpPr>
          <a:xfrm>
            <a:off x="5969000" y="2857500"/>
            <a:ext cx="1460500" cy="1905000"/>
            <a:chOff x="6248400" y="3429000"/>
            <a:chExt cx="1752600" cy="2286000"/>
          </a:xfrm>
        </p:grpSpPr>
        <p:pic>
          <p:nvPicPr>
            <p:cNvPr id="4" name="Picture 3" descr="sb-mailboxsad.wm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429000"/>
              <a:ext cx="1752600" cy="2286000"/>
            </a:xfrm>
            <a:prstGeom prst="rect">
              <a:avLst/>
            </a:prstGeom>
          </p:spPr>
        </p:pic>
        <p:sp>
          <p:nvSpPr>
            <p:cNvPr id="5" name="Rectangle 4"/>
            <p:cNvSpPr/>
            <p:nvPr/>
          </p:nvSpPr>
          <p:spPr bwMode="auto">
            <a:xfrm>
              <a:off x="6324600" y="3429000"/>
              <a:ext cx="533400" cy="533400"/>
            </a:xfrm>
            <a:prstGeom prst="rect">
              <a:avLst/>
            </a:prstGeom>
            <a:solidFill>
              <a:schemeClr val="bg1"/>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grpSp>
    </p:spTree>
    <p:extLst>
      <p:ext uri="{BB962C8B-B14F-4D97-AF65-F5344CB8AC3E}">
        <p14:creationId xmlns:p14="http://schemas.microsoft.com/office/powerpoint/2010/main" val="15440137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338</TotalTime>
  <Words>1412</Words>
  <Application>Microsoft Macintosh PowerPoint</Application>
  <PresentationFormat>On-screen Show (16:10)</PresentationFormat>
  <Paragraphs>171</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Courier</vt:lpstr>
      <vt:lpstr>ＭＳ Ｐゴシック</vt:lpstr>
      <vt:lpstr>Arial</vt:lpstr>
      <vt:lpstr>Office Theme</vt:lpstr>
      <vt:lpstr>Dispatchers </vt:lpstr>
      <vt:lpstr>Dispatchers</vt:lpstr>
      <vt:lpstr>Working with Dispatchers</vt:lpstr>
      <vt:lpstr>Dispatcher Types</vt:lpstr>
      <vt:lpstr>Dispatchers Example</vt:lpstr>
      <vt:lpstr>Dispatchers Example</vt:lpstr>
      <vt:lpstr>Dispatchers Example</vt:lpstr>
      <vt:lpstr>The Scheduler </vt:lpstr>
      <vt:lpstr>Dead Letters</vt:lpstr>
      <vt:lpstr>Listening for DeadLetter Messages</vt:lpstr>
      <vt:lpstr>Listening for DeadLetter Messages</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Ball</dc:creator>
  <cp:lastModifiedBy>George Ball</cp:lastModifiedBy>
  <cp:revision>52</cp:revision>
  <dcterms:created xsi:type="dcterms:W3CDTF">2016-08-08T06:24:31Z</dcterms:created>
  <dcterms:modified xsi:type="dcterms:W3CDTF">2016-08-26T17:13:27Z</dcterms:modified>
</cp:coreProperties>
</file>