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62" r:id="rId3"/>
    <p:sldId id="263" r:id="rId4"/>
    <p:sldId id="264" r:id="rId5"/>
    <p:sldId id="265" r:id="rId6"/>
    <p:sldId id="279"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8"/>
    <p:restoredTop sz="86476"/>
  </p:normalViewPr>
  <p:slideViewPr>
    <p:cSldViewPr snapToGrid="0" snapToObjects="1">
      <p:cViewPr varScale="1">
        <p:scale>
          <a:sx n="140" d="100"/>
          <a:sy n="140" d="100"/>
        </p:scale>
        <p:origin x="904" y="192"/>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One of the distinguishing features of actor based applications </a:t>
            </a:r>
            <a:r>
              <a:rPr lang="en-US" baseline="0" dirty="0" smtClean="0"/>
              <a:t>is their association with high availability and reliability. For example, one of the early commercial implementations of actors was in the </a:t>
            </a:r>
            <a:r>
              <a:rPr lang="en-US" baseline="0" dirty="0" err="1" smtClean="0"/>
              <a:t>Erlang</a:t>
            </a:r>
            <a:r>
              <a:rPr lang="en-US" baseline="0" dirty="0" smtClean="0"/>
              <a:t> language, which was developed to write applications that run in telephone exchange environments where the requirements for availability of service far exceed those of most applications.</a:t>
            </a:r>
          </a:p>
          <a:p>
            <a:r>
              <a:rPr lang="en-US" baseline="0" dirty="0" smtClean="0"/>
              <a:t>To achieve this level of reliability, actor systems take a different approach to problem handling than "conventional" systems. The idea of "failure" is considered to be just another aspect of the normal operation of the system. It should not require highly </a:t>
            </a:r>
            <a:r>
              <a:rPr lang="en-US" baseline="0" dirty="0" err="1" smtClean="0"/>
              <a:t>specialised</a:t>
            </a:r>
            <a:r>
              <a:rPr lang="en-US" baseline="0" dirty="0" smtClean="0"/>
              <a:t>, separate handling. Applications should expect failures to occur, deal with these failures, recover and carry on.</a:t>
            </a:r>
            <a:endParaRPr lang="en-US" dirty="0"/>
          </a:p>
        </p:txBody>
      </p:sp>
    </p:spTree>
    <p:extLst>
      <p:ext uri="{BB962C8B-B14F-4D97-AF65-F5344CB8AC3E}">
        <p14:creationId xmlns:p14="http://schemas.microsoft.com/office/powerpoint/2010/main" val="26174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the case of a serious problem,</a:t>
            </a:r>
            <a:r>
              <a:rPr lang="en-US" baseline="0" dirty="0" smtClean="0"/>
              <a:t> t</a:t>
            </a:r>
            <a:r>
              <a:rPr lang="en-US" dirty="0" smtClean="0"/>
              <a:t>he fault may be propagated up the actor hierarchy </a:t>
            </a:r>
            <a:r>
              <a:rPr lang="en-US" baseline="0" dirty="0" smtClean="0"/>
              <a:t> from the parent of the failing actor to its parent, and so on…</a:t>
            </a:r>
          </a:p>
          <a:p>
            <a:r>
              <a:rPr lang="en-US" baseline="0" dirty="0" smtClean="0"/>
              <a:t>Ultimately the entire hierarchy could require to be restarted, or the application terminated.</a:t>
            </a:r>
          </a:p>
          <a:p>
            <a:endParaRPr lang="en-US" dirty="0"/>
          </a:p>
        </p:txBody>
      </p:sp>
    </p:spTree>
    <p:extLst>
      <p:ext uri="{BB962C8B-B14F-4D97-AF65-F5344CB8AC3E}">
        <p14:creationId xmlns:p14="http://schemas.microsoft.com/office/powerpoint/2010/main" val="157795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By default, </a:t>
            </a:r>
            <a:r>
              <a:rPr lang="en-US" dirty="0" err="1" smtClean="0"/>
              <a:t>Akka</a:t>
            </a:r>
            <a:r>
              <a:rPr lang="en-US" dirty="0" smtClean="0"/>
              <a:t> establishes </a:t>
            </a:r>
            <a:r>
              <a:rPr lang="en-US" dirty="0" err="1" smtClean="0"/>
              <a:t>behaviour</a:t>
            </a:r>
            <a:r>
              <a:rPr lang="en-US" dirty="0" smtClean="0"/>
              <a:t> when Faults occur in actors. The specific </a:t>
            </a:r>
            <a:r>
              <a:rPr lang="en-US" dirty="0" err="1" smtClean="0"/>
              <a:t>behaviour</a:t>
            </a:r>
            <a:r>
              <a:rPr lang="en-US" baseline="0" dirty="0" smtClean="0"/>
              <a:t> depends on the fault that occurs. If an </a:t>
            </a:r>
            <a:r>
              <a:rPr lang="en-US" baseline="0" dirty="0" err="1" smtClean="0"/>
              <a:t>ActorInitializationException</a:t>
            </a:r>
            <a:r>
              <a:rPr lang="en-US" baseline="0" dirty="0" smtClean="0"/>
              <a:t> or </a:t>
            </a:r>
            <a:r>
              <a:rPr lang="en-US" baseline="0" dirty="0" err="1" smtClean="0"/>
              <a:t>ActorKilledException</a:t>
            </a:r>
            <a:r>
              <a:rPr lang="en-US" baseline="0" dirty="0" smtClean="0"/>
              <a:t> occur, then the default </a:t>
            </a:r>
            <a:r>
              <a:rPr lang="en-US" baseline="0" dirty="0" err="1" smtClean="0"/>
              <a:t>behaviour</a:t>
            </a:r>
            <a:r>
              <a:rPr lang="en-US" baseline="0" dirty="0" smtClean="0"/>
              <a:t> is to stop the faulty actor – there is no real point in attempting to go further with that actor as either it cannot be initialized or it is closing down anyway. Any other Exception will cause the faulty actor to be restarted. Any other </a:t>
            </a:r>
            <a:r>
              <a:rPr lang="en-US" baseline="0" dirty="0" err="1" smtClean="0"/>
              <a:t>Throwable</a:t>
            </a:r>
            <a:r>
              <a:rPr lang="en-US" baseline="0" dirty="0" smtClean="0"/>
              <a:t> will cause escalation to the parent supervisor. If nobody deals with the </a:t>
            </a:r>
            <a:r>
              <a:rPr lang="en-US" baseline="0" dirty="0" err="1" smtClean="0"/>
              <a:t>Throwable</a:t>
            </a:r>
            <a:r>
              <a:rPr lang="en-US" baseline="0" dirty="0" smtClean="0"/>
              <a:t>, then the default </a:t>
            </a:r>
            <a:r>
              <a:rPr lang="en-US" baseline="0" dirty="0" err="1" smtClean="0"/>
              <a:t>behaviour</a:t>
            </a:r>
            <a:r>
              <a:rPr lang="en-US" baseline="0" dirty="0" smtClean="0"/>
              <a:t> when the fault is escalated to the root actor (/) is to stop the guardian, which stops all child actors, effectively shutting down the application.</a:t>
            </a:r>
            <a:endParaRPr lang="en-US" dirty="0"/>
          </a:p>
        </p:txBody>
      </p:sp>
    </p:spTree>
    <p:extLst>
      <p:ext uri="{BB962C8B-B14F-4D97-AF65-F5344CB8AC3E}">
        <p14:creationId xmlns:p14="http://schemas.microsoft.com/office/powerpoint/2010/main" val="1829857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a:t>
            </a:r>
            <a:r>
              <a:rPr lang="en-US" dirty="0" err="1" smtClean="0"/>
              <a:t>Akka</a:t>
            </a:r>
            <a:r>
              <a:rPr lang="en-US" dirty="0" smtClean="0"/>
              <a:t>,</a:t>
            </a:r>
            <a:r>
              <a:rPr lang="en-US" baseline="0" dirty="0" smtClean="0"/>
              <a:t> an actor is responsible for supervising all of its children. To specify how this supervision is to work, we need to override the </a:t>
            </a:r>
            <a:r>
              <a:rPr lang="en-US" baseline="0" dirty="0" err="1" smtClean="0"/>
              <a:t>supervisorStrategy</a:t>
            </a:r>
            <a:r>
              <a:rPr lang="en-US" baseline="0" dirty="0" smtClean="0"/>
              <a:t> property of the actor. </a:t>
            </a:r>
          </a:p>
          <a:p>
            <a:r>
              <a:rPr lang="en-US" baseline="0" dirty="0" smtClean="0"/>
              <a:t>The two possibilities for setting strategy are to restrict handling to the failing child, or to apply handling to all children. The choice of which to use will depend on how interconnected the children are.</a:t>
            </a:r>
          </a:p>
          <a:p>
            <a:r>
              <a:rPr lang="en-US" baseline="0" dirty="0" smtClean="0"/>
              <a:t>The strategy chosen will follow the instructions defined in a </a:t>
            </a:r>
            <a:r>
              <a:rPr lang="en-US" baseline="0" dirty="0" err="1" smtClean="0"/>
              <a:t>PartialFunction</a:t>
            </a:r>
            <a:r>
              <a:rPr lang="en-US" baseline="0" dirty="0" smtClean="0"/>
              <a:t> from </a:t>
            </a:r>
            <a:r>
              <a:rPr lang="en-US" baseline="0" dirty="0" err="1" smtClean="0"/>
              <a:t>Throwable</a:t>
            </a:r>
            <a:r>
              <a:rPr lang="en-US" baseline="0" dirty="0" smtClean="0"/>
              <a:t> to "Directive" (action).</a:t>
            </a:r>
            <a:endParaRPr lang="en-US" dirty="0"/>
          </a:p>
        </p:txBody>
      </p:sp>
    </p:spTree>
    <p:extLst>
      <p:ext uri="{BB962C8B-B14F-4D97-AF65-F5344CB8AC3E}">
        <p14:creationId xmlns:p14="http://schemas.microsoft.com/office/powerpoint/2010/main" val="113495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a:t>
            </a:r>
            <a:r>
              <a:rPr lang="en-US" baseline="0" dirty="0" smtClean="0"/>
              <a:t> supervisor has four different ways of reacting to a failure in one of its children. This action applies to the failing actor if the strategy is One for One, or to all children if the strategy is All for One.</a:t>
            </a:r>
            <a:endParaRPr lang="en-US" dirty="0"/>
          </a:p>
        </p:txBody>
      </p:sp>
    </p:spTree>
    <p:extLst>
      <p:ext uri="{BB962C8B-B14F-4D97-AF65-F5344CB8AC3E}">
        <p14:creationId xmlns:p14="http://schemas.microsoft.com/office/powerpoint/2010/main" val="1292157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the example</a:t>
            </a:r>
            <a:r>
              <a:rPr lang="en-US" baseline="0" dirty="0" smtClean="0"/>
              <a:t> we set the strategy to restrict actions to the failing actor, to restart in the case of an </a:t>
            </a:r>
            <a:r>
              <a:rPr lang="en-US" baseline="0" dirty="0" err="1" smtClean="0"/>
              <a:t>ArithmeticException</a:t>
            </a:r>
            <a:r>
              <a:rPr lang="en-US" baseline="0" dirty="0" smtClean="0"/>
              <a:t> or stop if any other </a:t>
            </a:r>
            <a:r>
              <a:rPr lang="en-US" baseline="0" dirty="0" err="1" smtClean="0"/>
              <a:t>RuntimeException</a:t>
            </a:r>
            <a:r>
              <a:rPr lang="en-US" baseline="0" dirty="0" smtClean="0"/>
              <a:t> occurs.</a:t>
            </a:r>
          </a:p>
          <a:p>
            <a:r>
              <a:rPr lang="en-US" baseline="0" dirty="0" smtClean="0"/>
              <a:t>The first message sent represents a valid request, the second a request that should cause the </a:t>
            </a:r>
            <a:r>
              <a:rPr lang="en-US" baseline="0" dirty="0" err="1" smtClean="0"/>
              <a:t>ArithmeticException</a:t>
            </a:r>
            <a:r>
              <a:rPr lang="en-US" baseline="0" dirty="0" smtClean="0"/>
              <a:t>, and the third a further valid request.</a:t>
            </a:r>
            <a:endParaRPr lang="en-US" dirty="0"/>
          </a:p>
        </p:txBody>
      </p:sp>
    </p:spTree>
    <p:extLst>
      <p:ext uri="{BB962C8B-B14F-4D97-AF65-F5344CB8AC3E}">
        <p14:creationId xmlns:p14="http://schemas.microsoft.com/office/powerpoint/2010/main" val="1186387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the log messages from running the Arithmetic program with</a:t>
            </a:r>
            <a:r>
              <a:rPr lang="en-US" baseline="0" dirty="0" smtClean="0"/>
              <a:t> the specified fault handling installed. By default, details of the exception are logged as an error.</a:t>
            </a:r>
          </a:p>
          <a:p>
            <a:r>
              <a:rPr lang="en-US" baseline="0" dirty="0" smtClean="0"/>
              <a:t>The request to divide 2 by 0 causes the </a:t>
            </a:r>
            <a:r>
              <a:rPr lang="en-US" baseline="0" dirty="0" err="1" smtClean="0"/>
              <a:t>ArithmeticException</a:t>
            </a:r>
            <a:r>
              <a:rPr lang="en-US" baseline="0" dirty="0" smtClean="0"/>
              <a:t>, and the specified handler deals with it by restarting the </a:t>
            </a:r>
            <a:r>
              <a:rPr lang="en-US" baseline="0" dirty="0" err="1" smtClean="0"/>
              <a:t>DivideActor</a:t>
            </a:r>
            <a:r>
              <a:rPr lang="en-US" baseline="0" dirty="0" smtClean="0"/>
              <a:t> (since the strategy was One for One). The newly restarted actor is able to handle the subsequent request to divide 2 by 2.</a:t>
            </a:r>
          </a:p>
          <a:p>
            <a:r>
              <a:rPr lang="en-US" baseline="0" dirty="0" smtClean="0"/>
              <a:t>If we had chosen an All for One strategy, then all the calculating actors (Add, Subtract, Multiply and Divide) would have been restarted, but processing would again have continued.</a:t>
            </a:r>
            <a:endParaRPr lang="en-US" dirty="0"/>
          </a:p>
        </p:txBody>
      </p:sp>
    </p:spTree>
    <p:extLst>
      <p:ext uri="{BB962C8B-B14F-4D97-AF65-F5344CB8AC3E}">
        <p14:creationId xmlns:p14="http://schemas.microsoft.com/office/powerpoint/2010/main" val="434980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If a different exception was thrown (in thi</a:t>
            </a:r>
            <a:r>
              <a:rPr lang="en-US" baseline="0" dirty="0" smtClean="0"/>
              <a:t>s case </a:t>
            </a:r>
            <a:r>
              <a:rPr lang="en-US" baseline="0" dirty="0" err="1" smtClean="0"/>
              <a:t>IllegalArgumentException</a:t>
            </a:r>
            <a:r>
              <a:rPr lang="en-US" baseline="0" dirty="0" smtClean="0"/>
              <a:t>) then the handling will be different. We specified that the actor was to Stop on all other </a:t>
            </a:r>
            <a:r>
              <a:rPr lang="en-US" baseline="0" dirty="0" err="1" smtClean="0"/>
              <a:t>RuntimeExceptions</a:t>
            </a:r>
            <a:r>
              <a:rPr lang="en-US" baseline="0" dirty="0" smtClean="0"/>
              <a:t>. This is what happens, as evidenced by the fact that the request </a:t>
            </a:r>
            <a:r>
              <a:rPr lang="en-US" baseline="0" dirty="0" err="1" smtClean="0"/>
              <a:t>Div</a:t>
            </a:r>
            <a:r>
              <a:rPr lang="en-US" baseline="0" dirty="0" smtClean="0"/>
              <a:t>(2,2), which was processed in the "Restart" case, is not processed now since the actor has been stopped.</a:t>
            </a:r>
            <a:endParaRPr lang="en-US" dirty="0"/>
          </a:p>
        </p:txBody>
      </p:sp>
    </p:spTree>
    <p:extLst>
      <p:ext uri="{BB962C8B-B14F-4D97-AF65-F5344CB8AC3E}">
        <p14:creationId xmlns:p14="http://schemas.microsoft.com/office/powerpoint/2010/main" val="42459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Two</a:t>
            </a:r>
            <a:r>
              <a:rPr lang="en-US" baseline="0" dirty="0" smtClean="0"/>
              <a:t> lifecycle callback methods are available for use when an actor is restarted. The restart process in detail is</a:t>
            </a:r>
          </a:p>
          <a:p>
            <a:pPr marL="228600" indent="-228600">
              <a:buAutoNum type="arabicPeriod"/>
            </a:pPr>
            <a:r>
              <a:rPr lang="en-US" baseline="0" dirty="0" smtClean="0"/>
              <a:t>Suspend message processing for the actor, recursively suspend all children</a:t>
            </a:r>
          </a:p>
          <a:p>
            <a:pPr marL="228600" indent="-228600">
              <a:buAutoNum type="arabicPeriod"/>
            </a:pPr>
            <a:r>
              <a:rPr lang="en-US" baseline="0" dirty="0" smtClean="0"/>
              <a:t>Call </a:t>
            </a:r>
            <a:r>
              <a:rPr lang="en-US" baseline="0" dirty="0" err="1" smtClean="0"/>
              <a:t>preRestart</a:t>
            </a:r>
            <a:endParaRPr lang="en-US" baseline="0" dirty="0" smtClean="0"/>
          </a:p>
          <a:p>
            <a:pPr marL="228600" indent="-228600">
              <a:buAutoNum type="arabicPeriod"/>
            </a:pPr>
            <a:r>
              <a:rPr lang="en-US" baseline="0" dirty="0" smtClean="0"/>
              <a:t>Wait for all children to stop. This is necessary because the "stop children" operation is asynchronous and we must ensure they are stopped before proceeding to the next step.</a:t>
            </a:r>
          </a:p>
          <a:p>
            <a:pPr marL="228600" indent="-228600">
              <a:buAutoNum type="arabicPeriod"/>
            </a:pPr>
            <a:r>
              <a:rPr lang="en-US" baseline="0" dirty="0" smtClean="0"/>
              <a:t>Create new actor instance</a:t>
            </a:r>
          </a:p>
          <a:p>
            <a:pPr marL="228600" indent="-228600">
              <a:buAutoNum type="arabicPeriod"/>
            </a:pPr>
            <a:r>
              <a:rPr lang="en-US" baseline="0" dirty="0" smtClean="0"/>
              <a:t>Call </a:t>
            </a:r>
            <a:r>
              <a:rPr lang="en-US" baseline="0" dirty="0" err="1" smtClean="0"/>
              <a:t>postRestart</a:t>
            </a:r>
            <a:endParaRPr lang="en-US" baseline="0" dirty="0" smtClean="0"/>
          </a:p>
          <a:p>
            <a:pPr marL="228600" indent="-228600">
              <a:buAutoNum type="arabicPeriod"/>
            </a:pPr>
            <a:r>
              <a:rPr lang="en-US" baseline="0" dirty="0" smtClean="0"/>
              <a:t>If any children were not stopped in step 3, recursively restart them as from step 2</a:t>
            </a:r>
          </a:p>
          <a:p>
            <a:pPr marL="228600" indent="-228600">
              <a:buAutoNum type="arabicPeriod"/>
            </a:pPr>
            <a:r>
              <a:rPr lang="en-US" baseline="0" dirty="0" smtClean="0"/>
              <a:t>Resume message processing from next message in mailbox</a:t>
            </a:r>
          </a:p>
        </p:txBody>
      </p:sp>
    </p:spTree>
    <p:extLst>
      <p:ext uri="{BB962C8B-B14F-4D97-AF65-F5344CB8AC3E}">
        <p14:creationId xmlns:p14="http://schemas.microsoft.com/office/powerpoint/2010/main" val="893089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With a</a:t>
            </a:r>
            <a:r>
              <a:rPr lang="en-US" baseline="0" dirty="0" smtClean="0"/>
              <a:t> restart strategy, there is a danger that an application may enter </a:t>
            </a:r>
            <a:r>
              <a:rPr lang="en-US" baseline="0" smtClean="0"/>
              <a:t>an infinite </a:t>
            </a:r>
            <a:r>
              <a:rPr lang="en-US" baseline="0" dirty="0" smtClean="0"/>
              <a:t>loop restarting an actor that simply fails again on the next message. For this reason, it is possible to fine tune the strategy so that a limit can be placed on the number of times that an actor can be restarted.</a:t>
            </a:r>
          </a:p>
          <a:p>
            <a:r>
              <a:rPr lang="en-US" baseline="0" dirty="0" smtClean="0"/>
              <a:t>The property </a:t>
            </a:r>
            <a:r>
              <a:rPr lang="en-US" baseline="0" dirty="0" err="1" smtClean="0"/>
              <a:t>maxNrOfRetries</a:t>
            </a:r>
            <a:r>
              <a:rPr lang="en-US" baseline="0" dirty="0" smtClean="0"/>
              <a:t> places a maximum value of restarts, when this is exceeded the actor is stopped and no further attempt is made to restart.</a:t>
            </a:r>
          </a:p>
          <a:p>
            <a:r>
              <a:rPr lang="en-US" baseline="0" dirty="0" smtClean="0"/>
              <a:t>This can be further modified by setting a value for the property </a:t>
            </a:r>
            <a:r>
              <a:rPr lang="en-US" baseline="0" dirty="0" err="1" smtClean="0"/>
              <a:t>withinTimeRange</a:t>
            </a:r>
            <a:r>
              <a:rPr lang="en-US" baseline="0" dirty="0" smtClean="0"/>
              <a:t>, in this case the actor is stopped after the specified number of restarts within the timespan specified, so in the example the actor is stopped after 5 restarts within a 1 minute timespan.</a:t>
            </a:r>
            <a:endParaRPr lang="en-US" dirty="0"/>
          </a:p>
        </p:txBody>
      </p:sp>
    </p:spTree>
    <p:extLst>
      <p:ext uri="{BB962C8B-B14F-4D97-AF65-F5344CB8AC3E}">
        <p14:creationId xmlns:p14="http://schemas.microsoft.com/office/powerpoint/2010/main" val="54500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examine the issues surrounding failure, consider the following simple</a:t>
            </a:r>
            <a:r>
              <a:rPr lang="en-US" baseline="0" dirty="0" smtClean="0"/>
              <a:t> example application.</a:t>
            </a:r>
          </a:p>
          <a:p>
            <a:r>
              <a:rPr lang="en-US" baseline="0" dirty="0" smtClean="0"/>
              <a:t>We define four message types, each requesting the performing of a simple arithmetic operation on two integers. The message requesting the operation is sent to the main </a:t>
            </a:r>
            <a:r>
              <a:rPr lang="en-US" baseline="0" dirty="0" err="1" smtClean="0"/>
              <a:t>Arith</a:t>
            </a:r>
            <a:r>
              <a:rPr lang="en-US" baseline="0" dirty="0" smtClean="0"/>
              <a:t> actor, which forwards it to another "worker" actor, which knows how to carry out the operation.</a:t>
            </a:r>
            <a:endParaRPr lang="en-US" dirty="0"/>
          </a:p>
        </p:txBody>
      </p:sp>
    </p:spTree>
    <p:extLst>
      <p:ext uri="{BB962C8B-B14F-4D97-AF65-F5344CB8AC3E}">
        <p14:creationId xmlns:p14="http://schemas.microsoft.com/office/powerpoint/2010/main" val="21997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the definitions of the request</a:t>
            </a:r>
            <a:r>
              <a:rPr lang="en-US" baseline="0" dirty="0" smtClean="0"/>
              <a:t> messages, and the controlling actor, which sets up the child worker actors and then forwards the appropriate requests to them.</a:t>
            </a:r>
            <a:endParaRPr lang="en-US" dirty="0"/>
          </a:p>
        </p:txBody>
      </p:sp>
    </p:spTree>
    <p:extLst>
      <p:ext uri="{BB962C8B-B14F-4D97-AF65-F5344CB8AC3E}">
        <p14:creationId xmlns:p14="http://schemas.microsoft.com/office/powerpoint/2010/main" val="40662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an example of one of the worker actors, to perform additions. The other worker</a:t>
            </a:r>
            <a:r>
              <a:rPr lang="en-US" baseline="0" dirty="0" smtClean="0"/>
              <a:t> actors will be very similar. </a:t>
            </a:r>
          </a:p>
          <a:p>
            <a:r>
              <a:rPr lang="en-US" baseline="0" dirty="0" smtClean="0"/>
              <a:t>Then we see the driver program, which creates the controlling actor (this causes the workers to be created), and sends two requests before closing down. Notice that the workers do not reply, simply log the result of each calculation (this is for simplicity).</a:t>
            </a:r>
            <a:endParaRPr lang="en-US" dirty="0"/>
          </a:p>
        </p:txBody>
      </p:sp>
    </p:spTree>
    <p:extLst>
      <p:ext uri="{BB962C8B-B14F-4D97-AF65-F5344CB8AC3E}">
        <p14:creationId xmlns:p14="http://schemas.microsoft.com/office/powerpoint/2010/main" val="69141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an example of one of the worker actors, to perform additions. The other worker</a:t>
            </a:r>
            <a:r>
              <a:rPr lang="en-US" baseline="0" dirty="0" smtClean="0"/>
              <a:t> actors will be very similar. </a:t>
            </a:r>
          </a:p>
          <a:p>
            <a:r>
              <a:rPr lang="en-US" baseline="0" dirty="0" smtClean="0"/>
              <a:t>Then we see the driver program, which creates the controlling actor (this causes the workers to be created), and sends two requests before closing down. Notice that the workers do not reply, simply log the result of each calculation (this is for simplicity).</a:t>
            </a:r>
            <a:endParaRPr lang="en-US" dirty="0"/>
          </a:p>
        </p:txBody>
      </p:sp>
    </p:spTree>
    <p:extLst>
      <p:ext uri="{BB962C8B-B14F-4D97-AF65-F5344CB8AC3E}">
        <p14:creationId xmlns:p14="http://schemas.microsoft.com/office/powerpoint/2010/main" val="181731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Now consider a request to divide</a:t>
            </a:r>
            <a:r>
              <a:rPr lang="en-US" baseline="0" dirty="0" smtClean="0"/>
              <a:t> 2 by 0. This is clearly not a valid request, and if we attempt to calculate 2/0 then an </a:t>
            </a:r>
            <a:r>
              <a:rPr lang="en-US" baseline="0" dirty="0" err="1" smtClean="0"/>
              <a:t>AritmeticException</a:t>
            </a:r>
            <a:r>
              <a:rPr lang="en-US" baseline="0" dirty="0" smtClean="0"/>
              <a:t> will be thrown.</a:t>
            </a:r>
          </a:p>
          <a:p>
            <a:r>
              <a:rPr lang="en-US" baseline="0" dirty="0" smtClean="0"/>
              <a:t>The question is – how should this be handled?</a:t>
            </a:r>
            <a:endParaRPr lang="en-US" dirty="0"/>
          </a:p>
        </p:txBody>
      </p:sp>
    </p:spTree>
    <p:extLst>
      <p:ext uri="{BB962C8B-B14F-4D97-AF65-F5344CB8AC3E}">
        <p14:creationId xmlns:p14="http://schemas.microsoft.com/office/powerpoint/2010/main" val="126640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a traditional monolithic application,</a:t>
            </a:r>
            <a:r>
              <a:rPr lang="en-US" baseline="0" dirty="0" smtClean="0"/>
              <a:t> failure handling becomes an often complex part of the functionality.</a:t>
            </a:r>
          </a:p>
          <a:p>
            <a:r>
              <a:rPr lang="en-US" baseline="0" dirty="0" smtClean="0"/>
              <a:t>By failures, we mean exceptions being thrown. All exceptions in </a:t>
            </a:r>
            <a:r>
              <a:rPr lang="en-US" baseline="0" dirty="0" err="1" smtClean="0"/>
              <a:t>Scala</a:t>
            </a:r>
            <a:r>
              <a:rPr lang="en-US" baseline="0" dirty="0" smtClean="0"/>
              <a:t> are unchecked, meaning </a:t>
            </a:r>
            <a:endParaRPr lang="en-US" dirty="0"/>
          </a:p>
        </p:txBody>
      </p:sp>
    </p:spTree>
    <p:extLst>
      <p:ext uri="{BB962C8B-B14F-4D97-AF65-F5344CB8AC3E}">
        <p14:creationId xmlns:p14="http://schemas.microsoft.com/office/powerpoint/2010/main" val="13188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When dealing with a hierarchy</a:t>
            </a:r>
            <a:r>
              <a:rPr lang="en-US" baseline="0" dirty="0" smtClean="0"/>
              <a:t> of essentially independent processing units, there are a number of possible effects that a failure should have. </a:t>
            </a:r>
          </a:p>
          <a:p>
            <a:r>
              <a:rPr lang="en-US" baseline="0" dirty="0" smtClean="0"/>
              <a:t>In </a:t>
            </a:r>
            <a:r>
              <a:rPr lang="en-US" baseline="0" dirty="0" err="1" smtClean="0"/>
              <a:t>Akka</a:t>
            </a:r>
            <a:r>
              <a:rPr lang="en-US" baseline="0" dirty="0" smtClean="0"/>
              <a:t>, the parent of an actor will make a decision on how far the effect of a failure will spread. The simplest is to </a:t>
            </a:r>
            <a:r>
              <a:rPr lang="en-US" baseline="0" dirty="0" err="1" smtClean="0"/>
              <a:t>localise</a:t>
            </a:r>
            <a:r>
              <a:rPr lang="en-US" baseline="0" dirty="0" smtClean="0"/>
              <a:t> the failure to the causing actor. None of its siblings will know of the failure. The failing actor could simply continue as if nothing has happened, or it could restart itself, </a:t>
            </a:r>
            <a:r>
              <a:rPr lang="en-US" baseline="0" dirty="0" err="1" smtClean="0"/>
              <a:t>reinitialising</a:t>
            </a:r>
            <a:r>
              <a:rPr lang="en-US" baseline="0" dirty="0" smtClean="0"/>
              <a:t> any internal state that may have been corrupted as a result of the problem.</a:t>
            </a:r>
          </a:p>
          <a:p>
            <a:endParaRPr lang="en-US" baseline="0" dirty="0" smtClean="0"/>
          </a:p>
          <a:p>
            <a:r>
              <a:rPr lang="en-US" baseline="0" smtClean="0"/>
              <a:t>@exhibit</a:t>
            </a:r>
            <a:endParaRPr lang="en-US" dirty="0"/>
          </a:p>
        </p:txBody>
      </p:sp>
    </p:spTree>
    <p:extLst>
      <p:ext uri="{BB962C8B-B14F-4D97-AF65-F5344CB8AC3E}">
        <p14:creationId xmlns:p14="http://schemas.microsoft.com/office/powerpoint/2010/main" val="16204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failure in</a:t>
            </a:r>
            <a:r>
              <a:rPr lang="en-US" baseline="0" dirty="0" smtClean="0"/>
              <a:t> one actor may have an effect on its siblings, so the parent actor may decide to restart all of its children when one of them experiences a failure.</a:t>
            </a:r>
            <a:endParaRPr lang="en-US" dirty="0"/>
          </a:p>
        </p:txBody>
      </p:sp>
    </p:spTree>
    <p:extLst>
      <p:ext uri="{BB962C8B-B14F-4D97-AF65-F5344CB8AC3E}">
        <p14:creationId xmlns:p14="http://schemas.microsoft.com/office/powerpoint/2010/main" val="176289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8/25/16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8/25/16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8/25/16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8/25/16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8/25/16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8/25/16</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Fault Handing</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Handling Options</a:t>
            </a:r>
            <a:endParaRPr lang="en-US" dirty="0"/>
          </a:p>
        </p:txBody>
      </p:sp>
      <p:sp>
        <p:nvSpPr>
          <p:cNvPr id="3" name="Content Placeholder 2"/>
          <p:cNvSpPr>
            <a:spLocks noGrp="1"/>
          </p:cNvSpPr>
          <p:nvPr>
            <p:ph idx="1"/>
          </p:nvPr>
        </p:nvSpPr>
        <p:spPr>
          <a:xfrm>
            <a:off x="622369" y="1188015"/>
            <a:ext cx="3238500" cy="3556000"/>
          </a:xfrm>
        </p:spPr>
        <p:txBody>
          <a:bodyPr/>
          <a:lstStyle/>
          <a:p>
            <a:r>
              <a:rPr lang="en-US" dirty="0" smtClean="0"/>
              <a:t>Failure affects actor </a:t>
            </a:r>
            <a:br>
              <a:rPr lang="en-US" dirty="0" smtClean="0"/>
            </a:br>
            <a:r>
              <a:rPr lang="en-US" dirty="0" smtClean="0"/>
              <a:t>and</a:t>
            </a:r>
            <a:r>
              <a:rPr lang="en-US" dirty="0"/>
              <a:t> </a:t>
            </a:r>
            <a:r>
              <a:rPr lang="en-US" dirty="0" smtClean="0"/>
              <a:t>siblings</a:t>
            </a:r>
          </a:p>
          <a:p>
            <a:pPr lvl="2"/>
            <a:endParaRPr lang="en-US" dirty="0"/>
          </a:p>
        </p:txBody>
      </p:sp>
      <p:cxnSp>
        <p:nvCxnSpPr>
          <p:cNvPr id="4" name="Straight Connector 3"/>
          <p:cNvCxnSpPr/>
          <p:nvPr/>
        </p:nvCxnSpPr>
        <p:spPr bwMode="auto">
          <a:xfrm flipH="1">
            <a:off x="4889501" y="20320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p:cNvCxnSpPr/>
          <p:nvPr/>
        </p:nvCxnSpPr>
        <p:spPr bwMode="auto">
          <a:xfrm>
            <a:off x="5334000" y="20320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p:cNvSpPr txBox="1"/>
          <p:nvPr/>
        </p:nvSpPr>
        <p:spPr>
          <a:xfrm>
            <a:off x="4762500" y="1143000"/>
            <a:ext cx="1210588" cy="297454"/>
          </a:xfrm>
          <a:prstGeom prst="rect">
            <a:avLst/>
          </a:prstGeom>
          <a:noFill/>
        </p:spPr>
        <p:txBody>
          <a:bodyPr wrap="none" rtlCol="0">
            <a:spAutoFit/>
          </a:bodyPr>
          <a:lstStyle/>
          <a:p>
            <a:r>
              <a:rPr lang="en-US" sz="1333" dirty="0">
                <a:latin typeface="Courier"/>
                <a:cs typeface="Courier"/>
              </a:rPr>
              <a:t>Arithmetic</a:t>
            </a:r>
            <a:endParaRPr lang="en-US" sz="1333" dirty="0">
              <a:latin typeface="Courier"/>
              <a:cs typeface="Courier"/>
            </a:endParaRPr>
          </a:p>
        </p:txBody>
      </p:sp>
      <p:grpSp>
        <p:nvGrpSpPr>
          <p:cNvPr id="7" name="Group 6"/>
          <p:cNvGrpSpPr/>
          <p:nvPr/>
        </p:nvGrpSpPr>
        <p:grpSpPr>
          <a:xfrm>
            <a:off x="4965291" y="1587500"/>
            <a:ext cx="497758" cy="504265"/>
            <a:chOff x="6872749" y="2743200"/>
            <a:chExt cx="597310" cy="605118"/>
          </a:xfrm>
        </p:grpSpPr>
        <p:sp>
          <p:nvSpPr>
            <p:cNvPr id="8" name="Oval 7"/>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9" name="TextBox 8"/>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endParaRPr lang="en-US" sz="1333" dirty="0">
                <a:latin typeface="Courier"/>
                <a:cs typeface="Courier"/>
              </a:endParaRPr>
            </a:p>
          </p:txBody>
        </p:sp>
      </p:grpSp>
      <p:grpSp>
        <p:nvGrpSpPr>
          <p:cNvPr id="10" name="Group 9"/>
          <p:cNvGrpSpPr/>
          <p:nvPr/>
        </p:nvGrpSpPr>
        <p:grpSpPr>
          <a:xfrm>
            <a:off x="4410356" y="2159000"/>
            <a:ext cx="654118" cy="598030"/>
            <a:chOff x="6172200" y="3512954"/>
            <a:chExt cx="784942" cy="717636"/>
          </a:xfrm>
        </p:grpSpPr>
        <p:sp>
          <p:nvSpPr>
            <p:cNvPr id="11" name="Oval 10"/>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2" name="TextBox 11"/>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endParaRPr lang="en-US" sz="1333" dirty="0">
                <a:latin typeface="Courier"/>
                <a:cs typeface="Courier"/>
              </a:endParaRPr>
            </a:p>
          </p:txBody>
        </p:sp>
      </p:grpSp>
      <p:grpSp>
        <p:nvGrpSpPr>
          <p:cNvPr id="13" name="Group 12"/>
          <p:cNvGrpSpPr/>
          <p:nvPr/>
        </p:nvGrpSpPr>
        <p:grpSpPr>
          <a:xfrm>
            <a:off x="5206999" y="2159000"/>
            <a:ext cx="800219" cy="598030"/>
            <a:chOff x="7391400" y="3512954"/>
            <a:chExt cx="960263" cy="717636"/>
          </a:xfrm>
        </p:grpSpPr>
        <p:sp>
          <p:nvSpPr>
            <p:cNvPr id="14" name="Oval 13"/>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5" name="TextBox 14"/>
            <p:cNvSpPr txBox="1"/>
            <p:nvPr/>
          </p:nvSpPr>
          <p:spPr>
            <a:xfrm>
              <a:off x="7391400" y="3702495"/>
              <a:ext cx="960263" cy="356945"/>
            </a:xfrm>
            <a:prstGeom prst="rect">
              <a:avLst/>
            </a:prstGeom>
            <a:noFill/>
          </p:spPr>
          <p:txBody>
            <a:bodyPr wrap="none" rtlCol="0">
              <a:spAutoFit/>
            </a:bodyPr>
            <a:lstStyle/>
            <a:p>
              <a:r>
                <a:rPr lang="en-US" sz="1333" dirty="0">
                  <a:solidFill>
                    <a:schemeClr val="bg2">
                      <a:lumMod val="60000"/>
                      <a:lumOff val="40000"/>
                    </a:schemeClr>
                  </a:solidFill>
                  <a:latin typeface="Courier"/>
                  <a:cs typeface="Courier"/>
                </a:rPr>
                <a:t>system</a:t>
              </a:r>
              <a:endParaRPr lang="en-US" sz="1333" dirty="0">
                <a:solidFill>
                  <a:schemeClr val="bg2">
                    <a:lumMod val="60000"/>
                    <a:lumOff val="40000"/>
                  </a:schemeClr>
                </a:solidFill>
                <a:latin typeface="Courier"/>
                <a:cs typeface="Courier"/>
              </a:endParaRPr>
            </a:p>
          </p:txBody>
        </p:sp>
      </p:grpSp>
      <p:grpSp>
        <p:nvGrpSpPr>
          <p:cNvPr id="16" name="Group 15"/>
          <p:cNvGrpSpPr/>
          <p:nvPr/>
        </p:nvGrpSpPr>
        <p:grpSpPr>
          <a:xfrm>
            <a:off x="5778500" y="4127500"/>
            <a:ext cx="654118" cy="598030"/>
            <a:chOff x="7086600" y="4876800"/>
            <a:chExt cx="784942" cy="717636"/>
          </a:xfrm>
          <a:solidFill>
            <a:srgbClr val="FF0000"/>
          </a:solidFill>
        </p:grpSpPr>
        <p:sp>
          <p:nvSpPr>
            <p:cNvPr id="17" name="Oval 16"/>
            <p:cNvSpPr/>
            <p:nvPr/>
          </p:nvSpPr>
          <p:spPr bwMode="auto">
            <a:xfrm>
              <a:off x="7086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8" name="TextBox 17"/>
            <p:cNvSpPr txBox="1"/>
            <p:nvPr/>
          </p:nvSpPr>
          <p:spPr>
            <a:xfrm>
              <a:off x="7200790" y="5066341"/>
              <a:ext cx="590932" cy="356945"/>
            </a:xfrm>
            <a:prstGeom prst="rect">
              <a:avLst/>
            </a:prstGeom>
            <a:grpFill/>
          </p:spPr>
          <p:txBody>
            <a:bodyPr wrap="none" rtlCol="0">
              <a:spAutoFit/>
            </a:bodyPr>
            <a:lstStyle/>
            <a:p>
              <a:r>
                <a:rPr lang="en-US" sz="1333" dirty="0" err="1">
                  <a:solidFill>
                    <a:schemeClr val="bg1"/>
                  </a:solidFill>
                  <a:latin typeface="Courier"/>
                  <a:cs typeface="Courier"/>
                </a:rPr>
                <a:t>Div</a:t>
              </a:r>
              <a:endParaRPr lang="en-US" sz="1333" dirty="0">
                <a:solidFill>
                  <a:schemeClr val="bg1"/>
                </a:solidFill>
                <a:latin typeface="Courier"/>
                <a:cs typeface="Courier"/>
              </a:endParaRPr>
            </a:p>
          </p:txBody>
        </p:sp>
      </p:grpSp>
      <p:cxnSp>
        <p:nvCxnSpPr>
          <p:cNvPr id="19" name="Straight Connector 18"/>
          <p:cNvCxnSpPr>
            <a:stCxn id="11" idx="4"/>
          </p:cNvCxnSpPr>
          <p:nvPr/>
        </p:nvCxnSpPr>
        <p:spPr bwMode="auto">
          <a:xfrm flipH="1">
            <a:off x="4718210" y="2757030"/>
            <a:ext cx="19206" cy="41797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19"/>
          <p:cNvCxnSpPr>
            <a:endCxn id="17" idx="0"/>
          </p:cNvCxnSpPr>
          <p:nvPr/>
        </p:nvCxnSpPr>
        <p:spPr bwMode="auto">
          <a:xfrm>
            <a:off x="4953001" y="3619500"/>
            <a:ext cx="1152559"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21" name="Group 20"/>
          <p:cNvGrpSpPr/>
          <p:nvPr/>
        </p:nvGrpSpPr>
        <p:grpSpPr>
          <a:xfrm>
            <a:off x="4826000" y="4127500"/>
            <a:ext cx="654118" cy="598030"/>
            <a:chOff x="5943600" y="4876800"/>
            <a:chExt cx="784942" cy="717636"/>
          </a:xfrm>
          <a:solidFill>
            <a:srgbClr val="FF0000"/>
          </a:solidFill>
        </p:grpSpPr>
        <p:sp>
          <p:nvSpPr>
            <p:cNvPr id="22" name="Oval 21"/>
            <p:cNvSpPr/>
            <p:nvPr/>
          </p:nvSpPr>
          <p:spPr bwMode="auto">
            <a:xfrm>
              <a:off x="5943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solidFill>
                  <a:schemeClr val="bg1"/>
                </a:solidFill>
                <a:latin typeface="Arial" charset="0"/>
                <a:ea typeface="ＭＳ Ｐゴシック" charset="0"/>
              </a:endParaRPr>
            </a:p>
          </p:txBody>
        </p:sp>
        <p:sp>
          <p:nvSpPr>
            <p:cNvPr id="23" name="TextBox 22"/>
            <p:cNvSpPr txBox="1"/>
            <p:nvPr/>
          </p:nvSpPr>
          <p:spPr>
            <a:xfrm>
              <a:off x="6059042" y="5066341"/>
              <a:ext cx="590932" cy="356945"/>
            </a:xfrm>
            <a:prstGeom prst="rect">
              <a:avLst/>
            </a:prstGeom>
            <a:grpFill/>
          </p:spPr>
          <p:txBody>
            <a:bodyPr wrap="none" rtlCol="0">
              <a:spAutoFit/>
            </a:bodyPr>
            <a:lstStyle/>
            <a:p>
              <a:r>
                <a:rPr lang="en-US" sz="1333" dirty="0" err="1">
                  <a:solidFill>
                    <a:schemeClr val="bg1"/>
                  </a:solidFill>
                  <a:latin typeface="Courier"/>
                  <a:cs typeface="Courier"/>
                </a:rPr>
                <a:t>Mul</a:t>
              </a:r>
              <a:endParaRPr lang="en-US" sz="1333" dirty="0">
                <a:solidFill>
                  <a:schemeClr val="bg1"/>
                </a:solidFill>
                <a:latin typeface="Courier"/>
                <a:cs typeface="Courier"/>
              </a:endParaRPr>
            </a:p>
          </p:txBody>
        </p:sp>
      </p:grpSp>
      <p:grpSp>
        <p:nvGrpSpPr>
          <p:cNvPr id="24" name="Group 23"/>
          <p:cNvGrpSpPr/>
          <p:nvPr/>
        </p:nvGrpSpPr>
        <p:grpSpPr>
          <a:xfrm>
            <a:off x="3873500" y="4127500"/>
            <a:ext cx="654118" cy="598030"/>
            <a:chOff x="4800600" y="4876800"/>
            <a:chExt cx="784942" cy="717636"/>
          </a:xfrm>
          <a:solidFill>
            <a:srgbClr val="FF0000"/>
          </a:solidFill>
        </p:grpSpPr>
        <p:sp>
          <p:nvSpPr>
            <p:cNvPr id="25" name="Oval 24"/>
            <p:cNvSpPr/>
            <p:nvPr/>
          </p:nvSpPr>
          <p:spPr bwMode="auto">
            <a:xfrm>
              <a:off x="4800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solidFill>
                  <a:schemeClr val="bg1"/>
                </a:solidFill>
                <a:latin typeface="Arial" charset="0"/>
                <a:ea typeface="ＭＳ Ｐゴシック" charset="0"/>
              </a:endParaRPr>
            </a:p>
          </p:txBody>
        </p:sp>
        <p:sp>
          <p:nvSpPr>
            <p:cNvPr id="26" name="TextBox 25"/>
            <p:cNvSpPr txBox="1"/>
            <p:nvPr/>
          </p:nvSpPr>
          <p:spPr>
            <a:xfrm>
              <a:off x="4916042" y="5066341"/>
              <a:ext cx="590932" cy="356945"/>
            </a:xfrm>
            <a:prstGeom prst="rect">
              <a:avLst/>
            </a:prstGeom>
            <a:grpFill/>
          </p:spPr>
          <p:txBody>
            <a:bodyPr wrap="none" rtlCol="0">
              <a:spAutoFit/>
            </a:bodyPr>
            <a:lstStyle/>
            <a:p>
              <a:r>
                <a:rPr lang="en-US" sz="1333" dirty="0">
                  <a:solidFill>
                    <a:schemeClr val="bg1"/>
                  </a:solidFill>
                  <a:latin typeface="Courier"/>
                  <a:cs typeface="Courier"/>
                </a:rPr>
                <a:t>Sub</a:t>
              </a:r>
              <a:endParaRPr lang="en-US" sz="1333" dirty="0">
                <a:solidFill>
                  <a:schemeClr val="bg1"/>
                </a:solidFill>
                <a:latin typeface="Courier"/>
                <a:cs typeface="Courier"/>
              </a:endParaRPr>
            </a:p>
          </p:txBody>
        </p:sp>
      </p:grpSp>
      <p:grpSp>
        <p:nvGrpSpPr>
          <p:cNvPr id="27" name="Group 26"/>
          <p:cNvGrpSpPr/>
          <p:nvPr/>
        </p:nvGrpSpPr>
        <p:grpSpPr>
          <a:xfrm>
            <a:off x="2921000" y="4127500"/>
            <a:ext cx="654118" cy="598030"/>
            <a:chOff x="3657600" y="4876800"/>
            <a:chExt cx="784942" cy="717636"/>
          </a:xfrm>
          <a:solidFill>
            <a:srgbClr val="FF0000"/>
          </a:solidFill>
        </p:grpSpPr>
        <p:sp>
          <p:nvSpPr>
            <p:cNvPr id="28" name="Oval 27"/>
            <p:cNvSpPr/>
            <p:nvPr/>
          </p:nvSpPr>
          <p:spPr bwMode="auto">
            <a:xfrm>
              <a:off x="3657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solidFill>
                  <a:schemeClr val="bg1"/>
                </a:solidFill>
                <a:latin typeface="Arial" charset="0"/>
                <a:ea typeface="ＭＳ Ｐゴシック" charset="0"/>
              </a:endParaRPr>
            </a:p>
          </p:txBody>
        </p:sp>
        <p:sp>
          <p:nvSpPr>
            <p:cNvPr id="29" name="TextBox 28"/>
            <p:cNvSpPr txBox="1"/>
            <p:nvPr/>
          </p:nvSpPr>
          <p:spPr>
            <a:xfrm>
              <a:off x="3773042" y="5066341"/>
              <a:ext cx="590932" cy="356945"/>
            </a:xfrm>
            <a:prstGeom prst="rect">
              <a:avLst/>
            </a:prstGeom>
            <a:grpFill/>
          </p:spPr>
          <p:txBody>
            <a:bodyPr wrap="none" rtlCol="0">
              <a:spAutoFit/>
            </a:bodyPr>
            <a:lstStyle/>
            <a:p>
              <a:r>
                <a:rPr lang="en-US" sz="1333" dirty="0">
                  <a:solidFill>
                    <a:schemeClr val="bg1"/>
                  </a:solidFill>
                  <a:latin typeface="Courier"/>
                  <a:cs typeface="Courier"/>
                </a:rPr>
                <a:t>Add</a:t>
              </a:r>
              <a:endParaRPr lang="en-US" sz="1333" dirty="0">
                <a:solidFill>
                  <a:schemeClr val="bg1"/>
                </a:solidFill>
                <a:latin typeface="Courier"/>
                <a:cs typeface="Courier"/>
              </a:endParaRPr>
            </a:p>
          </p:txBody>
        </p:sp>
      </p:grpSp>
      <p:cxnSp>
        <p:nvCxnSpPr>
          <p:cNvPr id="30" name="Straight Connector 29"/>
          <p:cNvCxnSpPr>
            <a:endCxn id="22" idx="0"/>
          </p:cNvCxnSpPr>
          <p:nvPr/>
        </p:nvCxnSpPr>
        <p:spPr bwMode="auto">
          <a:xfrm>
            <a:off x="4826001" y="3746500"/>
            <a:ext cx="327059"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p:cNvCxnSpPr>
            <a:endCxn id="25" idx="0"/>
          </p:cNvCxnSpPr>
          <p:nvPr/>
        </p:nvCxnSpPr>
        <p:spPr bwMode="auto">
          <a:xfrm flipH="1">
            <a:off x="4200559" y="3746500"/>
            <a:ext cx="371442"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p:cNvCxnSpPr>
            <a:endCxn id="28" idx="0"/>
          </p:cNvCxnSpPr>
          <p:nvPr/>
        </p:nvCxnSpPr>
        <p:spPr bwMode="auto">
          <a:xfrm flipH="1">
            <a:off x="3248059" y="3619500"/>
            <a:ext cx="1196942"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Oval 32"/>
          <p:cNvSpPr/>
          <p:nvPr/>
        </p:nvSpPr>
        <p:spPr bwMode="auto">
          <a:xfrm>
            <a:off x="4381500" y="3175000"/>
            <a:ext cx="654118" cy="598030"/>
          </a:xfrm>
          <a:prstGeom prst="ellipse">
            <a:avLst/>
          </a:prstGeom>
          <a:solidFill>
            <a:srgbClr val="FFCD64"/>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4" name="TextBox 33"/>
          <p:cNvSpPr txBox="1"/>
          <p:nvPr/>
        </p:nvSpPr>
        <p:spPr>
          <a:xfrm>
            <a:off x="4384731" y="3299614"/>
            <a:ext cx="697627" cy="297454"/>
          </a:xfrm>
          <a:prstGeom prst="rect">
            <a:avLst/>
          </a:prstGeom>
          <a:noFill/>
        </p:spPr>
        <p:txBody>
          <a:bodyPr wrap="none" rtlCol="0">
            <a:spAutoFit/>
          </a:bodyPr>
          <a:lstStyle/>
          <a:p>
            <a:r>
              <a:rPr lang="en-US" sz="1333" dirty="0" err="1">
                <a:latin typeface="Courier"/>
                <a:cs typeface="Courier"/>
              </a:rPr>
              <a:t>Arith</a:t>
            </a:r>
            <a:endParaRPr lang="en-US" sz="1333" dirty="0">
              <a:latin typeface="Courier"/>
              <a:cs typeface="Courier"/>
            </a:endParaRPr>
          </a:p>
        </p:txBody>
      </p:sp>
      <p:sp>
        <p:nvSpPr>
          <p:cNvPr id="35" name="TextBox 34"/>
          <p:cNvSpPr txBox="1"/>
          <p:nvPr/>
        </p:nvSpPr>
        <p:spPr>
          <a:xfrm>
            <a:off x="5651500" y="3746500"/>
            <a:ext cx="724878" cy="297454"/>
          </a:xfrm>
          <a:prstGeom prst="rect">
            <a:avLst/>
          </a:prstGeom>
          <a:solidFill>
            <a:srgbClr val="FFFFFF"/>
          </a:solidFill>
          <a:ln>
            <a:solidFill>
              <a:srgbClr val="000000"/>
            </a:solidFill>
          </a:ln>
        </p:spPr>
        <p:txBody>
          <a:bodyPr wrap="none" rtlCol="0">
            <a:spAutoFit/>
          </a:bodyPr>
          <a:lstStyle/>
          <a:p>
            <a:r>
              <a:rPr lang="en-US" sz="1333" dirty="0" err="1"/>
              <a:t>Div</a:t>
            </a:r>
            <a:r>
              <a:rPr lang="en-US" sz="1333" dirty="0"/>
              <a:t>(2,0)</a:t>
            </a:r>
            <a:endParaRPr lang="en-US" sz="1333" dirty="0"/>
          </a:p>
        </p:txBody>
      </p:sp>
      <p:pic>
        <p:nvPicPr>
          <p:cNvPr id="36" name="Picture 35" descr="lightning_01.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3175000"/>
            <a:ext cx="814917" cy="1160288"/>
          </a:xfrm>
          <a:prstGeom prst="rect">
            <a:avLst/>
          </a:prstGeom>
        </p:spPr>
      </p:pic>
    </p:spTree>
    <p:extLst>
      <p:ext uri="{BB962C8B-B14F-4D97-AF65-F5344CB8AC3E}">
        <p14:creationId xmlns:p14="http://schemas.microsoft.com/office/powerpoint/2010/main" val="52653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Handling Options</a:t>
            </a:r>
            <a:endParaRPr lang="en-US" dirty="0"/>
          </a:p>
        </p:txBody>
      </p:sp>
      <p:sp>
        <p:nvSpPr>
          <p:cNvPr id="3" name="Content Placeholder 2"/>
          <p:cNvSpPr>
            <a:spLocks noGrp="1"/>
          </p:cNvSpPr>
          <p:nvPr>
            <p:ph idx="1"/>
          </p:nvPr>
        </p:nvSpPr>
        <p:spPr>
          <a:xfrm>
            <a:off x="640732" y="1143000"/>
            <a:ext cx="3238500" cy="3556000"/>
          </a:xfrm>
        </p:spPr>
        <p:txBody>
          <a:bodyPr/>
          <a:lstStyle/>
          <a:p>
            <a:r>
              <a:rPr lang="en-US" dirty="0" smtClean="0"/>
              <a:t>Propagate to higher</a:t>
            </a:r>
            <a:br>
              <a:rPr lang="en-US" dirty="0" smtClean="0"/>
            </a:br>
            <a:r>
              <a:rPr lang="en-US" dirty="0" smtClean="0"/>
              <a:t>level controller</a:t>
            </a:r>
          </a:p>
          <a:p>
            <a:pPr lvl="2"/>
            <a:endParaRPr lang="en-US" dirty="0"/>
          </a:p>
          <a:p>
            <a:r>
              <a:rPr lang="en-US" dirty="0" smtClean="0"/>
              <a:t>Failure affects entire processing tree</a:t>
            </a:r>
          </a:p>
        </p:txBody>
      </p:sp>
      <p:cxnSp>
        <p:nvCxnSpPr>
          <p:cNvPr id="4" name="Straight Connector 3"/>
          <p:cNvCxnSpPr/>
          <p:nvPr/>
        </p:nvCxnSpPr>
        <p:spPr bwMode="auto">
          <a:xfrm flipH="1">
            <a:off x="4889501" y="20320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p:cNvCxnSpPr/>
          <p:nvPr/>
        </p:nvCxnSpPr>
        <p:spPr bwMode="auto">
          <a:xfrm>
            <a:off x="5334000" y="20320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p:cNvSpPr txBox="1"/>
          <p:nvPr/>
        </p:nvSpPr>
        <p:spPr>
          <a:xfrm>
            <a:off x="4762500" y="1143000"/>
            <a:ext cx="1210588" cy="297454"/>
          </a:xfrm>
          <a:prstGeom prst="rect">
            <a:avLst/>
          </a:prstGeom>
          <a:noFill/>
        </p:spPr>
        <p:txBody>
          <a:bodyPr wrap="none" rtlCol="0">
            <a:spAutoFit/>
          </a:bodyPr>
          <a:lstStyle/>
          <a:p>
            <a:r>
              <a:rPr lang="en-US" sz="1333" dirty="0">
                <a:latin typeface="Courier"/>
                <a:cs typeface="Courier"/>
              </a:rPr>
              <a:t>Arithmetic</a:t>
            </a:r>
            <a:endParaRPr lang="en-US" sz="1333" dirty="0">
              <a:latin typeface="Courier"/>
              <a:cs typeface="Courier"/>
            </a:endParaRPr>
          </a:p>
        </p:txBody>
      </p:sp>
      <p:grpSp>
        <p:nvGrpSpPr>
          <p:cNvPr id="7" name="Group 6"/>
          <p:cNvGrpSpPr/>
          <p:nvPr/>
        </p:nvGrpSpPr>
        <p:grpSpPr>
          <a:xfrm>
            <a:off x="4965291" y="1587500"/>
            <a:ext cx="497758" cy="504265"/>
            <a:chOff x="6872749" y="2743200"/>
            <a:chExt cx="597310" cy="605118"/>
          </a:xfrm>
        </p:grpSpPr>
        <p:sp>
          <p:nvSpPr>
            <p:cNvPr id="8" name="Oval 7"/>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9" name="TextBox 8"/>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endParaRPr lang="en-US" sz="1333" dirty="0">
                <a:latin typeface="Courier"/>
                <a:cs typeface="Courier"/>
              </a:endParaRPr>
            </a:p>
          </p:txBody>
        </p:sp>
      </p:grpSp>
      <p:grpSp>
        <p:nvGrpSpPr>
          <p:cNvPr id="10" name="Group 9"/>
          <p:cNvGrpSpPr/>
          <p:nvPr/>
        </p:nvGrpSpPr>
        <p:grpSpPr>
          <a:xfrm>
            <a:off x="4410356" y="2159000"/>
            <a:ext cx="654118" cy="598030"/>
            <a:chOff x="6172200" y="3512954"/>
            <a:chExt cx="784942" cy="717636"/>
          </a:xfrm>
          <a:solidFill>
            <a:srgbClr val="FFCD64"/>
          </a:solidFill>
        </p:grpSpPr>
        <p:sp>
          <p:nvSpPr>
            <p:cNvPr id="11" name="Oval 10"/>
            <p:cNvSpPr/>
            <p:nvPr/>
          </p:nvSpPr>
          <p:spPr bwMode="auto">
            <a:xfrm>
              <a:off x="6172200" y="3512954"/>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2" name="TextBox 11"/>
            <p:cNvSpPr txBox="1"/>
            <p:nvPr/>
          </p:nvSpPr>
          <p:spPr>
            <a:xfrm>
              <a:off x="6226076" y="3702495"/>
              <a:ext cx="714042" cy="356945"/>
            </a:xfrm>
            <a:prstGeom prst="rect">
              <a:avLst/>
            </a:prstGeom>
            <a:grpFill/>
          </p:spPr>
          <p:txBody>
            <a:bodyPr wrap="none" rtlCol="0">
              <a:spAutoFit/>
            </a:bodyPr>
            <a:lstStyle/>
            <a:p>
              <a:r>
                <a:rPr lang="en-US" sz="1333" dirty="0">
                  <a:latin typeface="Courier"/>
                  <a:cs typeface="Courier"/>
                </a:rPr>
                <a:t>user</a:t>
              </a:r>
              <a:endParaRPr lang="en-US" sz="1333" dirty="0">
                <a:latin typeface="Courier"/>
                <a:cs typeface="Courier"/>
              </a:endParaRPr>
            </a:p>
          </p:txBody>
        </p:sp>
      </p:grpSp>
      <p:grpSp>
        <p:nvGrpSpPr>
          <p:cNvPr id="13" name="Group 12"/>
          <p:cNvGrpSpPr/>
          <p:nvPr/>
        </p:nvGrpSpPr>
        <p:grpSpPr>
          <a:xfrm>
            <a:off x="5206999" y="2159000"/>
            <a:ext cx="800219" cy="598030"/>
            <a:chOff x="7391400" y="3512954"/>
            <a:chExt cx="960263" cy="717636"/>
          </a:xfrm>
        </p:grpSpPr>
        <p:sp>
          <p:nvSpPr>
            <p:cNvPr id="14" name="Oval 13"/>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5" name="TextBox 14"/>
            <p:cNvSpPr txBox="1"/>
            <p:nvPr/>
          </p:nvSpPr>
          <p:spPr>
            <a:xfrm>
              <a:off x="7391400" y="3702495"/>
              <a:ext cx="960263" cy="356945"/>
            </a:xfrm>
            <a:prstGeom prst="rect">
              <a:avLst/>
            </a:prstGeom>
            <a:noFill/>
          </p:spPr>
          <p:txBody>
            <a:bodyPr wrap="none" rtlCol="0">
              <a:spAutoFit/>
            </a:bodyPr>
            <a:lstStyle/>
            <a:p>
              <a:r>
                <a:rPr lang="en-US" sz="1333" dirty="0">
                  <a:solidFill>
                    <a:schemeClr val="bg2">
                      <a:lumMod val="60000"/>
                      <a:lumOff val="40000"/>
                    </a:schemeClr>
                  </a:solidFill>
                  <a:latin typeface="Courier"/>
                  <a:cs typeface="Courier"/>
                </a:rPr>
                <a:t>system</a:t>
              </a:r>
              <a:endParaRPr lang="en-US" sz="1333" dirty="0">
                <a:solidFill>
                  <a:schemeClr val="bg2">
                    <a:lumMod val="60000"/>
                    <a:lumOff val="40000"/>
                  </a:schemeClr>
                </a:solidFill>
                <a:latin typeface="Courier"/>
                <a:cs typeface="Courier"/>
              </a:endParaRPr>
            </a:p>
          </p:txBody>
        </p:sp>
      </p:grpSp>
      <p:grpSp>
        <p:nvGrpSpPr>
          <p:cNvPr id="16" name="Group 15"/>
          <p:cNvGrpSpPr/>
          <p:nvPr/>
        </p:nvGrpSpPr>
        <p:grpSpPr>
          <a:xfrm>
            <a:off x="5778500" y="4127500"/>
            <a:ext cx="654118" cy="598030"/>
            <a:chOff x="7086600" y="4876800"/>
            <a:chExt cx="784942" cy="717636"/>
          </a:xfrm>
          <a:solidFill>
            <a:srgbClr val="FF0000"/>
          </a:solidFill>
        </p:grpSpPr>
        <p:sp>
          <p:nvSpPr>
            <p:cNvPr id="17" name="Oval 16"/>
            <p:cNvSpPr/>
            <p:nvPr/>
          </p:nvSpPr>
          <p:spPr bwMode="auto">
            <a:xfrm>
              <a:off x="7086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8" name="TextBox 17"/>
            <p:cNvSpPr txBox="1"/>
            <p:nvPr/>
          </p:nvSpPr>
          <p:spPr>
            <a:xfrm>
              <a:off x="7200790" y="5066341"/>
              <a:ext cx="590932" cy="356945"/>
            </a:xfrm>
            <a:prstGeom prst="rect">
              <a:avLst/>
            </a:prstGeom>
            <a:grpFill/>
          </p:spPr>
          <p:txBody>
            <a:bodyPr wrap="none" rtlCol="0">
              <a:spAutoFit/>
            </a:bodyPr>
            <a:lstStyle/>
            <a:p>
              <a:r>
                <a:rPr lang="en-US" sz="1333" dirty="0" err="1">
                  <a:solidFill>
                    <a:schemeClr val="bg1"/>
                  </a:solidFill>
                  <a:latin typeface="Courier"/>
                  <a:cs typeface="Courier"/>
                </a:rPr>
                <a:t>Div</a:t>
              </a:r>
              <a:endParaRPr lang="en-US" sz="1333" dirty="0">
                <a:solidFill>
                  <a:schemeClr val="bg1"/>
                </a:solidFill>
                <a:latin typeface="Courier"/>
                <a:cs typeface="Courier"/>
              </a:endParaRPr>
            </a:p>
          </p:txBody>
        </p:sp>
      </p:grpSp>
      <p:cxnSp>
        <p:nvCxnSpPr>
          <p:cNvPr id="19" name="Straight Connector 18"/>
          <p:cNvCxnSpPr>
            <a:stCxn id="11" idx="4"/>
          </p:cNvCxnSpPr>
          <p:nvPr/>
        </p:nvCxnSpPr>
        <p:spPr bwMode="auto">
          <a:xfrm flipH="1">
            <a:off x="4718210" y="2757030"/>
            <a:ext cx="19206" cy="41797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19"/>
          <p:cNvCxnSpPr>
            <a:endCxn id="17" idx="0"/>
          </p:cNvCxnSpPr>
          <p:nvPr/>
        </p:nvCxnSpPr>
        <p:spPr bwMode="auto">
          <a:xfrm>
            <a:off x="4953001" y="3619500"/>
            <a:ext cx="1152559"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21" name="Group 20"/>
          <p:cNvGrpSpPr/>
          <p:nvPr/>
        </p:nvGrpSpPr>
        <p:grpSpPr>
          <a:xfrm>
            <a:off x="4826000" y="4127500"/>
            <a:ext cx="654118" cy="598030"/>
            <a:chOff x="5943600" y="4876800"/>
            <a:chExt cx="784942" cy="717636"/>
          </a:xfrm>
          <a:solidFill>
            <a:srgbClr val="FF0000"/>
          </a:solidFill>
        </p:grpSpPr>
        <p:sp>
          <p:nvSpPr>
            <p:cNvPr id="22" name="Oval 21"/>
            <p:cNvSpPr/>
            <p:nvPr/>
          </p:nvSpPr>
          <p:spPr bwMode="auto">
            <a:xfrm>
              <a:off x="5943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solidFill>
                  <a:schemeClr val="bg1"/>
                </a:solidFill>
                <a:latin typeface="Arial" charset="0"/>
                <a:ea typeface="ＭＳ Ｐゴシック" charset="0"/>
              </a:endParaRPr>
            </a:p>
          </p:txBody>
        </p:sp>
        <p:sp>
          <p:nvSpPr>
            <p:cNvPr id="23" name="TextBox 22"/>
            <p:cNvSpPr txBox="1"/>
            <p:nvPr/>
          </p:nvSpPr>
          <p:spPr>
            <a:xfrm>
              <a:off x="6059042" y="5066341"/>
              <a:ext cx="590932" cy="356945"/>
            </a:xfrm>
            <a:prstGeom prst="rect">
              <a:avLst/>
            </a:prstGeom>
            <a:grpFill/>
          </p:spPr>
          <p:txBody>
            <a:bodyPr wrap="none" rtlCol="0">
              <a:spAutoFit/>
            </a:bodyPr>
            <a:lstStyle/>
            <a:p>
              <a:r>
                <a:rPr lang="en-US" sz="1333" dirty="0" err="1">
                  <a:solidFill>
                    <a:schemeClr val="bg1"/>
                  </a:solidFill>
                  <a:latin typeface="Courier"/>
                  <a:cs typeface="Courier"/>
                </a:rPr>
                <a:t>Mul</a:t>
              </a:r>
              <a:endParaRPr lang="en-US" sz="1333" dirty="0">
                <a:solidFill>
                  <a:schemeClr val="bg1"/>
                </a:solidFill>
                <a:latin typeface="Courier"/>
                <a:cs typeface="Courier"/>
              </a:endParaRPr>
            </a:p>
          </p:txBody>
        </p:sp>
      </p:grpSp>
      <p:grpSp>
        <p:nvGrpSpPr>
          <p:cNvPr id="24" name="Group 23"/>
          <p:cNvGrpSpPr/>
          <p:nvPr/>
        </p:nvGrpSpPr>
        <p:grpSpPr>
          <a:xfrm>
            <a:off x="3873500" y="4127500"/>
            <a:ext cx="654118" cy="598030"/>
            <a:chOff x="4800600" y="4876800"/>
            <a:chExt cx="784942" cy="717636"/>
          </a:xfrm>
          <a:solidFill>
            <a:srgbClr val="FF0000"/>
          </a:solidFill>
        </p:grpSpPr>
        <p:sp>
          <p:nvSpPr>
            <p:cNvPr id="25" name="Oval 24"/>
            <p:cNvSpPr/>
            <p:nvPr/>
          </p:nvSpPr>
          <p:spPr bwMode="auto">
            <a:xfrm>
              <a:off x="4800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solidFill>
                  <a:schemeClr val="bg1"/>
                </a:solidFill>
                <a:latin typeface="Arial" charset="0"/>
                <a:ea typeface="ＭＳ Ｐゴシック" charset="0"/>
              </a:endParaRPr>
            </a:p>
          </p:txBody>
        </p:sp>
        <p:sp>
          <p:nvSpPr>
            <p:cNvPr id="26" name="TextBox 25"/>
            <p:cNvSpPr txBox="1"/>
            <p:nvPr/>
          </p:nvSpPr>
          <p:spPr>
            <a:xfrm>
              <a:off x="4916042" y="5066341"/>
              <a:ext cx="590932" cy="356945"/>
            </a:xfrm>
            <a:prstGeom prst="rect">
              <a:avLst/>
            </a:prstGeom>
            <a:grpFill/>
          </p:spPr>
          <p:txBody>
            <a:bodyPr wrap="none" rtlCol="0">
              <a:spAutoFit/>
            </a:bodyPr>
            <a:lstStyle/>
            <a:p>
              <a:r>
                <a:rPr lang="en-US" sz="1333" dirty="0">
                  <a:solidFill>
                    <a:schemeClr val="bg1"/>
                  </a:solidFill>
                  <a:latin typeface="Courier"/>
                  <a:cs typeface="Courier"/>
                </a:rPr>
                <a:t>Sub</a:t>
              </a:r>
              <a:endParaRPr lang="en-US" sz="1333" dirty="0">
                <a:solidFill>
                  <a:schemeClr val="bg1"/>
                </a:solidFill>
                <a:latin typeface="Courier"/>
                <a:cs typeface="Courier"/>
              </a:endParaRPr>
            </a:p>
          </p:txBody>
        </p:sp>
      </p:grpSp>
      <p:grpSp>
        <p:nvGrpSpPr>
          <p:cNvPr id="27" name="Group 26"/>
          <p:cNvGrpSpPr/>
          <p:nvPr/>
        </p:nvGrpSpPr>
        <p:grpSpPr>
          <a:xfrm>
            <a:off x="2921000" y="4127500"/>
            <a:ext cx="654118" cy="598030"/>
            <a:chOff x="3657600" y="4876800"/>
            <a:chExt cx="784942" cy="717636"/>
          </a:xfrm>
          <a:solidFill>
            <a:srgbClr val="FF0000"/>
          </a:solidFill>
        </p:grpSpPr>
        <p:sp>
          <p:nvSpPr>
            <p:cNvPr id="28" name="Oval 27"/>
            <p:cNvSpPr/>
            <p:nvPr/>
          </p:nvSpPr>
          <p:spPr bwMode="auto">
            <a:xfrm>
              <a:off x="3657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solidFill>
                  <a:schemeClr val="bg1"/>
                </a:solidFill>
                <a:latin typeface="Arial" charset="0"/>
                <a:ea typeface="ＭＳ Ｐゴシック" charset="0"/>
              </a:endParaRPr>
            </a:p>
          </p:txBody>
        </p:sp>
        <p:sp>
          <p:nvSpPr>
            <p:cNvPr id="29" name="TextBox 28"/>
            <p:cNvSpPr txBox="1"/>
            <p:nvPr/>
          </p:nvSpPr>
          <p:spPr>
            <a:xfrm>
              <a:off x="3773042" y="5066341"/>
              <a:ext cx="590932" cy="356945"/>
            </a:xfrm>
            <a:prstGeom prst="rect">
              <a:avLst/>
            </a:prstGeom>
            <a:grpFill/>
          </p:spPr>
          <p:txBody>
            <a:bodyPr wrap="none" rtlCol="0">
              <a:spAutoFit/>
            </a:bodyPr>
            <a:lstStyle/>
            <a:p>
              <a:r>
                <a:rPr lang="en-US" sz="1333" dirty="0">
                  <a:solidFill>
                    <a:schemeClr val="bg1"/>
                  </a:solidFill>
                  <a:latin typeface="Courier"/>
                  <a:cs typeface="Courier"/>
                </a:rPr>
                <a:t>Add</a:t>
              </a:r>
              <a:endParaRPr lang="en-US" sz="1333" dirty="0">
                <a:solidFill>
                  <a:schemeClr val="bg1"/>
                </a:solidFill>
                <a:latin typeface="Courier"/>
                <a:cs typeface="Courier"/>
              </a:endParaRPr>
            </a:p>
          </p:txBody>
        </p:sp>
      </p:grpSp>
      <p:cxnSp>
        <p:nvCxnSpPr>
          <p:cNvPr id="30" name="Straight Connector 29"/>
          <p:cNvCxnSpPr>
            <a:endCxn id="22" idx="0"/>
          </p:cNvCxnSpPr>
          <p:nvPr/>
        </p:nvCxnSpPr>
        <p:spPr bwMode="auto">
          <a:xfrm>
            <a:off x="4826001" y="3746500"/>
            <a:ext cx="327059"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p:cNvCxnSpPr>
            <a:endCxn id="25" idx="0"/>
          </p:cNvCxnSpPr>
          <p:nvPr/>
        </p:nvCxnSpPr>
        <p:spPr bwMode="auto">
          <a:xfrm flipH="1">
            <a:off x="4200559" y="3746500"/>
            <a:ext cx="371442"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p:cNvCxnSpPr>
            <a:endCxn id="28" idx="0"/>
          </p:cNvCxnSpPr>
          <p:nvPr/>
        </p:nvCxnSpPr>
        <p:spPr bwMode="auto">
          <a:xfrm flipH="1">
            <a:off x="3248059" y="3619500"/>
            <a:ext cx="1196942"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Oval 32"/>
          <p:cNvSpPr/>
          <p:nvPr/>
        </p:nvSpPr>
        <p:spPr bwMode="auto">
          <a:xfrm>
            <a:off x="4381500" y="3175000"/>
            <a:ext cx="654118" cy="598030"/>
          </a:xfrm>
          <a:prstGeom prst="ellipse">
            <a:avLst/>
          </a:prstGeom>
          <a:solidFill>
            <a:srgbClr val="FF0000"/>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solidFill>
                <a:srgbClr val="FFFFFF"/>
              </a:solidFill>
              <a:latin typeface="Arial" charset="0"/>
              <a:ea typeface="ＭＳ Ｐゴシック" charset="0"/>
            </a:endParaRPr>
          </a:p>
        </p:txBody>
      </p:sp>
      <p:sp>
        <p:nvSpPr>
          <p:cNvPr id="34" name="TextBox 33"/>
          <p:cNvSpPr txBox="1"/>
          <p:nvPr/>
        </p:nvSpPr>
        <p:spPr>
          <a:xfrm>
            <a:off x="4384731" y="3299614"/>
            <a:ext cx="697627" cy="297454"/>
          </a:xfrm>
          <a:prstGeom prst="rect">
            <a:avLst/>
          </a:prstGeom>
          <a:noFill/>
        </p:spPr>
        <p:txBody>
          <a:bodyPr wrap="none" rtlCol="0">
            <a:spAutoFit/>
          </a:bodyPr>
          <a:lstStyle/>
          <a:p>
            <a:r>
              <a:rPr lang="en-US" sz="1333" dirty="0" err="1">
                <a:solidFill>
                  <a:srgbClr val="FFFFFF"/>
                </a:solidFill>
                <a:latin typeface="Courier"/>
                <a:cs typeface="Courier"/>
              </a:rPr>
              <a:t>Arith</a:t>
            </a:r>
            <a:endParaRPr lang="en-US" sz="1333" dirty="0">
              <a:solidFill>
                <a:srgbClr val="FFFFFF"/>
              </a:solidFill>
              <a:latin typeface="Courier"/>
              <a:cs typeface="Courier"/>
            </a:endParaRPr>
          </a:p>
        </p:txBody>
      </p:sp>
      <p:sp>
        <p:nvSpPr>
          <p:cNvPr id="35" name="TextBox 34"/>
          <p:cNvSpPr txBox="1"/>
          <p:nvPr/>
        </p:nvSpPr>
        <p:spPr>
          <a:xfrm>
            <a:off x="5651500" y="3746500"/>
            <a:ext cx="724878" cy="297454"/>
          </a:xfrm>
          <a:prstGeom prst="rect">
            <a:avLst/>
          </a:prstGeom>
          <a:solidFill>
            <a:srgbClr val="FFFFFF"/>
          </a:solidFill>
          <a:ln>
            <a:solidFill>
              <a:srgbClr val="000000"/>
            </a:solidFill>
          </a:ln>
        </p:spPr>
        <p:txBody>
          <a:bodyPr wrap="none" rtlCol="0">
            <a:spAutoFit/>
          </a:bodyPr>
          <a:lstStyle/>
          <a:p>
            <a:r>
              <a:rPr lang="en-US" sz="1333" dirty="0" err="1"/>
              <a:t>Div</a:t>
            </a:r>
            <a:r>
              <a:rPr lang="en-US" sz="1333" dirty="0"/>
              <a:t>(2,0)</a:t>
            </a:r>
            <a:endParaRPr lang="en-US" sz="1333" dirty="0"/>
          </a:p>
        </p:txBody>
      </p:sp>
      <p:pic>
        <p:nvPicPr>
          <p:cNvPr id="36" name="Picture 35" descr="lightning_01.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3175000"/>
            <a:ext cx="814917" cy="1160288"/>
          </a:xfrm>
          <a:prstGeom prst="rect">
            <a:avLst/>
          </a:prstGeom>
        </p:spPr>
      </p:pic>
    </p:spTree>
    <p:extLst>
      <p:ext uri="{BB962C8B-B14F-4D97-AF65-F5344CB8AC3E}">
        <p14:creationId xmlns:p14="http://schemas.microsoft.com/office/powerpoint/2010/main" val="22139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Fault Handling</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ActorInitializationException</a:t>
            </a:r>
            <a:endParaRPr lang="en-US" dirty="0" smtClean="0">
              <a:latin typeface="Courier"/>
              <a:cs typeface="Courier"/>
            </a:endParaRPr>
          </a:p>
          <a:p>
            <a:pPr lvl="2"/>
            <a:r>
              <a:rPr lang="en-US" dirty="0" smtClean="0"/>
              <a:t>stop the failing actor</a:t>
            </a:r>
          </a:p>
          <a:p>
            <a:pPr lvl="2"/>
            <a:endParaRPr lang="en-US" dirty="0"/>
          </a:p>
          <a:p>
            <a:r>
              <a:rPr lang="en-US" dirty="0" err="1" smtClean="0">
                <a:latin typeface="Courier"/>
                <a:cs typeface="Courier"/>
              </a:rPr>
              <a:t>ActorKilledException</a:t>
            </a:r>
            <a:endParaRPr lang="en-US" dirty="0" smtClean="0">
              <a:latin typeface="Courier"/>
              <a:cs typeface="Courier"/>
            </a:endParaRPr>
          </a:p>
          <a:p>
            <a:pPr lvl="2"/>
            <a:r>
              <a:rPr lang="en-US" dirty="0" smtClean="0"/>
              <a:t>stop the failing actor</a:t>
            </a:r>
          </a:p>
          <a:p>
            <a:pPr lvl="2"/>
            <a:endParaRPr lang="en-US" dirty="0"/>
          </a:p>
          <a:p>
            <a:r>
              <a:rPr lang="en-US" dirty="0" smtClean="0"/>
              <a:t>Any other </a:t>
            </a:r>
            <a:r>
              <a:rPr lang="en-US" dirty="0" smtClean="0">
                <a:latin typeface="Courier"/>
                <a:cs typeface="Courier"/>
              </a:rPr>
              <a:t>Exception</a:t>
            </a:r>
          </a:p>
          <a:p>
            <a:pPr lvl="2"/>
            <a:r>
              <a:rPr lang="en-US" dirty="0" smtClean="0"/>
              <a:t>restart the failing actor</a:t>
            </a:r>
          </a:p>
          <a:p>
            <a:pPr lvl="2"/>
            <a:endParaRPr lang="en-US" dirty="0"/>
          </a:p>
          <a:p>
            <a:r>
              <a:rPr lang="en-US" dirty="0" smtClean="0"/>
              <a:t>Any other </a:t>
            </a:r>
            <a:r>
              <a:rPr lang="en-US" dirty="0" err="1" smtClean="0">
                <a:latin typeface="Courier"/>
                <a:cs typeface="Courier"/>
              </a:rPr>
              <a:t>Throwable</a:t>
            </a:r>
            <a:endParaRPr lang="en-US" dirty="0" smtClean="0">
              <a:latin typeface="Courier"/>
              <a:cs typeface="Courier"/>
            </a:endParaRPr>
          </a:p>
          <a:p>
            <a:pPr lvl="2"/>
            <a:r>
              <a:rPr lang="en-US" dirty="0" smtClean="0">
                <a:cs typeface="Courier"/>
              </a:rPr>
              <a:t>escalate to parent supervisor</a:t>
            </a:r>
          </a:p>
          <a:p>
            <a:pPr lvl="2"/>
            <a:r>
              <a:rPr lang="en-US" dirty="0" smtClean="0">
                <a:cs typeface="Courier"/>
              </a:rPr>
              <a:t>escalation from root actor causes</a:t>
            </a:r>
            <a:br>
              <a:rPr lang="en-US" dirty="0" smtClean="0">
                <a:cs typeface="Courier"/>
              </a:rPr>
            </a:br>
            <a:r>
              <a:rPr lang="en-US" dirty="0" smtClean="0">
                <a:cs typeface="Courier"/>
              </a:rPr>
              <a:t>guardian (user) to stop</a:t>
            </a:r>
            <a:endParaRPr lang="en-US" dirty="0">
              <a:cs typeface="Courier"/>
            </a:endParaRPr>
          </a:p>
        </p:txBody>
      </p:sp>
      <p:pic>
        <p:nvPicPr>
          <p:cNvPr id="5" name="Picture 4" descr="MC900078623.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0" y="2349501"/>
            <a:ext cx="2846917" cy="2173754"/>
          </a:xfrm>
          <a:prstGeom prst="rect">
            <a:avLst/>
          </a:prstGeom>
        </p:spPr>
      </p:pic>
    </p:spTree>
    <p:extLst>
      <p:ext uri="{BB962C8B-B14F-4D97-AF65-F5344CB8AC3E}">
        <p14:creationId xmlns:p14="http://schemas.microsoft.com/office/powerpoint/2010/main" val="140574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Fault Handling</a:t>
            </a:r>
            <a:endParaRPr lang="en-US" dirty="0"/>
          </a:p>
        </p:txBody>
      </p:sp>
      <p:sp>
        <p:nvSpPr>
          <p:cNvPr id="3" name="Content Placeholder 2"/>
          <p:cNvSpPr>
            <a:spLocks noGrp="1"/>
          </p:cNvSpPr>
          <p:nvPr>
            <p:ph idx="1"/>
          </p:nvPr>
        </p:nvSpPr>
        <p:spPr>
          <a:xfrm>
            <a:off x="628650" y="1117600"/>
            <a:ext cx="6985000" cy="4359656"/>
          </a:xfrm>
        </p:spPr>
        <p:txBody>
          <a:bodyPr/>
          <a:lstStyle/>
          <a:p>
            <a:r>
              <a:rPr lang="en-US" dirty="0" smtClean="0"/>
              <a:t>Actor supervises its children</a:t>
            </a:r>
          </a:p>
          <a:p>
            <a:pPr lvl="2"/>
            <a:r>
              <a:rPr lang="en-US" dirty="0" smtClean="0"/>
              <a:t>override </a:t>
            </a:r>
            <a:r>
              <a:rPr lang="en-US" dirty="0" err="1" smtClean="0">
                <a:latin typeface="Courier"/>
                <a:cs typeface="Courier"/>
              </a:rPr>
              <a:t>supervisorStrategy</a:t>
            </a:r>
            <a:r>
              <a:rPr lang="en-US" dirty="0" smtClean="0"/>
              <a:t> to configure</a:t>
            </a:r>
          </a:p>
          <a:p>
            <a:pPr lvl="2"/>
            <a:endParaRPr lang="en-US" dirty="0"/>
          </a:p>
          <a:p>
            <a:r>
              <a:rPr lang="en-US" dirty="0" err="1" smtClean="0">
                <a:latin typeface="Courier"/>
                <a:cs typeface="Courier"/>
              </a:rPr>
              <a:t>OneForOneStrategy</a:t>
            </a:r>
            <a:endParaRPr lang="en-US" dirty="0" smtClean="0">
              <a:latin typeface="Courier"/>
              <a:cs typeface="Courier"/>
            </a:endParaRPr>
          </a:p>
          <a:p>
            <a:pPr lvl="2"/>
            <a:r>
              <a:rPr lang="en-US" dirty="0" smtClean="0"/>
              <a:t>fault handling restricted to faulty actor</a:t>
            </a:r>
          </a:p>
          <a:p>
            <a:pPr lvl="2"/>
            <a:endParaRPr lang="en-US" dirty="0"/>
          </a:p>
          <a:p>
            <a:r>
              <a:rPr lang="en-US" dirty="0" err="1" smtClean="0">
                <a:latin typeface="Courier"/>
                <a:cs typeface="Courier"/>
              </a:rPr>
              <a:t>AllForOneStrategy</a:t>
            </a:r>
            <a:endParaRPr lang="en-US" dirty="0" smtClean="0">
              <a:latin typeface="Courier"/>
              <a:cs typeface="Courier"/>
            </a:endParaRPr>
          </a:p>
          <a:p>
            <a:pPr lvl="2"/>
            <a:r>
              <a:rPr lang="en-US" dirty="0" smtClean="0"/>
              <a:t>all children affected by handling</a:t>
            </a:r>
          </a:p>
          <a:p>
            <a:pPr lvl="2"/>
            <a:endParaRPr lang="en-US" dirty="0"/>
          </a:p>
          <a:p>
            <a:r>
              <a:rPr lang="en-US" dirty="0" smtClean="0"/>
              <a:t>Define handling action using </a:t>
            </a:r>
            <a:r>
              <a:rPr lang="en-US" dirty="0" smtClean="0">
                <a:latin typeface="Courier"/>
                <a:cs typeface="Courier"/>
              </a:rPr>
              <a:t>Decider</a:t>
            </a:r>
          </a:p>
          <a:p>
            <a:pPr lvl="2"/>
            <a:r>
              <a:rPr lang="en-US" dirty="0" err="1" smtClean="0">
                <a:latin typeface="Courier"/>
                <a:cs typeface="Courier"/>
              </a:rPr>
              <a:t>PartialFunction</a:t>
            </a:r>
            <a:r>
              <a:rPr lang="en-US" dirty="0" smtClean="0">
                <a:latin typeface="Courier"/>
                <a:cs typeface="Courier"/>
              </a:rPr>
              <a:t>[</a:t>
            </a:r>
            <a:r>
              <a:rPr lang="en-US" dirty="0" err="1" smtClean="0">
                <a:latin typeface="Courier"/>
                <a:cs typeface="Courier"/>
              </a:rPr>
              <a:t>Throwable</a:t>
            </a:r>
            <a:r>
              <a:rPr lang="en-US" dirty="0" smtClean="0">
                <a:latin typeface="Courier"/>
                <a:cs typeface="Courier"/>
              </a:rPr>
              <a:t>, Directive]</a:t>
            </a:r>
          </a:p>
        </p:txBody>
      </p:sp>
    </p:spTree>
    <p:extLst>
      <p:ext uri="{BB962C8B-B14F-4D97-AF65-F5344CB8AC3E}">
        <p14:creationId xmlns:p14="http://schemas.microsoft.com/office/powerpoint/2010/main" val="29465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Fault Handling</a:t>
            </a:r>
            <a:endParaRPr lang="en-US" dirty="0"/>
          </a:p>
        </p:txBody>
      </p:sp>
      <p:sp>
        <p:nvSpPr>
          <p:cNvPr id="3" name="Content Placeholder 2"/>
          <p:cNvSpPr>
            <a:spLocks noGrp="1"/>
          </p:cNvSpPr>
          <p:nvPr>
            <p:ph idx="1"/>
          </p:nvPr>
        </p:nvSpPr>
        <p:spPr>
          <a:xfrm>
            <a:off x="628650" y="1106424"/>
            <a:ext cx="6985000" cy="3813048"/>
          </a:xfrm>
        </p:spPr>
        <p:txBody>
          <a:bodyPr/>
          <a:lstStyle/>
          <a:p>
            <a:r>
              <a:rPr lang="en-US" dirty="0" smtClean="0"/>
              <a:t>Four possible </a:t>
            </a:r>
            <a:r>
              <a:rPr lang="en-US" dirty="0" smtClean="0">
                <a:latin typeface="Courier"/>
                <a:cs typeface="Courier"/>
              </a:rPr>
              <a:t>Directive</a:t>
            </a:r>
            <a:r>
              <a:rPr lang="en-US" dirty="0"/>
              <a:t>s</a:t>
            </a:r>
            <a:endParaRPr lang="en-US" dirty="0">
              <a:latin typeface="Courier"/>
              <a:cs typeface="Courier"/>
            </a:endParaRPr>
          </a:p>
          <a:p>
            <a:r>
              <a:rPr lang="en-US" dirty="0" smtClean="0">
                <a:latin typeface="Courier"/>
                <a:cs typeface="Courier"/>
              </a:rPr>
              <a:t>Stop</a:t>
            </a:r>
          </a:p>
          <a:p>
            <a:pPr lvl="2"/>
            <a:r>
              <a:rPr lang="en-US" dirty="0" smtClean="0">
                <a:latin typeface="Courier"/>
                <a:cs typeface="Courier"/>
              </a:rPr>
              <a:t>stop</a:t>
            </a:r>
            <a:r>
              <a:rPr lang="en-US" dirty="0" smtClean="0">
                <a:cs typeface="Courier"/>
              </a:rPr>
              <a:t> the actor(s)</a:t>
            </a:r>
          </a:p>
          <a:p>
            <a:pPr lvl="2"/>
            <a:r>
              <a:rPr lang="en-US" dirty="0" smtClean="0">
                <a:cs typeface="Courier"/>
              </a:rPr>
              <a:t>default for </a:t>
            </a:r>
            <a:r>
              <a:rPr lang="en-US" dirty="0" err="1" smtClean="0">
                <a:cs typeface="Courier"/>
              </a:rPr>
              <a:t>initialisation</a:t>
            </a:r>
            <a:r>
              <a:rPr lang="en-US" dirty="0" smtClean="0">
                <a:cs typeface="Courier"/>
              </a:rPr>
              <a:t> problems or </a:t>
            </a:r>
            <a:r>
              <a:rPr lang="en-US" dirty="0" err="1" smtClean="0">
                <a:latin typeface="Courier"/>
                <a:cs typeface="Courier"/>
              </a:rPr>
              <a:t>ActorKilledException</a:t>
            </a:r>
            <a:endParaRPr lang="en-US" dirty="0">
              <a:cs typeface="Courier"/>
            </a:endParaRPr>
          </a:p>
          <a:p>
            <a:r>
              <a:rPr lang="en-US" dirty="0" smtClean="0">
                <a:latin typeface="Courier"/>
                <a:cs typeface="Courier"/>
              </a:rPr>
              <a:t>Restart</a:t>
            </a:r>
          </a:p>
          <a:p>
            <a:pPr lvl="2"/>
            <a:r>
              <a:rPr lang="en-US" dirty="0" smtClean="0">
                <a:cs typeface="Courier"/>
              </a:rPr>
              <a:t>create new actor(s) to replace failing one(s) and resume processing</a:t>
            </a:r>
          </a:p>
          <a:p>
            <a:pPr lvl="2"/>
            <a:r>
              <a:rPr lang="en-US" dirty="0" smtClean="0">
                <a:cs typeface="Courier"/>
              </a:rPr>
              <a:t>default for </a:t>
            </a:r>
            <a:r>
              <a:rPr lang="en-US" dirty="0" smtClean="0">
                <a:cs typeface="Courier"/>
              </a:rPr>
              <a:t>Exceptions</a:t>
            </a:r>
            <a:endParaRPr lang="en-US" dirty="0">
              <a:cs typeface="Courier"/>
            </a:endParaRPr>
          </a:p>
          <a:p>
            <a:r>
              <a:rPr lang="en-US" dirty="0" smtClean="0">
                <a:latin typeface="Courier"/>
                <a:cs typeface="Courier"/>
              </a:rPr>
              <a:t>Resume</a:t>
            </a:r>
          </a:p>
          <a:p>
            <a:pPr lvl="2"/>
            <a:r>
              <a:rPr lang="en-US" dirty="0" smtClean="0">
                <a:cs typeface="Courier"/>
              </a:rPr>
              <a:t>continue message processing (with next message</a:t>
            </a:r>
            <a:r>
              <a:rPr lang="en-US" dirty="0" smtClean="0">
                <a:cs typeface="Courier"/>
              </a:rPr>
              <a:t>)</a:t>
            </a:r>
            <a:endParaRPr lang="en-US" dirty="0">
              <a:latin typeface="Courier"/>
              <a:cs typeface="Courier"/>
            </a:endParaRPr>
          </a:p>
          <a:p>
            <a:r>
              <a:rPr lang="en-US" dirty="0" smtClean="0">
                <a:latin typeface="Courier"/>
                <a:cs typeface="Courier"/>
              </a:rPr>
              <a:t>Escalate</a:t>
            </a:r>
          </a:p>
          <a:p>
            <a:pPr lvl="2"/>
            <a:r>
              <a:rPr lang="en-US" dirty="0" smtClean="0">
                <a:cs typeface="Courier"/>
              </a:rPr>
              <a:t>delegate fault handling to supervisor's supervisor</a:t>
            </a:r>
          </a:p>
        </p:txBody>
      </p:sp>
    </p:spTree>
    <p:extLst>
      <p:ext uri="{BB962C8B-B14F-4D97-AF65-F5344CB8AC3E}">
        <p14:creationId xmlns:p14="http://schemas.microsoft.com/office/powerpoint/2010/main" val="55806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Fault Handling</a:t>
            </a:r>
            <a:endParaRPr lang="en-US" dirty="0"/>
          </a:p>
        </p:txBody>
      </p:sp>
      <p:sp>
        <p:nvSpPr>
          <p:cNvPr id="3" name="Content Placeholder 2"/>
          <p:cNvSpPr>
            <a:spLocks noGrp="1"/>
          </p:cNvSpPr>
          <p:nvPr>
            <p:ph idx="1"/>
          </p:nvPr>
        </p:nvSpPr>
        <p:spPr>
          <a:xfrm>
            <a:off x="628650" y="1093274"/>
            <a:ext cx="6985000" cy="474930"/>
          </a:xfrm>
          <a:solidFill>
            <a:schemeClr val="bg1"/>
          </a:solidFill>
        </p:spPr>
        <p:txBody>
          <a:bodyPr/>
          <a:lstStyle/>
          <a:p>
            <a:r>
              <a:rPr lang="en-US" dirty="0" smtClean="0">
                <a:cs typeface="Courier"/>
              </a:rPr>
              <a:t>Example</a:t>
            </a:r>
          </a:p>
        </p:txBody>
      </p:sp>
      <p:sp>
        <p:nvSpPr>
          <p:cNvPr id="4" name="TextBox 3"/>
          <p:cNvSpPr txBox="1"/>
          <p:nvPr/>
        </p:nvSpPr>
        <p:spPr>
          <a:xfrm>
            <a:off x="732028" y="1787397"/>
            <a:ext cx="6223000" cy="3029207"/>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square" lIns="120000" tIns="78000" bIns="78000" rtlCol="0">
            <a:spAutoFit/>
          </a:bodyPr>
          <a:lstStyle/>
          <a:p>
            <a:r>
              <a:rPr lang="en-US" sz="1333" dirty="0">
                <a:latin typeface="Courier"/>
                <a:cs typeface="Courier"/>
              </a:rPr>
              <a:t>class </a:t>
            </a:r>
            <a:r>
              <a:rPr lang="en-US" sz="1333" dirty="0" err="1">
                <a:latin typeface="Courier"/>
                <a:cs typeface="Courier"/>
              </a:rPr>
              <a:t>Arith</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p>
          <a:p>
            <a:r>
              <a:rPr lang="en-US" sz="1333" dirty="0">
                <a:latin typeface="Courier"/>
                <a:cs typeface="Courier"/>
              </a:rPr>
              <a:t>  import </a:t>
            </a:r>
            <a:r>
              <a:rPr lang="en-US" sz="1333" dirty="0" err="1">
                <a:latin typeface="Courier"/>
                <a:cs typeface="Courier"/>
              </a:rPr>
              <a:t>SupervisorStrategy</a:t>
            </a:r>
            <a:r>
              <a:rPr lang="en-US" sz="1333" dirty="0">
                <a:latin typeface="Courier"/>
                <a:cs typeface="Courier"/>
              </a:rPr>
              <a:t>._</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a:t>
            </a:r>
            <a:r>
              <a:rPr lang="en-US" sz="1333" dirty="0" err="1">
                <a:latin typeface="Courier"/>
                <a:cs typeface="Courier"/>
              </a:rPr>
              <a:t>Arith</a:t>
            </a:r>
            <a:r>
              <a:rPr lang="en-US" sz="1333" dirty="0">
                <a:latin typeface="Courier"/>
                <a:cs typeface="Courier"/>
              </a:rPr>
              <a:t> Actor")</a:t>
            </a:r>
          </a:p>
          <a:p>
            <a:endParaRPr lang="en-US" sz="1333" dirty="0">
              <a:latin typeface="Courier"/>
              <a:cs typeface="Courier"/>
            </a:endParaRPr>
          </a:p>
          <a:p>
            <a:r>
              <a:rPr lang="en-US" sz="1333" dirty="0">
                <a:latin typeface="Courier"/>
                <a:cs typeface="Courier"/>
              </a:rPr>
              <a:t>  override </a:t>
            </a:r>
            <a:r>
              <a:rPr lang="en-US" sz="1333" dirty="0" err="1">
                <a:latin typeface="Courier"/>
                <a:cs typeface="Courier"/>
              </a:rPr>
              <a:t>val</a:t>
            </a:r>
            <a:r>
              <a:rPr lang="en-US" sz="1333" dirty="0">
                <a:latin typeface="Courier"/>
                <a:cs typeface="Courier"/>
              </a:rPr>
              <a:t> </a:t>
            </a:r>
            <a:r>
              <a:rPr lang="en-US" sz="1333" dirty="0" err="1">
                <a:latin typeface="Courier"/>
                <a:cs typeface="Courier"/>
              </a:rPr>
              <a:t>supervisorStrategy</a:t>
            </a:r>
            <a:r>
              <a:rPr lang="en-US" sz="1333" dirty="0">
                <a:latin typeface="Courier"/>
                <a:cs typeface="Courier"/>
              </a:rPr>
              <a:t> = </a:t>
            </a:r>
          </a:p>
          <a:p>
            <a:r>
              <a:rPr lang="en-US" sz="1333" dirty="0">
                <a:latin typeface="Courier"/>
                <a:cs typeface="Courier"/>
              </a:rPr>
              <a:t>    </a:t>
            </a:r>
            <a:r>
              <a:rPr lang="en-US" sz="1333" dirty="0" err="1">
                <a:latin typeface="Courier"/>
                <a:cs typeface="Courier"/>
              </a:rPr>
              <a:t>OneForOneStrategy</a:t>
            </a:r>
            <a:r>
              <a:rPr lang="en-US" sz="1333" dirty="0">
                <a:latin typeface="Courier"/>
                <a:cs typeface="Courier"/>
              </a:rPr>
              <a:t>() {</a:t>
            </a:r>
          </a:p>
          <a:p>
            <a:r>
              <a:rPr lang="en-US" sz="1333" dirty="0">
                <a:latin typeface="Courier"/>
                <a:cs typeface="Courier"/>
              </a:rPr>
              <a:t>    case _: </a:t>
            </a:r>
            <a:r>
              <a:rPr lang="en-US" sz="1333" dirty="0" err="1">
                <a:latin typeface="Courier"/>
                <a:cs typeface="Courier"/>
              </a:rPr>
              <a:t>ArithmeticException</a:t>
            </a:r>
            <a:r>
              <a:rPr lang="en-US" sz="1333" dirty="0">
                <a:latin typeface="Courier"/>
                <a:cs typeface="Courier"/>
              </a:rPr>
              <a:t> =&gt; Restart</a:t>
            </a:r>
          </a:p>
          <a:p>
            <a:r>
              <a:rPr lang="en-US" sz="1333" dirty="0">
                <a:latin typeface="Courier"/>
                <a:cs typeface="Courier"/>
              </a:rPr>
              <a:t>    case _: </a:t>
            </a:r>
            <a:r>
              <a:rPr lang="en-US" sz="1333" dirty="0" err="1">
                <a:latin typeface="Courier"/>
                <a:cs typeface="Courier"/>
              </a:rPr>
              <a:t>RuntimeException</a:t>
            </a:r>
            <a:r>
              <a:rPr lang="en-US" sz="1333" dirty="0">
                <a:latin typeface="Courier"/>
                <a:cs typeface="Courier"/>
              </a:rPr>
              <a:t> </a:t>
            </a:r>
            <a:r>
              <a:rPr lang="en-US" sz="1333" dirty="0">
                <a:latin typeface="Courier"/>
                <a:cs typeface="Courier"/>
              </a:rPr>
              <a:t>   =</a:t>
            </a:r>
            <a:r>
              <a:rPr lang="en-US" sz="1333" dirty="0">
                <a:latin typeface="Courier"/>
                <a:cs typeface="Courier"/>
              </a:rPr>
              <a:t>&gt; Stop</a:t>
            </a:r>
          </a:p>
          <a:p>
            <a:r>
              <a:rPr lang="en-US" sz="1333" dirty="0">
                <a:latin typeface="Courier"/>
                <a:cs typeface="Courier"/>
              </a:rPr>
              <a:t>  }</a:t>
            </a:r>
          </a:p>
          <a:p>
            <a:r>
              <a:rPr lang="en-US" sz="1333" dirty="0">
                <a:latin typeface="Courier"/>
                <a:cs typeface="Courier"/>
              </a:rPr>
              <a:t>  </a:t>
            </a:r>
          </a:p>
          <a:p>
            <a:r>
              <a:rPr lang="en-US" sz="1333" dirty="0">
                <a:latin typeface="Courier"/>
                <a:cs typeface="Courier"/>
              </a:rPr>
              <a:t>  …</a:t>
            </a:r>
          </a:p>
          <a:p>
            <a:endParaRPr lang="en-US" sz="1333" dirty="0">
              <a:latin typeface="Courier"/>
              <a:cs typeface="Courier"/>
            </a:endParaRPr>
          </a:p>
          <a:p>
            <a:r>
              <a:rPr lang="en-US" sz="1333" dirty="0">
                <a:latin typeface="Courier"/>
                <a:cs typeface="Courier"/>
              </a:rPr>
              <a:t>}</a:t>
            </a:r>
            <a:endParaRPr lang="en-US" sz="1333" dirty="0">
              <a:latin typeface="Courier"/>
              <a:cs typeface="Courier"/>
            </a:endParaRPr>
          </a:p>
        </p:txBody>
      </p:sp>
    </p:spTree>
    <p:extLst>
      <p:ext uri="{BB962C8B-B14F-4D97-AF65-F5344CB8AC3E}">
        <p14:creationId xmlns:p14="http://schemas.microsoft.com/office/powerpoint/2010/main" val="194017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Fault Handling</a:t>
            </a:r>
            <a:endParaRPr lang="en-US" dirty="0"/>
          </a:p>
        </p:txBody>
      </p:sp>
      <p:sp>
        <p:nvSpPr>
          <p:cNvPr id="3" name="Content Placeholder 2"/>
          <p:cNvSpPr>
            <a:spLocks noGrp="1"/>
          </p:cNvSpPr>
          <p:nvPr>
            <p:ph idx="1"/>
          </p:nvPr>
        </p:nvSpPr>
        <p:spPr>
          <a:xfrm>
            <a:off x="628650" y="1084780"/>
            <a:ext cx="6985000" cy="474930"/>
          </a:xfrm>
        </p:spPr>
        <p:txBody>
          <a:bodyPr/>
          <a:lstStyle/>
          <a:p>
            <a:r>
              <a:rPr lang="en-US" dirty="0" smtClean="0">
                <a:cs typeface="Courier"/>
              </a:rPr>
              <a:t>Example – log messages</a:t>
            </a:r>
          </a:p>
        </p:txBody>
      </p:sp>
      <p:sp>
        <p:nvSpPr>
          <p:cNvPr id="5" name="Rectangle 5"/>
          <p:cNvSpPr>
            <a:spLocks noChangeArrowheads="1"/>
          </p:cNvSpPr>
          <p:nvPr/>
        </p:nvSpPr>
        <p:spPr bwMode="auto">
          <a:xfrm>
            <a:off x="1069848" y="1404262"/>
            <a:ext cx="6794500" cy="3843629"/>
          </a:xfrm>
          <a:prstGeom prst="rect">
            <a:avLst/>
          </a:prstGeom>
          <a:solidFill>
            <a:srgbClr val="E0F8E0"/>
          </a:solidFill>
          <a:ln w="3175" cmpd="sng">
            <a:solidFill>
              <a:schemeClr val="accent6"/>
            </a:solidFill>
            <a:miter lim="800000"/>
            <a:headEnd/>
            <a:tailEnd/>
          </a:ln>
          <a:effectLst/>
        </p:spPr>
        <p:txBody>
          <a:bodyPr wrap="square" lIns="75407" tIns="75000" rIns="75407" bIns="75000">
            <a:spAutoFit/>
          </a:bodyPr>
          <a:lstStyle/>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 Creating </a:t>
            </a:r>
            <a:r>
              <a:rPr lang="en-US" sz="1333" dirty="0" err="1">
                <a:latin typeface="Courier"/>
                <a:cs typeface="Courier"/>
              </a:rPr>
              <a:t>Arith</a:t>
            </a:r>
            <a:r>
              <a:rPr lang="en-US" sz="1333" dirty="0">
                <a:latin typeface="Courier"/>
                <a:cs typeface="Courier"/>
              </a:rPr>
              <a:t>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/user/arithmetic/$a] Creating Add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/user/arithmetic/$b] Creating Sub Actor</a:t>
            </a:r>
          </a:p>
          <a:p>
            <a:r>
              <a:rPr lang="en-US" sz="1333" dirty="0">
                <a:latin typeface="Courier"/>
                <a:cs typeface="Courier"/>
              </a:rPr>
              <a:t>[INFO</a:t>
            </a:r>
            <a:r>
              <a:rPr lang="en-US" sz="1333" dirty="0">
                <a:latin typeface="Courier"/>
                <a:cs typeface="Courier"/>
              </a:rPr>
              <a:t>] …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/user/arithmetic/$c] Creating </a:t>
            </a:r>
            <a:r>
              <a:rPr lang="en-US" sz="1333" dirty="0" err="1">
                <a:latin typeface="Courier"/>
                <a:cs typeface="Courier"/>
              </a:rPr>
              <a:t>Mult</a:t>
            </a:r>
            <a:r>
              <a:rPr lang="en-US" sz="1333" dirty="0">
                <a:latin typeface="Courier"/>
                <a:cs typeface="Courier"/>
              </a:rPr>
              <a:t>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/user/arithmetic/$d] Creating Divide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/user/arithmetic/$c] 2 * 4 -&gt; 8</a:t>
            </a:r>
          </a:p>
          <a:p>
            <a:r>
              <a:rPr lang="en-US" sz="1333" dirty="0">
                <a:solidFill>
                  <a:srgbClr val="0000FF"/>
                </a:solidFill>
                <a:latin typeface="Courier"/>
                <a:cs typeface="Courier"/>
              </a:rPr>
              <a:t>[</a:t>
            </a:r>
            <a:r>
              <a:rPr lang="en-US" sz="1333" dirty="0">
                <a:solidFill>
                  <a:srgbClr val="0000FF"/>
                </a:solidFill>
                <a:latin typeface="Courier"/>
                <a:cs typeface="Courier"/>
              </a:rPr>
              <a:t>ERROR] </a:t>
            </a:r>
            <a:r>
              <a:rPr lang="en-US" sz="1333" dirty="0">
                <a:solidFill>
                  <a:srgbClr val="0000FF"/>
                </a:solidFill>
                <a:latin typeface="Courier"/>
                <a:cs typeface="Courier"/>
              </a:rPr>
              <a:t>… [</a:t>
            </a:r>
            <a:r>
              <a:rPr lang="en-US" sz="1333" dirty="0" err="1">
                <a:solidFill>
                  <a:srgbClr val="0000FF"/>
                </a:solidFill>
                <a:latin typeface="Courier"/>
                <a:cs typeface="Courier"/>
              </a:rPr>
              <a:t>akka</a:t>
            </a:r>
            <a:r>
              <a:rPr lang="en-US" sz="1333" dirty="0">
                <a:solidFill>
                  <a:srgbClr val="0000FF"/>
                </a:solidFill>
                <a:latin typeface="Courier"/>
                <a:cs typeface="Courier"/>
              </a:rPr>
              <a:t>://</a:t>
            </a:r>
            <a:r>
              <a:rPr lang="en-US" sz="1333" dirty="0" err="1">
                <a:solidFill>
                  <a:srgbClr val="0000FF"/>
                </a:solidFill>
                <a:latin typeface="Courier"/>
                <a:cs typeface="Courier"/>
              </a:rPr>
              <a:t>Arith</a:t>
            </a:r>
            <a:r>
              <a:rPr lang="en-US" sz="1333" dirty="0">
                <a:solidFill>
                  <a:srgbClr val="0000FF"/>
                </a:solidFill>
                <a:latin typeface="Courier"/>
                <a:cs typeface="Courier"/>
              </a:rPr>
              <a:t>/user/arithmetic/$d] / by zero</a:t>
            </a:r>
          </a:p>
          <a:p>
            <a:r>
              <a:rPr lang="en-US" sz="1333" dirty="0" err="1">
                <a:solidFill>
                  <a:srgbClr val="0000FF"/>
                </a:solidFill>
                <a:latin typeface="Courier"/>
                <a:cs typeface="Courier"/>
              </a:rPr>
              <a:t>java.lang.ArithmeticException</a:t>
            </a:r>
            <a:r>
              <a:rPr lang="en-US" sz="1333" dirty="0">
                <a:solidFill>
                  <a:srgbClr val="0000FF"/>
                </a:solidFill>
                <a:latin typeface="Courier"/>
                <a:cs typeface="Courier"/>
              </a:rPr>
              <a:t>: / by zero</a:t>
            </a:r>
          </a:p>
          <a:p>
            <a:r>
              <a:rPr lang="en-US" sz="1333" dirty="0">
                <a:solidFill>
                  <a:srgbClr val="0000FF"/>
                </a:solidFill>
                <a:latin typeface="Courier"/>
                <a:cs typeface="Courier"/>
              </a:rPr>
              <a:t>	at </a:t>
            </a:r>
            <a:r>
              <a:rPr lang="en-US" sz="1333" dirty="0" err="1">
                <a:solidFill>
                  <a:srgbClr val="0000FF"/>
                </a:solidFill>
                <a:latin typeface="Courier"/>
                <a:cs typeface="Courier"/>
              </a:rPr>
              <a:t>com.jgserv.DivideActor</a:t>
            </a:r>
            <a:r>
              <a:rPr lang="en-US" sz="1333" dirty="0">
                <a:solidFill>
                  <a:srgbClr val="0000FF"/>
                </a:solidFill>
                <a:latin typeface="Courier"/>
                <a:cs typeface="Courier"/>
              </a:rPr>
              <a:t>$$anonfun$receive$5.applyOrElse(ArithActorApp2.scala:110)</a:t>
            </a:r>
          </a:p>
          <a:p>
            <a:r>
              <a:rPr lang="en-US" sz="1333" dirty="0">
                <a:solidFill>
                  <a:srgbClr val="0000FF"/>
                </a:solidFill>
                <a:latin typeface="Courier"/>
                <a:cs typeface="Courier"/>
              </a:rPr>
              <a:t>	at </a:t>
            </a:r>
            <a:r>
              <a:rPr lang="en-US" sz="1333" dirty="0" err="1">
                <a:solidFill>
                  <a:srgbClr val="0000FF"/>
                </a:solidFill>
                <a:latin typeface="Courier"/>
                <a:cs typeface="Courier"/>
              </a:rPr>
              <a:t>akka.actor.ActorCell.receiveMessage</a:t>
            </a:r>
            <a:r>
              <a:rPr lang="en-US" sz="1333" dirty="0">
                <a:solidFill>
                  <a:srgbClr val="0000FF"/>
                </a:solidFill>
                <a:latin typeface="Courier"/>
                <a:cs typeface="Courier"/>
              </a:rPr>
              <a:t>(ActorCell.scala:425)</a:t>
            </a:r>
          </a:p>
          <a:p>
            <a:r>
              <a:rPr lang="en-US" sz="1333" dirty="0">
                <a:solidFill>
                  <a:srgbClr val="0000FF"/>
                </a:solidFill>
                <a:latin typeface="Courier"/>
                <a:cs typeface="Courier"/>
              </a:rPr>
              <a:t>	at </a:t>
            </a:r>
            <a:r>
              <a:rPr lang="en-US" sz="1333" dirty="0" err="1">
                <a:solidFill>
                  <a:srgbClr val="0000FF"/>
                </a:solidFill>
                <a:latin typeface="Courier"/>
                <a:cs typeface="Courier"/>
              </a:rPr>
              <a:t>akka.actor.ActorCell.invoke</a:t>
            </a:r>
            <a:r>
              <a:rPr lang="en-US" sz="1333" dirty="0">
                <a:solidFill>
                  <a:srgbClr val="0000FF"/>
                </a:solidFill>
                <a:latin typeface="Courier"/>
                <a:cs typeface="Courier"/>
              </a:rPr>
              <a:t>(ActorCell.scala:386)</a:t>
            </a:r>
          </a:p>
          <a:p>
            <a:r>
              <a:rPr lang="en-US" sz="1333" dirty="0">
                <a:solidFill>
                  <a:srgbClr val="0000FF"/>
                </a:solidFill>
                <a:latin typeface="Courier"/>
                <a:cs typeface="Courier"/>
              </a:rPr>
              <a:t>…</a:t>
            </a:r>
            <a:endParaRPr lang="en-US" sz="1333" dirty="0">
              <a:solidFill>
                <a:srgbClr val="0000FF"/>
              </a:solidFill>
              <a:latin typeface="Courier"/>
              <a:cs typeface="Courier"/>
            </a:endParaRPr>
          </a:p>
          <a:p>
            <a:endParaRPr lang="en-US" sz="1333" dirty="0">
              <a:solidFill>
                <a:srgbClr val="0000FF"/>
              </a:solidFill>
              <a:latin typeface="Courier"/>
              <a:cs typeface="Courier"/>
            </a:endParaRPr>
          </a:p>
          <a:p>
            <a:r>
              <a:rPr lang="en-US" sz="1333" dirty="0">
                <a:solidFill>
                  <a:srgbClr val="0000FF"/>
                </a:solidFill>
                <a:latin typeface="Courier"/>
                <a:cs typeface="Courier"/>
              </a:rPr>
              <a:t>[INFO] </a:t>
            </a:r>
            <a:r>
              <a:rPr lang="en-US" sz="1333" dirty="0">
                <a:solidFill>
                  <a:srgbClr val="0000FF"/>
                </a:solidFill>
                <a:latin typeface="Courier"/>
                <a:cs typeface="Courier"/>
              </a:rPr>
              <a:t>… [</a:t>
            </a:r>
            <a:r>
              <a:rPr lang="en-US" sz="1333" dirty="0" err="1">
                <a:solidFill>
                  <a:srgbClr val="0000FF"/>
                </a:solidFill>
                <a:latin typeface="Courier"/>
                <a:cs typeface="Courier"/>
              </a:rPr>
              <a:t>akka</a:t>
            </a:r>
            <a:r>
              <a:rPr lang="en-US" sz="1333" dirty="0">
                <a:solidFill>
                  <a:srgbClr val="0000FF"/>
                </a:solidFill>
                <a:latin typeface="Courier"/>
                <a:cs typeface="Courier"/>
              </a:rPr>
              <a:t>://</a:t>
            </a:r>
            <a:r>
              <a:rPr lang="en-US" sz="1333" dirty="0" err="1">
                <a:solidFill>
                  <a:srgbClr val="0000FF"/>
                </a:solidFill>
                <a:latin typeface="Courier"/>
                <a:cs typeface="Courier"/>
              </a:rPr>
              <a:t>Arith</a:t>
            </a:r>
            <a:r>
              <a:rPr lang="en-US" sz="1333" dirty="0">
                <a:solidFill>
                  <a:srgbClr val="0000FF"/>
                </a:solidFill>
                <a:latin typeface="Courier"/>
                <a:cs typeface="Courier"/>
              </a:rPr>
              <a:t>/user/arithmetic/$d] Creating Divide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/user/arithmetic/$d] 2 / 2 -&gt; 1</a:t>
            </a:r>
          </a:p>
        </p:txBody>
      </p:sp>
    </p:spTree>
    <p:extLst>
      <p:ext uri="{BB962C8B-B14F-4D97-AF65-F5344CB8AC3E}">
        <p14:creationId xmlns:p14="http://schemas.microsoft.com/office/powerpoint/2010/main" val="22120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Fault Handling</a:t>
            </a:r>
            <a:endParaRPr lang="en-US" dirty="0"/>
          </a:p>
        </p:txBody>
      </p:sp>
      <p:sp>
        <p:nvSpPr>
          <p:cNvPr id="3" name="Content Placeholder 2"/>
          <p:cNvSpPr>
            <a:spLocks noGrp="1"/>
          </p:cNvSpPr>
          <p:nvPr>
            <p:ph idx="1"/>
          </p:nvPr>
        </p:nvSpPr>
        <p:spPr>
          <a:xfrm>
            <a:off x="628650" y="1073672"/>
            <a:ext cx="6985000" cy="474930"/>
          </a:xfrm>
        </p:spPr>
        <p:txBody>
          <a:bodyPr>
            <a:normAutofit fontScale="85000" lnSpcReduction="20000"/>
          </a:bodyPr>
          <a:lstStyle/>
          <a:p>
            <a:r>
              <a:rPr lang="en-US" dirty="0" smtClean="0">
                <a:cs typeface="Courier"/>
              </a:rPr>
              <a:t>Example – handling </a:t>
            </a:r>
            <a:r>
              <a:rPr lang="en-US" dirty="0" err="1" smtClean="0">
                <a:cs typeface="Courier"/>
              </a:rPr>
              <a:t>IllegalArgumentException</a:t>
            </a:r>
            <a:endParaRPr lang="en-US" dirty="0" smtClean="0">
              <a:cs typeface="Courier"/>
            </a:endParaRPr>
          </a:p>
          <a:p>
            <a:pPr lvl="2"/>
            <a:r>
              <a:rPr lang="en-US" dirty="0" smtClean="0">
                <a:cs typeface="Courier"/>
              </a:rPr>
              <a:t>Directive is to </a:t>
            </a:r>
            <a:r>
              <a:rPr lang="en-US" dirty="0" smtClean="0">
                <a:latin typeface="Courier"/>
                <a:cs typeface="Courier"/>
              </a:rPr>
              <a:t>Stop</a:t>
            </a:r>
          </a:p>
        </p:txBody>
      </p:sp>
      <p:sp>
        <p:nvSpPr>
          <p:cNvPr id="5" name="Rectangle 5"/>
          <p:cNvSpPr>
            <a:spLocks noChangeArrowheads="1"/>
          </p:cNvSpPr>
          <p:nvPr/>
        </p:nvSpPr>
        <p:spPr bwMode="auto">
          <a:xfrm>
            <a:off x="1097280" y="1459126"/>
            <a:ext cx="6794500" cy="3843629"/>
          </a:xfrm>
          <a:prstGeom prst="rect">
            <a:avLst/>
          </a:prstGeom>
          <a:solidFill>
            <a:srgbClr val="E0F8E0"/>
          </a:solidFill>
          <a:ln w="3175" cmpd="sng">
            <a:solidFill>
              <a:schemeClr val="accent6"/>
            </a:solidFill>
            <a:miter lim="800000"/>
            <a:headEnd/>
            <a:tailEnd/>
          </a:ln>
          <a:effectLst/>
        </p:spPr>
        <p:txBody>
          <a:bodyPr wrap="square" lIns="75407" tIns="75000" rIns="75407" bIns="75000">
            <a:spAutoFit/>
          </a:bodyPr>
          <a:lstStyle/>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 Creating </a:t>
            </a:r>
            <a:r>
              <a:rPr lang="en-US" sz="1333" dirty="0" err="1">
                <a:latin typeface="Courier"/>
                <a:cs typeface="Courier"/>
              </a:rPr>
              <a:t>Arith</a:t>
            </a:r>
            <a:r>
              <a:rPr lang="en-US" sz="1333" dirty="0">
                <a:latin typeface="Courier"/>
                <a:cs typeface="Courier"/>
              </a:rPr>
              <a:t>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/user/arithmetic/$a] Creating Add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/user/arithmetic/$b] Creating Sub Actor</a:t>
            </a:r>
          </a:p>
          <a:p>
            <a:r>
              <a:rPr lang="en-US" sz="1333" dirty="0">
                <a:latin typeface="Courier"/>
                <a:cs typeface="Courier"/>
              </a:rPr>
              <a:t>[INFO</a:t>
            </a:r>
            <a:r>
              <a:rPr lang="en-US" sz="1333" dirty="0">
                <a:latin typeface="Courier"/>
                <a:cs typeface="Courier"/>
              </a:rPr>
              <a:t>] …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/user/arithmetic/$c] Creating </a:t>
            </a:r>
            <a:r>
              <a:rPr lang="en-US" sz="1333" dirty="0" err="1">
                <a:latin typeface="Courier"/>
                <a:cs typeface="Courier"/>
              </a:rPr>
              <a:t>Mult</a:t>
            </a:r>
            <a:r>
              <a:rPr lang="en-US" sz="1333" dirty="0">
                <a:latin typeface="Courier"/>
                <a:cs typeface="Courier"/>
              </a:rPr>
              <a:t>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/user/arithmetic/$d] Creating Divide Actor</a:t>
            </a:r>
          </a:p>
          <a:p>
            <a:r>
              <a:rPr lang="en-US" sz="1333" dirty="0">
                <a:latin typeface="Courier"/>
                <a:cs typeface="Courier"/>
              </a:rPr>
              <a:t>[INFO] </a:t>
            </a:r>
            <a:r>
              <a:rPr lang="en-US" sz="1333" dirty="0">
                <a:latin typeface="Courier"/>
                <a:cs typeface="Courier"/>
              </a:rPr>
              <a:t>… [</a:t>
            </a:r>
            <a:r>
              <a:rPr lang="en-US" sz="1333" dirty="0" err="1">
                <a:latin typeface="Courier"/>
                <a:cs typeface="Courier"/>
              </a:rPr>
              <a:t>akka</a:t>
            </a:r>
            <a:r>
              <a:rPr lang="en-US" sz="1333" dirty="0">
                <a:latin typeface="Courier"/>
                <a:cs typeface="Courier"/>
              </a:rPr>
              <a:t>://</a:t>
            </a:r>
            <a:r>
              <a:rPr lang="en-US" sz="1333" dirty="0" err="1">
                <a:latin typeface="Courier"/>
                <a:cs typeface="Courier"/>
              </a:rPr>
              <a:t>Arith</a:t>
            </a:r>
            <a:r>
              <a:rPr lang="en-US" sz="1333" dirty="0">
                <a:latin typeface="Courier"/>
                <a:cs typeface="Courier"/>
              </a:rPr>
              <a:t>/user/arithmetic/$c] 2 * 4 -&gt; 8</a:t>
            </a:r>
          </a:p>
          <a:p>
            <a:r>
              <a:rPr lang="en-US" sz="1333" dirty="0">
                <a:solidFill>
                  <a:srgbClr val="0000FF"/>
                </a:solidFill>
                <a:latin typeface="Courier"/>
                <a:cs typeface="Courier"/>
              </a:rPr>
              <a:t>[ERROR] </a:t>
            </a:r>
            <a:r>
              <a:rPr lang="en-US" sz="1333" dirty="0">
                <a:solidFill>
                  <a:srgbClr val="0000FF"/>
                </a:solidFill>
                <a:latin typeface="Courier"/>
                <a:cs typeface="Courier"/>
              </a:rPr>
              <a:t>… [</a:t>
            </a:r>
            <a:r>
              <a:rPr lang="en-US" sz="1333" dirty="0" err="1">
                <a:solidFill>
                  <a:srgbClr val="0000FF"/>
                </a:solidFill>
                <a:latin typeface="Courier"/>
                <a:cs typeface="Courier"/>
              </a:rPr>
              <a:t>akka</a:t>
            </a:r>
            <a:r>
              <a:rPr lang="en-US" sz="1333" dirty="0">
                <a:solidFill>
                  <a:srgbClr val="0000FF"/>
                </a:solidFill>
                <a:latin typeface="Courier"/>
                <a:cs typeface="Courier"/>
              </a:rPr>
              <a:t>://</a:t>
            </a:r>
            <a:r>
              <a:rPr lang="en-US" sz="1333" dirty="0" err="1">
                <a:solidFill>
                  <a:srgbClr val="0000FF"/>
                </a:solidFill>
                <a:latin typeface="Courier"/>
                <a:cs typeface="Courier"/>
              </a:rPr>
              <a:t>Arith</a:t>
            </a:r>
            <a:r>
              <a:rPr lang="en-US" sz="1333" dirty="0">
                <a:solidFill>
                  <a:srgbClr val="0000FF"/>
                </a:solidFill>
                <a:latin typeface="Courier"/>
                <a:cs typeface="Courier"/>
              </a:rPr>
              <a:t>/user/arithmetic/$d] Bad karma</a:t>
            </a:r>
          </a:p>
          <a:p>
            <a:r>
              <a:rPr lang="en-US" sz="1333" dirty="0" err="1">
                <a:solidFill>
                  <a:srgbClr val="0000FF"/>
                </a:solidFill>
                <a:latin typeface="Courier"/>
                <a:cs typeface="Courier"/>
              </a:rPr>
              <a:t>java.lang.IllegalArgumentException</a:t>
            </a:r>
            <a:r>
              <a:rPr lang="en-US" sz="1333" dirty="0">
                <a:solidFill>
                  <a:srgbClr val="0000FF"/>
                </a:solidFill>
                <a:latin typeface="Courier"/>
                <a:cs typeface="Courier"/>
              </a:rPr>
              <a:t>: Bad karma</a:t>
            </a:r>
          </a:p>
          <a:p>
            <a:r>
              <a:rPr lang="en-US" sz="1333" dirty="0">
                <a:solidFill>
                  <a:srgbClr val="0000FF"/>
                </a:solidFill>
                <a:latin typeface="Courier"/>
                <a:cs typeface="Courier"/>
              </a:rPr>
              <a:t>	at </a:t>
            </a:r>
            <a:r>
              <a:rPr lang="en-US" sz="1333" dirty="0" err="1">
                <a:solidFill>
                  <a:srgbClr val="0000FF"/>
                </a:solidFill>
                <a:latin typeface="Courier"/>
                <a:cs typeface="Courier"/>
              </a:rPr>
              <a:t>com.jgserv.DivideActor</a:t>
            </a:r>
            <a:r>
              <a:rPr lang="en-US" sz="1333" dirty="0">
                <a:solidFill>
                  <a:srgbClr val="0000FF"/>
                </a:solidFill>
                <a:latin typeface="Courier"/>
                <a:cs typeface="Courier"/>
              </a:rPr>
              <a:t>$$anonfun$receive$5.applyOrElse(ArithActorApp2.scala:109)</a:t>
            </a:r>
          </a:p>
          <a:p>
            <a:r>
              <a:rPr lang="en-US" sz="1333" dirty="0">
                <a:solidFill>
                  <a:srgbClr val="0000FF"/>
                </a:solidFill>
                <a:latin typeface="Courier"/>
                <a:cs typeface="Courier"/>
              </a:rPr>
              <a:t>	at </a:t>
            </a:r>
            <a:r>
              <a:rPr lang="en-US" sz="1333" dirty="0" err="1">
                <a:solidFill>
                  <a:srgbClr val="0000FF"/>
                </a:solidFill>
                <a:latin typeface="Courier"/>
                <a:cs typeface="Courier"/>
              </a:rPr>
              <a:t>akka.actor.ActorCell.receiveMessage</a:t>
            </a:r>
            <a:r>
              <a:rPr lang="en-US" sz="1333" dirty="0">
                <a:solidFill>
                  <a:srgbClr val="0000FF"/>
                </a:solidFill>
                <a:latin typeface="Courier"/>
                <a:cs typeface="Courier"/>
              </a:rPr>
              <a:t>(ActorCell.scala:425</a:t>
            </a:r>
            <a:r>
              <a:rPr lang="en-US" sz="1333" dirty="0">
                <a:solidFill>
                  <a:srgbClr val="0000FF"/>
                </a:solidFill>
                <a:latin typeface="Courier"/>
                <a:cs typeface="Courier"/>
              </a:rPr>
              <a:t>)</a:t>
            </a:r>
          </a:p>
          <a:p>
            <a:r>
              <a:rPr lang="en-US" sz="1333" dirty="0">
                <a:solidFill>
                  <a:srgbClr val="0000FF"/>
                </a:solidFill>
                <a:latin typeface="Courier"/>
                <a:cs typeface="Courier"/>
              </a:rPr>
              <a:t>	at </a:t>
            </a:r>
            <a:r>
              <a:rPr lang="en-US" sz="1333" dirty="0" err="1">
                <a:solidFill>
                  <a:srgbClr val="0000FF"/>
                </a:solidFill>
                <a:latin typeface="Courier"/>
                <a:cs typeface="Courier"/>
              </a:rPr>
              <a:t>akka.actor.ActorCell.invoke</a:t>
            </a:r>
            <a:r>
              <a:rPr lang="en-US" sz="1333" dirty="0">
                <a:solidFill>
                  <a:srgbClr val="0000FF"/>
                </a:solidFill>
                <a:latin typeface="Courier"/>
                <a:cs typeface="Courier"/>
              </a:rPr>
              <a:t>(ActorCell.scala:386)</a:t>
            </a:r>
          </a:p>
          <a:p>
            <a:r>
              <a:rPr lang="en-US" sz="1333" dirty="0">
                <a:solidFill>
                  <a:srgbClr val="0000FF"/>
                </a:solidFill>
                <a:latin typeface="Courier"/>
                <a:cs typeface="Courier"/>
              </a:rPr>
              <a:t>	at </a:t>
            </a:r>
            <a:r>
              <a:rPr lang="en-US" sz="1333" dirty="0" err="1">
                <a:solidFill>
                  <a:srgbClr val="0000FF"/>
                </a:solidFill>
                <a:latin typeface="Courier"/>
                <a:cs typeface="Courier"/>
              </a:rPr>
              <a:t>akka.dispatch.Mailbox.processMailbox</a:t>
            </a:r>
            <a:r>
              <a:rPr lang="en-US" sz="1333" dirty="0">
                <a:solidFill>
                  <a:srgbClr val="0000FF"/>
                </a:solidFill>
                <a:latin typeface="Courier"/>
                <a:cs typeface="Courier"/>
              </a:rPr>
              <a:t>(Mailbox.scala:230)</a:t>
            </a:r>
          </a:p>
          <a:p>
            <a:r>
              <a:rPr lang="en-US" sz="1333" dirty="0">
                <a:solidFill>
                  <a:srgbClr val="0000FF"/>
                </a:solidFill>
                <a:latin typeface="Courier"/>
                <a:cs typeface="Courier"/>
              </a:rPr>
              <a:t>	at </a:t>
            </a:r>
            <a:r>
              <a:rPr lang="en-US" sz="1333" dirty="0" err="1">
                <a:solidFill>
                  <a:srgbClr val="0000FF"/>
                </a:solidFill>
                <a:latin typeface="Courier"/>
                <a:cs typeface="Courier"/>
              </a:rPr>
              <a:t>akka.dispatch.Mailbox.run</a:t>
            </a:r>
            <a:r>
              <a:rPr lang="en-US" sz="1333" dirty="0">
                <a:solidFill>
                  <a:srgbClr val="0000FF"/>
                </a:solidFill>
                <a:latin typeface="Courier"/>
                <a:cs typeface="Courier"/>
              </a:rPr>
              <a:t>(Mailbox.scala:212)</a:t>
            </a:r>
          </a:p>
          <a:p>
            <a:r>
              <a:rPr lang="en-US" sz="1333" dirty="0">
                <a:solidFill>
                  <a:srgbClr val="0000FF"/>
                </a:solidFill>
                <a:latin typeface="Courier"/>
                <a:cs typeface="Courier"/>
              </a:rPr>
              <a:t>…</a:t>
            </a:r>
          </a:p>
          <a:p>
            <a:endParaRPr lang="en-US" sz="1333" dirty="0">
              <a:solidFill>
                <a:srgbClr val="0000FF"/>
              </a:solidFill>
              <a:latin typeface="Courier"/>
              <a:cs typeface="Courier"/>
            </a:endParaRPr>
          </a:p>
        </p:txBody>
      </p:sp>
      <p:sp>
        <p:nvSpPr>
          <p:cNvPr id="4" name="TextBox 3"/>
          <p:cNvSpPr txBox="1"/>
          <p:nvPr/>
        </p:nvSpPr>
        <p:spPr>
          <a:xfrm>
            <a:off x="2794000" y="4699000"/>
            <a:ext cx="2231060" cy="502573"/>
          </a:xfrm>
          <a:prstGeom prst="rect">
            <a:avLst/>
          </a:prstGeom>
          <a:solidFill>
            <a:srgbClr val="FFFFFF"/>
          </a:solidFill>
          <a:ln>
            <a:solidFill>
              <a:srgbClr val="000000"/>
            </a:solidFill>
          </a:ln>
        </p:spPr>
        <p:txBody>
          <a:bodyPr wrap="none" rtlCol="0">
            <a:spAutoFit/>
          </a:bodyPr>
          <a:lstStyle/>
          <a:p>
            <a:r>
              <a:rPr lang="en-US" sz="1333" dirty="0"/>
              <a:t>Following request for </a:t>
            </a:r>
            <a:r>
              <a:rPr lang="en-US" sz="1333" dirty="0" err="1"/>
              <a:t>Div</a:t>
            </a:r>
            <a:r>
              <a:rPr lang="en-US" sz="1333" dirty="0"/>
              <a:t>(2,2)</a:t>
            </a:r>
          </a:p>
          <a:p>
            <a:r>
              <a:rPr lang="en-US" sz="1333" dirty="0"/>
              <a:t>is not processed</a:t>
            </a:r>
            <a:endParaRPr lang="en-US" sz="1333" dirty="0"/>
          </a:p>
        </p:txBody>
      </p:sp>
      <p:cxnSp>
        <p:nvCxnSpPr>
          <p:cNvPr id="7" name="Straight Connector 6"/>
          <p:cNvCxnSpPr/>
          <p:nvPr/>
        </p:nvCxnSpPr>
        <p:spPr bwMode="auto">
          <a:xfrm flipH="1" flipV="1">
            <a:off x="1587500" y="4889500"/>
            <a:ext cx="1206500" cy="63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8284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Lifecycle Callback Methods</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preRestart</a:t>
            </a:r>
            <a:r>
              <a:rPr lang="en-US" dirty="0" smtClean="0">
                <a:latin typeface="Courier"/>
                <a:cs typeface="Courier"/>
              </a:rPr>
              <a:t>( t: </a:t>
            </a:r>
            <a:r>
              <a:rPr lang="en-US" dirty="0" err="1" smtClean="0">
                <a:latin typeface="Courier"/>
                <a:cs typeface="Courier"/>
              </a:rPr>
              <a:t>Throwable</a:t>
            </a:r>
            <a:r>
              <a:rPr lang="en-US" dirty="0" smtClean="0">
                <a:latin typeface="Courier"/>
                <a:cs typeface="Courier"/>
              </a:rPr>
              <a:t>, </a:t>
            </a:r>
            <a:br>
              <a:rPr lang="en-US" dirty="0" smtClean="0">
                <a:latin typeface="Courier"/>
                <a:cs typeface="Courier"/>
              </a:rPr>
            </a:br>
            <a:r>
              <a:rPr lang="en-US" dirty="0" smtClean="0">
                <a:latin typeface="Courier"/>
                <a:cs typeface="Courier"/>
              </a:rPr>
              <a:t>            </a:t>
            </a:r>
            <a:r>
              <a:rPr lang="en-US" dirty="0" err="1" smtClean="0">
                <a:latin typeface="Courier"/>
                <a:cs typeface="Courier"/>
              </a:rPr>
              <a:t>msg</a:t>
            </a:r>
            <a:r>
              <a:rPr lang="en-US" dirty="0" smtClean="0">
                <a:latin typeface="Courier"/>
                <a:cs typeface="Courier"/>
              </a:rPr>
              <a:t>: Option[Any] ) : Unit</a:t>
            </a:r>
          </a:p>
          <a:p>
            <a:pPr lvl="2"/>
            <a:r>
              <a:rPr lang="en-US" dirty="0" smtClean="0"/>
              <a:t>called before restart process begins</a:t>
            </a:r>
          </a:p>
          <a:p>
            <a:pPr lvl="2"/>
            <a:r>
              <a:rPr lang="en-US" dirty="0" smtClean="0"/>
              <a:t>default </a:t>
            </a:r>
            <a:r>
              <a:rPr lang="en-US" dirty="0" err="1" smtClean="0"/>
              <a:t>behaviour</a:t>
            </a:r>
            <a:r>
              <a:rPr lang="en-US" dirty="0" smtClean="0"/>
              <a:t> is to stop children and call </a:t>
            </a:r>
            <a:r>
              <a:rPr lang="en-US" dirty="0" err="1" smtClean="0">
                <a:latin typeface="Courier"/>
                <a:cs typeface="Courier"/>
              </a:rPr>
              <a:t>postStop</a:t>
            </a:r>
            <a:endParaRPr lang="en-US" dirty="0" smtClean="0">
              <a:latin typeface="Courier"/>
              <a:cs typeface="Courier"/>
            </a:endParaRPr>
          </a:p>
          <a:p>
            <a:pPr lvl="2"/>
            <a:endParaRPr lang="en-US" dirty="0">
              <a:latin typeface="Courier"/>
              <a:cs typeface="Courier"/>
            </a:endParaRPr>
          </a:p>
          <a:p>
            <a:r>
              <a:rPr lang="en-US" dirty="0" err="1" smtClean="0">
                <a:latin typeface="Courier"/>
                <a:cs typeface="Courier"/>
              </a:rPr>
              <a:t>postRestart</a:t>
            </a:r>
            <a:r>
              <a:rPr lang="en-US" dirty="0" smtClean="0">
                <a:latin typeface="Courier"/>
                <a:cs typeface="Courier"/>
              </a:rPr>
              <a:t>( t: </a:t>
            </a:r>
            <a:r>
              <a:rPr lang="en-US" dirty="0" err="1" smtClean="0">
                <a:latin typeface="Courier"/>
                <a:cs typeface="Courier"/>
              </a:rPr>
              <a:t>Throwable</a:t>
            </a:r>
            <a:r>
              <a:rPr lang="en-US" dirty="0" smtClean="0">
                <a:latin typeface="Courier"/>
                <a:cs typeface="Courier"/>
              </a:rPr>
              <a:t> ) : Unit</a:t>
            </a:r>
          </a:p>
          <a:p>
            <a:pPr lvl="2"/>
            <a:r>
              <a:rPr lang="en-US" dirty="0" smtClean="0">
                <a:cs typeface="Courier"/>
              </a:rPr>
              <a:t>called after restart process finished</a:t>
            </a:r>
          </a:p>
          <a:p>
            <a:pPr lvl="2"/>
            <a:r>
              <a:rPr lang="en-US" dirty="0" smtClean="0">
                <a:cs typeface="Courier"/>
              </a:rPr>
              <a:t>default </a:t>
            </a:r>
            <a:r>
              <a:rPr lang="en-US" dirty="0" err="1" smtClean="0">
                <a:cs typeface="Courier"/>
              </a:rPr>
              <a:t>behaviour</a:t>
            </a:r>
            <a:r>
              <a:rPr lang="en-US" dirty="0" smtClean="0">
                <a:cs typeface="Courier"/>
              </a:rPr>
              <a:t> is to call </a:t>
            </a:r>
            <a:r>
              <a:rPr lang="en-US" dirty="0" err="1" smtClean="0">
                <a:latin typeface="Courier"/>
                <a:cs typeface="Courier"/>
              </a:rPr>
              <a:t>preStart</a:t>
            </a:r>
            <a:endParaRPr lang="en-US" dirty="0" smtClean="0">
              <a:latin typeface="Courier"/>
              <a:cs typeface="Courier"/>
            </a:endParaRPr>
          </a:p>
          <a:p>
            <a:pPr lvl="2"/>
            <a:endParaRPr lang="en-US" dirty="0">
              <a:latin typeface="Courier"/>
              <a:cs typeface="Courier"/>
            </a:endParaRPr>
          </a:p>
          <a:p>
            <a:r>
              <a:rPr lang="en-US" dirty="0" smtClean="0">
                <a:cs typeface="Courier"/>
              </a:rPr>
              <a:t>Restarted actor created using factory method</a:t>
            </a:r>
          </a:p>
          <a:p>
            <a:pPr lvl="2"/>
            <a:r>
              <a:rPr lang="en-US" dirty="0" smtClean="0">
                <a:cs typeface="Courier"/>
              </a:rPr>
              <a:t>continues with next message from mailbox</a:t>
            </a:r>
            <a:endParaRPr lang="en-US" dirty="0">
              <a:cs typeface="Courier"/>
            </a:endParaRPr>
          </a:p>
        </p:txBody>
      </p:sp>
    </p:spTree>
    <p:extLst>
      <p:ext uri="{BB962C8B-B14F-4D97-AF65-F5344CB8AC3E}">
        <p14:creationId xmlns:p14="http://schemas.microsoft.com/office/powerpoint/2010/main" val="156830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 Tuning the Fault Handling Strategy</a:t>
            </a:r>
            <a:endParaRPr lang="en-US" dirty="0"/>
          </a:p>
        </p:txBody>
      </p:sp>
      <p:sp>
        <p:nvSpPr>
          <p:cNvPr id="3" name="Content Placeholder 2"/>
          <p:cNvSpPr>
            <a:spLocks noGrp="1"/>
          </p:cNvSpPr>
          <p:nvPr>
            <p:ph idx="1"/>
          </p:nvPr>
        </p:nvSpPr>
        <p:spPr>
          <a:xfrm>
            <a:off x="628650" y="1071880"/>
            <a:ext cx="6985000" cy="3429000"/>
          </a:xfrm>
        </p:spPr>
        <p:txBody>
          <a:bodyPr/>
          <a:lstStyle/>
          <a:p>
            <a:r>
              <a:rPr lang="en-US" dirty="0" smtClean="0"/>
              <a:t>Danger of entering infinite loop</a:t>
            </a:r>
          </a:p>
          <a:p>
            <a:pPr lvl="2"/>
            <a:r>
              <a:rPr lang="en-US" dirty="0" smtClean="0"/>
              <a:t>restarting a failing actor</a:t>
            </a:r>
          </a:p>
          <a:p>
            <a:pPr lvl="2"/>
            <a:endParaRPr lang="en-US" dirty="0"/>
          </a:p>
          <a:p>
            <a:r>
              <a:rPr lang="en-US" dirty="0" smtClean="0"/>
              <a:t>Strategy objects allow limits to be set on restarts</a:t>
            </a:r>
          </a:p>
          <a:p>
            <a:pPr lvl="2"/>
            <a:endParaRPr lang="en-US" dirty="0"/>
          </a:p>
          <a:p>
            <a:r>
              <a:rPr lang="en-US" dirty="0" err="1" smtClean="0">
                <a:latin typeface="Courier"/>
                <a:cs typeface="Courier"/>
              </a:rPr>
              <a:t>maxNrOfRetries</a:t>
            </a:r>
            <a:r>
              <a:rPr lang="en-US" dirty="0" smtClean="0">
                <a:latin typeface="Courier"/>
                <a:cs typeface="Courier"/>
              </a:rPr>
              <a:t> (</a:t>
            </a:r>
            <a:r>
              <a:rPr lang="en-US" dirty="0" err="1" smtClean="0">
                <a:latin typeface="Courier"/>
                <a:cs typeface="Courier"/>
              </a:rPr>
              <a:t>Int</a:t>
            </a:r>
            <a:r>
              <a:rPr lang="en-US" dirty="0" smtClean="0">
                <a:latin typeface="Courier"/>
                <a:cs typeface="Courier"/>
              </a:rPr>
              <a:t>)</a:t>
            </a:r>
          </a:p>
          <a:p>
            <a:pPr lvl="2"/>
            <a:r>
              <a:rPr lang="en-US" dirty="0" smtClean="0"/>
              <a:t>number of times actor may be restarted</a:t>
            </a:r>
          </a:p>
          <a:p>
            <a:pPr lvl="2"/>
            <a:r>
              <a:rPr lang="en-US" dirty="0" smtClean="0"/>
              <a:t>set to negative number for infinite</a:t>
            </a:r>
          </a:p>
          <a:p>
            <a:pPr lvl="2"/>
            <a:endParaRPr lang="en-US" dirty="0"/>
          </a:p>
          <a:p>
            <a:r>
              <a:rPr lang="en-US" dirty="0" err="1" smtClean="0">
                <a:latin typeface="Courier"/>
                <a:cs typeface="Courier"/>
              </a:rPr>
              <a:t>withinTimeRange</a:t>
            </a:r>
            <a:r>
              <a:rPr lang="en-US" dirty="0" smtClean="0">
                <a:latin typeface="Courier"/>
                <a:cs typeface="Courier"/>
              </a:rPr>
              <a:t> (Duration)</a:t>
            </a:r>
          </a:p>
          <a:p>
            <a:pPr lvl="2"/>
            <a:r>
              <a:rPr lang="en-US" dirty="0" smtClean="0">
                <a:cs typeface="Courier"/>
              </a:rPr>
              <a:t>time window for </a:t>
            </a:r>
            <a:r>
              <a:rPr lang="en-US" dirty="0" err="1" smtClean="0">
                <a:latin typeface="Courier"/>
                <a:cs typeface="Courier"/>
              </a:rPr>
              <a:t>maxNrOfRetries</a:t>
            </a:r>
            <a:endParaRPr lang="en-US" dirty="0">
              <a:latin typeface="Courier"/>
              <a:cs typeface="Courier"/>
            </a:endParaRPr>
          </a:p>
        </p:txBody>
      </p:sp>
      <p:sp>
        <p:nvSpPr>
          <p:cNvPr id="4" name="TextBox 3"/>
          <p:cNvSpPr txBox="1"/>
          <p:nvPr/>
        </p:nvSpPr>
        <p:spPr>
          <a:xfrm>
            <a:off x="1143000" y="4572000"/>
            <a:ext cx="6223000" cy="567764"/>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square" lIns="120000" tIns="78000" bIns="78000" rtlCol="0">
            <a:spAutoFit/>
          </a:bodyPr>
          <a:lstStyle/>
          <a:p>
            <a:r>
              <a:rPr lang="en-US" sz="1333" dirty="0">
                <a:latin typeface="Courier"/>
                <a:cs typeface="Courier"/>
              </a:rPr>
              <a:t>override </a:t>
            </a:r>
            <a:r>
              <a:rPr lang="en-US" sz="1333" dirty="0" err="1">
                <a:latin typeface="Courier"/>
                <a:cs typeface="Courier"/>
              </a:rPr>
              <a:t>val</a:t>
            </a:r>
            <a:r>
              <a:rPr lang="en-US" sz="1333" dirty="0">
                <a:latin typeface="Courier"/>
                <a:cs typeface="Courier"/>
              </a:rPr>
              <a:t> </a:t>
            </a:r>
            <a:r>
              <a:rPr lang="en-US" sz="1333" dirty="0" err="1">
                <a:latin typeface="Courier"/>
                <a:cs typeface="Courier"/>
              </a:rPr>
              <a:t>supervisorStrategy</a:t>
            </a:r>
            <a:r>
              <a:rPr lang="en-US" sz="1333" dirty="0">
                <a:latin typeface="Courier"/>
                <a:cs typeface="Courier"/>
              </a:rPr>
              <a:t> =</a:t>
            </a:r>
          </a:p>
          <a:p>
            <a:r>
              <a:rPr lang="en-US" sz="1333" dirty="0">
                <a:latin typeface="Courier"/>
                <a:cs typeface="Courier"/>
              </a:rPr>
              <a:t>                  </a:t>
            </a:r>
            <a:r>
              <a:rPr lang="en-US" sz="1333" dirty="0" err="1">
                <a:latin typeface="Courier"/>
                <a:cs typeface="Courier"/>
              </a:rPr>
              <a:t>OneForOneStrategy</a:t>
            </a:r>
            <a:r>
              <a:rPr lang="en-US" sz="1333" dirty="0">
                <a:latin typeface="Courier"/>
                <a:cs typeface="Courier"/>
              </a:rPr>
              <a:t>( 5, 1 minute ) { … } </a:t>
            </a:r>
          </a:p>
        </p:txBody>
      </p:sp>
    </p:spTree>
    <p:extLst>
      <p:ext uri="{BB962C8B-B14F-4D97-AF65-F5344CB8AC3E}">
        <p14:creationId xmlns:p14="http://schemas.microsoft.com/office/powerpoint/2010/main" val="139442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sp>
        <p:nvSpPr>
          <p:cNvPr id="3" name="Content Placeholder 2"/>
          <p:cNvSpPr>
            <a:spLocks noGrp="1"/>
          </p:cNvSpPr>
          <p:nvPr>
            <p:ph idx="1"/>
          </p:nvPr>
        </p:nvSpPr>
        <p:spPr/>
        <p:txBody>
          <a:bodyPr>
            <a:normAutofit lnSpcReduction="10000"/>
          </a:bodyPr>
          <a:lstStyle/>
          <a:p>
            <a:r>
              <a:rPr lang="en-US" dirty="0" smtClean="0"/>
              <a:t>Actor systems use novel way of dealing with failures</a:t>
            </a:r>
          </a:p>
          <a:p>
            <a:pPr lvl="2"/>
            <a:endParaRPr lang="en-US" dirty="0"/>
          </a:p>
          <a:p>
            <a:r>
              <a:rPr lang="en-US" dirty="0" smtClean="0"/>
              <a:t>Failure considered to be part of "normality"</a:t>
            </a:r>
          </a:p>
          <a:p>
            <a:pPr lvl="2"/>
            <a:r>
              <a:rPr lang="en-US" dirty="0" smtClean="0"/>
              <a:t>something that happens</a:t>
            </a:r>
          </a:p>
          <a:p>
            <a:pPr lvl="2"/>
            <a:endParaRPr lang="en-US" dirty="0"/>
          </a:p>
          <a:p>
            <a:r>
              <a:rPr lang="en-US" dirty="0" smtClean="0"/>
              <a:t>Applications should be written to expect failure</a:t>
            </a:r>
          </a:p>
          <a:p>
            <a:pPr lvl="2"/>
            <a:r>
              <a:rPr lang="en-US" dirty="0" smtClean="0"/>
              <a:t>deal with it</a:t>
            </a:r>
          </a:p>
          <a:p>
            <a:pPr lvl="2"/>
            <a:r>
              <a:rPr lang="en-US" dirty="0" smtClean="0"/>
              <a:t>recover in the most appropriate way</a:t>
            </a:r>
          </a:p>
          <a:p>
            <a:pPr lvl="2"/>
            <a:endParaRPr lang="en-US" dirty="0"/>
          </a:p>
          <a:p>
            <a:r>
              <a:rPr lang="en-US" dirty="0" smtClean="0"/>
              <a:t>Leads to robust applications</a:t>
            </a:r>
          </a:p>
          <a:p>
            <a:pPr lvl="2"/>
            <a:r>
              <a:rPr lang="en-US" dirty="0" smtClean="0"/>
              <a:t>long running</a:t>
            </a:r>
          </a:p>
          <a:p>
            <a:pPr lvl="2"/>
            <a:endParaRPr lang="en-US" dirty="0" smtClean="0"/>
          </a:p>
          <a:p>
            <a:r>
              <a:rPr lang="en-US" dirty="0" smtClean="0"/>
              <a:t>E.g. </a:t>
            </a:r>
            <a:r>
              <a:rPr lang="en-US" dirty="0" err="1" smtClean="0"/>
              <a:t>Erlang</a:t>
            </a:r>
            <a:r>
              <a:rPr lang="en-US" dirty="0"/>
              <a:t> </a:t>
            </a:r>
            <a:r>
              <a:rPr lang="en-US" dirty="0" smtClean="0"/>
              <a:t>actor based systems</a:t>
            </a:r>
          </a:p>
          <a:p>
            <a:pPr lvl="2"/>
            <a:r>
              <a:rPr lang="en-US" dirty="0" smtClean="0"/>
              <a:t>written to operate in telephone exchanges</a:t>
            </a:r>
          </a:p>
          <a:p>
            <a:pPr lvl="2"/>
            <a:endParaRPr lang="en-US" dirty="0"/>
          </a:p>
        </p:txBody>
      </p:sp>
      <p:pic>
        <p:nvPicPr>
          <p:cNvPr id="4" name="Picture 3" descr="bomb_01.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501" y="3365500"/>
            <a:ext cx="1113464" cy="1172068"/>
          </a:xfrm>
          <a:prstGeom prst="rect">
            <a:avLst/>
          </a:prstGeom>
        </p:spPr>
      </p:pic>
    </p:spTree>
    <p:extLst>
      <p:ext uri="{BB962C8B-B14F-4D97-AF65-F5344CB8AC3E}">
        <p14:creationId xmlns:p14="http://schemas.microsoft.com/office/powerpoint/2010/main" val="161839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26567" y="1122954"/>
            <a:ext cx="3556000" cy="2476500"/>
          </a:xfrm>
        </p:spPr>
        <p:txBody>
          <a:bodyPr/>
          <a:lstStyle/>
          <a:p>
            <a:r>
              <a:rPr lang="en-US" dirty="0" smtClean="0"/>
              <a:t>Simple example</a:t>
            </a:r>
          </a:p>
          <a:p>
            <a:pPr lvl="2"/>
            <a:endParaRPr lang="en-US" dirty="0"/>
          </a:p>
          <a:p>
            <a:r>
              <a:rPr lang="en-US" dirty="0" smtClean="0"/>
              <a:t>Arithmetic actor</a:t>
            </a:r>
          </a:p>
          <a:p>
            <a:pPr lvl="2"/>
            <a:r>
              <a:rPr lang="en-US" dirty="0" smtClean="0"/>
              <a:t>receives messages requesting add/sub/</a:t>
            </a:r>
            <a:r>
              <a:rPr lang="en-US" dirty="0" err="1" smtClean="0"/>
              <a:t>mul</a:t>
            </a:r>
            <a:r>
              <a:rPr lang="en-US" dirty="0" smtClean="0"/>
              <a:t>/div</a:t>
            </a:r>
          </a:p>
          <a:p>
            <a:pPr lvl="2"/>
            <a:r>
              <a:rPr lang="en-US" dirty="0" smtClean="0"/>
              <a:t>forward message to appropriate "worker" actor</a:t>
            </a:r>
            <a:endParaRPr lang="en-US" dirty="0"/>
          </a:p>
        </p:txBody>
      </p:sp>
      <p:cxnSp>
        <p:nvCxnSpPr>
          <p:cNvPr id="4" name="Straight Connector 3"/>
          <p:cNvCxnSpPr/>
          <p:nvPr/>
        </p:nvCxnSpPr>
        <p:spPr bwMode="auto">
          <a:xfrm flipH="1">
            <a:off x="5778501" y="19685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p:cNvCxnSpPr/>
          <p:nvPr/>
        </p:nvCxnSpPr>
        <p:spPr bwMode="auto">
          <a:xfrm>
            <a:off x="6223000" y="19685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p:cNvSpPr txBox="1"/>
          <p:nvPr/>
        </p:nvSpPr>
        <p:spPr>
          <a:xfrm>
            <a:off x="5651500" y="1079500"/>
            <a:ext cx="1210588" cy="297454"/>
          </a:xfrm>
          <a:prstGeom prst="rect">
            <a:avLst/>
          </a:prstGeom>
          <a:noFill/>
        </p:spPr>
        <p:txBody>
          <a:bodyPr wrap="none" rtlCol="0">
            <a:spAutoFit/>
          </a:bodyPr>
          <a:lstStyle/>
          <a:p>
            <a:r>
              <a:rPr lang="en-US" sz="1333" dirty="0">
                <a:latin typeface="Courier"/>
                <a:cs typeface="Courier"/>
              </a:rPr>
              <a:t>Arithmetic</a:t>
            </a:r>
            <a:endParaRPr lang="en-US" sz="1333" dirty="0">
              <a:latin typeface="Courier"/>
              <a:cs typeface="Courier"/>
            </a:endParaRPr>
          </a:p>
        </p:txBody>
      </p:sp>
      <p:grpSp>
        <p:nvGrpSpPr>
          <p:cNvPr id="7" name="Group 6"/>
          <p:cNvGrpSpPr/>
          <p:nvPr/>
        </p:nvGrpSpPr>
        <p:grpSpPr>
          <a:xfrm>
            <a:off x="5854291" y="1524000"/>
            <a:ext cx="497758" cy="504265"/>
            <a:chOff x="6872749" y="2743200"/>
            <a:chExt cx="597310" cy="605118"/>
          </a:xfrm>
        </p:grpSpPr>
        <p:sp>
          <p:nvSpPr>
            <p:cNvPr id="8" name="Oval 7"/>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9" name="TextBox 8"/>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endParaRPr lang="en-US" sz="1333" dirty="0">
                <a:latin typeface="Courier"/>
                <a:cs typeface="Courier"/>
              </a:endParaRPr>
            </a:p>
          </p:txBody>
        </p:sp>
      </p:grpSp>
      <p:grpSp>
        <p:nvGrpSpPr>
          <p:cNvPr id="10" name="Group 9"/>
          <p:cNvGrpSpPr/>
          <p:nvPr/>
        </p:nvGrpSpPr>
        <p:grpSpPr>
          <a:xfrm>
            <a:off x="5299356" y="2095500"/>
            <a:ext cx="654118" cy="598030"/>
            <a:chOff x="6172200" y="3512954"/>
            <a:chExt cx="784942" cy="717636"/>
          </a:xfrm>
        </p:grpSpPr>
        <p:sp>
          <p:nvSpPr>
            <p:cNvPr id="11" name="Oval 10"/>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2" name="TextBox 11"/>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endParaRPr lang="en-US" sz="1333" dirty="0">
                <a:latin typeface="Courier"/>
                <a:cs typeface="Courier"/>
              </a:endParaRPr>
            </a:p>
          </p:txBody>
        </p:sp>
      </p:grpSp>
      <p:grpSp>
        <p:nvGrpSpPr>
          <p:cNvPr id="13" name="Group 12"/>
          <p:cNvGrpSpPr/>
          <p:nvPr/>
        </p:nvGrpSpPr>
        <p:grpSpPr>
          <a:xfrm>
            <a:off x="6095999" y="2095500"/>
            <a:ext cx="800219" cy="598030"/>
            <a:chOff x="7391400" y="3512954"/>
            <a:chExt cx="960263" cy="717636"/>
          </a:xfrm>
        </p:grpSpPr>
        <p:sp>
          <p:nvSpPr>
            <p:cNvPr id="14" name="Oval 13"/>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5" name="TextBox 14"/>
            <p:cNvSpPr txBox="1"/>
            <p:nvPr/>
          </p:nvSpPr>
          <p:spPr>
            <a:xfrm>
              <a:off x="7391400" y="3702495"/>
              <a:ext cx="960263" cy="356945"/>
            </a:xfrm>
            <a:prstGeom prst="rect">
              <a:avLst/>
            </a:prstGeom>
            <a:noFill/>
          </p:spPr>
          <p:txBody>
            <a:bodyPr wrap="none" rtlCol="0">
              <a:spAutoFit/>
            </a:bodyPr>
            <a:lstStyle/>
            <a:p>
              <a:r>
                <a:rPr lang="en-US" sz="1333" dirty="0">
                  <a:solidFill>
                    <a:schemeClr val="bg2">
                      <a:lumMod val="60000"/>
                      <a:lumOff val="40000"/>
                    </a:schemeClr>
                  </a:solidFill>
                  <a:latin typeface="Courier"/>
                  <a:cs typeface="Courier"/>
                </a:rPr>
                <a:t>system</a:t>
              </a:r>
              <a:endParaRPr lang="en-US" sz="1333" dirty="0">
                <a:solidFill>
                  <a:schemeClr val="bg2">
                    <a:lumMod val="60000"/>
                    <a:lumOff val="40000"/>
                  </a:schemeClr>
                </a:solidFill>
                <a:latin typeface="Courier"/>
                <a:cs typeface="Courier"/>
              </a:endParaRPr>
            </a:p>
          </p:txBody>
        </p:sp>
      </p:grpSp>
      <p:grpSp>
        <p:nvGrpSpPr>
          <p:cNvPr id="51" name="Group 50"/>
          <p:cNvGrpSpPr/>
          <p:nvPr/>
        </p:nvGrpSpPr>
        <p:grpSpPr>
          <a:xfrm>
            <a:off x="6667500" y="4064000"/>
            <a:ext cx="654118" cy="598030"/>
            <a:chOff x="7086600" y="4876800"/>
            <a:chExt cx="784942" cy="717636"/>
          </a:xfrm>
        </p:grpSpPr>
        <p:sp>
          <p:nvSpPr>
            <p:cNvPr id="20" name="Oval 19"/>
            <p:cNvSpPr/>
            <p:nvPr/>
          </p:nvSpPr>
          <p:spPr bwMode="auto">
            <a:xfrm>
              <a:off x="7086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21" name="TextBox 20"/>
            <p:cNvSpPr txBox="1"/>
            <p:nvPr/>
          </p:nvSpPr>
          <p:spPr>
            <a:xfrm>
              <a:off x="7200790" y="5066341"/>
              <a:ext cx="590932" cy="356945"/>
            </a:xfrm>
            <a:prstGeom prst="rect">
              <a:avLst/>
            </a:prstGeom>
            <a:noFill/>
          </p:spPr>
          <p:txBody>
            <a:bodyPr wrap="none" rtlCol="0">
              <a:spAutoFit/>
            </a:bodyPr>
            <a:lstStyle/>
            <a:p>
              <a:r>
                <a:rPr lang="en-US" sz="1333" dirty="0" err="1">
                  <a:latin typeface="Courier"/>
                  <a:cs typeface="Courier"/>
                </a:rPr>
                <a:t>Div</a:t>
              </a:r>
              <a:endParaRPr lang="en-US" sz="1333" dirty="0">
                <a:latin typeface="Courier"/>
                <a:cs typeface="Courier"/>
              </a:endParaRPr>
            </a:p>
          </p:txBody>
        </p:sp>
      </p:grpSp>
      <p:cxnSp>
        <p:nvCxnSpPr>
          <p:cNvPr id="22" name="Straight Connector 21"/>
          <p:cNvCxnSpPr>
            <a:stCxn id="11" idx="4"/>
          </p:cNvCxnSpPr>
          <p:nvPr/>
        </p:nvCxnSpPr>
        <p:spPr bwMode="auto">
          <a:xfrm flipH="1">
            <a:off x="5607210" y="2693530"/>
            <a:ext cx="19206" cy="41797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Connector 22"/>
          <p:cNvCxnSpPr>
            <a:endCxn id="20" idx="0"/>
          </p:cNvCxnSpPr>
          <p:nvPr/>
        </p:nvCxnSpPr>
        <p:spPr bwMode="auto">
          <a:xfrm>
            <a:off x="5842001" y="3556000"/>
            <a:ext cx="1152559"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50" name="Group 49"/>
          <p:cNvGrpSpPr/>
          <p:nvPr/>
        </p:nvGrpSpPr>
        <p:grpSpPr>
          <a:xfrm>
            <a:off x="5715000" y="4064000"/>
            <a:ext cx="654118" cy="598030"/>
            <a:chOff x="5943600" y="4876800"/>
            <a:chExt cx="784942" cy="717636"/>
          </a:xfrm>
        </p:grpSpPr>
        <p:sp>
          <p:nvSpPr>
            <p:cNvPr id="32" name="Oval 31"/>
            <p:cNvSpPr/>
            <p:nvPr/>
          </p:nvSpPr>
          <p:spPr bwMode="auto">
            <a:xfrm>
              <a:off x="5943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3" name="TextBox 32"/>
            <p:cNvSpPr txBox="1"/>
            <p:nvPr/>
          </p:nvSpPr>
          <p:spPr>
            <a:xfrm>
              <a:off x="6059042" y="5066341"/>
              <a:ext cx="590932" cy="356945"/>
            </a:xfrm>
            <a:prstGeom prst="rect">
              <a:avLst/>
            </a:prstGeom>
            <a:noFill/>
          </p:spPr>
          <p:txBody>
            <a:bodyPr wrap="none" rtlCol="0">
              <a:spAutoFit/>
            </a:bodyPr>
            <a:lstStyle/>
            <a:p>
              <a:r>
                <a:rPr lang="en-US" sz="1333" dirty="0" err="1">
                  <a:latin typeface="Courier"/>
                  <a:cs typeface="Courier"/>
                </a:rPr>
                <a:t>Mul</a:t>
              </a:r>
              <a:endParaRPr lang="en-US" sz="1333" dirty="0">
                <a:latin typeface="Courier"/>
                <a:cs typeface="Courier"/>
              </a:endParaRPr>
            </a:p>
          </p:txBody>
        </p:sp>
      </p:grpSp>
      <p:grpSp>
        <p:nvGrpSpPr>
          <p:cNvPr id="49" name="Group 48"/>
          <p:cNvGrpSpPr/>
          <p:nvPr/>
        </p:nvGrpSpPr>
        <p:grpSpPr>
          <a:xfrm>
            <a:off x="4762500" y="4064000"/>
            <a:ext cx="654118" cy="598030"/>
            <a:chOff x="4800600" y="4876800"/>
            <a:chExt cx="784942" cy="717636"/>
          </a:xfrm>
        </p:grpSpPr>
        <p:sp>
          <p:nvSpPr>
            <p:cNvPr id="35" name="Oval 34"/>
            <p:cNvSpPr/>
            <p:nvPr/>
          </p:nvSpPr>
          <p:spPr bwMode="auto">
            <a:xfrm>
              <a:off x="4800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6" name="TextBox 35"/>
            <p:cNvSpPr txBox="1"/>
            <p:nvPr/>
          </p:nvSpPr>
          <p:spPr>
            <a:xfrm>
              <a:off x="4916042" y="5066341"/>
              <a:ext cx="590932" cy="356945"/>
            </a:xfrm>
            <a:prstGeom prst="rect">
              <a:avLst/>
            </a:prstGeom>
            <a:noFill/>
          </p:spPr>
          <p:txBody>
            <a:bodyPr wrap="none" rtlCol="0">
              <a:spAutoFit/>
            </a:bodyPr>
            <a:lstStyle/>
            <a:p>
              <a:r>
                <a:rPr lang="en-US" sz="1333" dirty="0">
                  <a:latin typeface="Courier"/>
                  <a:cs typeface="Courier"/>
                </a:rPr>
                <a:t>Sub</a:t>
              </a:r>
              <a:endParaRPr lang="en-US" sz="1333" dirty="0">
                <a:latin typeface="Courier"/>
                <a:cs typeface="Courier"/>
              </a:endParaRPr>
            </a:p>
          </p:txBody>
        </p:sp>
      </p:grpSp>
      <p:grpSp>
        <p:nvGrpSpPr>
          <p:cNvPr id="48" name="Group 47"/>
          <p:cNvGrpSpPr/>
          <p:nvPr/>
        </p:nvGrpSpPr>
        <p:grpSpPr>
          <a:xfrm>
            <a:off x="3810000" y="4064000"/>
            <a:ext cx="654118" cy="598030"/>
            <a:chOff x="3657600" y="4876800"/>
            <a:chExt cx="784942" cy="717636"/>
          </a:xfrm>
        </p:grpSpPr>
        <p:sp>
          <p:nvSpPr>
            <p:cNvPr id="38" name="Oval 37"/>
            <p:cNvSpPr/>
            <p:nvPr/>
          </p:nvSpPr>
          <p:spPr bwMode="auto">
            <a:xfrm>
              <a:off x="3657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9" name="TextBox 38"/>
            <p:cNvSpPr txBox="1"/>
            <p:nvPr/>
          </p:nvSpPr>
          <p:spPr>
            <a:xfrm>
              <a:off x="3773042" y="5066341"/>
              <a:ext cx="590932" cy="356945"/>
            </a:xfrm>
            <a:prstGeom prst="rect">
              <a:avLst/>
            </a:prstGeom>
            <a:noFill/>
          </p:spPr>
          <p:txBody>
            <a:bodyPr wrap="none" rtlCol="0">
              <a:spAutoFit/>
            </a:bodyPr>
            <a:lstStyle/>
            <a:p>
              <a:r>
                <a:rPr lang="en-US" sz="1333" dirty="0">
                  <a:latin typeface="Courier"/>
                  <a:cs typeface="Courier"/>
                </a:rPr>
                <a:t>Add</a:t>
              </a:r>
              <a:endParaRPr lang="en-US" sz="1333" dirty="0">
                <a:latin typeface="Courier"/>
                <a:cs typeface="Courier"/>
              </a:endParaRPr>
            </a:p>
          </p:txBody>
        </p:sp>
      </p:grpSp>
      <p:cxnSp>
        <p:nvCxnSpPr>
          <p:cNvPr id="41" name="Straight Connector 40"/>
          <p:cNvCxnSpPr>
            <a:endCxn id="32" idx="0"/>
          </p:cNvCxnSpPr>
          <p:nvPr/>
        </p:nvCxnSpPr>
        <p:spPr bwMode="auto">
          <a:xfrm>
            <a:off x="5715001" y="3683000"/>
            <a:ext cx="327059"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Straight Connector 42"/>
          <p:cNvCxnSpPr>
            <a:endCxn id="35" idx="0"/>
          </p:cNvCxnSpPr>
          <p:nvPr/>
        </p:nvCxnSpPr>
        <p:spPr bwMode="auto">
          <a:xfrm flipH="1">
            <a:off x="5089559" y="3683000"/>
            <a:ext cx="371442"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a:endCxn id="38" idx="0"/>
          </p:cNvCxnSpPr>
          <p:nvPr/>
        </p:nvCxnSpPr>
        <p:spPr bwMode="auto">
          <a:xfrm flipH="1">
            <a:off x="4137059" y="3556000"/>
            <a:ext cx="1196942"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5270500" y="3111500"/>
            <a:ext cx="654118" cy="59803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0" name="TextBox 29"/>
          <p:cNvSpPr txBox="1"/>
          <p:nvPr/>
        </p:nvSpPr>
        <p:spPr>
          <a:xfrm>
            <a:off x="5273731" y="3236114"/>
            <a:ext cx="697627" cy="297454"/>
          </a:xfrm>
          <a:prstGeom prst="rect">
            <a:avLst/>
          </a:prstGeom>
          <a:noFill/>
        </p:spPr>
        <p:txBody>
          <a:bodyPr wrap="none" rtlCol="0">
            <a:spAutoFit/>
          </a:bodyPr>
          <a:lstStyle/>
          <a:p>
            <a:r>
              <a:rPr lang="en-US" sz="1333" dirty="0" err="1">
                <a:latin typeface="Courier"/>
                <a:cs typeface="Courier"/>
              </a:rPr>
              <a:t>Arith</a:t>
            </a:r>
            <a:endParaRPr lang="en-US" sz="1333" dirty="0">
              <a:latin typeface="Courier"/>
              <a:cs typeface="Courier"/>
            </a:endParaRPr>
          </a:p>
        </p:txBody>
      </p:sp>
      <p:sp>
        <p:nvSpPr>
          <p:cNvPr id="52" name="TextBox 51"/>
          <p:cNvSpPr txBox="1"/>
          <p:nvPr/>
        </p:nvSpPr>
        <p:spPr>
          <a:xfrm>
            <a:off x="3746501" y="3683000"/>
            <a:ext cx="780983" cy="297454"/>
          </a:xfrm>
          <a:prstGeom prst="rect">
            <a:avLst/>
          </a:prstGeom>
          <a:solidFill>
            <a:srgbClr val="FFFFFF"/>
          </a:solidFill>
          <a:ln>
            <a:solidFill>
              <a:srgbClr val="000000"/>
            </a:solidFill>
          </a:ln>
        </p:spPr>
        <p:txBody>
          <a:bodyPr wrap="none" rtlCol="0">
            <a:spAutoFit/>
          </a:bodyPr>
          <a:lstStyle/>
          <a:p>
            <a:r>
              <a:rPr lang="en-US" sz="1333" dirty="0"/>
              <a:t>Add(</a:t>
            </a:r>
            <a:r>
              <a:rPr lang="en-US" sz="1333" dirty="0" err="1"/>
              <a:t>a,b</a:t>
            </a:r>
            <a:r>
              <a:rPr lang="en-US" sz="1333" dirty="0"/>
              <a:t>)</a:t>
            </a:r>
            <a:endParaRPr lang="en-US" sz="1333" dirty="0"/>
          </a:p>
        </p:txBody>
      </p:sp>
      <p:sp>
        <p:nvSpPr>
          <p:cNvPr id="53" name="TextBox 52"/>
          <p:cNvSpPr txBox="1"/>
          <p:nvPr/>
        </p:nvSpPr>
        <p:spPr>
          <a:xfrm>
            <a:off x="4699000" y="3746500"/>
            <a:ext cx="760144" cy="297454"/>
          </a:xfrm>
          <a:prstGeom prst="rect">
            <a:avLst/>
          </a:prstGeom>
          <a:solidFill>
            <a:srgbClr val="FFFFFF"/>
          </a:solidFill>
          <a:ln>
            <a:solidFill>
              <a:srgbClr val="000000"/>
            </a:solidFill>
          </a:ln>
        </p:spPr>
        <p:txBody>
          <a:bodyPr wrap="none" rtlCol="0">
            <a:spAutoFit/>
          </a:bodyPr>
          <a:lstStyle/>
          <a:p>
            <a:r>
              <a:rPr lang="en-US" sz="1333" dirty="0"/>
              <a:t>Sub(</a:t>
            </a:r>
            <a:r>
              <a:rPr lang="en-US" sz="1333" dirty="0" err="1"/>
              <a:t>a,b</a:t>
            </a:r>
            <a:r>
              <a:rPr lang="en-US" sz="1333" dirty="0"/>
              <a:t>)</a:t>
            </a:r>
            <a:endParaRPr lang="en-US" sz="1333" dirty="0"/>
          </a:p>
        </p:txBody>
      </p:sp>
      <p:sp>
        <p:nvSpPr>
          <p:cNvPr id="54" name="TextBox 53"/>
          <p:cNvSpPr txBox="1"/>
          <p:nvPr/>
        </p:nvSpPr>
        <p:spPr>
          <a:xfrm>
            <a:off x="6540501" y="3683000"/>
            <a:ext cx="723275" cy="297454"/>
          </a:xfrm>
          <a:prstGeom prst="rect">
            <a:avLst/>
          </a:prstGeom>
          <a:solidFill>
            <a:srgbClr val="FFFFFF"/>
          </a:solidFill>
          <a:ln>
            <a:solidFill>
              <a:srgbClr val="000000"/>
            </a:solidFill>
          </a:ln>
        </p:spPr>
        <p:txBody>
          <a:bodyPr wrap="none" rtlCol="0">
            <a:spAutoFit/>
          </a:bodyPr>
          <a:lstStyle/>
          <a:p>
            <a:r>
              <a:rPr lang="en-US" sz="1333" dirty="0" err="1"/>
              <a:t>Div</a:t>
            </a:r>
            <a:r>
              <a:rPr lang="en-US" sz="1333" dirty="0"/>
              <a:t>(</a:t>
            </a:r>
            <a:r>
              <a:rPr lang="en-US" sz="1333" dirty="0" err="1"/>
              <a:t>a,b</a:t>
            </a:r>
            <a:r>
              <a:rPr lang="en-US" sz="1333" dirty="0"/>
              <a:t>)</a:t>
            </a:r>
            <a:endParaRPr lang="en-US" sz="1333" dirty="0"/>
          </a:p>
        </p:txBody>
      </p:sp>
      <p:sp>
        <p:nvSpPr>
          <p:cNvPr id="55" name="TextBox 54"/>
          <p:cNvSpPr txBox="1"/>
          <p:nvPr/>
        </p:nvSpPr>
        <p:spPr>
          <a:xfrm>
            <a:off x="5588000" y="3746500"/>
            <a:ext cx="776175" cy="297454"/>
          </a:xfrm>
          <a:prstGeom prst="rect">
            <a:avLst/>
          </a:prstGeom>
          <a:solidFill>
            <a:srgbClr val="FFFFFF"/>
          </a:solidFill>
          <a:ln>
            <a:solidFill>
              <a:srgbClr val="000000"/>
            </a:solidFill>
          </a:ln>
        </p:spPr>
        <p:txBody>
          <a:bodyPr wrap="none" rtlCol="0">
            <a:spAutoFit/>
          </a:bodyPr>
          <a:lstStyle/>
          <a:p>
            <a:r>
              <a:rPr lang="en-US" sz="1333" dirty="0" err="1"/>
              <a:t>Mul</a:t>
            </a:r>
            <a:r>
              <a:rPr lang="en-US" sz="1333" dirty="0"/>
              <a:t>(</a:t>
            </a:r>
            <a:r>
              <a:rPr lang="en-US" sz="1333" dirty="0" err="1"/>
              <a:t>a,b</a:t>
            </a:r>
            <a:r>
              <a:rPr lang="en-US" sz="1333" dirty="0"/>
              <a:t>)</a:t>
            </a:r>
            <a:endParaRPr lang="en-US" sz="1333" dirty="0"/>
          </a:p>
        </p:txBody>
      </p:sp>
    </p:spTree>
    <p:extLst>
      <p:ext uri="{BB962C8B-B14F-4D97-AF65-F5344CB8AC3E}">
        <p14:creationId xmlns:p14="http://schemas.microsoft.com/office/powerpoint/2010/main" val="115214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6" name="TextBox 15"/>
          <p:cNvSpPr txBox="1"/>
          <p:nvPr/>
        </p:nvSpPr>
        <p:spPr>
          <a:xfrm>
            <a:off x="628650" y="1016509"/>
            <a:ext cx="6858000" cy="4167724"/>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square" lIns="120000" tIns="78000" bIns="78000" rtlCol="0">
            <a:spAutoFit/>
          </a:bodyPr>
          <a:lstStyle/>
          <a:p>
            <a:r>
              <a:rPr lang="en-US" sz="1333" dirty="0">
                <a:latin typeface="Courier"/>
                <a:cs typeface="Courier"/>
              </a:rPr>
              <a:t>case class Add(</a:t>
            </a:r>
            <a:r>
              <a:rPr lang="en-US" sz="1333" dirty="0" err="1">
                <a:latin typeface="Courier"/>
                <a:cs typeface="Courier"/>
              </a:rPr>
              <a:t>a:Int</a:t>
            </a:r>
            <a:r>
              <a:rPr lang="en-US" sz="1333" dirty="0">
                <a:latin typeface="Courier"/>
                <a:cs typeface="Courier"/>
              </a:rPr>
              <a:t>, </a:t>
            </a:r>
            <a:r>
              <a:rPr lang="en-US" sz="1333" dirty="0" err="1">
                <a:latin typeface="Courier"/>
                <a:cs typeface="Courier"/>
              </a:rPr>
              <a:t>b:Int</a:t>
            </a:r>
            <a:r>
              <a:rPr lang="en-US" sz="1333" dirty="0">
                <a:latin typeface="Courier"/>
                <a:cs typeface="Courier"/>
              </a:rPr>
              <a:t>)</a:t>
            </a:r>
          </a:p>
          <a:p>
            <a:r>
              <a:rPr lang="en-US" sz="1333" dirty="0">
                <a:latin typeface="Courier"/>
                <a:cs typeface="Courier"/>
              </a:rPr>
              <a:t>case class Sub(</a:t>
            </a:r>
            <a:r>
              <a:rPr lang="en-US" sz="1333" dirty="0" err="1">
                <a:latin typeface="Courier"/>
                <a:cs typeface="Courier"/>
              </a:rPr>
              <a:t>a:Int</a:t>
            </a:r>
            <a:r>
              <a:rPr lang="en-US" sz="1333" dirty="0">
                <a:latin typeface="Courier"/>
                <a:cs typeface="Courier"/>
              </a:rPr>
              <a:t>, </a:t>
            </a:r>
            <a:r>
              <a:rPr lang="en-US" sz="1333" dirty="0" err="1">
                <a:latin typeface="Courier"/>
                <a:cs typeface="Courier"/>
              </a:rPr>
              <a:t>b:Int</a:t>
            </a:r>
            <a:r>
              <a:rPr lang="en-US" sz="1333" dirty="0">
                <a:latin typeface="Courier"/>
                <a:cs typeface="Courier"/>
              </a:rPr>
              <a:t>)</a:t>
            </a:r>
          </a:p>
          <a:p>
            <a:r>
              <a:rPr lang="en-US" sz="1333" dirty="0">
                <a:latin typeface="Courier"/>
                <a:cs typeface="Courier"/>
              </a:rPr>
              <a:t>case class </a:t>
            </a:r>
            <a:r>
              <a:rPr lang="en-US" sz="1333" dirty="0" err="1">
                <a:latin typeface="Courier"/>
                <a:cs typeface="Courier"/>
              </a:rPr>
              <a:t>Mul</a:t>
            </a:r>
            <a:r>
              <a:rPr lang="en-US" sz="1333" dirty="0">
                <a:latin typeface="Courier"/>
                <a:cs typeface="Courier"/>
              </a:rPr>
              <a:t>(</a:t>
            </a:r>
            <a:r>
              <a:rPr lang="en-US" sz="1333" dirty="0" err="1">
                <a:latin typeface="Courier"/>
                <a:cs typeface="Courier"/>
              </a:rPr>
              <a:t>a:Int</a:t>
            </a:r>
            <a:r>
              <a:rPr lang="en-US" sz="1333" dirty="0">
                <a:latin typeface="Courier"/>
                <a:cs typeface="Courier"/>
              </a:rPr>
              <a:t>, </a:t>
            </a:r>
            <a:r>
              <a:rPr lang="en-US" sz="1333" dirty="0" err="1">
                <a:latin typeface="Courier"/>
                <a:cs typeface="Courier"/>
              </a:rPr>
              <a:t>b:Int</a:t>
            </a:r>
            <a:r>
              <a:rPr lang="en-US" sz="1333" dirty="0">
                <a:latin typeface="Courier"/>
                <a:cs typeface="Courier"/>
              </a:rPr>
              <a:t>)</a:t>
            </a:r>
          </a:p>
          <a:p>
            <a:r>
              <a:rPr lang="en-US" sz="1333" dirty="0">
                <a:latin typeface="Courier"/>
                <a:cs typeface="Courier"/>
              </a:rPr>
              <a:t>case class </a:t>
            </a:r>
            <a:r>
              <a:rPr lang="en-US" sz="1333" dirty="0" err="1">
                <a:latin typeface="Courier"/>
                <a:cs typeface="Courier"/>
              </a:rPr>
              <a:t>Div</a:t>
            </a:r>
            <a:r>
              <a:rPr lang="en-US" sz="1333" dirty="0">
                <a:latin typeface="Courier"/>
                <a:cs typeface="Courier"/>
              </a:rPr>
              <a:t>(</a:t>
            </a:r>
            <a:r>
              <a:rPr lang="en-US" sz="1333" dirty="0" err="1">
                <a:latin typeface="Courier"/>
                <a:cs typeface="Courier"/>
              </a:rPr>
              <a:t>a:Int</a:t>
            </a:r>
            <a:r>
              <a:rPr lang="en-US" sz="1333" dirty="0">
                <a:latin typeface="Courier"/>
                <a:cs typeface="Courier"/>
              </a:rPr>
              <a:t>, </a:t>
            </a:r>
            <a:r>
              <a:rPr lang="en-US" sz="1333" dirty="0" err="1">
                <a:latin typeface="Courier"/>
                <a:cs typeface="Courier"/>
              </a:rPr>
              <a:t>b:Int</a:t>
            </a:r>
            <a:r>
              <a:rPr lang="en-US" sz="1333" dirty="0">
                <a:latin typeface="Courier"/>
                <a:cs typeface="Courier"/>
              </a:rPr>
              <a:t>)</a:t>
            </a:r>
          </a:p>
          <a:p>
            <a:endParaRPr lang="en-US" sz="1333" dirty="0">
              <a:latin typeface="Courier"/>
              <a:cs typeface="Courier"/>
            </a:endParaRPr>
          </a:p>
          <a:p>
            <a:r>
              <a:rPr lang="en-US" sz="1333" dirty="0">
                <a:latin typeface="Courier"/>
                <a:cs typeface="Courier"/>
              </a:rPr>
              <a:t>class </a:t>
            </a:r>
            <a:r>
              <a:rPr lang="en-US" sz="1333" dirty="0" err="1">
                <a:latin typeface="Courier"/>
                <a:cs typeface="Courier"/>
              </a:rPr>
              <a:t>Arith</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a:t>
            </a:r>
            <a:r>
              <a:rPr lang="en-US" sz="1333" dirty="0" err="1">
                <a:latin typeface="Courier"/>
                <a:cs typeface="Courier"/>
              </a:rPr>
              <a:t>Arith</a:t>
            </a:r>
            <a:r>
              <a:rPr lang="en-US" sz="1333" dirty="0">
                <a:latin typeface="Courier"/>
                <a:cs typeface="Courier"/>
              </a:rPr>
              <a:t> Actor</a:t>
            </a:r>
            <a:r>
              <a:rPr lang="en-US" sz="1333" dirty="0" smtClean="0">
                <a:latin typeface="Courier"/>
                <a:cs typeface="Courier"/>
              </a:rPr>
              <a:t>")</a:t>
            </a:r>
            <a:endParaRPr lang="en-US" sz="1333" dirty="0">
              <a:latin typeface="Courier"/>
              <a:cs typeface="Courier"/>
            </a:endParaRPr>
          </a:p>
          <a:p>
            <a:pPr>
              <a:lnSpc>
                <a:spcPct val="110000"/>
              </a:lnSpc>
              <a:spcBef>
                <a:spcPts val="600"/>
              </a:spcBef>
            </a:pPr>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a:latin typeface="Courier"/>
                <a:cs typeface="Courier"/>
              </a:rPr>
              <a:t>adder = </a:t>
            </a:r>
            <a:r>
              <a:rPr lang="en-US" sz="1333" dirty="0" err="1">
                <a:latin typeface="Courier"/>
                <a:cs typeface="Courier"/>
              </a:rPr>
              <a:t>context.actorOf</a:t>
            </a:r>
            <a:r>
              <a:rPr lang="en-US" sz="1333" dirty="0">
                <a:latin typeface="Courier"/>
                <a:cs typeface="Courier"/>
              </a:rPr>
              <a:t>(Props[</a:t>
            </a:r>
            <a:r>
              <a:rPr lang="en-US" sz="1333" dirty="0" err="1">
                <a:latin typeface="Courier"/>
                <a:cs typeface="Courier"/>
              </a:rPr>
              <a:t>AddActor</a:t>
            </a:r>
            <a:r>
              <a:rPr lang="en-US" sz="1333" dirty="0">
                <a:latin typeface="Courier"/>
                <a:cs typeface="Courier"/>
              </a:rPr>
              <a:t>])</a:t>
            </a:r>
            <a:endParaRPr lang="en-US" sz="1333" dirty="0">
              <a:latin typeface="Courier"/>
              <a:cs typeface="Courier"/>
            </a:endParaRPr>
          </a:p>
          <a:p>
            <a:pPr>
              <a:lnSpc>
                <a:spcPct val="110000"/>
              </a:lnSpc>
            </a:pPr>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subber</a:t>
            </a:r>
            <a:r>
              <a:rPr lang="en-US" sz="1333" dirty="0">
                <a:latin typeface="Courier"/>
                <a:cs typeface="Courier"/>
              </a:rPr>
              <a:t> = </a:t>
            </a:r>
            <a:r>
              <a:rPr lang="en-US" sz="1333" dirty="0" err="1">
                <a:latin typeface="Courier"/>
                <a:cs typeface="Courier"/>
              </a:rPr>
              <a:t>context.actorOf</a:t>
            </a:r>
            <a:r>
              <a:rPr lang="en-US" sz="1333" dirty="0">
                <a:latin typeface="Courier"/>
                <a:cs typeface="Courier"/>
              </a:rPr>
              <a:t>(Props[</a:t>
            </a:r>
            <a:r>
              <a:rPr lang="en-US" sz="1333" dirty="0" err="1">
                <a:latin typeface="Courier"/>
                <a:cs typeface="Courier"/>
              </a:rPr>
              <a:t>SubtractActor</a:t>
            </a:r>
            <a:r>
              <a:rPr lang="en-US" sz="1333" dirty="0">
                <a:latin typeface="Courier"/>
                <a:cs typeface="Courier"/>
              </a:rPr>
              <a:t>])</a:t>
            </a:r>
            <a:endParaRPr lang="en-US" sz="1333" dirty="0">
              <a:latin typeface="Courier"/>
              <a:cs typeface="Courier"/>
            </a:endParaRPr>
          </a:p>
          <a:p>
            <a:pPr>
              <a:lnSpc>
                <a:spcPct val="110000"/>
              </a:lnSpc>
            </a:pPr>
            <a:r>
              <a:rPr lang="en-US" sz="1333" dirty="0">
                <a:latin typeface="Courier"/>
                <a:cs typeface="Courier"/>
              </a:rPr>
              <a:t> </a:t>
            </a:r>
            <a:r>
              <a:rPr lang="en-US" sz="1333" dirty="0" err="1">
                <a:latin typeface="Courier"/>
                <a:cs typeface="Courier"/>
              </a:rPr>
              <a:t>val</a:t>
            </a:r>
            <a:r>
              <a:rPr lang="en-US" sz="1333" dirty="0">
                <a:latin typeface="Courier"/>
                <a:cs typeface="Courier"/>
              </a:rPr>
              <a:t> multiplier = </a:t>
            </a:r>
            <a:r>
              <a:rPr lang="en-US" sz="1333" dirty="0" err="1">
                <a:latin typeface="Courier"/>
                <a:cs typeface="Courier"/>
              </a:rPr>
              <a:t>context.actorOf</a:t>
            </a:r>
            <a:r>
              <a:rPr lang="en-US" sz="1333" dirty="0">
                <a:latin typeface="Courier"/>
                <a:cs typeface="Courier"/>
              </a:rPr>
              <a:t>(Props[</a:t>
            </a:r>
            <a:r>
              <a:rPr lang="en-US" sz="1333" dirty="0" err="1">
                <a:latin typeface="Courier"/>
                <a:cs typeface="Courier"/>
              </a:rPr>
              <a:t>MultiplyActor</a:t>
            </a:r>
            <a:r>
              <a:rPr lang="en-US" sz="1333" dirty="0">
                <a:latin typeface="Courier"/>
                <a:cs typeface="Courier"/>
              </a:rPr>
              <a:t>])</a:t>
            </a:r>
          </a:p>
          <a:p>
            <a:pPr>
              <a:lnSpc>
                <a:spcPct val="110000"/>
              </a:lnSpc>
            </a:pPr>
            <a:r>
              <a:rPr lang="en-US" sz="1333" dirty="0">
                <a:latin typeface="Courier"/>
                <a:cs typeface="Courier"/>
              </a:rPr>
              <a:t> </a:t>
            </a:r>
            <a:r>
              <a:rPr lang="en-US" sz="1333" dirty="0" err="1">
                <a:latin typeface="Courier"/>
                <a:cs typeface="Courier"/>
              </a:rPr>
              <a:t>val</a:t>
            </a:r>
            <a:r>
              <a:rPr lang="en-US" sz="1333" dirty="0">
                <a:latin typeface="Courier"/>
                <a:cs typeface="Courier"/>
              </a:rPr>
              <a:t> divider = </a:t>
            </a:r>
            <a:r>
              <a:rPr lang="en-US" sz="1333" dirty="0" err="1">
                <a:latin typeface="Courier"/>
                <a:cs typeface="Courier"/>
              </a:rPr>
              <a:t>context.actorOf</a:t>
            </a:r>
            <a:r>
              <a:rPr lang="en-US" sz="1333" dirty="0">
                <a:latin typeface="Courier"/>
                <a:cs typeface="Courier"/>
              </a:rPr>
              <a:t>(Props[</a:t>
            </a:r>
            <a:r>
              <a:rPr lang="en-US" sz="1333" dirty="0" err="1">
                <a:latin typeface="Courier"/>
                <a:cs typeface="Courier"/>
              </a:rPr>
              <a:t>DivideActor</a:t>
            </a:r>
            <a:r>
              <a:rPr lang="en-US" sz="1333" dirty="0" smtClean="0">
                <a:latin typeface="Courier"/>
                <a:cs typeface="Courier"/>
              </a:rPr>
              <a:t>])</a:t>
            </a:r>
            <a:endParaRPr lang="en-US" sz="1333" dirty="0">
              <a:latin typeface="Courier"/>
              <a:cs typeface="Courier"/>
            </a:endParaRPr>
          </a:p>
          <a:p>
            <a:pPr>
              <a:spcBef>
                <a:spcPts val="600"/>
              </a:spcBef>
            </a:pPr>
            <a:r>
              <a:rPr lang="en-US" sz="1333" dirty="0">
                <a:latin typeface="Courier"/>
                <a:cs typeface="Courier"/>
              </a:rPr>
              <a:t> </a:t>
            </a:r>
            <a:r>
              <a:rPr lang="en-US" sz="1333" dirty="0">
                <a:latin typeface="Courier"/>
                <a:cs typeface="Courier"/>
              </a:rPr>
              <a:t>override </a:t>
            </a:r>
            <a:r>
              <a:rPr lang="en-US" sz="1333" dirty="0" err="1">
                <a:latin typeface="Courier"/>
                <a:cs typeface="Courier"/>
              </a:rPr>
              <a:t>def</a:t>
            </a:r>
            <a:r>
              <a:rPr lang="en-US" sz="1333" dirty="0">
                <a:latin typeface="Courier"/>
                <a:cs typeface="Courier"/>
              </a:rPr>
              <a:t> receive = {</a:t>
            </a:r>
          </a:p>
          <a:p>
            <a:pPr>
              <a:lnSpc>
                <a:spcPct val="110000"/>
              </a:lnSpc>
            </a:pPr>
            <a:r>
              <a:rPr lang="en-US" sz="1333" dirty="0">
                <a:latin typeface="Courier"/>
                <a:cs typeface="Courier"/>
              </a:rPr>
              <a:t> </a:t>
            </a:r>
            <a:r>
              <a:rPr lang="en-US" sz="1333" dirty="0">
                <a:latin typeface="Courier"/>
                <a:cs typeface="Courier"/>
              </a:rPr>
              <a:t> </a:t>
            </a:r>
            <a:r>
              <a:rPr lang="en-US" sz="1333" dirty="0">
                <a:latin typeface="Courier"/>
                <a:cs typeface="Courier"/>
              </a:rPr>
              <a:t>case m: Add =&gt; </a:t>
            </a:r>
            <a:r>
              <a:rPr lang="en-US" sz="1333" dirty="0" err="1">
                <a:latin typeface="Courier"/>
                <a:cs typeface="Courier"/>
              </a:rPr>
              <a:t>adder.forward</a:t>
            </a:r>
            <a:r>
              <a:rPr lang="en-US" sz="1333" dirty="0">
                <a:latin typeface="Courier"/>
                <a:cs typeface="Courier"/>
              </a:rPr>
              <a:t>(m)</a:t>
            </a:r>
          </a:p>
          <a:p>
            <a:pPr>
              <a:lnSpc>
                <a:spcPct val="110000"/>
              </a:lnSpc>
            </a:pPr>
            <a:r>
              <a:rPr lang="en-US" sz="1333" dirty="0">
                <a:latin typeface="Courier"/>
                <a:cs typeface="Courier"/>
              </a:rPr>
              <a:t> </a:t>
            </a:r>
            <a:r>
              <a:rPr lang="en-US" sz="1333" dirty="0">
                <a:latin typeface="Courier"/>
                <a:cs typeface="Courier"/>
              </a:rPr>
              <a:t> </a:t>
            </a:r>
            <a:r>
              <a:rPr lang="en-US" sz="1333" dirty="0">
                <a:latin typeface="Courier"/>
                <a:cs typeface="Courier"/>
              </a:rPr>
              <a:t>case m: Sub =&gt; </a:t>
            </a:r>
            <a:r>
              <a:rPr lang="en-US" sz="1333" dirty="0" err="1">
                <a:latin typeface="Courier"/>
                <a:cs typeface="Courier"/>
              </a:rPr>
              <a:t>subber.forward</a:t>
            </a:r>
            <a:r>
              <a:rPr lang="en-US" sz="1333" dirty="0">
                <a:latin typeface="Courier"/>
                <a:cs typeface="Courier"/>
              </a:rPr>
              <a:t>(m)</a:t>
            </a:r>
          </a:p>
          <a:p>
            <a:pPr>
              <a:lnSpc>
                <a:spcPct val="110000"/>
              </a:lnSpc>
            </a:pPr>
            <a:r>
              <a:rPr lang="en-US" sz="1333" dirty="0">
                <a:latin typeface="Courier"/>
                <a:cs typeface="Courier"/>
              </a:rPr>
              <a:t> </a:t>
            </a:r>
            <a:r>
              <a:rPr lang="en-US" sz="1333" dirty="0">
                <a:latin typeface="Courier"/>
                <a:cs typeface="Courier"/>
              </a:rPr>
              <a:t> </a:t>
            </a:r>
            <a:r>
              <a:rPr lang="en-US" sz="1333" dirty="0">
                <a:latin typeface="Courier"/>
                <a:cs typeface="Courier"/>
              </a:rPr>
              <a:t>case m: </a:t>
            </a:r>
            <a:r>
              <a:rPr lang="en-US" sz="1333" dirty="0" err="1">
                <a:latin typeface="Courier"/>
                <a:cs typeface="Courier"/>
              </a:rPr>
              <a:t>Mul</a:t>
            </a:r>
            <a:r>
              <a:rPr lang="en-US" sz="1333" dirty="0">
                <a:latin typeface="Courier"/>
                <a:cs typeface="Courier"/>
              </a:rPr>
              <a:t> =&gt; </a:t>
            </a:r>
            <a:r>
              <a:rPr lang="en-US" sz="1333" dirty="0" err="1">
                <a:latin typeface="Courier"/>
                <a:cs typeface="Courier"/>
              </a:rPr>
              <a:t>multiplier.forward</a:t>
            </a:r>
            <a:r>
              <a:rPr lang="en-US" sz="1333" dirty="0">
                <a:latin typeface="Courier"/>
                <a:cs typeface="Courier"/>
              </a:rPr>
              <a:t>(m)</a:t>
            </a:r>
          </a:p>
          <a:p>
            <a:pPr>
              <a:lnSpc>
                <a:spcPct val="110000"/>
              </a:lnSpc>
            </a:pPr>
            <a:r>
              <a:rPr lang="en-US" sz="1333" dirty="0">
                <a:latin typeface="Courier"/>
                <a:cs typeface="Courier"/>
              </a:rPr>
              <a:t> </a:t>
            </a:r>
            <a:r>
              <a:rPr lang="en-US" sz="1333" dirty="0">
                <a:latin typeface="Courier"/>
                <a:cs typeface="Courier"/>
              </a:rPr>
              <a:t> </a:t>
            </a:r>
            <a:r>
              <a:rPr lang="en-US" sz="1333" dirty="0">
                <a:latin typeface="Courier"/>
                <a:cs typeface="Courier"/>
              </a:rPr>
              <a:t>case m: </a:t>
            </a:r>
            <a:r>
              <a:rPr lang="en-US" sz="1333" dirty="0" err="1">
                <a:latin typeface="Courier"/>
                <a:cs typeface="Courier"/>
              </a:rPr>
              <a:t>Div</a:t>
            </a:r>
            <a:r>
              <a:rPr lang="en-US" sz="1333" dirty="0">
                <a:latin typeface="Courier"/>
                <a:cs typeface="Courier"/>
              </a:rPr>
              <a:t> =&gt; </a:t>
            </a:r>
            <a:r>
              <a:rPr lang="en-US" sz="1333" dirty="0" err="1">
                <a:latin typeface="Courier"/>
                <a:cs typeface="Courier"/>
              </a:rPr>
              <a:t>divider.forward</a:t>
            </a:r>
            <a:r>
              <a:rPr lang="en-US" sz="1333" dirty="0">
                <a:latin typeface="Courier"/>
                <a:cs typeface="Courier"/>
              </a:rPr>
              <a:t>(m)</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135186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6" name="TextBox 15"/>
          <p:cNvSpPr txBox="1"/>
          <p:nvPr/>
        </p:nvSpPr>
        <p:spPr>
          <a:xfrm>
            <a:off x="628650" y="1410716"/>
            <a:ext cx="6764333" cy="2413847"/>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square" lIns="120000" tIns="78000" bIns="78000" rtlCol="0">
            <a:spAutoFit/>
          </a:bodyPr>
          <a:lstStyle/>
          <a:p>
            <a:r>
              <a:rPr lang="en-US" sz="1333" dirty="0">
                <a:latin typeface="Courier"/>
                <a:cs typeface="Courier"/>
              </a:rPr>
              <a:t>class </a:t>
            </a:r>
            <a:r>
              <a:rPr lang="en-US" sz="1333" dirty="0" err="1">
                <a:latin typeface="Courier"/>
                <a:cs typeface="Courier"/>
              </a:rPr>
              <a:t>AddActor</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Add Actor")</a:t>
            </a:r>
          </a:p>
          <a:p>
            <a:r>
              <a:rPr lang="en-US" sz="1333" dirty="0">
                <a:latin typeface="Courier"/>
                <a:cs typeface="Courier"/>
              </a:rPr>
              <a:t> </a:t>
            </a:r>
            <a:r>
              <a:rPr lang="en-US" sz="1333" dirty="0">
                <a:latin typeface="Courier"/>
                <a:cs typeface="Courier"/>
              </a:rPr>
              <a:t>override </a:t>
            </a:r>
            <a:r>
              <a:rPr lang="en-US" sz="1333" dirty="0" err="1">
                <a:latin typeface="Courier"/>
                <a:cs typeface="Courier"/>
              </a:rPr>
              <a:t>def</a:t>
            </a:r>
            <a:r>
              <a:rPr lang="en-US" sz="1333" dirty="0">
                <a:latin typeface="Courier"/>
                <a:cs typeface="Courier"/>
              </a:rPr>
              <a:t> receive = {</a:t>
            </a:r>
          </a:p>
          <a:p>
            <a:r>
              <a:rPr lang="pl-PL" sz="1333" dirty="0">
                <a:latin typeface="Courier"/>
                <a:cs typeface="Courier"/>
              </a:rPr>
              <a:t>  </a:t>
            </a:r>
            <a:r>
              <a:rPr lang="pl-PL" sz="1333" dirty="0" err="1">
                <a:latin typeface="Courier"/>
                <a:cs typeface="Courier"/>
              </a:rPr>
              <a:t>case</a:t>
            </a:r>
            <a:r>
              <a:rPr lang="pl-PL" sz="1333" dirty="0">
                <a:latin typeface="Courier"/>
                <a:cs typeface="Courier"/>
              </a:rPr>
              <a:t> </a:t>
            </a:r>
            <a:r>
              <a:rPr lang="pl-PL" sz="1333" dirty="0" err="1">
                <a:latin typeface="Courier"/>
                <a:cs typeface="Courier"/>
              </a:rPr>
              <a:t>Add</a:t>
            </a:r>
            <a:r>
              <a:rPr lang="pl-PL" sz="1333" dirty="0">
                <a:latin typeface="Courier"/>
                <a:cs typeface="Courier"/>
              </a:rPr>
              <a:t>(</a:t>
            </a:r>
            <a:r>
              <a:rPr lang="pl-PL" sz="1333" dirty="0" err="1">
                <a:latin typeface="Courier"/>
                <a:cs typeface="Courier"/>
              </a:rPr>
              <a:t>a,b</a:t>
            </a:r>
            <a:r>
              <a:rPr lang="pl-PL" sz="1333" dirty="0">
                <a:latin typeface="Courier"/>
                <a:cs typeface="Courier"/>
              </a:rPr>
              <a:t>) =&gt; </a:t>
            </a:r>
            <a:r>
              <a:rPr lang="pl-PL" sz="1333" dirty="0" err="1">
                <a:latin typeface="Courier"/>
                <a:cs typeface="Courier"/>
              </a:rPr>
              <a:t>log.info</a:t>
            </a:r>
            <a:r>
              <a:rPr lang="pl-PL" sz="1333" dirty="0">
                <a:latin typeface="Courier"/>
                <a:cs typeface="Courier"/>
              </a:rPr>
              <a:t>(</a:t>
            </a:r>
            <a:r>
              <a:rPr lang="pl-PL" sz="1333" dirty="0" err="1">
                <a:latin typeface="Courier"/>
                <a:cs typeface="Courier"/>
              </a:rPr>
              <a:t>s"$a</a:t>
            </a:r>
            <a:r>
              <a:rPr lang="pl-PL" sz="1333" dirty="0">
                <a:latin typeface="Courier"/>
                <a:cs typeface="Courier"/>
              </a:rPr>
              <a:t> + $b -&gt; ${</a:t>
            </a:r>
            <a:r>
              <a:rPr lang="pl-PL" sz="1333" dirty="0" err="1">
                <a:latin typeface="Courier"/>
                <a:cs typeface="Courier"/>
              </a:rPr>
              <a:t>a+b</a:t>
            </a:r>
            <a:r>
              <a:rPr lang="pl-PL" sz="1333" dirty="0">
                <a:latin typeface="Courier"/>
                <a:cs typeface="Courier"/>
              </a:rPr>
              <a:t>}")</a:t>
            </a:r>
          </a:p>
          <a:p>
            <a:r>
              <a:rPr lang="pl-PL" sz="1333" dirty="0">
                <a:latin typeface="Courier"/>
                <a:cs typeface="Courier"/>
              </a:rPr>
              <a:t> </a:t>
            </a:r>
            <a:r>
              <a:rPr lang="pl-PL" sz="1333" dirty="0">
                <a:latin typeface="Courier"/>
                <a:cs typeface="Courier"/>
              </a:rPr>
              <a:t>}</a:t>
            </a:r>
            <a:endParaRPr lang="pl-PL" sz="1333" dirty="0">
              <a:latin typeface="Courier"/>
              <a:cs typeface="Courier"/>
            </a:endParaRPr>
          </a:p>
          <a:p>
            <a:r>
              <a:rPr lang="pl-PL" sz="1333" dirty="0">
                <a:latin typeface="Courier"/>
                <a:cs typeface="Courier"/>
              </a:rPr>
              <a:t>}</a:t>
            </a:r>
          </a:p>
          <a:p>
            <a:endParaRPr lang="pl-PL" sz="1333" dirty="0">
              <a:latin typeface="Courier"/>
              <a:cs typeface="Courier"/>
            </a:endParaRPr>
          </a:p>
          <a:p>
            <a:r>
              <a:rPr lang="pl-PL" sz="1333" dirty="0" err="1">
                <a:latin typeface="Courier"/>
                <a:cs typeface="Courier"/>
              </a:rPr>
              <a:t>class</a:t>
            </a:r>
            <a:r>
              <a:rPr lang="pl-PL" sz="1333" dirty="0">
                <a:latin typeface="Courier"/>
                <a:cs typeface="Courier"/>
              </a:rPr>
              <a:t> </a:t>
            </a:r>
            <a:r>
              <a:rPr lang="pl-PL" sz="1333" dirty="0" err="1">
                <a:latin typeface="Courier"/>
                <a:cs typeface="Courier"/>
              </a:rPr>
              <a:t>SubActor</a:t>
            </a:r>
            <a:r>
              <a:rPr lang="pl-PL" sz="1333" dirty="0">
                <a:latin typeface="Courier"/>
                <a:cs typeface="Courier"/>
              </a:rPr>
              <a:t> </a:t>
            </a:r>
            <a:r>
              <a:rPr lang="pl-PL" sz="1333" dirty="0" err="1">
                <a:latin typeface="Courier"/>
                <a:cs typeface="Courier"/>
              </a:rPr>
              <a:t>extends</a:t>
            </a:r>
            <a:r>
              <a:rPr lang="pl-PL" sz="1333" dirty="0">
                <a:latin typeface="Courier"/>
                <a:cs typeface="Courier"/>
              </a:rPr>
              <a:t> </a:t>
            </a:r>
            <a:r>
              <a:rPr lang="pl-PL" sz="1333" dirty="0" err="1">
                <a:latin typeface="Courier"/>
                <a:cs typeface="Courier"/>
              </a:rPr>
              <a:t>Actor</a:t>
            </a:r>
            <a:r>
              <a:rPr lang="pl-PL" sz="1333" dirty="0">
                <a:latin typeface="Courier"/>
                <a:cs typeface="Courier"/>
              </a:rPr>
              <a:t> with </a:t>
            </a:r>
            <a:r>
              <a:rPr lang="pl-PL" sz="1333" dirty="0" err="1">
                <a:latin typeface="Courier"/>
                <a:cs typeface="Courier"/>
              </a:rPr>
              <a:t>ActorLogging</a:t>
            </a:r>
            <a:r>
              <a:rPr lang="pl-PL" sz="1333" dirty="0">
                <a:latin typeface="Courier"/>
                <a:cs typeface="Courier"/>
              </a:rPr>
              <a:t> {</a:t>
            </a:r>
          </a:p>
          <a:p>
            <a:r>
              <a:rPr lang="pl-PL" sz="1333" dirty="0">
                <a:latin typeface="Courier"/>
                <a:cs typeface="Courier"/>
              </a:rPr>
              <a:t> …</a:t>
            </a:r>
            <a:endParaRPr lang="pl-PL" sz="1333" dirty="0">
              <a:latin typeface="Courier"/>
              <a:cs typeface="Courier"/>
            </a:endParaRPr>
          </a:p>
          <a:p>
            <a:r>
              <a:rPr lang="pl-PL" sz="1333" dirty="0">
                <a:latin typeface="Courier"/>
                <a:cs typeface="Courier"/>
              </a:rPr>
              <a:t>}</a:t>
            </a:r>
          </a:p>
          <a:p>
            <a:r>
              <a:rPr lang="pl-PL" sz="1333" dirty="0" smtClean="0">
                <a:latin typeface="Courier"/>
                <a:cs typeface="Courier"/>
              </a:rPr>
              <a:t>…</a:t>
            </a:r>
            <a:endParaRPr lang="pl-PL" sz="1333" dirty="0">
              <a:latin typeface="Courier"/>
              <a:cs typeface="Courier"/>
            </a:endParaRPr>
          </a:p>
        </p:txBody>
      </p:sp>
    </p:spTree>
    <p:extLst>
      <p:ext uri="{BB962C8B-B14F-4D97-AF65-F5344CB8AC3E}">
        <p14:creationId xmlns:p14="http://schemas.microsoft.com/office/powerpoint/2010/main" val="83951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6" name="TextBox 15"/>
          <p:cNvSpPr txBox="1"/>
          <p:nvPr/>
        </p:nvSpPr>
        <p:spPr>
          <a:xfrm>
            <a:off x="628650" y="1127252"/>
            <a:ext cx="6764333" cy="2413847"/>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square" lIns="120000" tIns="78000" bIns="78000" rtlCol="0">
            <a:spAutoFit/>
          </a:bodyPr>
          <a:lstStyle/>
          <a:p>
            <a:r>
              <a:rPr lang="en-US" sz="1333" dirty="0" smtClean="0">
                <a:latin typeface="Courier"/>
                <a:cs typeface="Courier"/>
              </a:rPr>
              <a:t>object </a:t>
            </a:r>
            <a:r>
              <a:rPr lang="en-US" sz="1333" dirty="0">
                <a:latin typeface="Courier"/>
                <a:cs typeface="Courier"/>
              </a:rPr>
              <a:t>ArithActorApp2 extends App {</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aSystem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Arith</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a:latin typeface="Courier"/>
                <a:cs typeface="Courier"/>
              </a:rPr>
              <a:t>arith2 = </a:t>
            </a:r>
            <a:r>
              <a:rPr lang="en-US" sz="1333" dirty="0" err="1">
                <a:latin typeface="Courier"/>
                <a:cs typeface="Courier"/>
              </a:rPr>
              <a:t>aSystem.actorOf</a:t>
            </a:r>
            <a:r>
              <a:rPr lang="en-US" sz="1333" dirty="0">
                <a:latin typeface="Courier"/>
                <a:cs typeface="Courier"/>
              </a:rPr>
              <a:t>(Props[</a:t>
            </a:r>
            <a:r>
              <a:rPr lang="en-US" sz="1333" dirty="0" err="1">
                <a:latin typeface="Courier"/>
                <a:cs typeface="Courier"/>
              </a:rPr>
              <a:t>Arith</a:t>
            </a:r>
            <a:r>
              <a:rPr lang="en-US" sz="1333" dirty="0">
                <a:latin typeface="Courier"/>
                <a:cs typeface="Courier"/>
              </a:rPr>
              <a:t>], "arithmetic")</a:t>
            </a:r>
          </a:p>
          <a:p>
            <a:r>
              <a:rPr lang="en-US" sz="1333" dirty="0">
                <a:latin typeface="Courier"/>
                <a:cs typeface="Courier"/>
              </a:rPr>
              <a:t>  </a:t>
            </a:r>
          </a:p>
          <a:p>
            <a:r>
              <a:rPr lang="en-US" sz="1333" dirty="0">
                <a:latin typeface="Courier"/>
                <a:cs typeface="Courier"/>
              </a:rPr>
              <a:t> </a:t>
            </a:r>
            <a:r>
              <a:rPr lang="en-US" sz="1333" dirty="0">
                <a:latin typeface="Courier"/>
                <a:cs typeface="Courier"/>
              </a:rPr>
              <a:t>arith2 </a:t>
            </a:r>
            <a:r>
              <a:rPr lang="en-US" sz="1333" dirty="0">
                <a:latin typeface="Courier"/>
                <a:cs typeface="Courier"/>
              </a:rPr>
              <a:t>! Add(1,3)</a:t>
            </a:r>
          </a:p>
          <a:p>
            <a:r>
              <a:rPr lang="en-US" sz="1333" dirty="0">
                <a:latin typeface="Courier"/>
                <a:cs typeface="Courier"/>
              </a:rPr>
              <a:t> arith2 </a:t>
            </a:r>
            <a:r>
              <a:rPr lang="en-US" sz="1333" dirty="0">
                <a:latin typeface="Courier"/>
                <a:cs typeface="Courier"/>
              </a:rPr>
              <a:t>! </a:t>
            </a:r>
            <a:r>
              <a:rPr lang="en-US" sz="1333" dirty="0" err="1">
                <a:latin typeface="Courier"/>
                <a:cs typeface="Courier"/>
              </a:rPr>
              <a:t>Mul</a:t>
            </a:r>
            <a:r>
              <a:rPr lang="en-US" sz="1333" dirty="0">
                <a:latin typeface="Courier"/>
                <a:cs typeface="Courier"/>
              </a:rPr>
              <a:t>(2,4)</a:t>
            </a:r>
            <a:endParaRPr lang="en-US" sz="1333" dirty="0">
              <a:latin typeface="Courier"/>
              <a:cs typeface="Courier"/>
            </a:endParaRPr>
          </a:p>
          <a:p>
            <a:r>
              <a:rPr lang="en-US" sz="1333" dirty="0">
                <a:latin typeface="Courier"/>
                <a:cs typeface="Courier"/>
              </a:rPr>
              <a:t>  </a:t>
            </a:r>
          </a:p>
          <a:p>
            <a:r>
              <a:rPr lang="en-US" sz="1333" dirty="0">
                <a:latin typeface="Courier"/>
                <a:cs typeface="Courier"/>
              </a:rPr>
              <a:t> </a:t>
            </a:r>
            <a:r>
              <a:rPr lang="en-US" sz="1333" dirty="0">
                <a:latin typeface="Courier"/>
                <a:cs typeface="Courier"/>
              </a:rPr>
              <a:t>Thread </a:t>
            </a:r>
            <a:r>
              <a:rPr lang="en-US" sz="1333" dirty="0">
                <a:latin typeface="Courier"/>
                <a:cs typeface="Courier"/>
              </a:rPr>
              <a:t>sleep </a:t>
            </a:r>
            <a:r>
              <a:rPr lang="en-US" sz="1333" dirty="0">
                <a:latin typeface="Courier"/>
                <a:cs typeface="Courier"/>
              </a:rPr>
              <a:t>3000</a:t>
            </a:r>
            <a:endParaRPr lang="en-US" sz="1333" dirty="0">
              <a:latin typeface="Courier"/>
              <a:cs typeface="Courier"/>
            </a:endParaRPr>
          </a:p>
          <a:p>
            <a:r>
              <a:rPr lang="en-US" sz="1333" dirty="0">
                <a:latin typeface="Courier"/>
                <a:cs typeface="Courier"/>
              </a:rPr>
              <a:t> </a:t>
            </a:r>
            <a:r>
              <a:rPr lang="en-US" sz="1333" dirty="0" err="1">
                <a:latin typeface="Courier"/>
                <a:cs typeface="Courier"/>
              </a:rPr>
              <a:t>aSystem.shutdown</a:t>
            </a:r>
            <a:endParaRPr lang="en-US" sz="1333" dirty="0">
              <a:latin typeface="Courier"/>
              <a:cs typeface="Courier"/>
            </a:endParaRPr>
          </a:p>
          <a:p>
            <a:r>
              <a:rPr lang="en-US" sz="1333" dirty="0">
                <a:latin typeface="Courier"/>
                <a:cs typeface="Courier"/>
              </a:rPr>
              <a:t>}</a:t>
            </a:r>
            <a:endParaRPr lang="pl-PL" sz="1333" dirty="0">
              <a:latin typeface="Courier"/>
              <a:cs typeface="Courier"/>
            </a:endParaRPr>
          </a:p>
        </p:txBody>
      </p:sp>
      <p:sp>
        <p:nvSpPr>
          <p:cNvPr id="5" name="Rectangle 5"/>
          <p:cNvSpPr>
            <a:spLocks noChangeArrowheads="1"/>
          </p:cNvSpPr>
          <p:nvPr/>
        </p:nvSpPr>
        <p:spPr bwMode="auto">
          <a:xfrm>
            <a:off x="3156712" y="3131820"/>
            <a:ext cx="5080000" cy="1587307"/>
          </a:xfrm>
          <a:prstGeom prst="rect">
            <a:avLst/>
          </a:prstGeom>
          <a:solidFill>
            <a:srgbClr val="E0F8E0"/>
          </a:solidFill>
          <a:ln w="3175" cmpd="sng">
            <a:solidFill>
              <a:schemeClr val="accent6"/>
            </a:solidFill>
            <a:miter lim="800000"/>
            <a:headEnd/>
            <a:tailEnd/>
          </a:ln>
          <a:effectLst/>
        </p:spPr>
        <p:txBody>
          <a:bodyPr wrap="square" lIns="75407" tIns="75000" rIns="75407" bIns="75000">
            <a:spAutoFit/>
          </a:bodyPr>
          <a:lstStyle/>
          <a:p>
            <a:r>
              <a:rPr lang="en-US" sz="1333" dirty="0">
                <a:latin typeface="Courier"/>
                <a:cs typeface="Courier"/>
              </a:rPr>
              <a:t>[INFO] … </a:t>
            </a:r>
            <a:r>
              <a:rPr lang="en-US" sz="1333" dirty="0">
                <a:latin typeface="Courier"/>
                <a:cs typeface="Courier"/>
              </a:rPr>
              <a:t>[…/</a:t>
            </a:r>
            <a:r>
              <a:rPr lang="en-US" sz="1333" dirty="0">
                <a:latin typeface="Courier"/>
                <a:cs typeface="Courier"/>
              </a:rPr>
              <a:t>arithmetic] Creating </a:t>
            </a:r>
            <a:r>
              <a:rPr lang="en-US" sz="1333" dirty="0" err="1">
                <a:latin typeface="Courier"/>
                <a:cs typeface="Courier"/>
              </a:rPr>
              <a:t>Arith</a:t>
            </a:r>
            <a:r>
              <a:rPr lang="en-US" sz="1333" dirty="0">
                <a:latin typeface="Courier"/>
                <a:cs typeface="Courier"/>
              </a:rPr>
              <a:t> Actor</a:t>
            </a:r>
          </a:p>
          <a:p>
            <a:r>
              <a:rPr lang="en-US" sz="1333" dirty="0">
                <a:latin typeface="Courier"/>
                <a:cs typeface="Courier"/>
              </a:rPr>
              <a:t>[INFO] … </a:t>
            </a:r>
            <a:r>
              <a:rPr lang="en-US" sz="1333" dirty="0">
                <a:latin typeface="Courier"/>
                <a:cs typeface="Courier"/>
              </a:rPr>
              <a:t>[…/</a:t>
            </a:r>
            <a:r>
              <a:rPr lang="en-US" sz="1333" dirty="0">
                <a:latin typeface="Courier"/>
                <a:cs typeface="Courier"/>
              </a:rPr>
              <a:t>arithmetic/$a] Creating Add Actor</a:t>
            </a:r>
          </a:p>
          <a:p>
            <a:r>
              <a:rPr lang="en-US" sz="1333" dirty="0">
                <a:latin typeface="Courier"/>
                <a:cs typeface="Courier"/>
              </a:rPr>
              <a:t>[INFO] … </a:t>
            </a:r>
            <a:r>
              <a:rPr lang="en-US" sz="1333" dirty="0">
                <a:latin typeface="Courier"/>
                <a:cs typeface="Courier"/>
              </a:rPr>
              <a:t>[…/</a:t>
            </a:r>
            <a:r>
              <a:rPr lang="en-US" sz="1333" dirty="0">
                <a:latin typeface="Courier"/>
                <a:cs typeface="Courier"/>
              </a:rPr>
              <a:t>arithmetic/$b] Creating Sub Actor</a:t>
            </a:r>
          </a:p>
          <a:p>
            <a:r>
              <a:rPr lang="en-US" sz="1333" dirty="0">
                <a:latin typeface="Courier"/>
                <a:cs typeface="Courier"/>
              </a:rPr>
              <a:t>[INFO] … </a:t>
            </a:r>
            <a:r>
              <a:rPr lang="en-US" sz="1333" dirty="0">
                <a:latin typeface="Courier"/>
                <a:cs typeface="Courier"/>
              </a:rPr>
              <a:t>[…/</a:t>
            </a:r>
            <a:r>
              <a:rPr lang="en-US" sz="1333" dirty="0">
                <a:latin typeface="Courier"/>
                <a:cs typeface="Courier"/>
              </a:rPr>
              <a:t>arithmetic/$c] Creating </a:t>
            </a:r>
            <a:r>
              <a:rPr lang="en-US" sz="1333" dirty="0" err="1">
                <a:latin typeface="Courier"/>
                <a:cs typeface="Courier"/>
              </a:rPr>
              <a:t>Mult</a:t>
            </a:r>
            <a:r>
              <a:rPr lang="en-US" sz="1333" dirty="0">
                <a:latin typeface="Courier"/>
                <a:cs typeface="Courier"/>
              </a:rPr>
              <a:t> Actor</a:t>
            </a:r>
          </a:p>
          <a:p>
            <a:r>
              <a:rPr lang="en-US" sz="1333" dirty="0">
                <a:latin typeface="Courier"/>
                <a:cs typeface="Courier"/>
              </a:rPr>
              <a:t>[INFO] … </a:t>
            </a:r>
            <a:r>
              <a:rPr lang="en-US" sz="1333" dirty="0">
                <a:latin typeface="Courier"/>
                <a:cs typeface="Courier"/>
              </a:rPr>
              <a:t>[…/</a:t>
            </a:r>
            <a:r>
              <a:rPr lang="en-US" sz="1333" dirty="0">
                <a:latin typeface="Courier"/>
                <a:cs typeface="Courier"/>
              </a:rPr>
              <a:t>arithmetic/$d] Creating Divide Actor</a:t>
            </a:r>
          </a:p>
          <a:p>
            <a:r>
              <a:rPr lang="en-US" sz="1333" dirty="0">
                <a:latin typeface="Courier"/>
                <a:cs typeface="Courier"/>
              </a:rPr>
              <a:t>[INFO] … </a:t>
            </a:r>
            <a:r>
              <a:rPr lang="en-US" sz="1333" dirty="0">
                <a:latin typeface="Courier"/>
                <a:cs typeface="Courier"/>
              </a:rPr>
              <a:t>[…/</a:t>
            </a:r>
            <a:r>
              <a:rPr lang="en-US" sz="1333" dirty="0">
                <a:latin typeface="Courier"/>
                <a:cs typeface="Courier"/>
              </a:rPr>
              <a:t>arithmetic/$a] 1 + 3 -&gt; 4</a:t>
            </a:r>
          </a:p>
          <a:p>
            <a:r>
              <a:rPr lang="en-US" sz="1333" dirty="0">
                <a:latin typeface="Courier"/>
                <a:cs typeface="Courier"/>
              </a:rPr>
              <a:t>[INFO] … </a:t>
            </a:r>
            <a:r>
              <a:rPr lang="en-US" sz="1333" dirty="0">
                <a:latin typeface="Courier"/>
                <a:cs typeface="Courier"/>
              </a:rPr>
              <a:t>[…/</a:t>
            </a:r>
            <a:r>
              <a:rPr lang="en-US" sz="1333" dirty="0">
                <a:latin typeface="Courier"/>
                <a:cs typeface="Courier"/>
              </a:rPr>
              <a:t>arithmetic/$c] 2 * 4 -&gt; 8</a:t>
            </a:r>
          </a:p>
        </p:txBody>
      </p:sp>
    </p:spTree>
    <p:extLst>
      <p:ext uri="{BB962C8B-B14F-4D97-AF65-F5344CB8AC3E}">
        <p14:creationId xmlns:p14="http://schemas.microsoft.com/office/powerpoint/2010/main" val="184643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50829" y="1163928"/>
            <a:ext cx="3556000" cy="2476500"/>
          </a:xfrm>
        </p:spPr>
        <p:txBody>
          <a:bodyPr/>
          <a:lstStyle/>
          <a:p>
            <a:r>
              <a:rPr lang="en-US" dirty="0" err="1" smtClean="0"/>
              <a:t>Div</a:t>
            </a:r>
            <a:r>
              <a:rPr lang="en-US" dirty="0" smtClean="0"/>
              <a:t>(2,0)??</a:t>
            </a:r>
          </a:p>
          <a:p>
            <a:pPr lvl="2"/>
            <a:endParaRPr lang="en-US" dirty="0"/>
          </a:p>
          <a:p>
            <a:r>
              <a:rPr lang="en-US" dirty="0" smtClean="0"/>
              <a:t>Causes</a:t>
            </a:r>
            <a:br>
              <a:rPr lang="en-US" dirty="0" smtClean="0"/>
            </a:br>
            <a:r>
              <a:rPr lang="en-US" dirty="0" err="1" smtClean="0">
                <a:latin typeface="Courier"/>
                <a:cs typeface="Courier"/>
              </a:rPr>
              <a:t>ArithmeticException</a:t>
            </a:r>
            <a:endParaRPr lang="en-US" dirty="0" smtClean="0">
              <a:latin typeface="Courier"/>
              <a:cs typeface="Courier"/>
            </a:endParaRPr>
          </a:p>
          <a:p>
            <a:endParaRPr lang="en-US" dirty="0">
              <a:latin typeface="Courier"/>
              <a:cs typeface="Courier"/>
            </a:endParaRPr>
          </a:p>
          <a:p>
            <a:r>
              <a:rPr lang="en-US" dirty="0" smtClean="0">
                <a:cs typeface="Courier"/>
              </a:rPr>
              <a:t>How should this be handled?</a:t>
            </a:r>
            <a:endParaRPr lang="en-US" dirty="0">
              <a:cs typeface="Courier"/>
            </a:endParaRPr>
          </a:p>
        </p:txBody>
      </p:sp>
      <p:cxnSp>
        <p:nvCxnSpPr>
          <p:cNvPr id="4" name="Straight Connector 3"/>
          <p:cNvCxnSpPr/>
          <p:nvPr/>
        </p:nvCxnSpPr>
        <p:spPr bwMode="auto">
          <a:xfrm flipH="1">
            <a:off x="5778501" y="19685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p:cNvCxnSpPr/>
          <p:nvPr/>
        </p:nvCxnSpPr>
        <p:spPr bwMode="auto">
          <a:xfrm>
            <a:off x="6223000" y="19685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p:cNvSpPr txBox="1"/>
          <p:nvPr/>
        </p:nvSpPr>
        <p:spPr>
          <a:xfrm>
            <a:off x="5651500" y="1079500"/>
            <a:ext cx="1210588" cy="297454"/>
          </a:xfrm>
          <a:prstGeom prst="rect">
            <a:avLst/>
          </a:prstGeom>
          <a:noFill/>
        </p:spPr>
        <p:txBody>
          <a:bodyPr wrap="none" rtlCol="0">
            <a:spAutoFit/>
          </a:bodyPr>
          <a:lstStyle/>
          <a:p>
            <a:r>
              <a:rPr lang="en-US" sz="1333" dirty="0">
                <a:latin typeface="Courier"/>
                <a:cs typeface="Courier"/>
              </a:rPr>
              <a:t>Arithmetic</a:t>
            </a:r>
            <a:endParaRPr lang="en-US" sz="1333" dirty="0">
              <a:latin typeface="Courier"/>
              <a:cs typeface="Courier"/>
            </a:endParaRPr>
          </a:p>
        </p:txBody>
      </p:sp>
      <p:grpSp>
        <p:nvGrpSpPr>
          <p:cNvPr id="7" name="Group 6"/>
          <p:cNvGrpSpPr/>
          <p:nvPr/>
        </p:nvGrpSpPr>
        <p:grpSpPr>
          <a:xfrm>
            <a:off x="5854291" y="1524000"/>
            <a:ext cx="497758" cy="504265"/>
            <a:chOff x="6872749" y="2743200"/>
            <a:chExt cx="597310" cy="605118"/>
          </a:xfrm>
        </p:grpSpPr>
        <p:sp>
          <p:nvSpPr>
            <p:cNvPr id="8" name="Oval 7"/>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9" name="TextBox 8"/>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endParaRPr lang="en-US" sz="1333" dirty="0">
                <a:latin typeface="Courier"/>
                <a:cs typeface="Courier"/>
              </a:endParaRPr>
            </a:p>
          </p:txBody>
        </p:sp>
      </p:grpSp>
      <p:grpSp>
        <p:nvGrpSpPr>
          <p:cNvPr id="10" name="Group 9"/>
          <p:cNvGrpSpPr/>
          <p:nvPr/>
        </p:nvGrpSpPr>
        <p:grpSpPr>
          <a:xfrm>
            <a:off x="5299356" y="2095500"/>
            <a:ext cx="654118" cy="598030"/>
            <a:chOff x="6172200" y="3512954"/>
            <a:chExt cx="784942" cy="717636"/>
          </a:xfrm>
        </p:grpSpPr>
        <p:sp>
          <p:nvSpPr>
            <p:cNvPr id="11" name="Oval 10"/>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2" name="TextBox 11"/>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endParaRPr lang="en-US" sz="1333" dirty="0">
                <a:latin typeface="Courier"/>
                <a:cs typeface="Courier"/>
              </a:endParaRPr>
            </a:p>
          </p:txBody>
        </p:sp>
      </p:grpSp>
      <p:grpSp>
        <p:nvGrpSpPr>
          <p:cNvPr id="13" name="Group 12"/>
          <p:cNvGrpSpPr/>
          <p:nvPr/>
        </p:nvGrpSpPr>
        <p:grpSpPr>
          <a:xfrm>
            <a:off x="6095999" y="2095500"/>
            <a:ext cx="800219" cy="598030"/>
            <a:chOff x="7391400" y="3512954"/>
            <a:chExt cx="960263" cy="717636"/>
          </a:xfrm>
        </p:grpSpPr>
        <p:sp>
          <p:nvSpPr>
            <p:cNvPr id="14" name="Oval 13"/>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5" name="TextBox 14"/>
            <p:cNvSpPr txBox="1"/>
            <p:nvPr/>
          </p:nvSpPr>
          <p:spPr>
            <a:xfrm>
              <a:off x="7391400" y="3702495"/>
              <a:ext cx="960263" cy="356945"/>
            </a:xfrm>
            <a:prstGeom prst="rect">
              <a:avLst/>
            </a:prstGeom>
            <a:noFill/>
          </p:spPr>
          <p:txBody>
            <a:bodyPr wrap="none" rtlCol="0">
              <a:spAutoFit/>
            </a:bodyPr>
            <a:lstStyle/>
            <a:p>
              <a:r>
                <a:rPr lang="en-US" sz="1333" dirty="0">
                  <a:solidFill>
                    <a:schemeClr val="bg2">
                      <a:lumMod val="60000"/>
                      <a:lumOff val="40000"/>
                    </a:schemeClr>
                  </a:solidFill>
                  <a:latin typeface="Courier"/>
                  <a:cs typeface="Courier"/>
                </a:rPr>
                <a:t>system</a:t>
              </a:r>
              <a:endParaRPr lang="en-US" sz="1333" dirty="0">
                <a:solidFill>
                  <a:schemeClr val="bg2">
                    <a:lumMod val="60000"/>
                    <a:lumOff val="40000"/>
                  </a:schemeClr>
                </a:solidFill>
                <a:latin typeface="Courier"/>
                <a:cs typeface="Courier"/>
              </a:endParaRPr>
            </a:p>
          </p:txBody>
        </p:sp>
      </p:grpSp>
      <p:grpSp>
        <p:nvGrpSpPr>
          <p:cNvPr id="51" name="Group 50"/>
          <p:cNvGrpSpPr/>
          <p:nvPr/>
        </p:nvGrpSpPr>
        <p:grpSpPr>
          <a:xfrm>
            <a:off x="6667500" y="4064000"/>
            <a:ext cx="654118" cy="598030"/>
            <a:chOff x="7086600" y="4876800"/>
            <a:chExt cx="784942" cy="717636"/>
          </a:xfrm>
          <a:solidFill>
            <a:srgbClr val="FF0000"/>
          </a:solidFill>
        </p:grpSpPr>
        <p:sp>
          <p:nvSpPr>
            <p:cNvPr id="20" name="Oval 19"/>
            <p:cNvSpPr/>
            <p:nvPr/>
          </p:nvSpPr>
          <p:spPr bwMode="auto">
            <a:xfrm>
              <a:off x="7086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21" name="TextBox 20"/>
            <p:cNvSpPr txBox="1"/>
            <p:nvPr/>
          </p:nvSpPr>
          <p:spPr>
            <a:xfrm>
              <a:off x="7200790" y="5066341"/>
              <a:ext cx="590932" cy="356945"/>
            </a:xfrm>
            <a:prstGeom prst="rect">
              <a:avLst/>
            </a:prstGeom>
            <a:grpFill/>
          </p:spPr>
          <p:txBody>
            <a:bodyPr wrap="none" rtlCol="0">
              <a:spAutoFit/>
            </a:bodyPr>
            <a:lstStyle/>
            <a:p>
              <a:r>
                <a:rPr lang="en-US" sz="1333" dirty="0" err="1">
                  <a:solidFill>
                    <a:schemeClr val="bg1"/>
                  </a:solidFill>
                  <a:latin typeface="Courier"/>
                  <a:cs typeface="Courier"/>
                </a:rPr>
                <a:t>Div</a:t>
              </a:r>
              <a:endParaRPr lang="en-US" sz="1333" dirty="0">
                <a:solidFill>
                  <a:schemeClr val="bg1"/>
                </a:solidFill>
                <a:latin typeface="Courier"/>
                <a:cs typeface="Courier"/>
              </a:endParaRPr>
            </a:p>
          </p:txBody>
        </p:sp>
      </p:grpSp>
      <p:cxnSp>
        <p:nvCxnSpPr>
          <p:cNvPr id="22" name="Straight Connector 21"/>
          <p:cNvCxnSpPr>
            <a:stCxn id="11" idx="4"/>
          </p:cNvCxnSpPr>
          <p:nvPr/>
        </p:nvCxnSpPr>
        <p:spPr bwMode="auto">
          <a:xfrm flipH="1">
            <a:off x="5607210" y="2693530"/>
            <a:ext cx="19206" cy="41797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Connector 22"/>
          <p:cNvCxnSpPr>
            <a:endCxn id="20" idx="0"/>
          </p:cNvCxnSpPr>
          <p:nvPr/>
        </p:nvCxnSpPr>
        <p:spPr bwMode="auto">
          <a:xfrm>
            <a:off x="5842001" y="3556000"/>
            <a:ext cx="1152559"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50" name="Group 49"/>
          <p:cNvGrpSpPr/>
          <p:nvPr/>
        </p:nvGrpSpPr>
        <p:grpSpPr>
          <a:xfrm>
            <a:off x="5715000" y="4064000"/>
            <a:ext cx="654118" cy="598030"/>
            <a:chOff x="5943600" y="4876800"/>
            <a:chExt cx="784942" cy="717636"/>
          </a:xfrm>
        </p:grpSpPr>
        <p:sp>
          <p:nvSpPr>
            <p:cNvPr id="32" name="Oval 31"/>
            <p:cNvSpPr/>
            <p:nvPr/>
          </p:nvSpPr>
          <p:spPr bwMode="auto">
            <a:xfrm>
              <a:off x="5943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3" name="TextBox 32"/>
            <p:cNvSpPr txBox="1"/>
            <p:nvPr/>
          </p:nvSpPr>
          <p:spPr>
            <a:xfrm>
              <a:off x="6059042" y="5066341"/>
              <a:ext cx="590932" cy="356945"/>
            </a:xfrm>
            <a:prstGeom prst="rect">
              <a:avLst/>
            </a:prstGeom>
            <a:noFill/>
          </p:spPr>
          <p:txBody>
            <a:bodyPr wrap="none" rtlCol="0">
              <a:spAutoFit/>
            </a:bodyPr>
            <a:lstStyle/>
            <a:p>
              <a:r>
                <a:rPr lang="en-US" sz="1333" dirty="0" err="1">
                  <a:latin typeface="Courier"/>
                  <a:cs typeface="Courier"/>
                </a:rPr>
                <a:t>Mul</a:t>
              </a:r>
              <a:endParaRPr lang="en-US" sz="1333" dirty="0">
                <a:latin typeface="Courier"/>
                <a:cs typeface="Courier"/>
              </a:endParaRPr>
            </a:p>
          </p:txBody>
        </p:sp>
      </p:grpSp>
      <p:grpSp>
        <p:nvGrpSpPr>
          <p:cNvPr id="49" name="Group 48"/>
          <p:cNvGrpSpPr/>
          <p:nvPr/>
        </p:nvGrpSpPr>
        <p:grpSpPr>
          <a:xfrm>
            <a:off x="4762500" y="4064000"/>
            <a:ext cx="654118" cy="598030"/>
            <a:chOff x="4800600" y="4876800"/>
            <a:chExt cx="784942" cy="717636"/>
          </a:xfrm>
        </p:grpSpPr>
        <p:sp>
          <p:nvSpPr>
            <p:cNvPr id="35" name="Oval 34"/>
            <p:cNvSpPr/>
            <p:nvPr/>
          </p:nvSpPr>
          <p:spPr bwMode="auto">
            <a:xfrm>
              <a:off x="4800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6" name="TextBox 35"/>
            <p:cNvSpPr txBox="1"/>
            <p:nvPr/>
          </p:nvSpPr>
          <p:spPr>
            <a:xfrm>
              <a:off x="4916042" y="5066341"/>
              <a:ext cx="590932" cy="356945"/>
            </a:xfrm>
            <a:prstGeom prst="rect">
              <a:avLst/>
            </a:prstGeom>
            <a:noFill/>
          </p:spPr>
          <p:txBody>
            <a:bodyPr wrap="none" rtlCol="0">
              <a:spAutoFit/>
            </a:bodyPr>
            <a:lstStyle/>
            <a:p>
              <a:r>
                <a:rPr lang="en-US" sz="1333" dirty="0">
                  <a:latin typeface="Courier"/>
                  <a:cs typeface="Courier"/>
                </a:rPr>
                <a:t>Sub</a:t>
              </a:r>
              <a:endParaRPr lang="en-US" sz="1333" dirty="0">
                <a:latin typeface="Courier"/>
                <a:cs typeface="Courier"/>
              </a:endParaRPr>
            </a:p>
          </p:txBody>
        </p:sp>
      </p:grpSp>
      <p:grpSp>
        <p:nvGrpSpPr>
          <p:cNvPr id="48" name="Group 47"/>
          <p:cNvGrpSpPr/>
          <p:nvPr/>
        </p:nvGrpSpPr>
        <p:grpSpPr>
          <a:xfrm>
            <a:off x="3810000" y="4064000"/>
            <a:ext cx="654118" cy="598030"/>
            <a:chOff x="3657600" y="4876800"/>
            <a:chExt cx="784942" cy="717636"/>
          </a:xfrm>
        </p:grpSpPr>
        <p:sp>
          <p:nvSpPr>
            <p:cNvPr id="38" name="Oval 37"/>
            <p:cNvSpPr/>
            <p:nvPr/>
          </p:nvSpPr>
          <p:spPr bwMode="auto">
            <a:xfrm>
              <a:off x="3657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9" name="TextBox 38"/>
            <p:cNvSpPr txBox="1"/>
            <p:nvPr/>
          </p:nvSpPr>
          <p:spPr>
            <a:xfrm>
              <a:off x="3773042" y="5066341"/>
              <a:ext cx="590932" cy="356945"/>
            </a:xfrm>
            <a:prstGeom prst="rect">
              <a:avLst/>
            </a:prstGeom>
            <a:noFill/>
          </p:spPr>
          <p:txBody>
            <a:bodyPr wrap="none" rtlCol="0">
              <a:spAutoFit/>
            </a:bodyPr>
            <a:lstStyle/>
            <a:p>
              <a:r>
                <a:rPr lang="en-US" sz="1333" dirty="0">
                  <a:latin typeface="Courier"/>
                  <a:cs typeface="Courier"/>
                </a:rPr>
                <a:t>Add</a:t>
              </a:r>
              <a:endParaRPr lang="en-US" sz="1333" dirty="0">
                <a:latin typeface="Courier"/>
                <a:cs typeface="Courier"/>
              </a:endParaRPr>
            </a:p>
          </p:txBody>
        </p:sp>
      </p:grpSp>
      <p:cxnSp>
        <p:nvCxnSpPr>
          <p:cNvPr id="41" name="Straight Connector 40"/>
          <p:cNvCxnSpPr>
            <a:endCxn id="32" idx="0"/>
          </p:cNvCxnSpPr>
          <p:nvPr/>
        </p:nvCxnSpPr>
        <p:spPr bwMode="auto">
          <a:xfrm>
            <a:off x="5715001" y="3683000"/>
            <a:ext cx="327059"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Straight Connector 42"/>
          <p:cNvCxnSpPr>
            <a:endCxn id="35" idx="0"/>
          </p:cNvCxnSpPr>
          <p:nvPr/>
        </p:nvCxnSpPr>
        <p:spPr bwMode="auto">
          <a:xfrm flipH="1">
            <a:off x="5089559" y="3683000"/>
            <a:ext cx="371442" cy="381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a:endCxn id="38" idx="0"/>
          </p:cNvCxnSpPr>
          <p:nvPr/>
        </p:nvCxnSpPr>
        <p:spPr bwMode="auto">
          <a:xfrm flipH="1">
            <a:off x="4137059" y="3556000"/>
            <a:ext cx="1196942" cy="508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8"/>
          <p:cNvSpPr/>
          <p:nvPr/>
        </p:nvSpPr>
        <p:spPr bwMode="auto">
          <a:xfrm>
            <a:off x="5270500" y="3111500"/>
            <a:ext cx="654118" cy="59803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0" name="TextBox 29"/>
          <p:cNvSpPr txBox="1"/>
          <p:nvPr/>
        </p:nvSpPr>
        <p:spPr>
          <a:xfrm>
            <a:off x="5273731" y="3236114"/>
            <a:ext cx="697627" cy="297454"/>
          </a:xfrm>
          <a:prstGeom prst="rect">
            <a:avLst/>
          </a:prstGeom>
          <a:noFill/>
        </p:spPr>
        <p:txBody>
          <a:bodyPr wrap="none" rtlCol="0">
            <a:spAutoFit/>
          </a:bodyPr>
          <a:lstStyle/>
          <a:p>
            <a:r>
              <a:rPr lang="en-US" sz="1333" dirty="0" err="1">
                <a:latin typeface="Courier"/>
                <a:cs typeface="Courier"/>
              </a:rPr>
              <a:t>Arith</a:t>
            </a:r>
            <a:endParaRPr lang="en-US" sz="1333" dirty="0">
              <a:latin typeface="Courier"/>
              <a:cs typeface="Courier"/>
            </a:endParaRPr>
          </a:p>
        </p:txBody>
      </p:sp>
      <p:sp>
        <p:nvSpPr>
          <p:cNvPr id="54" name="TextBox 53"/>
          <p:cNvSpPr txBox="1"/>
          <p:nvPr/>
        </p:nvSpPr>
        <p:spPr>
          <a:xfrm>
            <a:off x="6540500" y="3683000"/>
            <a:ext cx="724878" cy="297454"/>
          </a:xfrm>
          <a:prstGeom prst="rect">
            <a:avLst/>
          </a:prstGeom>
          <a:solidFill>
            <a:srgbClr val="FFFFFF"/>
          </a:solidFill>
          <a:ln>
            <a:solidFill>
              <a:srgbClr val="000000"/>
            </a:solidFill>
          </a:ln>
        </p:spPr>
        <p:txBody>
          <a:bodyPr wrap="none" rtlCol="0">
            <a:spAutoFit/>
          </a:bodyPr>
          <a:lstStyle/>
          <a:p>
            <a:r>
              <a:rPr lang="en-US" sz="1333" dirty="0" err="1"/>
              <a:t>Div</a:t>
            </a:r>
            <a:r>
              <a:rPr lang="en-US" sz="1333" dirty="0"/>
              <a:t>(2,0)</a:t>
            </a:r>
            <a:endParaRPr lang="en-US" sz="1333" dirty="0"/>
          </a:p>
        </p:txBody>
      </p:sp>
      <p:sp>
        <p:nvSpPr>
          <p:cNvPr id="16" name="Oval Callout 15"/>
          <p:cNvSpPr/>
          <p:nvPr/>
        </p:nvSpPr>
        <p:spPr bwMode="auto">
          <a:xfrm>
            <a:off x="5461000" y="4826000"/>
            <a:ext cx="2413000" cy="381000"/>
          </a:xfrm>
          <a:prstGeom prst="wedgeEllipseCallout">
            <a:avLst>
              <a:gd name="adj1" fmla="val 14155"/>
              <a:gd name="adj2" fmla="val -95866"/>
            </a:avLst>
          </a:prstGeom>
          <a:solidFill>
            <a:srgbClr val="FFF4AD"/>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dirty="0" err="1">
                <a:latin typeface="Arial" charset="0"/>
                <a:ea typeface="ＭＳ Ｐゴシック" charset="0"/>
              </a:rPr>
              <a:t>ArithmeticException</a:t>
            </a:r>
            <a:endParaRPr lang="en-US" sz="1333" dirty="0">
              <a:latin typeface="Arial" charset="0"/>
              <a:ea typeface="ＭＳ Ｐゴシック" charset="0"/>
            </a:endParaRPr>
          </a:p>
        </p:txBody>
      </p:sp>
      <p:pic>
        <p:nvPicPr>
          <p:cNvPr id="19" name="Picture 18" descr="lightning_01.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3111500"/>
            <a:ext cx="814917" cy="1160288"/>
          </a:xfrm>
          <a:prstGeom prst="rect">
            <a:avLst/>
          </a:prstGeom>
        </p:spPr>
      </p:pic>
    </p:spTree>
    <p:extLst>
      <p:ext uri="{BB962C8B-B14F-4D97-AF65-F5344CB8AC3E}">
        <p14:creationId xmlns:p14="http://schemas.microsoft.com/office/powerpoint/2010/main" val="54106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the Failure</a:t>
            </a:r>
            <a:endParaRPr lang="en-US" dirty="0"/>
          </a:p>
        </p:txBody>
      </p:sp>
      <p:sp>
        <p:nvSpPr>
          <p:cNvPr id="3" name="Content Placeholder 2"/>
          <p:cNvSpPr>
            <a:spLocks noGrp="1"/>
          </p:cNvSpPr>
          <p:nvPr>
            <p:ph idx="1"/>
          </p:nvPr>
        </p:nvSpPr>
        <p:spPr/>
        <p:txBody>
          <a:bodyPr/>
          <a:lstStyle/>
          <a:p>
            <a:r>
              <a:rPr lang="en-US" dirty="0" smtClean="0"/>
              <a:t> </a:t>
            </a:r>
            <a:r>
              <a:rPr lang="en-US" dirty="0" err="1" smtClean="0">
                <a:latin typeface="Courier"/>
                <a:cs typeface="Courier"/>
              </a:rPr>
              <a:t>java.lang.ArithmeticException</a:t>
            </a:r>
            <a:r>
              <a:rPr lang="en-US" dirty="0" smtClean="0">
                <a:cs typeface="Courier"/>
              </a:rPr>
              <a:t> is unchecked</a:t>
            </a:r>
          </a:p>
          <a:p>
            <a:pPr lvl="2"/>
            <a:r>
              <a:rPr lang="en-US" dirty="0" smtClean="0">
                <a:cs typeface="Courier"/>
              </a:rPr>
              <a:t>in </a:t>
            </a:r>
            <a:r>
              <a:rPr lang="en-US" dirty="0" err="1" smtClean="0">
                <a:cs typeface="Courier"/>
              </a:rPr>
              <a:t>Scala</a:t>
            </a:r>
            <a:r>
              <a:rPr lang="en-US" dirty="0" smtClean="0">
                <a:cs typeface="Courier"/>
              </a:rPr>
              <a:t> all exceptions are unchecked!</a:t>
            </a:r>
          </a:p>
          <a:p>
            <a:pPr lvl="2"/>
            <a:endParaRPr lang="en-US" dirty="0">
              <a:cs typeface="Courier"/>
            </a:endParaRPr>
          </a:p>
          <a:p>
            <a:r>
              <a:rPr lang="en-US" dirty="0" smtClean="0">
                <a:cs typeface="Courier"/>
              </a:rPr>
              <a:t>Normally application will terminate</a:t>
            </a:r>
          </a:p>
          <a:p>
            <a:pPr lvl="2"/>
            <a:r>
              <a:rPr lang="en-US" dirty="0" smtClean="0">
                <a:cs typeface="Courier"/>
              </a:rPr>
              <a:t>without catch block for exception</a:t>
            </a:r>
          </a:p>
          <a:p>
            <a:pPr lvl="2"/>
            <a:endParaRPr lang="en-US" dirty="0">
              <a:cs typeface="Courier"/>
            </a:endParaRPr>
          </a:p>
          <a:p>
            <a:r>
              <a:rPr lang="en-US" dirty="0" smtClean="0">
                <a:cs typeface="Courier"/>
              </a:rPr>
              <a:t>Actors are independent processing units</a:t>
            </a:r>
          </a:p>
          <a:p>
            <a:pPr lvl="2"/>
            <a:r>
              <a:rPr lang="en-US" dirty="0" smtClean="0">
                <a:cs typeface="Courier"/>
              </a:rPr>
              <a:t>failing actor should not necessarily terminate application</a:t>
            </a:r>
          </a:p>
          <a:p>
            <a:pPr lvl="2"/>
            <a:endParaRPr lang="en-US" dirty="0">
              <a:cs typeface="Courier"/>
            </a:endParaRPr>
          </a:p>
          <a:p>
            <a:r>
              <a:rPr lang="en-US" dirty="0" smtClean="0">
                <a:cs typeface="Courier"/>
              </a:rPr>
              <a:t>"Let it crash" approach</a:t>
            </a:r>
          </a:p>
          <a:p>
            <a:pPr lvl="2"/>
            <a:r>
              <a:rPr lang="en-US" dirty="0" smtClean="0">
                <a:cs typeface="Courier"/>
              </a:rPr>
              <a:t>let actor crash</a:t>
            </a:r>
          </a:p>
          <a:p>
            <a:pPr lvl="2"/>
            <a:r>
              <a:rPr lang="en-US" dirty="0" smtClean="0">
                <a:cs typeface="Courier"/>
              </a:rPr>
              <a:t>notice the crash</a:t>
            </a:r>
          </a:p>
          <a:p>
            <a:pPr lvl="2"/>
            <a:r>
              <a:rPr lang="en-US" dirty="0" smtClean="0">
                <a:cs typeface="Courier"/>
              </a:rPr>
              <a:t>recover within the application</a:t>
            </a:r>
            <a:endParaRPr lang="en-US" dirty="0">
              <a:cs typeface="Courier"/>
            </a:endParaRPr>
          </a:p>
        </p:txBody>
      </p:sp>
    </p:spTree>
    <p:extLst>
      <p:ext uri="{BB962C8B-B14F-4D97-AF65-F5344CB8AC3E}">
        <p14:creationId xmlns:p14="http://schemas.microsoft.com/office/powerpoint/2010/main" val="67477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Handling Options</a:t>
            </a:r>
            <a:endParaRPr lang="en-US" dirty="0"/>
          </a:p>
        </p:txBody>
      </p:sp>
      <p:sp>
        <p:nvSpPr>
          <p:cNvPr id="3" name="Content Placeholder 2"/>
          <p:cNvSpPr>
            <a:spLocks noGrp="1"/>
          </p:cNvSpPr>
          <p:nvPr>
            <p:ph idx="1"/>
          </p:nvPr>
        </p:nvSpPr>
        <p:spPr>
          <a:xfrm>
            <a:off x="649339" y="1143000"/>
            <a:ext cx="3238500" cy="3556000"/>
          </a:xfrm>
        </p:spPr>
        <p:txBody>
          <a:bodyPr/>
          <a:lstStyle/>
          <a:p>
            <a:r>
              <a:rPr lang="en-US" dirty="0" smtClean="0"/>
              <a:t>Parent actor decides</a:t>
            </a:r>
          </a:p>
          <a:p>
            <a:pPr lvl="2"/>
            <a:endParaRPr lang="en-US" dirty="0"/>
          </a:p>
          <a:p>
            <a:r>
              <a:rPr lang="en-US" dirty="0" err="1" smtClean="0"/>
              <a:t>Localise</a:t>
            </a:r>
            <a:r>
              <a:rPr lang="en-US" dirty="0" smtClean="0"/>
              <a:t> to failing actor</a:t>
            </a:r>
          </a:p>
          <a:p>
            <a:pPr lvl="2"/>
            <a:r>
              <a:rPr lang="en-US" dirty="0" smtClean="0"/>
              <a:t>carry on?</a:t>
            </a:r>
          </a:p>
          <a:p>
            <a:pPr lvl="2"/>
            <a:r>
              <a:rPr lang="en-US" dirty="0" smtClean="0"/>
              <a:t>restart?</a:t>
            </a:r>
            <a:endParaRPr lang="en-US" dirty="0"/>
          </a:p>
        </p:txBody>
      </p:sp>
      <p:grpSp>
        <p:nvGrpSpPr>
          <p:cNvPr id="37" name="Group 36"/>
          <p:cNvGrpSpPr/>
          <p:nvPr/>
        </p:nvGrpSpPr>
        <p:grpSpPr>
          <a:xfrm>
            <a:off x="2921000" y="1143000"/>
            <a:ext cx="4243917" cy="3582530"/>
            <a:chOff x="2347451" y="1828800"/>
            <a:chExt cx="5092700" cy="4299036"/>
          </a:xfrm>
        </p:grpSpPr>
        <p:cxnSp>
          <p:nvCxnSpPr>
            <p:cNvPr id="4" name="Straight Connector 3"/>
            <p:cNvCxnSpPr/>
            <p:nvPr/>
          </p:nvCxnSpPr>
          <p:spPr bwMode="auto">
            <a:xfrm flipH="1">
              <a:off x="4709651" y="2895600"/>
              <a:ext cx="190067" cy="254747"/>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p:cNvCxnSpPr/>
            <p:nvPr/>
          </p:nvCxnSpPr>
          <p:spPr bwMode="auto">
            <a:xfrm>
              <a:off x="5243051" y="2895600"/>
              <a:ext cx="172606" cy="19698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 name="TextBox 5"/>
            <p:cNvSpPr txBox="1"/>
            <p:nvPr/>
          </p:nvSpPr>
          <p:spPr>
            <a:xfrm>
              <a:off x="4557251" y="1828800"/>
              <a:ext cx="1452705" cy="356945"/>
            </a:xfrm>
            <a:prstGeom prst="rect">
              <a:avLst/>
            </a:prstGeom>
            <a:noFill/>
          </p:spPr>
          <p:txBody>
            <a:bodyPr wrap="none" rtlCol="0">
              <a:spAutoFit/>
            </a:bodyPr>
            <a:lstStyle/>
            <a:p>
              <a:r>
                <a:rPr lang="en-US" sz="1333" dirty="0">
                  <a:latin typeface="Courier"/>
                  <a:cs typeface="Courier"/>
                </a:rPr>
                <a:t>Arithmetic</a:t>
              </a:r>
              <a:endParaRPr lang="en-US" sz="1333" dirty="0">
                <a:latin typeface="Courier"/>
                <a:cs typeface="Courier"/>
              </a:endParaRPr>
            </a:p>
          </p:txBody>
        </p:sp>
        <p:grpSp>
          <p:nvGrpSpPr>
            <p:cNvPr id="7" name="Group 6"/>
            <p:cNvGrpSpPr/>
            <p:nvPr/>
          </p:nvGrpSpPr>
          <p:grpSpPr>
            <a:xfrm>
              <a:off x="4800600" y="2362200"/>
              <a:ext cx="597310" cy="605118"/>
              <a:chOff x="6872749" y="2743200"/>
              <a:chExt cx="597310" cy="605118"/>
            </a:xfrm>
          </p:grpSpPr>
          <p:sp>
            <p:nvSpPr>
              <p:cNvPr id="8" name="Oval 7"/>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9" name="TextBox 8"/>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endParaRPr lang="en-US" sz="1333" dirty="0">
                  <a:latin typeface="Courier"/>
                  <a:cs typeface="Courier"/>
                </a:endParaRPr>
              </a:p>
            </p:txBody>
          </p:sp>
        </p:grpSp>
        <p:grpSp>
          <p:nvGrpSpPr>
            <p:cNvPr id="10" name="Group 9"/>
            <p:cNvGrpSpPr/>
            <p:nvPr/>
          </p:nvGrpSpPr>
          <p:grpSpPr>
            <a:xfrm>
              <a:off x="4134678" y="3048000"/>
              <a:ext cx="784942" cy="717636"/>
              <a:chOff x="6172200" y="3512954"/>
              <a:chExt cx="784942" cy="717636"/>
            </a:xfrm>
          </p:grpSpPr>
          <p:sp>
            <p:nvSpPr>
              <p:cNvPr id="11" name="Oval 10"/>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2" name="TextBox 11"/>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endParaRPr lang="en-US" sz="1333" dirty="0">
                  <a:latin typeface="Courier"/>
                  <a:cs typeface="Courier"/>
                </a:endParaRPr>
              </a:p>
            </p:txBody>
          </p:sp>
        </p:grpSp>
        <p:grpSp>
          <p:nvGrpSpPr>
            <p:cNvPr id="13" name="Group 12"/>
            <p:cNvGrpSpPr/>
            <p:nvPr/>
          </p:nvGrpSpPr>
          <p:grpSpPr>
            <a:xfrm>
              <a:off x="5090651" y="3048000"/>
              <a:ext cx="960263" cy="717636"/>
              <a:chOff x="7391400" y="3512954"/>
              <a:chExt cx="960263" cy="717636"/>
            </a:xfrm>
          </p:grpSpPr>
          <p:sp>
            <p:nvSpPr>
              <p:cNvPr id="14" name="Oval 13"/>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5" name="TextBox 14"/>
              <p:cNvSpPr txBox="1"/>
              <p:nvPr/>
            </p:nvSpPr>
            <p:spPr>
              <a:xfrm>
                <a:off x="7391400" y="3702495"/>
                <a:ext cx="960263" cy="356945"/>
              </a:xfrm>
              <a:prstGeom prst="rect">
                <a:avLst/>
              </a:prstGeom>
              <a:noFill/>
            </p:spPr>
            <p:txBody>
              <a:bodyPr wrap="none" rtlCol="0">
                <a:spAutoFit/>
              </a:bodyPr>
              <a:lstStyle/>
              <a:p>
                <a:r>
                  <a:rPr lang="en-US" sz="1333" dirty="0">
                    <a:solidFill>
                      <a:schemeClr val="bg2">
                        <a:lumMod val="60000"/>
                        <a:lumOff val="40000"/>
                      </a:schemeClr>
                    </a:solidFill>
                    <a:latin typeface="Courier"/>
                    <a:cs typeface="Courier"/>
                  </a:rPr>
                  <a:t>system</a:t>
                </a:r>
                <a:endParaRPr lang="en-US" sz="1333" dirty="0">
                  <a:solidFill>
                    <a:schemeClr val="bg2">
                      <a:lumMod val="60000"/>
                      <a:lumOff val="40000"/>
                    </a:schemeClr>
                  </a:solidFill>
                  <a:latin typeface="Courier"/>
                  <a:cs typeface="Courier"/>
                </a:endParaRPr>
              </a:p>
            </p:txBody>
          </p:sp>
        </p:grpSp>
        <p:grpSp>
          <p:nvGrpSpPr>
            <p:cNvPr id="16" name="Group 15"/>
            <p:cNvGrpSpPr/>
            <p:nvPr/>
          </p:nvGrpSpPr>
          <p:grpSpPr>
            <a:xfrm>
              <a:off x="5776451" y="5410200"/>
              <a:ext cx="784942" cy="717636"/>
              <a:chOff x="7086600" y="4876800"/>
              <a:chExt cx="784942" cy="717636"/>
            </a:xfrm>
            <a:solidFill>
              <a:srgbClr val="FF0000"/>
            </a:solidFill>
          </p:grpSpPr>
          <p:sp>
            <p:nvSpPr>
              <p:cNvPr id="17" name="Oval 16"/>
              <p:cNvSpPr/>
              <p:nvPr/>
            </p:nvSpPr>
            <p:spPr bwMode="auto">
              <a:xfrm>
                <a:off x="7086600" y="4876800"/>
                <a:ext cx="784942" cy="717636"/>
              </a:xfrm>
              <a:prstGeom prst="ellipse">
                <a:avLst/>
              </a:prstGeom>
              <a:grp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8" name="TextBox 17"/>
              <p:cNvSpPr txBox="1"/>
              <p:nvPr/>
            </p:nvSpPr>
            <p:spPr>
              <a:xfrm>
                <a:off x="7200790" y="5066341"/>
                <a:ext cx="590932" cy="356945"/>
              </a:xfrm>
              <a:prstGeom prst="rect">
                <a:avLst/>
              </a:prstGeom>
              <a:grpFill/>
            </p:spPr>
            <p:txBody>
              <a:bodyPr wrap="none" rtlCol="0">
                <a:spAutoFit/>
              </a:bodyPr>
              <a:lstStyle/>
              <a:p>
                <a:r>
                  <a:rPr lang="en-US" sz="1333" dirty="0" err="1">
                    <a:solidFill>
                      <a:schemeClr val="bg1"/>
                    </a:solidFill>
                    <a:latin typeface="Courier"/>
                    <a:cs typeface="Courier"/>
                  </a:rPr>
                  <a:t>Div</a:t>
                </a:r>
                <a:endParaRPr lang="en-US" sz="1333" dirty="0">
                  <a:solidFill>
                    <a:schemeClr val="bg1"/>
                  </a:solidFill>
                  <a:latin typeface="Courier"/>
                  <a:cs typeface="Courier"/>
                </a:endParaRPr>
              </a:p>
            </p:txBody>
          </p:sp>
        </p:grpSp>
        <p:cxnSp>
          <p:nvCxnSpPr>
            <p:cNvPr id="19" name="Straight Connector 18"/>
            <p:cNvCxnSpPr>
              <a:stCxn id="11" idx="4"/>
            </p:cNvCxnSpPr>
            <p:nvPr/>
          </p:nvCxnSpPr>
          <p:spPr bwMode="auto">
            <a:xfrm flipH="1">
              <a:off x="4504102" y="3765636"/>
              <a:ext cx="23047" cy="501564"/>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0" name="Straight Connector 19"/>
            <p:cNvCxnSpPr>
              <a:endCxn id="17" idx="0"/>
            </p:cNvCxnSpPr>
            <p:nvPr/>
          </p:nvCxnSpPr>
          <p:spPr bwMode="auto">
            <a:xfrm>
              <a:off x="4785851" y="4800600"/>
              <a:ext cx="1383071" cy="6096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21" name="Group 20"/>
            <p:cNvGrpSpPr/>
            <p:nvPr/>
          </p:nvGrpSpPr>
          <p:grpSpPr>
            <a:xfrm>
              <a:off x="4633451" y="5410200"/>
              <a:ext cx="784942" cy="717636"/>
              <a:chOff x="5943600" y="4876800"/>
              <a:chExt cx="784942" cy="717636"/>
            </a:xfrm>
          </p:grpSpPr>
          <p:sp>
            <p:nvSpPr>
              <p:cNvPr id="22" name="Oval 21"/>
              <p:cNvSpPr/>
              <p:nvPr/>
            </p:nvSpPr>
            <p:spPr bwMode="auto">
              <a:xfrm>
                <a:off x="5943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23" name="TextBox 22"/>
              <p:cNvSpPr txBox="1"/>
              <p:nvPr/>
            </p:nvSpPr>
            <p:spPr>
              <a:xfrm>
                <a:off x="6059042" y="5066341"/>
                <a:ext cx="590932" cy="356945"/>
              </a:xfrm>
              <a:prstGeom prst="rect">
                <a:avLst/>
              </a:prstGeom>
              <a:noFill/>
            </p:spPr>
            <p:txBody>
              <a:bodyPr wrap="none" rtlCol="0">
                <a:spAutoFit/>
              </a:bodyPr>
              <a:lstStyle/>
              <a:p>
                <a:r>
                  <a:rPr lang="en-US" sz="1333" dirty="0" err="1">
                    <a:latin typeface="Courier"/>
                    <a:cs typeface="Courier"/>
                  </a:rPr>
                  <a:t>Mul</a:t>
                </a:r>
                <a:endParaRPr lang="en-US" sz="1333" dirty="0">
                  <a:latin typeface="Courier"/>
                  <a:cs typeface="Courier"/>
                </a:endParaRPr>
              </a:p>
            </p:txBody>
          </p:sp>
        </p:grpSp>
        <p:grpSp>
          <p:nvGrpSpPr>
            <p:cNvPr id="24" name="Group 23"/>
            <p:cNvGrpSpPr/>
            <p:nvPr/>
          </p:nvGrpSpPr>
          <p:grpSpPr>
            <a:xfrm>
              <a:off x="3490451" y="5410200"/>
              <a:ext cx="784942" cy="717636"/>
              <a:chOff x="4800600" y="4876800"/>
              <a:chExt cx="784942" cy="717636"/>
            </a:xfrm>
          </p:grpSpPr>
          <p:sp>
            <p:nvSpPr>
              <p:cNvPr id="25" name="Oval 24"/>
              <p:cNvSpPr/>
              <p:nvPr/>
            </p:nvSpPr>
            <p:spPr bwMode="auto">
              <a:xfrm>
                <a:off x="4800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26" name="TextBox 25"/>
              <p:cNvSpPr txBox="1"/>
              <p:nvPr/>
            </p:nvSpPr>
            <p:spPr>
              <a:xfrm>
                <a:off x="4916042" y="5066341"/>
                <a:ext cx="590932" cy="356945"/>
              </a:xfrm>
              <a:prstGeom prst="rect">
                <a:avLst/>
              </a:prstGeom>
              <a:noFill/>
            </p:spPr>
            <p:txBody>
              <a:bodyPr wrap="none" rtlCol="0">
                <a:spAutoFit/>
              </a:bodyPr>
              <a:lstStyle/>
              <a:p>
                <a:r>
                  <a:rPr lang="en-US" sz="1333" dirty="0">
                    <a:latin typeface="Courier"/>
                    <a:cs typeface="Courier"/>
                  </a:rPr>
                  <a:t>Sub</a:t>
                </a:r>
                <a:endParaRPr lang="en-US" sz="1333" dirty="0">
                  <a:latin typeface="Courier"/>
                  <a:cs typeface="Courier"/>
                </a:endParaRPr>
              </a:p>
            </p:txBody>
          </p:sp>
        </p:grpSp>
        <p:grpSp>
          <p:nvGrpSpPr>
            <p:cNvPr id="27" name="Group 26"/>
            <p:cNvGrpSpPr/>
            <p:nvPr/>
          </p:nvGrpSpPr>
          <p:grpSpPr>
            <a:xfrm>
              <a:off x="2347451" y="5410200"/>
              <a:ext cx="784942" cy="717636"/>
              <a:chOff x="3657600" y="4876800"/>
              <a:chExt cx="784942" cy="717636"/>
            </a:xfrm>
          </p:grpSpPr>
          <p:sp>
            <p:nvSpPr>
              <p:cNvPr id="28" name="Oval 27"/>
              <p:cNvSpPr/>
              <p:nvPr/>
            </p:nvSpPr>
            <p:spPr bwMode="auto">
              <a:xfrm>
                <a:off x="3657600" y="4876800"/>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29" name="TextBox 28"/>
              <p:cNvSpPr txBox="1"/>
              <p:nvPr/>
            </p:nvSpPr>
            <p:spPr>
              <a:xfrm>
                <a:off x="3773042" y="5066341"/>
                <a:ext cx="590932" cy="356945"/>
              </a:xfrm>
              <a:prstGeom prst="rect">
                <a:avLst/>
              </a:prstGeom>
              <a:noFill/>
            </p:spPr>
            <p:txBody>
              <a:bodyPr wrap="none" rtlCol="0">
                <a:spAutoFit/>
              </a:bodyPr>
              <a:lstStyle/>
              <a:p>
                <a:r>
                  <a:rPr lang="en-US" sz="1333" dirty="0">
                    <a:latin typeface="Courier"/>
                    <a:cs typeface="Courier"/>
                  </a:rPr>
                  <a:t>Add</a:t>
                </a:r>
                <a:endParaRPr lang="en-US" sz="1333" dirty="0">
                  <a:latin typeface="Courier"/>
                  <a:cs typeface="Courier"/>
                </a:endParaRPr>
              </a:p>
            </p:txBody>
          </p:sp>
        </p:grpSp>
        <p:cxnSp>
          <p:nvCxnSpPr>
            <p:cNvPr id="30" name="Straight Connector 29"/>
            <p:cNvCxnSpPr>
              <a:endCxn id="22" idx="0"/>
            </p:cNvCxnSpPr>
            <p:nvPr/>
          </p:nvCxnSpPr>
          <p:spPr bwMode="auto">
            <a:xfrm>
              <a:off x="4633451" y="4953000"/>
              <a:ext cx="392471" cy="4572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Straight Connector 30"/>
            <p:cNvCxnSpPr>
              <a:endCxn id="25" idx="0"/>
            </p:cNvCxnSpPr>
            <p:nvPr/>
          </p:nvCxnSpPr>
          <p:spPr bwMode="auto">
            <a:xfrm flipH="1">
              <a:off x="3882922" y="4953000"/>
              <a:ext cx="445730" cy="4572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Connector 31"/>
            <p:cNvCxnSpPr>
              <a:endCxn id="28" idx="0"/>
            </p:cNvCxnSpPr>
            <p:nvPr/>
          </p:nvCxnSpPr>
          <p:spPr bwMode="auto">
            <a:xfrm flipH="1">
              <a:off x="2739922" y="4800600"/>
              <a:ext cx="1436330" cy="6096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Oval 32"/>
            <p:cNvSpPr/>
            <p:nvPr/>
          </p:nvSpPr>
          <p:spPr bwMode="auto">
            <a:xfrm>
              <a:off x="4100051" y="4267200"/>
              <a:ext cx="784942" cy="717636"/>
            </a:xfrm>
            <a:prstGeom prst="ellipse">
              <a:avLst/>
            </a:prstGeom>
            <a:solidFill>
              <a:srgbClr val="FFCD64"/>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4" name="TextBox 33"/>
            <p:cNvSpPr txBox="1"/>
            <p:nvPr/>
          </p:nvSpPr>
          <p:spPr>
            <a:xfrm>
              <a:off x="4103928" y="4416737"/>
              <a:ext cx="837152" cy="356945"/>
            </a:xfrm>
            <a:prstGeom prst="rect">
              <a:avLst/>
            </a:prstGeom>
            <a:noFill/>
          </p:spPr>
          <p:txBody>
            <a:bodyPr wrap="none" rtlCol="0">
              <a:spAutoFit/>
            </a:bodyPr>
            <a:lstStyle/>
            <a:p>
              <a:r>
                <a:rPr lang="en-US" sz="1333" dirty="0" err="1">
                  <a:latin typeface="Courier"/>
                  <a:cs typeface="Courier"/>
                </a:rPr>
                <a:t>Arith</a:t>
              </a:r>
              <a:endParaRPr lang="en-US" sz="1333" dirty="0">
                <a:latin typeface="Courier"/>
                <a:cs typeface="Courier"/>
              </a:endParaRPr>
            </a:p>
          </p:txBody>
        </p:sp>
        <p:sp>
          <p:nvSpPr>
            <p:cNvPr id="35" name="TextBox 34"/>
            <p:cNvSpPr txBox="1"/>
            <p:nvPr/>
          </p:nvSpPr>
          <p:spPr>
            <a:xfrm>
              <a:off x="5624051" y="4953000"/>
              <a:ext cx="869854" cy="356945"/>
            </a:xfrm>
            <a:prstGeom prst="rect">
              <a:avLst/>
            </a:prstGeom>
            <a:solidFill>
              <a:srgbClr val="FFFFFF"/>
            </a:solidFill>
            <a:ln>
              <a:solidFill>
                <a:srgbClr val="000000"/>
              </a:solidFill>
            </a:ln>
          </p:spPr>
          <p:txBody>
            <a:bodyPr wrap="none" rtlCol="0">
              <a:spAutoFit/>
            </a:bodyPr>
            <a:lstStyle/>
            <a:p>
              <a:r>
                <a:rPr lang="en-US" sz="1333" dirty="0" err="1"/>
                <a:t>Div</a:t>
              </a:r>
              <a:r>
                <a:rPr lang="en-US" sz="1333" dirty="0"/>
                <a:t>(2,0)</a:t>
              </a:r>
              <a:endParaRPr lang="en-US" sz="1333" dirty="0"/>
            </a:p>
          </p:txBody>
        </p:sp>
        <p:pic>
          <p:nvPicPr>
            <p:cNvPr id="36" name="Picture 35" descr="lightning_01.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251" y="4267200"/>
              <a:ext cx="977900" cy="1392345"/>
            </a:xfrm>
            <a:prstGeom prst="rect">
              <a:avLst/>
            </a:prstGeom>
          </p:spPr>
        </p:pic>
      </p:grpSp>
    </p:spTree>
    <p:extLst>
      <p:ext uri="{BB962C8B-B14F-4D97-AF65-F5344CB8AC3E}">
        <p14:creationId xmlns:p14="http://schemas.microsoft.com/office/powerpoint/2010/main" val="348574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TotalTime>
  <Words>2346</Words>
  <Application>Microsoft Macintosh PowerPoint</Application>
  <PresentationFormat>On-screen Show (16:10)</PresentationFormat>
  <Paragraphs>314</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Calibri Light</vt:lpstr>
      <vt:lpstr>Courier</vt:lpstr>
      <vt:lpstr>ＭＳ Ｐゴシック</vt:lpstr>
      <vt:lpstr>Arial</vt:lpstr>
      <vt:lpstr>Office Theme</vt:lpstr>
      <vt:lpstr>Fault Handing</vt:lpstr>
      <vt:lpstr>Failure</vt:lpstr>
      <vt:lpstr>Example</vt:lpstr>
      <vt:lpstr>Example</vt:lpstr>
      <vt:lpstr>Example</vt:lpstr>
      <vt:lpstr>Example</vt:lpstr>
      <vt:lpstr>Example</vt:lpstr>
      <vt:lpstr>Dealing with the Failure</vt:lpstr>
      <vt:lpstr>Fault Handling Options</vt:lpstr>
      <vt:lpstr>Fault Handling Options</vt:lpstr>
      <vt:lpstr>Fault Handling Options</vt:lpstr>
      <vt:lpstr>Default Fault Handling</vt:lpstr>
      <vt:lpstr>Specifying Fault Handling</vt:lpstr>
      <vt:lpstr>Specifying Fault Handling</vt:lpstr>
      <vt:lpstr>Specifying Fault Handling</vt:lpstr>
      <vt:lpstr>Specifying Fault Handling</vt:lpstr>
      <vt:lpstr>Specifying Fault Handling</vt:lpstr>
      <vt:lpstr>Restart Lifecycle Callback Methods</vt:lpstr>
      <vt:lpstr>Fine Tuning the Fault Handling Strategy</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52</cp:revision>
  <dcterms:created xsi:type="dcterms:W3CDTF">2016-08-08T06:24:31Z</dcterms:created>
  <dcterms:modified xsi:type="dcterms:W3CDTF">2016-08-26T01:39:09Z</dcterms:modified>
</cp:coreProperties>
</file>