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63" r:id="rId3"/>
    <p:sldId id="264" r:id="rId4"/>
    <p:sldId id="265" r:id="rId5"/>
    <p:sldId id="266" r:id="rId6"/>
    <p:sldId id="267" r:id="rId7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28"/>
    <p:restoredTop sz="86476"/>
  </p:normalViewPr>
  <p:slideViewPr>
    <p:cSldViewPr snapToGrid="0" snapToObjects="1">
      <p:cViewPr varScale="1">
        <p:scale>
          <a:sx n="140" d="100"/>
          <a:sy n="140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233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85800" y="105103"/>
            <a:ext cx="2286000" cy="3536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r>
              <a:rPr lang="en-US" dirty="0" smtClean="0"/>
              <a:t>Introduction and Background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533400"/>
            <a:ext cx="5465762" cy="3417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41338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85800" y="8783365"/>
            <a:ext cx="2286000" cy="1996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765628"/>
            <a:ext cx="2287587" cy="2174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3E5819FF-951A-8047-BBA2-AC7617C5FF3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85801" y="4151587"/>
            <a:ext cx="5468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5800" y="8650015"/>
            <a:ext cx="5486400" cy="21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85801" y="358939"/>
            <a:ext cx="5468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9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985838"/>
            <a:ext cx="5445125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Actor communication</a:t>
            </a:r>
            <a:r>
              <a:rPr lang="en-US" baseline="0" dirty="0" smtClean="0"/>
              <a:t> is designed to be as simple as possible, with little overhead.</a:t>
            </a:r>
          </a:p>
          <a:p>
            <a:r>
              <a:rPr lang="en-US" baseline="0" dirty="0" smtClean="0"/>
              <a:t>The simplest style for communication is therefore asynchronous, "fire and forget" style messaging. Once a message is sent, no expectation or guarantee of successful delivery is provided.</a:t>
            </a:r>
          </a:p>
          <a:p>
            <a:r>
              <a:rPr lang="en-US" baseline="0" dirty="0" smtClean="0"/>
              <a:t>This is suitable for a large amount of the protocols that applications will use, however in some cases it is desirable to operate in a more request/response oriented way – when an actor sends a message to another actor it expects a reply with some data in it. </a:t>
            </a:r>
            <a:r>
              <a:rPr lang="en-US" baseline="0" dirty="0" err="1" smtClean="0"/>
              <a:t>Akka</a:t>
            </a:r>
            <a:r>
              <a:rPr lang="en-US" baseline="0" dirty="0" smtClean="0"/>
              <a:t> actors support this through its "ask" pattern. Instead of using tell (!) to send a message, we use ask (?) to send the message, and a Future to act as a placeholder for the reply.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26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985838"/>
            <a:ext cx="5445125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example, the "worker" actor will generate and return a random </a:t>
            </a:r>
            <a:r>
              <a:rPr lang="en-US" dirty="0" err="1" smtClean="0"/>
              <a:t>Int</a:t>
            </a:r>
            <a:r>
              <a:rPr lang="en-US" dirty="0" smtClean="0"/>
              <a:t> value between 0 and</a:t>
            </a:r>
            <a:r>
              <a:rPr lang="en-US" baseline="0" dirty="0" smtClean="0"/>
              <a:t> 100.</a:t>
            </a:r>
          </a:p>
          <a:p>
            <a:r>
              <a:rPr lang="en-US" baseline="0" dirty="0" smtClean="0"/>
              <a:t>Notice that the implementation of the Actor is the same for the request/</a:t>
            </a:r>
            <a:r>
              <a:rPr lang="en-US" baseline="0" dirty="0" err="1" smtClean="0"/>
              <a:t>reponse</a:t>
            </a:r>
            <a:r>
              <a:rPr lang="en-US" baseline="0" dirty="0" smtClean="0"/>
              <a:t> approach as it would be for the traditional approach – it simply receives a request message for a random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and sends </a:t>
            </a:r>
            <a:r>
              <a:rPr lang="en-US" baseline="0" smtClean="0"/>
              <a:t>the value as </a:t>
            </a:r>
            <a:r>
              <a:rPr lang="en-US" baseline="0" dirty="0" smtClean="0"/>
              <a:t>a message back to the </a:t>
            </a:r>
            <a:r>
              <a:rPr lang="en-US" baseline="0" smtClean="0"/>
              <a:t>sender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82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985838"/>
            <a:ext cx="5445125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definition</a:t>
            </a:r>
            <a:r>
              <a:rPr lang="en-US" baseline="0" dirty="0" smtClean="0"/>
              <a:t>s of the ask (?) method and supporting types are contained in the </a:t>
            </a:r>
            <a:r>
              <a:rPr lang="en-US" baseline="0" dirty="0" err="1" smtClean="0"/>
              <a:t>akka.pattern.ask</a:t>
            </a:r>
            <a:r>
              <a:rPr lang="en-US" baseline="0" dirty="0" smtClean="0"/>
              <a:t> package, which must be imported explicitly to obtain them. We also need to define an implicit value to represent the request timeout.</a:t>
            </a:r>
          </a:p>
          <a:p>
            <a:r>
              <a:rPr lang="en-US" baseline="0" dirty="0" smtClean="0"/>
              <a:t>The ask method returns a Future which we must post process to map to the correct Future type (in this case Future[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]). Thereafter we handle it as a normal Future.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12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985838"/>
            <a:ext cx="5445125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demonstrate the asynchronous nature of actors</a:t>
            </a:r>
            <a:r>
              <a:rPr lang="en-US" baseline="0" dirty="0" smtClean="0"/>
              <a:t> with this example. Notice however that the responses are still associated with the requests.</a:t>
            </a:r>
          </a:p>
          <a:p>
            <a:r>
              <a:rPr lang="en-US" baseline="0" dirty="0" smtClean="0"/>
              <a:t>The requests are sent off in order 1 to 5, but replies received in a different order.</a:t>
            </a:r>
          </a:p>
          <a:p>
            <a:r>
              <a:rPr lang="en-US" baseline="0" dirty="0" smtClean="0"/>
              <a:t>Notice also the actor name in the log message, which was set explicitly when the actor was created.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81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985838"/>
            <a:ext cx="5445125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Finally, we see the effect of blocking on each request</a:t>
            </a:r>
            <a:r>
              <a:rPr lang="en-US" baseline="0" dirty="0" smtClean="0"/>
              <a:t> until the response arrives. Now the results are printed in order.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55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6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0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3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7149"/>
            <a:ext cx="7886700" cy="64297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41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388101"/>
            <a:ext cx="2057400" cy="213129"/>
          </a:xfrm>
        </p:spPr>
        <p:txBody>
          <a:bodyPr/>
          <a:lstStyle/>
          <a:p>
            <a:r>
              <a:rPr lang="en-US" smtClean="0"/>
              <a:t>Page </a:t>
            </a:r>
            <a:fld id="{8445DDFD-9C0A-0F48-AB66-03AB1629347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28650" y="898216"/>
            <a:ext cx="7886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628650" y="5379938"/>
            <a:ext cx="7886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69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0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8/25/16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2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8/25/16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8/25/16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3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8/25/16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1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8/25/16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1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8/25/16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95BAF-61AC-454B-92C4-3DD2A438C3E1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3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Request/Response</a:t>
            </a:r>
            <a:br>
              <a:rPr lang="en-US" dirty="0" smtClean="0"/>
            </a:br>
            <a:r>
              <a:rPr lang="en-US" dirty="0" smtClean="0"/>
              <a:t>Communications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859" y="4876800"/>
            <a:ext cx="3479086" cy="48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6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Request/Response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Actor communication encouraged to be asynchronous</a:t>
            </a:r>
          </a:p>
          <a:p>
            <a:pPr lvl="2"/>
            <a:r>
              <a:rPr lang="en-US" dirty="0" smtClean="0"/>
              <a:t>"fire and forget"</a:t>
            </a:r>
          </a:p>
          <a:p>
            <a:pPr lvl="2"/>
            <a:r>
              <a:rPr lang="en-US" dirty="0" smtClean="0"/>
              <a:t>no implicit reply</a:t>
            </a:r>
          </a:p>
          <a:p>
            <a:pPr lvl="2"/>
            <a:endParaRPr lang="en-US" dirty="0"/>
          </a:p>
          <a:p>
            <a:r>
              <a:rPr lang="en-US" dirty="0" smtClean="0"/>
              <a:t>Request/response communications possible</a:t>
            </a:r>
          </a:p>
          <a:p>
            <a:pPr lvl="2"/>
            <a:r>
              <a:rPr lang="en-US" dirty="0" smtClean="0"/>
              <a:t>use </a:t>
            </a:r>
            <a:r>
              <a:rPr lang="en-US" dirty="0" smtClean="0">
                <a:latin typeface="Courier"/>
                <a:cs typeface="Courier"/>
              </a:rPr>
              <a:t>ask</a:t>
            </a:r>
            <a:r>
              <a:rPr lang="en-US" dirty="0" smtClean="0"/>
              <a:t> method rather than </a:t>
            </a:r>
            <a:r>
              <a:rPr lang="en-US" dirty="0" smtClean="0">
                <a:latin typeface="Courier"/>
                <a:cs typeface="Courier"/>
              </a:rPr>
              <a:t>tell</a:t>
            </a:r>
            <a:r>
              <a:rPr lang="en-US" dirty="0" smtClean="0"/>
              <a:t> method</a:t>
            </a:r>
          </a:p>
          <a:p>
            <a:pPr lvl="2"/>
            <a:r>
              <a:rPr lang="en-US" dirty="0" smtClean="0">
                <a:latin typeface="Courier"/>
                <a:cs typeface="Courier"/>
              </a:rPr>
              <a:t>?</a:t>
            </a:r>
            <a:r>
              <a:rPr lang="en-US" dirty="0" smtClean="0"/>
              <a:t> rather than </a:t>
            </a:r>
            <a:r>
              <a:rPr lang="en-US" dirty="0" smtClean="0">
                <a:latin typeface="Courier"/>
                <a:cs typeface="Courier"/>
              </a:rPr>
              <a:t>!</a:t>
            </a:r>
          </a:p>
          <a:p>
            <a:pPr lvl="2"/>
            <a:endParaRPr lang="en-US" dirty="0"/>
          </a:p>
          <a:p>
            <a:r>
              <a:rPr lang="en-US" dirty="0" smtClean="0"/>
              <a:t>Leverages Futures for handling replies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1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Request/Response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2266"/>
            <a:ext cx="6985000" cy="508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Actor generates and sends a random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/>
              <a:t> value between 0 and 100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28650" y="1865251"/>
            <a:ext cx="6750566" cy="2919732"/>
            <a:chOff x="533400" y="2209800"/>
            <a:chExt cx="8100679" cy="3503678"/>
          </a:xfrm>
        </p:grpSpPr>
        <p:sp>
          <p:nvSpPr>
            <p:cNvPr id="4" name="TextBox 3"/>
            <p:cNvSpPr txBox="1"/>
            <p:nvPr/>
          </p:nvSpPr>
          <p:spPr>
            <a:xfrm>
              <a:off x="533400" y="2209800"/>
              <a:ext cx="8100679" cy="350367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none" tIns="78000" rtlCol="0">
              <a:spAutoFit/>
            </a:bodyPr>
            <a:lstStyle/>
            <a:p>
              <a:r>
                <a:rPr lang="en-US" sz="1333" dirty="0">
                  <a:latin typeface="Courier"/>
                  <a:cs typeface="Courier"/>
                </a:rPr>
                <a:t>import </a:t>
              </a:r>
              <a:r>
                <a:rPr lang="en-US" sz="1333" dirty="0" err="1">
                  <a:latin typeface="Courier"/>
                  <a:cs typeface="Courier"/>
                </a:rPr>
                <a:t>akka.actor</a:t>
              </a:r>
              <a:r>
                <a:rPr lang="en-US" sz="1333" dirty="0">
                  <a:latin typeface="Courier"/>
                  <a:cs typeface="Courier"/>
                </a:rPr>
                <a:t>._</a:t>
              </a:r>
            </a:p>
            <a:p>
              <a:endParaRPr lang="en-US" sz="1333" dirty="0">
                <a:latin typeface="Courier"/>
                <a:cs typeface="Courier"/>
              </a:endParaRPr>
            </a:p>
            <a:p>
              <a:r>
                <a:rPr lang="en-US" sz="1333" dirty="0">
                  <a:latin typeface="Courier"/>
                  <a:cs typeface="Courier"/>
                </a:rPr>
                <a:t>case </a:t>
              </a:r>
              <a:r>
                <a:rPr lang="en-US" sz="1333" dirty="0" smtClean="0">
                  <a:latin typeface="Courier"/>
                  <a:cs typeface="Courier"/>
                </a:rPr>
                <a:t>object </a:t>
              </a:r>
              <a:r>
                <a:rPr lang="en-US" sz="1333" dirty="0" err="1" smtClean="0">
                  <a:latin typeface="Courier"/>
                  <a:cs typeface="Courier"/>
                </a:rPr>
                <a:t>GetRandomInt</a:t>
              </a:r>
              <a:endParaRPr lang="en-US" sz="1333" dirty="0">
                <a:latin typeface="Courier"/>
                <a:cs typeface="Courier"/>
              </a:endParaRPr>
            </a:p>
            <a:p>
              <a:endParaRPr lang="en-US" sz="1333" dirty="0">
                <a:latin typeface="Courier"/>
                <a:cs typeface="Courier"/>
              </a:endParaRPr>
            </a:p>
            <a:p>
              <a:r>
                <a:rPr lang="en-US" sz="1333" dirty="0">
                  <a:latin typeface="Courier"/>
                  <a:cs typeface="Courier"/>
                </a:rPr>
                <a:t>class </a:t>
              </a:r>
              <a:r>
                <a:rPr lang="en-US" sz="1333" dirty="0" err="1">
                  <a:latin typeface="Courier"/>
                  <a:cs typeface="Courier"/>
                </a:rPr>
                <a:t>RandomNumActor</a:t>
              </a:r>
              <a:r>
                <a:rPr lang="en-US" sz="1333" dirty="0">
                  <a:latin typeface="Courier"/>
                  <a:cs typeface="Courier"/>
                </a:rPr>
                <a:t> extends Actor with </a:t>
              </a:r>
              <a:r>
                <a:rPr lang="en-US" sz="1333" dirty="0" err="1">
                  <a:latin typeface="Courier"/>
                  <a:cs typeface="Courier"/>
                </a:rPr>
                <a:t>ActorLogging</a:t>
              </a:r>
              <a:r>
                <a:rPr lang="en-US" sz="1333" dirty="0">
                  <a:latin typeface="Courier"/>
                  <a:cs typeface="Courier"/>
                </a:rPr>
                <a:t> {</a:t>
              </a:r>
            </a:p>
            <a:p>
              <a:r>
                <a:rPr lang="en-US" sz="1333" dirty="0">
                  <a:latin typeface="Courier"/>
                  <a:cs typeface="Courier"/>
                </a:rPr>
                <a:t>  </a:t>
              </a:r>
            </a:p>
            <a:p>
              <a:r>
                <a:rPr lang="en-US" sz="1333" dirty="0">
                  <a:latin typeface="Courier"/>
                  <a:cs typeface="Courier"/>
                </a:rPr>
                <a:t>  </a:t>
              </a:r>
              <a:r>
                <a:rPr lang="en-US" sz="1333" dirty="0" err="1">
                  <a:latin typeface="Courier"/>
                  <a:cs typeface="Courier"/>
                </a:rPr>
                <a:t>log.info</a:t>
              </a:r>
              <a:r>
                <a:rPr lang="en-US" sz="1333" dirty="0">
                  <a:latin typeface="Courier"/>
                  <a:cs typeface="Courier"/>
                </a:rPr>
                <a:t>("Creating the Random Number Generator Actor")</a:t>
              </a:r>
            </a:p>
            <a:p>
              <a:r>
                <a:rPr lang="en-US" sz="1333" dirty="0">
                  <a:latin typeface="Courier"/>
                  <a:cs typeface="Courier"/>
                </a:rPr>
                <a:t>  </a:t>
              </a:r>
              <a:r>
                <a:rPr lang="en-US" sz="1333" dirty="0" err="1">
                  <a:latin typeface="Courier"/>
                  <a:cs typeface="Courier"/>
                </a:rPr>
                <a:t>val</a:t>
              </a:r>
              <a:r>
                <a:rPr lang="en-US" sz="1333" dirty="0">
                  <a:latin typeface="Courier"/>
                  <a:cs typeface="Courier"/>
                </a:rPr>
                <a:t> </a:t>
              </a:r>
              <a:r>
                <a:rPr lang="en-US" sz="1333" dirty="0" err="1">
                  <a:latin typeface="Courier"/>
                  <a:cs typeface="Courier"/>
                </a:rPr>
                <a:t>rGen</a:t>
              </a:r>
              <a:r>
                <a:rPr lang="en-US" sz="1333" dirty="0">
                  <a:latin typeface="Courier"/>
                  <a:cs typeface="Courier"/>
                </a:rPr>
                <a:t> = new </a:t>
              </a:r>
              <a:r>
                <a:rPr lang="en-US" sz="1333" dirty="0" err="1">
                  <a:latin typeface="Courier"/>
                  <a:cs typeface="Courier"/>
                </a:rPr>
                <a:t>scala.util.Random</a:t>
              </a:r>
              <a:endParaRPr lang="en-US" sz="1333" dirty="0">
                <a:latin typeface="Courier"/>
                <a:cs typeface="Courier"/>
              </a:endParaRPr>
            </a:p>
            <a:p>
              <a:r>
                <a:rPr lang="en-US" sz="1333" dirty="0">
                  <a:latin typeface="Courier"/>
                  <a:cs typeface="Courier"/>
                </a:rPr>
                <a:t>  </a:t>
              </a:r>
            </a:p>
            <a:p>
              <a:r>
                <a:rPr lang="en-US" sz="1333" dirty="0">
                  <a:latin typeface="Courier"/>
                  <a:cs typeface="Courier"/>
                </a:rPr>
                <a:t>  override </a:t>
              </a:r>
              <a:r>
                <a:rPr lang="en-US" sz="1333" dirty="0" err="1">
                  <a:latin typeface="Courier"/>
                  <a:cs typeface="Courier"/>
                </a:rPr>
                <a:t>def</a:t>
              </a:r>
              <a:r>
                <a:rPr lang="en-US" sz="1333" dirty="0">
                  <a:latin typeface="Courier"/>
                  <a:cs typeface="Courier"/>
                </a:rPr>
                <a:t> receive = {  </a:t>
              </a:r>
            </a:p>
            <a:p>
              <a:pPr>
                <a:spcBef>
                  <a:spcPts val="500"/>
                </a:spcBef>
              </a:pPr>
              <a:r>
                <a:rPr lang="en-US" sz="1333" dirty="0">
                  <a:latin typeface="Courier"/>
                  <a:cs typeface="Courier"/>
                </a:rPr>
                <a:t>    case </a:t>
              </a:r>
              <a:r>
                <a:rPr lang="en-US" sz="1333" dirty="0" err="1">
                  <a:latin typeface="Courier"/>
                  <a:cs typeface="Courier"/>
                </a:rPr>
                <a:t>GetRandomInt</a:t>
              </a:r>
              <a:r>
                <a:rPr lang="en-US" sz="1333" dirty="0">
                  <a:latin typeface="Courier"/>
                  <a:cs typeface="Courier"/>
                </a:rPr>
                <a:t> =&gt; sender ! </a:t>
              </a:r>
              <a:r>
                <a:rPr lang="en-US" sz="1333" dirty="0" err="1">
                  <a:latin typeface="Courier"/>
                  <a:cs typeface="Courier"/>
                </a:rPr>
                <a:t>Math.abs</a:t>
              </a:r>
              <a:r>
                <a:rPr lang="en-US" sz="1333" dirty="0">
                  <a:latin typeface="Courier"/>
                  <a:cs typeface="Courier"/>
                </a:rPr>
                <a:t>(</a:t>
              </a:r>
              <a:r>
                <a:rPr lang="en-US" sz="1333" dirty="0" err="1">
                  <a:latin typeface="Courier"/>
                  <a:cs typeface="Courier"/>
                </a:rPr>
                <a:t>rGen.nextInt</a:t>
              </a:r>
              <a:r>
                <a:rPr lang="en-US" sz="1333" dirty="0">
                  <a:latin typeface="Courier"/>
                  <a:cs typeface="Courier"/>
                </a:rPr>
                <a:t>) % 100  </a:t>
              </a:r>
            </a:p>
            <a:p>
              <a:pPr>
                <a:spcBef>
                  <a:spcPts val="500"/>
                </a:spcBef>
              </a:pPr>
              <a:r>
                <a:rPr lang="en-US" sz="1333" dirty="0">
                  <a:latin typeface="Courier"/>
                  <a:cs typeface="Courier"/>
                </a:rPr>
                <a:t>  }</a:t>
              </a:r>
            </a:p>
            <a:p>
              <a:r>
                <a:rPr lang="en-US" sz="1333" dirty="0">
                  <a:latin typeface="Courier"/>
                  <a:cs typeface="Courier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00600" y="2514600"/>
              <a:ext cx="954800" cy="356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33" dirty="0"/>
                <a:t>Message</a:t>
              </a: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 flipH="1">
              <a:off x="3657600" y="2667000"/>
              <a:ext cx="1143000" cy="228600"/>
            </a:xfrm>
            <a:prstGeom prst="line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8926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Request/Response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3000"/>
            <a:ext cx="6985000" cy="508000"/>
          </a:xfrm>
        </p:spPr>
        <p:txBody>
          <a:bodyPr/>
          <a:lstStyle/>
          <a:p>
            <a:r>
              <a:rPr lang="en-US" dirty="0" smtClean="0"/>
              <a:t>Send request and handle response as </a:t>
            </a:r>
            <a:r>
              <a:rPr lang="en-US" dirty="0" smtClean="0">
                <a:latin typeface="Courier"/>
                <a:cs typeface="Courier"/>
              </a:rPr>
              <a:t>Future[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]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3868" y="1492003"/>
            <a:ext cx="7160935" cy="378449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Courier"/>
                <a:cs typeface="Courier"/>
              </a:rPr>
              <a:t>import </a:t>
            </a:r>
            <a:r>
              <a:rPr lang="en-US" sz="1333" dirty="0" err="1">
                <a:latin typeface="Courier"/>
                <a:cs typeface="Courier"/>
              </a:rPr>
              <a:t>akka.actor</a:t>
            </a:r>
            <a:r>
              <a:rPr lang="en-US" sz="1333" dirty="0">
                <a:latin typeface="Courier"/>
                <a:cs typeface="Courier"/>
              </a:rPr>
              <a:t>._</a:t>
            </a:r>
          </a:p>
          <a:p>
            <a:r>
              <a:rPr lang="en-US" sz="1333" dirty="0">
                <a:latin typeface="Courier"/>
                <a:cs typeface="Courier"/>
              </a:rPr>
              <a:t>import </a:t>
            </a:r>
            <a:r>
              <a:rPr lang="en-US" sz="1333" dirty="0" err="1">
                <a:latin typeface="Courier"/>
                <a:cs typeface="Courier"/>
              </a:rPr>
              <a:t>akka.pattern.ask</a:t>
            </a:r>
            <a:endParaRPr lang="en-US" sz="1333" dirty="0">
              <a:latin typeface="Courier"/>
              <a:cs typeface="Courier"/>
            </a:endParaRPr>
          </a:p>
          <a:p>
            <a:r>
              <a:rPr lang="en-US" sz="1333" dirty="0">
                <a:latin typeface="Courier"/>
                <a:cs typeface="Courier"/>
              </a:rPr>
              <a:t>import </a:t>
            </a:r>
            <a:r>
              <a:rPr lang="en-US" sz="1333" dirty="0" err="1" smtClean="0">
                <a:latin typeface="Courier"/>
                <a:cs typeface="Courier"/>
              </a:rPr>
              <a:t>scala.concurrent.duration</a:t>
            </a:r>
            <a:r>
              <a:rPr lang="en-US" sz="1333" dirty="0" smtClean="0">
                <a:latin typeface="Courier"/>
                <a:cs typeface="Courier"/>
              </a:rPr>
              <a:t>._</a:t>
            </a:r>
            <a:endParaRPr lang="en-US" sz="1333" dirty="0">
              <a:latin typeface="Courier"/>
              <a:cs typeface="Courier"/>
            </a:endParaRPr>
          </a:p>
          <a:p>
            <a:r>
              <a:rPr lang="en-US" sz="1333" dirty="0">
                <a:latin typeface="Courier"/>
                <a:cs typeface="Courier"/>
              </a:rPr>
              <a:t>import </a:t>
            </a:r>
            <a:r>
              <a:rPr lang="en-US" sz="1333" dirty="0" err="1">
                <a:latin typeface="Courier"/>
                <a:cs typeface="Courier"/>
              </a:rPr>
              <a:t>scala.concurrent.ExecutionContext.Implicits.global</a:t>
            </a:r>
            <a:endParaRPr lang="en-US" sz="1333" dirty="0">
              <a:latin typeface="Courier"/>
              <a:cs typeface="Courier"/>
            </a:endParaRPr>
          </a:p>
          <a:p>
            <a:endParaRPr lang="en-US" sz="1333" dirty="0">
              <a:latin typeface="Courier"/>
              <a:cs typeface="Courier"/>
            </a:endParaRPr>
          </a:p>
          <a:p>
            <a:r>
              <a:rPr lang="en-US" sz="1333" dirty="0">
                <a:latin typeface="Courier"/>
                <a:cs typeface="Courier"/>
              </a:rPr>
              <a:t>object </a:t>
            </a:r>
            <a:r>
              <a:rPr lang="en-US" sz="1333" dirty="0" err="1">
                <a:latin typeface="Courier"/>
                <a:cs typeface="Courier"/>
              </a:rPr>
              <a:t>RNActorApp</a:t>
            </a:r>
            <a:r>
              <a:rPr lang="en-US" sz="1333" dirty="0">
                <a:latin typeface="Courier"/>
                <a:cs typeface="Courier"/>
              </a:rPr>
              <a:t> extends App {</a:t>
            </a:r>
          </a:p>
          <a:p>
            <a:r>
              <a:rPr lang="en-US" sz="1333" dirty="0">
                <a:latin typeface="Courier"/>
                <a:cs typeface="Courier"/>
              </a:rPr>
              <a:t>  </a:t>
            </a:r>
          </a:p>
          <a:p>
            <a:r>
              <a:rPr lang="en-US" sz="1333" dirty="0">
                <a:latin typeface="Courier"/>
                <a:cs typeface="Courier"/>
              </a:rPr>
              <a:t>  </a:t>
            </a:r>
            <a:r>
              <a:rPr lang="en-US" sz="1333" dirty="0" err="1">
                <a:latin typeface="Courier"/>
                <a:cs typeface="Courier"/>
              </a:rPr>
              <a:t>val</a:t>
            </a:r>
            <a:r>
              <a:rPr lang="en-US" sz="1333" dirty="0">
                <a:latin typeface="Courier"/>
                <a:cs typeface="Courier"/>
              </a:rPr>
              <a:t> </a:t>
            </a:r>
            <a:r>
              <a:rPr lang="en-US" sz="1333" dirty="0" err="1">
                <a:latin typeface="Courier"/>
                <a:cs typeface="Courier"/>
              </a:rPr>
              <a:t>rnSystem</a:t>
            </a:r>
            <a:r>
              <a:rPr lang="en-US" sz="1333" dirty="0">
                <a:latin typeface="Courier"/>
                <a:cs typeface="Courier"/>
              </a:rPr>
              <a:t> = </a:t>
            </a:r>
            <a:r>
              <a:rPr lang="en-US" sz="1333" dirty="0" err="1">
                <a:latin typeface="Courier"/>
                <a:cs typeface="Courier"/>
              </a:rPr>
              <a:t>ActorSystem</a:t>
            </a:r>
            <a:r>
              <a:rPr lang="en-US" sz="1333" dirty="0">
                <a:latin typeface="Courier"/>
                <a:cs typeface="Courier"/>
              </a:rPr>
              <a:t>("</a:t>
            </a:r>
            <a:r>
              <a:rPr lang="en-US" sz="1333" dirty="0" err="1">
                <a:latin typeface="Courier"/>
                <a:cs typeface="Courier"/>
              </a:rPr>
              <a:t>RandomNumbers</a:t>
            </a:r>
            <a:r>
              <a:rPr lang="en-US" sz="1333" dirty="0">
                <a:latin typeface="Courier"/>
                <a:cs typeface="Courier"/>
              </a:rPr>
              <a:t>")</a:t>
            </a:r>
          </a:p>
          <a:p>
            <a:r>
              <a:rPr lang="en-US" sz="1333" dirty="0">
                <a:latin typeface="Courier"/>
                <a:cs typeface="Courier"/>
              </a:rPr>
              <a:t>  </a:t>
            </a:r>
            <a:r>
              <a:rPr lang="en-US" sz="1333" dirty="0" err="1">
                <a:latin typeface="Courier"/>
                <a:cs typeface="Courier"/>
              </a:rPr>
              <a:t>val</a:t>
            </a:r>
            <a:r>
              <a:rPr lang="en-US" sz="1333" dirty="0">
                <a:latin typeface="Courier"/>
                <a:cs typeface="Courier"/>
              </a:rPr>
              <a:t> rand = </a:t>
            </a:r>
            <a:r>
              <a:rPr lang="en-US" sz="1333" dirty="0" err="1">
                <a:latin typeface="Courier"/>
                <a:cs typeface="Courier"/>
              </a:rPr>
              <a:t>rnSystem.actorOf</a:t>
            </a:r>
            <a:r>
              <a:rPr lang="en-US" sz="1333" dirty="0">
                <a:latin typeface="Courier"/>
                <a:cs typeface="Courier"/>
              </a:rPr>
              <a:t>(Props[</a:t>
            </a:r>
            <a:r>
              <a:rPr lang="en-US" sz="1333" dirty="0" err="1">
                <a:latin typeface="Courier"/>
                <a:cs typeface="Courier"/>
              </a:rPr>
              <a:t>RandomNumActor</a:t>
            </a:r>
            <a:r>
              <a:rPr lang="en-US" sz="1333" dirty="0">
                <a:latin typeface="Courier"/>
                <a:cs typeface="Courier"/>
              </a:rPr>
              <a:t>], "</a:t>
            </a:r>
            <a:r>
              <a:rPr lang="en-US" sz="1333" dirty="0" err="1">
                <a:latin typeface="Courier"/>
                <a:cs typeface="Courier"/>
              </a:rPr>
              <a:t>RandomNumGen</a:t>
            </a:r>
            <a:r>
              <a:rPr lang="en-US" sz="1333" dirty="0">
                <a:latin typeface="Courier"/>
                <a:cs typeface="Courier"/>
              </a:rPr>
              <a:t>")</a:t>
            </a:r>
          </a:p>
          <a:p>
            <a:r>
              <a:rPr lang="en-US" sz="1333" dirty="0">
                <a:latin typeface="Courier"/>
                <a:cs typeface="Courier"/>
              </a:rPr>
              <a:t>  </a:t>
            </a:r>
          </a:p>
          <a:p>
            <a:r>
              <a:rPr lang="en-US" sz="1333" dirty="0">
                <a:latin typeface="Courier"/>
                <a:cs typeface="Courier"/>
              </a:rPr>
              <a:t>  implicit </a:t>
            </a:r>
            <a:r>
              <a:rPr lang="en-US" sz="1333" dirty="0" err="1">
                <a:latin typeface="Courier"/>
                <a:cs typeface="Courier"/>
              </a:rPr>
              <a:t>val</a:t>
            </a:r>
            <a:r>
              <a:rPr lang="en-US" sz="1333" dirty="0">
                <a:latin typeface="Courier"/>
                <a:cs typeface="Courier"/>
              </a:rPr>
              <a:t> timeout = Timeout(</a:t>
            </a:r>
            <a:r>
              <a:rPr lang="en-US" sz="1333" u="sng" dirty="0">
                <a:latin typeface="Courier"/>
                <a:cs typeface="Courier"/>
              </a:rPr>
              <a:t>1 seconds)</a:t>
            </a:r>
            <a:endParaRPr lang="en-US" sz="1333" dirty="0">
              <a:latin typeface="Courier"/>
              <a:cs typeface="Courier"/>
            </a:endParaRPr>
          </a:p>
          <a:p>
            <a:r>
              <a:rPr lang="en-US" sz="1333" dirty="0">
                <a:latin typeface="Courier"/>
                <a:cs typeface="Courier"/>
              </a:rPr>
              <a:t>  </a:t>
            </a:r>
            <a:r>
              <a:rPr lang="en-US" sz="1333" dirty="0" err="1">
                <a:latin typeface="Courier"/>
                <a:cs typeface="Courier"/>
              </a:rPr>
              <a:t>val</a:t>
            </a:r>
            <a:r>
              <a:rPr lang="en-US" sz="1333" dirty="0">
                <a:latin typeface="Courier"/>
                <a:cs typeface="Courier"/>
              </a:rPr>
              <a:t> </a:t>
            </a:r>
            <a:r>
              <a:rPr lang="en-US" sz="1333" dirty="0" err="1">
                <a:latin typeface="Courier"/>
                <a:cs typeface="Courier"/>
              </a:rPr>
              <a:t>rNumFuture</a:t>
            </a:r>
            <a:r>
              <a:rPr lang="en-US" sz="1333" dirty="0">
                <a:latin typeface="Courier"/>
                <a:cs typeface="Courier"/>
              </a:rPr>
              <a:t> = (rand </a:t>
            </a:r>
            <a:r>
              <a:rPr lang="en-US" sz="1333" dirty="0">
                <a:solidFill>
                  <a:srgbClr val="0B52FC"/>
                </a:solidFill>
                <a:latin typeface="Courier"/>
                <a:cs typeface="Courier"/>
              </a:rPr>
              <a:t>?</a:t>
            </a:r>
            <a:r>
              <a:rPr lang="en-US" sz="1333" dirty="0">
                <a:latin typeface="Courier"/>
                <a:cs typeface="Courier"/>
              </a:rPr>
              <a:t> </a:t>
            </a:r>
            <a:r>
              <a:rPr lang="en-US" sz="1333" dirty="0" err="1">
                <a:latin typeface="Courier"/>
                <a:cs typeface="Courier"/>
              </a:rPr>
              <a:t>GetRandomInt</a:t>
            </a:r>
            <a:r>
              <a:rPr lang="en-US" sz="1333" dirty="0">
                <a:latin typeface="Courier"/>
                <a:cs typeface="Courier"/>
              </a:rPr>
              <a:t>).</a:t>
            </a:r>
            <a:r>
              <a:rPr lang="en-US" sz="1333" dirty="0" err="1">
                <a:latin typeface="Courier"/>
                <a:cs typeface="Courier"/>
              </a:rPr>
              <a:t>mapTo</a:t>
            </a:r>
            <a:r>
              <a:rPr lang="en-US" sz="1333" dirty="0">
                <a:latin typeface="Courier"/>
                <a:cs typeface="Courier"/>
              </a:rPr>
              <a:t>[</a:t>
            </a:r>
            <a:r>
              <a:rPr lang="en-US" sz="1333" dirty="0" err="1">
                <a:latin typeface="Courier"/>
                <a:cs typeface="Courier"/>
              </a:rPr>
              <a:t>Int</a:t>
            </a:r>
            <a:r>
              <a:rPr lang="en-US" sz="1333" dirty="0">
                <a:latin typeface="Courier"/>
                <a:cs typeface="Courier"/>
              </a:rPr>
              <a:t>]</a:t>
            </a:r>
          </a:p>
          <a:p>
            <a:endParaRPr lang="en-US" sz="1333" dirty="0">
              <a:latin typeface="Courier"/>
              <a:cs typeface="Courier"/>
            </a:endParaRPr>
          </a:p>
          <a:p>
            <a:r>
              <a:rPr lang="en-US" sz="1333" dirty="0">
                <a:latin typeface="Courier"/>
                <a:cs typeface="Courier"/>
              </a:rPr>
              <a:t>  </a:t>
            </a:r>
            <a:r>
              <a:rPr lang="en-US" sz="1333" dirty="0" err="1">
                <a:latin typeface="Courier"/>
                <a:cs typeface="Courier"/>
              </a:rPr>
              <a:t>rNumFuture</a:t>
            </a:r>
            <a:r>
              <a:rPr lang="en-US" sz="1333" dirty="0">
                <a:latin typeface="Courier"/>
                <a:cs typeface="Courier"/>
              </a:rPr>
              <a:t> </a:t>
            </a:r>
            <a:r>
              <a:rPr lang="en-US" sz="1333" dirty="0" err="1">
                <a:latin typeface="Courier"/>
                <a:cs typeface="Courier"/>
              </a:rPr>
              <a:t>onSuccess</a:t>
            </a:r>
            <a:r>
              <a:rPr lang="en-US" sz="1333" dirty="0">
                <a:latin typeface="Courier"/>
                <a:cs typeface="Courier"/>
              </a:rPr>
              <a:t> {</a:t>
            </a:r>
          </a:p>
          <a:p>
            <a:r>
              <a:rPr lang="en-US" sz="1333" dirty="0">
                <a:latin typeface="Courier"/>
                <a:cs typeface="Courier"/>
              </a:rPr>
              <a:t>      case </a:t>
            </a:r>
            <a:r>
              <a:rPr lang="en-US" sz="1333" dirty="0" err="1">
                <a:latin typeface="Courier"/>
                <a:cs typeface="Courier"/>
              </a:rPr>
              <a:t>i</a:t>
            </a:r>
            <a:r>
              <a:rPr lang="en-US" sz="1333" dirty="0">
                <a:latin typeface="Courier"/>
                <a:cs typeface="Courier"/>
              </a:rPr>
              <a:t> =&gt; </a:t>
            </a:r>
            <a:r>
              <a:rPr lang="en-US" sz="1333" dirty="0" err="1">
                <a:latin typeface="Courier"/>
                <a:cs typeface="Courier"/>
              </a:rPr>
              <a:t>println</a:t>
            </a:r>
            <a:r>
              <a:rPr lang="en-US" sz="1333" dirty="0">
                <a:latin typeface="Courier"/>
                <a:cs typeface="Courier"/>
              </a:rPr>
              <a:t>(s"=&gt; $</a:t>
            </a:r>
            <a:r>
              <a:rPr lang="en-US" sz="1333" dirty="0" err="1">
                <a:latin typeface="Courier"/>
                <a:cs typeface="Courier"/>
              </a:rPr>
              <a:t>i</a:t>
            </a:r>
            <a:r>
              <a:rPr lang="en-US" sz="1333" dirty="0">
                <a:latin typeface="Courier"/>
                <a:cs typeface="Courier"/>
              </a:rPr>
              <a:t>")</a:t>
            </a:r>
          </a:p>
          <a:p>
            <a:r>
              <a:rPr lang="en-US" sz="1333" dirty="0">
                <a:latin typeface="Courier"/>
                <a:cs typeface="Courier"/>
              </a:rPr>
              <a:t>  </a:t>
            </a:r>
            <a:r>
              <a:rPr lang="en-US" sz="1333" dirty="0" smtClean="0">
                <a:latin typeface="Courier"/>
                <a:cs typeface="Courier"/>
              </a:rPr>
              <a:t>}</a:t>
            </a:r>
            <a:endParaRPr lang="en-US" sz="1333" dirty="0">
              <a:latin typeface="Courier"/>
              <a:cs typeface="Courier"/>
            </a:endParaRPr>
          </a:p>
          <a:p>
            <a:r>
              <a:rPr lang="en-US" sz="1333" dirty="0">
                <a:latin typeface="Courier"/>
                <a:cs typeface="Courier"/>
              </a:rPr>
              <a:t>  </a:t>
            </a:r>
            <a:r>
              <a:rPr lang="en-US" sz="1333" dirty="0" err="1">
                <a:latin typeface="Courier"/>
                <a:cs typeface="Courier"/>
              </a:rPr>
              <a:t>rnSystem.shutdown</a:t>
            </a:r>
            <a:endParaRPr lang="en-US" sz="1333" dirty="0">
              <a:latin typeface="Courier"/>
              <a:cs typeface="Courier"/>
            </a:endParaRPr>
          </a:p>
          <a:p>
            <a:r>
              <a:rPr lang="en-US" sz="1333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362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Request/Response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1291"/>
            <a:ext cx="6985000" cy="508000"/>
          </a:xfrm>
        </p:spPr>
        <p:txBody>
          <a:bodyPr/>
          <a:lstStyle/>
          <a:p>
            <a:r>
              <a:rPr lang="en-US" dirty="0" smtClean="0"/>
              <a:t>Demonstrating </a:t>
            </a:r>
            <a:r>
              <a:rPr lang="en-US" dirty="0" err="1" smtClean="0"/>
              <a:t>async</a:t>
            </a:r>
            <a:r>
              <a:rPr lang="en-US" dirty="0" smtClean="0"/>
              <a:t> nature of calls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366" y="1723599"/>
            <a:ext cx="5876930" cy="160043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// Setup as before …</a:t>
            </a:r>
          </a:p>
          <a:p>
            <a:r>
              <a:rPr lang="en-US" sz="1400" dirty="0">
                <a:latin typeface="Courier"/>
                <a:cs typeface="Courier"/>
              </a:rPr>
              <a:t>  1 to 5 </a:t>
            </a:r>
            <a:r>
              <a:rPr lang="en-US" sz="1400" dirty="0" err="1">
                <a:latin typeface="Courier"/>
                <a:cs typeface="Courier"/>
              </a:rPr>
              <a:t>foreach</a:t>
            </a:r>
            <a:r>
              <a:rPr lang="en-US" sz="1400" dirty="0">
                <a:latin typeface="Courier"/>
                <a:cs typeface="Courier"/>
              </a:rPr>
              <a:t> { n =&gt;</a:t>
            </a:r>
          </a:p>
          <a:p>
            <a:r>
              <a:rPr lang="en-US" sz="1400" dirty="0">
                <a:latin typeface="Courier"/>
                <a:cs typeface="Courier"/>
              </a:rPr>
              <a:t>         (rand ? </a:t>
            </a:r>
            <a:r>
              <a:rPr lang="en-US" sz="1400" dirty="0" err="1">
                <a:latin typeface="Courier"/>
                <a:cs typeface="Courier"/>
              </a:rPr>
              <a:t>GetRandomInt</a:t>
            </a:r>
            <a:r>
              <a:rPr lang="en-US" sz="1400" dirty="0">
                <a:latin typeface="Courier"/>
                <a:cs typeface="Courier"/>
              </a:rPr>
              <a:t>).</a:t>
            </a:r>
            <a:r>
              <a:rPr lang="en-US" sz="1400" dirty="0" err="1">
                <a:latin typeface="Courier"/>
                <a:cs typeface="Courier"/>
              </a:rPr>
              <a:t>mapTo</a:t>
            </a:r>
            <a:r>
              <a:rPr lang="en-US" sz="1400" dirty="0">
                <a:latin typeface="Courier"/>
                <a:cs typeface="Courier"/>
              </a:rPr>
              <a:t>[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].</a:t>
            </a:r>
            <a:r>
              <a:rPr lang="en-US" sz="1400" dirty="0" err="1">
                <a:latin typeface="Courier"/>
                <a:cs typeface="Courier"/>
              </a:rPr>
              <a:t>onSuccess</a:t>
            </a:r>
            <a:r>
              <a:rPr lang="en-US" sz="1400" dirty="0">
                <a:latin typeface="Courier"/>
                <a:cs typeface="Courier"/>
              </a:rPr>
              <a:t> {</a:t>
            </a:r>
          </a:p>
          <a:p>
            <a:r>
              <a:rPr lang="en-US" sz="1400" dirty="0">
                <a:latin typeface="Courier"/>
                <a:cs typeface="Courier"/>
              </a:rPr>
              <a:t>             case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=&gt; </a:t>
            </a:r>
            <a:r>
              <a:rPr lang="en-US" sz="1400" dirty="0" err="1">
                <a:latin typeface="Courier"/>
                <a:cs typeface="Courier"/>
              </a:rPr>
              <a:t>println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s"$n</a:t>
            </a:r>
            <a:r>
              <a:rPr lang="en-US" sz="1400" dirty="0">
                <a:latin typeface="Courier"/>
                <a:cs typeface="Courier"/>
              </a:rPr>
              <a:t> =&gt; $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")</a:t>
            </a:r>
          </a:p>
          <a:p>
            <a:r>
              <a:rPr lang="en-US" sz="1400" dirty="0">
                <a:latin typeface="Courier"/>
                <a:cs typeface="Courier"/>
              </a:rPr>
              <a:t>           }</a:t>
            </a:r>
          </a:p>
          <a:p>
            <a:r>
              <a:rPr lang="en-US" sz="1400" dirty="0">
                <a:latin typeface="Courier"/>
                <a:cs typeface="Courier"/>
              </a:rPr>
              <a:t>  }</a:t>
            </a:r>
          </a:p>
          <a:p>
            <a:r>
              <a:rPr lang="en-US" sz="1400" dirty="0">
                <a:latin typeface="Courier"/>
                <a:cs typeface="Courier"/>
              </a:rPr>
              <a:t>…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8754" y="3163126"/>
            <a:ext cx="6541021" cy="1600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[INFO] [06/25/2013 19:18:49.923] … [</a:t>
            </a:r>
            <a:r>
              <a:rPr lang="en-US" sz="1400" dirty="0" err="1"/>
              <a:t>akka</a:t>
            </a:r>
            <a:r>
              <a:rPr lang="en-US" sz="1400" dirty="0"/>
              <a:t>://</a:t>
            </a:r>
            <a:r>
              <a:rPr lang="en-US" sz="1400" dirty="0" err="1"/>
              <a:t>RandomNumbers</a:t>
            </a:r>
            <a:r>
              <a:rPr lang="en-US" sz="1400" dirty="0"/>
              <a:t>/user/</a:t>
            </a:r>
            <a:r>
              <a:rPr lang="en-US" sz="1400" dirty="0" err="1"/>
              <a:t>RandomNumGen</a:t>
            </a:r>
            <a:r>
              <a:rPr lang="en-US" sz="1400" dirty="0"/>
              <a:t>] </a:t>
            </a:r>
            <a:br>
              <a:rPr lang="en-US" sz="1400" dirty="0"/>
            </a:br>
            <a:r>
              <a:rPr lang="en-US" sz="1400" dirty="0"/>
              <a:t>                                                                     Creating the Random Number Generator Actor</a:t>
            </a:r>
          </a:p>
          <a:p>
            <a:r>
              <a:rPr lang="en-US" sz="1400" dirty="0"/>
              <a:t>2 =&gt; 0</a:t>
            </a:r>
          </a:p>
          <a:p>
            <a:r>
              <a:rPr lang="en-US" sz="1400" dirty="0"/>
              <a:t>5 =&gt; 78</a:t>
            </a:r>
          </a:p>
          <a:p>
            <a:r>
              <a:rPr lang="en-US" sz="1400" dirty="0"/>
              <a:t>1 =&gt; 38</a:t>
            </a:r>
          </a:p>
          <a:p>
            <a:r>
              <a:rPr lang="en-US" sz="1400" dirty="0"/>
              <a:t>3 =&gt; 26</a:t>
            </a:r>
          </a:p>
          <a:p>
            <a:r>
              <a:rPr lang="en-US" sz="1400" dirty="0"/>
              <a:t>4 =&gt; 58</a:t>
            </a:r>
          </a:p>
        </p:txBody>
      </p:sp>
    </p:spTree>
    <p:extLst>
      <p:ext uri="{BB962C8B-B14F-4D97-AF65-F5344CB8AC3E}">
        <p14:creationId xmlns:p14="http://schemas.microsoft.com/office/powerpoint/2010/main" val="135074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Request/Response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0676"/>
            <a:ext cx="6985000" cy="508000"/>
          </a:xfrm>
        </p:spPr>
        <p:txBody>
          <a:bodyPr/>
          <a:lstStyle/>
          <a:p>
            <a:r>
              <a:rPr lang="en-US" dirty="0" smtClean="0"/>
              <a:t>Blocking on each request until response arrives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900" y="1668676"/>
            <a:ext cx="7273145" cy="160043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// Setup as before …</a:t>
            </a:r>
          </a:p>
          <a:p>
            <a:r>
              <a:rPr lang="en-US" sz="1400" dirty="0">
                <a:latin typeface="Courier"/>
                <a:cs typeface="Courier"/>
              </a:rPr>
              <a:t>  1 to 5 </a:t>
            </a:r>
            <a:r>
              <a:rPr lang="en-US" sz="1400" dirty="0" err="1">
                <a:latin typeface="Courier"/>
                <a:cs typeface="Courier"/>
              </a:rPr>
              <a:t>foreach</a:t>
            </a:r>
            <a:r>
              <a:rPr lang="en-US" sz="1400" dirty="0">
                <a:latin typeface="Courier"/>
                <a:cs typeface="Courier"/>
              </a:rPr>
              <a:t> { n =&gt;</a:t>
            </a:r>
          </a:p>
          <a:p>
            <a:r>
              <a:rPr lang="en-US" sz="1400" dirty="0">
                <a:latin typeface="Courier"/>
                <a:cs typeface="Courier"/>
              </a:rPr>
              <a:t>      </a:t>
            </a:r>
            <a:r>
              <a:rPr lang="en-US" sz="1400" dirty="0" err="1">
                <a:latin typeface="Courier"/>
                <a:cs typeface="Courier"/>
              </a:rPr>
              <a:t>val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rn</a:t>
            </a:r>
            <a:r>
              <a:rPr lang="en-US" sz="1400" dirty="0">
                <a:latin typeface="Courier"/>
                <a:cs typeface="Courier"/>
              </a:rPr>
              <a:t>: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Await.result</a:t>
            </a:r>
            <a:r>
              <a:rPr lang="en-US" sz="1400" dirty="0">
                <a:latin typeface="Courier"/>
                <a:cs typeface="Courier"/>
              </a:rPr>
              <a:t>(</a:t>
            </a:r>
            <a:br>
              <a:rPr lang="en-US" sz="1400" dirty="0">
                <a:latin typeface="Courier"/>
                <a:cs typeface="Courier"/>
              </a:rPr>
            </a:br>
            <a:r>
              <a:rPr lang="en-US" sz="1400" dirty="0">
                <a:latin typeface="Courier"/>
                <a:cs typeface="Courier"/>
              </a:rPr>
              <a:t>                       (rand ? </a:t>
            </a:r>
            <a:r>
              <a:rPr lang="en-US" sz="1400" dirty="0" err="1">
                <a:latin typeface="Courier"/>
                <a:cs typeface="Courier"/>
              </a:rPr>
              <a:t>GetRandomInt</a:t>
            </a:r>
            <a:r>
              <a:rPr lang="en-US" sz="1400" dirty="0">
                <a:latin typeface="Courier"/>
                <a:cs typeface="Courier"/>
              </a:rPr>
              <a:t>).</a:t>
            </a:r>
            <a:r>
              <a:rPr lang="en-US" sz="1400" dirty="0" err="1">
                <a:latin typeface="Courier"/>
                <a:cs typeface="Courier"/>
              </a:rPr>
              <a:t>mapTo</a:t>
            </a:r>
            <a:r>
              <a:rPr lang="en-US" sz="1400" dirty="0">
                <a:latin typeface="Courier"/>
                <a:cs typeface="Courier"/>
              </a:rPr>
              <a:t>[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], 1 second)</a:t>
            </a:r>
          </a:p>
          <a:p>
            <a:r>
              <a:rPr lang="ro-RO" sz="1400" dirty="0">
                <a:latin typeface="Courier"/>
                <a:cs typeface="Courier"/>
              </a:rPr>
              <a:t>    println(s"$n =&gt; $rn")</a:t>
            </a:r>
            <a:r>
              <a:rPr lang="en-US" sz="1400" dirty="0">
                <a:latin typeface="Courier"/>
                <a:cs typeface="Courier"/>
              </a:rPr>
              <a:t>  </a:t>
            </a:r>
          </a:p>
          <a:p>
            <a:r>
              <a:rPr lang="en-US" sz="1400" dirty="0">
                <a:latin typeface="Courier"/>
                <a:cs typeface="Courier"/>
              </a:rPr>
              <a:t>  }</a:t>
            </a:r>
          </a:p>
          <a:p>
            <a:r>
              <a:rPr lang="en-US" sz="1400" dirty="0">
                <a:latin typeface="Courier"/>
                <a:cs typeface="Courier"/>
              </a:rPr>
              <a:t>…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5008" y="3032497"/>
            <a:ext cx="6541021" cy="1600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[INFO] [06/25/2013 19:22:45.109] … [</a:t>
            </a:r>
            <a:r>
              <a:rPr lang="en-US" sz="1400" dirty="0" err="1"/>
              <a:t>akka</a:t>
            </a:r>
            <a:r>
              <a:rPr lang="en-US" sz="1400" dirty="0"/>
              <a:t>://</a:t>
            </a:r>
            <a:r>
              <a:rPr lang="en-US" sz="1400" dirty="0" err="1"/>
              <a:t>RandomNumbers</a:t>
            </a:r>
            <a:r>
              <a:rPr lang="en-US" sz="1400" dirty="0"/>
              <a:t>/user/</a:t>
            </a:r>
            <a:r>
              <a:rPr lang="en-US" sz="1400" dirty="0" err="1"/>
              <a:t>RandomNumGen</a:t>
            </a:r>
            <a:r>
              <a:rPr lang="en-US" sz="1400" dirty="0"/>
              <a:t>] </a:t>
            </a:r>
            <a:br>
              <a:rPr lang="en-US" sz="1400" dirty="0"/>
            </a:br>
            <a:r>
              <a:rPr lang="en-US" sz="1400" dirty="0"/>
              <a:t>                                                                   Creating the Random Number Generator Actor</a:t>
            </a:r>
          </a:p>
          <a:p>
            <a:r>
              <a:rPr lang="en-US" sz="1400" dirty="0"/>
              <a:t>1 =&gt; 11</a:t>
            </a:r>
          </a:p>
          <a:p>
            <a:r>
              <a:rPr lang="en-US" sz="1400" dirty="0"/>
              <a:t>2 =&gt; 5</a:t>
            </a:r>
          </a:p>
          <a:p>
            <a:r>
              <a:rPr lang="en-US" sz="1400" dirty="0"/>
              <a:t>3 =&gt; 51</a:t>
            </a:r>
          </a:p>
          <a:p>
            <a:r>
              <a:rPr lang="en-US" sz="1400" dirty="0"/>
              <a:t>4 =&gt; 86</a:t>
            </a:r>
          </a:p>
          <a:p>
            <a:r>
              <a:rPr lang="en-US" sz="1400" dirty="0"/>
              <a:t>5 =&gt; 22</a:t>
            </a:r>
          </a:p>
        </p:txBody>
      </p:sp>
    </p:spTree>
    <p:extLst>
      <p:ext uri="{BB962C8B-B14F-4D97-AF65-F5344CB8AC3E}">
        <p14:creationId xmlns:p14="http://schemas.microsoft.com/office/powerpoint/2010/main" val="1762933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</TotalTime>
  <Words>651</Words>
  <Application>Microsoft Macintosh PowerPoint</Application>
  <PresentationFormat>On-screen Show (16:10)</PresentationFormat>
  <Paragraphs>87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Courier</vt:lpstr>
      <vt:lpstr>Arial</vt:lpstr>
      <vt:lpstr>Office Theme</vt:lpstr>
      <vt:lpstr>Request/Response Communications</vt:lpstr>
      <vt:lpstr>Request/Response Operation</vt:lpstr>
      <vt:lpstr>Request/Response Example</vt:lpstr>
      <vt:lpstr>Request/Response Example</vt:lpstr>
      <vt:lpstr>Request/Response Example</vt:lpstr>
      <vt:lpstr>Request/Response Example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Ball</dc:creator>
  <cp:lastModifiedBy>George Ball</cp:lastModifiedBy>
  <cp:revision>53</cp:revision>
  <dcterms:created xsi:type="dcterms:W3CDTF">2016-08-08T06:24:31Z</dcterms:created>
  <dcterms:modified xsi:type="dcterms:W3CDTF">2016-08-26T01:43:13Z</dcterms:modified>
</cp:coreProperties>
</file>