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5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89F69F9-98DB-FA3E-AD63-15AB53ACDDE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A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2B4DD6-6F5E-0E05-36A8-B5957F041DB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A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990CA1-2AD0-D21F-870E-E8D5480611B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A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47F581-4494-2651-1474-42B7EAC368F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26E1EBB-4AB0-491A-B8F1-5CEBC848F625}" type="slidenum">
              <a:t>‹Nr.›</a:t>
            </a:fld>
            <a:endParaRPr lang="de-A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8178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C27C4A0-AF92-445B-63CF-BBB5F3B157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E7C7F3B-4B04-0EA0-BADE-83E4552B870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AT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524779B6-81A0-43F2-F39E-9CEAB98034C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de-AT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9C4765-5E4A-6F61-EC2C-ED68BA54FAC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de-AT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0D87F3-7CF1-FDEF-2107-C498E1FC252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de-AT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EE86C4-E929-5FE8-8B77-C2088C2A46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de-AT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03CC096-290E-4BD7-A6CA-1BDE7F883D12}" type="slidenum"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2351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de-AT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A2610B-2BA5-36B1-AED1-B4EE93B3D55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F547BD7-4E7D-4707-85D6-673AAC534CD0}" type="slidenum">
              <a:t>1</a:t>
            </a:fld>
            <a:endParaRPr lang="de-AT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00C83FC-7A0B-49A1-4340-BEE4C737AFB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F5193EF-9205-E7E1-9229-022679B944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A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88A272-A019-CB31-E81A-9875837BE9E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DB5D588-31F1-4914-8086-662F59F70DC7}" type="slidenum">
              <a:t>10</a:t>
            </a:fld>
            <a:endParaRPr lang="de-AT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3A7C740-D102-1364-0906-8AEC5523E7A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16FAD78-B921-E97D-B803-06DC8F4335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22114B-4A56-30C2-DAB9-4902D3DE3E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9D459D5-4C60-4A7D-AB5B-E4C363279355}" type="slidenum">
              <a:t>2</a:t>
            </a:fld>
            <a:endParaRPr lang="de-AT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4895036-F49B-DA8F-1D30-AA3C5210698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D155379-6266-411C-3FED-FA412543702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8BAAD5-A3E6-9C2C-7D2C-DA9EA701303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B6E93A9-C7D4-47CF-89D6-0FF47ABA1734}" type="slidenum">
              <a:t>3</a:t>
            </a:fld>
            <a:endParaRPr lang="de-AT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E80F1CD-8866-FB51-602D-4D15A0EC0BF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42D35B3-0FAE-C57F-2AC5-8949A12CFED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C076DE-3578-DDD0-2F6C-CF4D89856E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90C5C37-8BB1-4BF4-ADEA-53BA9B6FA523}" type="slidenum">
              <a:t>4</a:t>
            </a:fld>
            <a:endParaRPr lang="de-AT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08F9D54-4651-8CB3-E276-7467DB0696F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A87DDB3-5A01-3426-FE92-A86AF9A358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75240B-E5B7-1D41-C8B4-F776C1BD8C2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A6B717B-D588-4D46-838D-90A5F446B1C6}" type="slidenum">
              <a:t>5</a:t>
            </a:fld>
            <a:endParaRPr lang="de-AT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69D2F6B-1E79-91A2-5852-AC1F55DD465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CA55894-156D-EE06-0C3A-21D1A9AF371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205F7A-8358-7BE6-ACE6-18F0C92E126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114ECD-A8C6-4145-B25E-527376AE4060}" type="slidenum">
              <a:t>6</a:t>
            </a:fld>
            <a:endParaRPr lang="de-AT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9EA997A-12AC-F08C-C2D8-1AF2A2998DB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8DC2217-7F19-9025-B891-86BC98FC098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7F1E25-6C35-7203-E179-7FF1560F00D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032F8EE-8AA4-4AF2-BF47-E959570FFF82}" type="slidenum">
              <a:t>7</a:t>
            </a:fld>
            <a:endParaRPr lang="de-AT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7217A5C-98FC-F891-0698-D05D9294352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813D5BD-4FE3-5C94-DEFC-E073D183F0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7A69CF-A7F2-D106-3C4B-A9C0DFD4B30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D0A6D96-BEED-4938-9BF2-30725F5BB398}" type="slidenum">
              <a:t>8</a:t>
            </a:fld>
            <a:endParaRPr lang="de-AT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20031C4-1F96-7184-3610-8278A5566C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D6169B7-F1F0-E520-B56F-E1D3E26AB08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31DAE5-D3D9-A9E4-C90F-0BF1C1EB5B0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2C0C5A1-1113-4CF5-A29C-1673BBBD561A}" type="slidenum">
              <a:t>9</a:t>
            </a:fld>
            <a:endParaRPr lang="de-AT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203CDE4-4A8B-277F-554B-990FD510199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547078D-3628-B30F-FF2E-0B885CCD893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0D718-916F-2DE1-A590-C45DCAD47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A7C89A-019F-C6A3-E1A1-F1D0054B0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414050-BA0F-220C-1146-7B0A20EC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EB36A9-7267-67A4-99A0-E749F1BE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519714-5B00-0A8B-8100-2736C572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204639-4E97-4B29-B5C1-AA8B59ADC34E}" type="slidenum"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235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9FA10-CA1E-91E8-1EA0-489320BB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F4F067-E296-0379-F107-7BB4BBA05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E81D59-7B45-714E-C1B4-42479A48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58CF9E-7332-C1AB-D19E-0BAB7884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26BFF0-68A6-B2C0-2191-39C12841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C28B29-18CC-403D-A5CA-B1498F23C734}" type="slidenum"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343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E55448-34A9-EE09-77D3-CE86255FC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22CE6D-4901-33A4-72AE-487E6AB8B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11B382-4615-6699-D5BF-FBDC177E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FE363A-4BD5-76E4-B817-61252EB1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F17A3A-7CD7-710E-880A-A9636069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402002-F4FE-464C-BAE6-088516AD52A3}" type="slidenum"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543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FF9CE5-C1BE-A538-ED45-81D7E69F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EDBD6F-D204-7851-5597-9DAB6590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2AAE83-57E4-6779-C6DF-40AA927F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3BD3E5-9DFA-B225-B562-08A0B7BA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8CA4DE-6FA6-DE78-0760-8839670D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47AF7E-A96A-4157-815E-2B52EF981F28}" type="slidenum"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262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D8524-EDD6-A15F-1702-1BBCB046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961FAA-D370-A676-7CEA-2FCFBB384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87F121-7920-E2F6-36DC-FBBBBD65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77ADA2-8CAD-2424-327A-2BB6AF05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0884A6-C83E-F595-92A3-84242ADE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51A313-2453-4F28-B10E-B9A158B164B2}" type="slidenum"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697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3D22E-0709-40B0-6C54-80F2E7D5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93969E-ACEB-6A6C-CEBF-929B08D42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898DF0-DC35-C92E-868F-86DECFF58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2B0D04-196A-47EE-0CC0-F49E4B6F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5C429C-3019-1BC3-DF77-0D490B2A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4B99F9-DBD8-465B-79EE-801F57FA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879E71-44D4-4626-9064-D70CCF3B252E}" type="slidenum"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321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8CAD3-8F2C-967A-9310-600B32DD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BE7E4A-9847-D0B8-7D5B-5B94E268F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24596A-1A04-E3D9-9E7E-8C5994840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AC9F7E-B177-4A5E-CC09-15F94269B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78D2B4-C9D8-3C9A-F55E-2C132E6B5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E9C8A02-3EAB-97F6-FA9E-1B952AF9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CB3331-D37E-D7DB-DD61-E523181F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5EF7753-A48F-F64D-9554-53ED20FD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FD51048-BF1A-434F-966B-2C758BEA394C}" type="slidenum"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3986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8DB35-69AC-E2A7-9333-2A2C58EB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7E2B24C-89A7-9570-EFFE-2889E350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AB01AA-3675-9F1C-7908-08770DFB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32D90C-EFC7-4BEE-E36C-6CC4750B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B2358F-34F4-466A-9D79-9EE0809AF7B0}" type="slidenum"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922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78A8AD-061C-483B-CC66-84B61865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CD5FBC0-7AC0-5843-82DA-1247CA91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390B79-364F-1841-7FA9-9DF00D0A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6555A1-E0B5-467E-9E19-08E8A839D7D0}" type="slidenum"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497130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7A66F-A690-F739-830F-BC7891D74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57C54F-A5EB-D535-30E2-714F148F2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CA62F8-4C85-C444-7A56-334525955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4AC917-B3DF-849E-9748-96CAC132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8C9589-80D2-820A-594A-F8FA0CE0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DAFBC7-CF8D-BE46-D0BE-B561848B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0FE51F-2B8D-4C18-A3D8-DA9CE3CDDB86}" type="slidenum"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389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A5D43-C7E6-06EA-F3B1-D5872F45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E3C4869-8DFC-DA99-20FD-8E88832C0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AE39EE-9B57-053B-61B8-256D4A91B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0BBCB4-2B13-6B3F-A27F-6273BBD3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CE96FC-0E0C-D786-D363-3E14588E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A68C79-A498-E350-09AC-14080CE3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07824E-8B3A-484A-A92B-E8456E7B773E}" type="slidenum"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92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740FF0-7AF1-2C25-39FE-ACABE30FA6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019B7F-704E-7900-48CB-765F08FC90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D31D93-2F0C-D484-6DF6-F6EE5723B26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de-AT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98C480-F272-722B-9252-8450939B4FB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de-AT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4B751C-86FB-6D87-9173-5A716DDBF6E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de-AT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257A0FA0-4D07-405F-BD79-0F5EEC6A411C}" type="slidenum"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de-AT" sz="44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de-AT" sz="32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3schools.com/sq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A5632-F69A-9FF4-E24D-CD1418934BE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AT"/>
              <a:t>Arbeitsblatt: SQL-Statements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7A1597-584B-77B2-FE28-EEA0A767313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1769760"/>
            <a:ext cx="9071640" cy="4989240"/>
          </a:xfrm>
        </p:spPr>
        <p:txBody>
          <a:bodyPr anchor="ctr">
            <a:spAutoFit/>
          </a:bodyPr>
          <a:lstStyle/>
          <a:p>
            <a:pPr lvl="0" algn="l"/>
            <a:r>
              <a:rPr lang="de-AT" i="1">
                <a:solidFill>
                  <a:srgbClr val="666666"/>
                </a:solidFill>
              </a:rPr>
              <a:t>Anleitung:</a:t>
            </a:r>
          </a:p>
          <a:p>
            <a:pPr lvl="0" algn="l"/>
            <a:endParaRPr lang="de-AT" i="1">
              <a:solidFill>
                <a:srgbClr val="666666"/>
              </a:solidFill>
            </a:endParaRPr>
          </a:p>
          <a:p>
            <a:pPr lvl="0" algn="l">
              <a:buSzPct val="45000"/>
              <a:buFont typeface="StarSymbol"/>
              <a:buChar char="●"/>
            </a:pPr>
            <a:r>
              <a:rPr lang="de-AT" sz="1800" i="1">
                <a:solidFill>
                  <a:srgbClr val="666666"/>
                </a:solidFill>
              </a:rPr>
              <a:t>Alle Übungsaufgaben beziehen sich auf die importierten Tabellen Kunden, Personal, Rechnungen, Artikel, Bestellungen, Bestelldetails und Bestellstatus</a:t>
            </a:r>
          </a:p>
          <a:p>
            <a:pPr lvl="0" algn="l">
              <a:buSzPct val="45000"/>
              <a:buFont typeface="StarSymbol"/>
              <a:buChar char="●"/>
            </a:pPr>
            <a:endParaRPr lang="de-AT" sz="1800" i="1">
              <a:solidFill>
                <a:srgbClr val="666666"/>
              </a:solidFill>
            </a:endParaRPr>
          </a:p>
          <a:p>
            <a:pPr lvl="0" algn="l">
              <a:buSzPct val="45000"/>
              <a:buFont typeface="StarSymbol"/>
              <a:buChar char="●"/>
            </a:pPr>
            <a:r>
              <a:rPr lang="de-AT" sz="1800" i="1">
                <a:solidFill>
                  <a:srgbClr val="666666"/>
                </a:solidFill>
              </a:rPr>
              <a:t>Als Hilfestellung kann z.B. das Tutorial auf </a:t>
            </a:r>
            <a:r>
              <a:rPr lang="de-AT" sz="1800" i="1">
                <a:solidFill>
                  <a:srgbClr val="666666"/>
                </a:solidFill>
                <a:hlinkClick r:id="rId3"/>
              </a:rPr>
              <a:t>http://w3schools.com/sql</a:t>
            </a:r>
            <a:r>
              <a:rPr lang="de-AT" sz="1800" i="1">
                <a:solidFill>
                  <a:srgbClr val="666666"/>
                </a:solidFill>
              </a:rPr>
              <a:t> verwendet werden, das einen Teil aber NICHT alle der besprochenen SQL-Statements enthält.</a:t>
            </a:r>
          </a:p>
          <a:p>
            <a:pPr lvl="0" algn="l">
              <a:buSzPct val="45000"/>
              <a:buFont typeface="StarSymbol"/>
              <a:buChar char="●"/>
            </a:pPr>
            <a:endParaRPr lang="de-AT" sz="1800" i="1">
              <a:solidFill>
                <a:srgbClr val="666666"/>
              </a:solidFill>
            </a:endParaRPr>
          </a:p>
          <a:p>
            <a:pPr lvl="0" algn="l">
              <a:buSzPct val="45000"/>
              <a:buFont typeface="StarSymbol"/>
              <a:buChar char="●"/>
            </a:pPr>
            <a:r>
              <a:rPr lang="de-AT" sz="1800" i="1">
                <a:solidFill>
                  <a:srgbClr val="666666"/>
                </a:solidFill>
              </a:rPr>
              <a:t>Folgende Aufgabenstellungen sind verpflichtend durchzuführen: 1-4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de-AT" sz="1800" i="1">
                <a:solidFill>
                  <a:srgbClr val="666666"/>
                </a:solidFill>
              </a:rPr>
              <a:t>Aus den Aufgabenstellungen 5-9 können drei ausgewählt werden.</a:t>
            </a:r>
          </a:p>
          <a:p>
            <a:pPr lvl="0" algn="l">
              <a:buSzPct val="45000"/>
              <a:buFont typeface="StarSymbol"/>
              <a:buChar char="●"/>
            </a:pPr>
            <a:endParaRPr lang="de-AT" sz="1800" i="1">
              <a:solidFill>
                <a:srgbClr val="666666"/>
              </a:solidFill>
            </a:endParaRPr>
          </a:p>
          <a:p>
            <a:pPr lvl="0" algn="l">
              <a:buSzPct val="45000"/>
              <a:buFont typeface="StarSymbol"/>
              <a:buChar char="●"/>
            </a:pPr>
            <a:endParaRPr lang="de-AT" sz="1800" i="1">
              <a:solidFill>
                <a:srgbClr val="666666"/>
              </a:solidFill>
            </a:endParaRPr>
          </a:p>
          <a:p>
            <a:pPr lvl="0" algn="l"/>
            <a:endParaRPr lang="de-AT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51184-450B-10BD-8488-6D54F9EE42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AT" sz="1500"/>
              <a:t>9) Anzahl der Bestellungen je Kunde (2 Punkte)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FA0B3E-2297-6777-B2E7-9A91DB48971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89240"/>
          </a:xfrm>
        </p:spPr>
        <p:txBody>
          <a:bodyPr/>
          <a:lstStyle/>
          <a:p>
            <a:pPr lvl="0"/>
            <a:r>
              <a:rPr lang="de-AT"/>
              <a:t>Lösung: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332E624-F2F3-BDCF-C343-4960C49E3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3" y="279699"/>
            <a:ext cx="10226378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7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44106F2-E49F-69A3-019F-1D74C15B3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37"/>
            <a:ext cx="10080625" cy="56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1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D4263-3B0A-A3E5-39A7-726FBB70FAB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AT" sz="1500"/>
              <a:t>1) Mitarbeiter, die als Ort Redmond oder Seattle angegeben haben (1 Punkt)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49B3BC-E21A-8895-7918-5B88F31ED01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89240"/>
          </a:xfrm>
        </p:spPr>
        <p:txBody>
          <a:bodyPr/>
          <a:lstStyle/>
          <a:p>
            <a:pPr lvl="0"/>
            <a:r>
              <a:rPr lang="de-AT" dirty="0"/>
              <a:t>Lösung</a:t>
            </a:r>
          </a:p>
          <a:p>
            <a:pPr lvl="0"/>
            <a:endParaRPr lang="de-AT" dirty="0"/>
          </a:p>
          <a:p>
            <a:pPr lvl="0"/>
            <a:endParaRPr lang="de-AT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1A87568-830B-6F6F-9BCB-DE487AA47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46" y="2338099"/>
            <a:ext cx="7917866" cy="46257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E03ECB-C773-3B6D-AB5F-1630FC650F1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AT" sz="1500" dirty="0"/>
              <a:t>2) Anzahl der Kunden in New York und Boston (1 Punkt)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136326-F905-5167-E2DF-D4D483626E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89240"/>
          </a:xfrm>
        </p:spPr>
        <p:txBody>
          <a:bodyPr/>
          <a:lstStyle/>
          <a:p>
            <a:pPr lvl="0"/>
            <a:r>
              <a:rPr lang="de-AT" dirty="0"/>
              <a:t>Lösung:</a:t>
            </a:r>
          </a:p>
          <a:p>
            <a:pPr lvl="0"/>
            <a:endParaRPr lang="de-AT" dirty="0"/>
          </a:p>
          <a:p>
            <a:pPr lvl="0"/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4506F21-6FFE-0BD2-F9E0-4816A188C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99" y="1873968"/>
            <a:ext cx="7272160" cy="47793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5B7CE-48A9-84E9-418D-B2D48973C8A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AT" sz="1500"/>
              <a:t>3) Anzahl der Kunden je Ort(1 Punkt)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32409E-C0D3-21E5-D19B-8C29023C94D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89240"/>
          </a:xfrm>
        </p:spPr>
        <p:txBody>
          <a:bodyPr/>
          <a:lstStyle/>
          <a:p>
            <a:pPr lvl="0"/>
            <a:r>
              <a:rPr lang="de-AT" dirty="0"/>
              <a:t>Lösung:</a:t>
            </a:r>
          </a:p>
          <a:p>
            <a:pPr lvl="0"/>
            <a:endParaRPr lang="de-AT" dirty="0"/>
          </a:p>
          <a:p>
            <a:pPr lvl="0"/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1C0105C-A3BC-6E17-EDF8-92C68C668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705" y="1938711"/>
            <a:ext cx="6408975" cy="51668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5A1F0D-DB8E-FDCB-E892-F6465063C6E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AT" sz="1500" dirty="0"/>
              <a:t>4) Alle Kunden (Kundennummer, Firma und Nachname),die in New York oder Boston ansässig sind. (1 Punkt)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BD703C-CB3C-D861-E716-FA39B681A7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89240"/>
          </a:xfrm>
        </p:spPr>
        <p:txBody>
          <a:bodyPr/>
          <a:lstStyle/>
          <a:p>
            <a:pPr lvl="0"/>
            <a:r>
              <a:rPr lang="de-AT" dirty="0"/>
              <a:t>Lösung:</a:t>
            </a:r>
          </a:p>
          <a:p>
            <a:pPr lvl="0"/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B30088B-9587-58AA-ECFC-B3694ADB5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47" y="2375140"/>
            <a:ext cx="8177653" cy="47273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13981-624E-C9BC-55C2-B41DF38BDB3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AT" sz="1500" dirty="0"/>
              <a:t>5) Bestellungen (Bestellnummer, Bestelldatum und Bestellstatus) aller Kunden (1 Punkt)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864E58-DCCC-27E0-97EA-2ECABA05FCB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89240"/>
          </a:xfrm>
        </p:spPr>
        <p:txBody>
          <a:bodyPr/>
          <a:lstStyle/>
          <a:p>
            <a:pPr lvl="0"/>
            <a:r>
              <a:rPr lang="de-AT" dirty="0"/>
              <a:t>Lösung:</a:t>
            </a:r>
          </a:p>
          <a:p>
            <a:pPr lvl="0"/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1884CF-D5CD-6E19-DC51-4DC7977D8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01" y="2373735"/>
            <a:ext cx="7974116" cy="43897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D1297-2C7B-BF1D-F36F-79CFCB32174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AT" sz="1500"/>
              <a:t>6) Alle neuen Bestellungen (1 Punkt)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B9868A-DC26-66C4-64A2-5ED67F98D79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89240"/>
          </a:xfrm>
        </p:spPr>
        <p:txBody>
          <a:bodyPr/>
          <a:lstStyle/>
          <a:p>
            <a:pPr lvl="0"/>
            <a:r>
              <a:rPr lang="de-AT" dirty="0"/>
              <a:t>Lösung:</a:t>
            </a:r>
          </a:p>
          <a:p>
            <a:pPr lvl="0"/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F9C037B-CD71-6948-5B6E-D92D4067D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59" y="2455266"/>
            <a:ext cx="8628882" cy="51044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0464C-32CA-A2E8-5A3D-E50C0CF3338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AT" sz="1500"/>
              <a:t>7) Alle Kunden, die eine neue Bestellung haben(1 Punkt)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86E7AC-C596-8E43-03A4-45F0AB23E37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48360" y="1769040"/>
            <a:ext cx="9071640" cy="4989240"/>
          </a:xfrm>
        </p:spPr>
        <p:txBody>
          <a:bodyPr/>
          <a:lstStyle/>
          <a:p>
            <a:pPr lvl="0"/>
            <a:r>
              <a:rPr lang="de-AT" dirty="0"/>
              <a:t>Lösung:</a:t>
            </a:r>
          </a:p>
          <a:p>
            <a:pPr lvl="0"/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5AD3990-D3E7-9E8A-6725-D548D024D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99" y="2406916"/>
            <a:ext cx="8580676" cy="49892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0C8E2-B34A-A9AE-0D26-41A07915D2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AT" sz="1500"/>
              <a:t>8) Alle Artikel, die zu einer Bestellung gehören (egal welcher Status). Jeder Artikel soll einmal ausgegeben werden (1 Punkt)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F52B48-479B-2B68-C575-5F3880F66A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89240"/>
          </a:xfrm>
        </p:spPr>
        <p:txBody>
          <a:bodyPr/>
          <a:lstStyle/>
          <a:p>
            <a:pPr lvl="0"/>
            <a:r>
              <a:rPr lang="de-AT"/>
              <a:t>Lösung: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Benutzerdefiniert</PresentationFormat>
  <Paragraphs>38</Paragraphs>
  <Slides>12</Slides>
  <Notes>10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StarSymbol</vt:lpstr>
      <vt:lpstr>Times New Roman</vt:lpstr>
      <vt:lpstr>Standard</vt:lpstr>
      <vt:lpstr>Arbeitsblatt: SQL-Statements</vt:lpstr>
      <vt:lpstr>1) Mitarbeiter, die als Ort Redmond oder Seattle angegeben haben (1 Punkt)</vt:lpstr>
      <vt:lpstr>2) Anzahl der Kunden in New York und Boston (1 Punkt)</vt:lpstr>
      <vt:lpstr>3) Anzahl der Kunden je Ort(1 Punkt)</vt:lpstr>
      <vt:lpstr>4) Alle Kunden (Kundennummer, Firma und Nachname),die in New York oder Boston ansässig sind. (1 Punkt)</vt:lpstr>
      <vt:lpstr>5) Bestellungen (Bestellnummer, Bestelldatum und Bestellstatus) aller Kunden (1 Punkt)</vt:lpstr>
      <vt:lpstr>6) Alle neuen Bestellungen (1 Punkt)</vt:lpstr>
      <vt:lpstr>7) Alle Kunden, die eine neue Bestellung haben(1 Punkt)</vt:lpstr>
      <vt:lpstr>8) Alle Artikel, die zu einer Bestellung gehören (egal welcher Status). Jeder Artikel soll einmal ausgegeben werden (1 Punkt)</vt:lpstr>
      <vt:lpstr>9) Anzahl der Bestellungen je Kunde (2 Punkte)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Arbeitsblatt: SQL-Statements</dc:title>
  <dc:creator>Burak Coskun</dc:creator>
  <cp:lastModifiedBy>Burak Coskun</cp:lastModifiedBy>
  <cp:revision>19</cp:revision>
  <dcterms:created xsi:type="dcterms:W3CDTF">2012-02-19T23:46:39Z</dcterms:created>
  <dcterms:modified xsi:type="dcterms:W3CDTF">2022-10-05T11:13:40Z</dcterms:modified>
</cp:coreProperties>
</file>