
<file path=[Content_Types].xml><?xml version="1.0" encoding="utf-8"?>
<Types xmlns="http://schemas.openxmlformats.org/package/2006/content-types">
  <Default Extension="glb" ContentType="model/gltf.binary"/>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1" r:id="rId6"/>
    <p:sldId id="260" r:id="rId7"/>
    <p:sldId id="261" r:id="rId8"/>
    <p:sldId id="262" r:id="rId9"/>
    <p:sldId id="263" r:id="rId10"/>
    <p:sldId id="264" r:id="rId11"/>
    <p:sldId id="265" r:id="rId12"/>
    <p:sldId id="266" r:id="rId13"/>
    <p:sldId id="268" r:id="rId14"/>
    <p:sldId id="270"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7CBC8-EFD9-473C-8374-5271761736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BA0E71-1890-4941-AF92-9D8796AB2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230F2C-7A80-4B76-8BF4-43C1FC537B8E}"/>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591AD063-772F-447A-A443-CA48BA4E9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51184C-56E9-4580-B03B-707B606F04FD}"/>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129380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03B7E-85A4-4A72-B49C-BCD869E8B80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3AEA6E-7BFA-438B-82A1-F360C4E03F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A31A73-42ED-4602-AB84-C47EE85E22CD}"/>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109EDECD-714A-4343-BB2F-BB2EC691F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A3F3F1-B6E5-446C-8C98-A7BC3AD8EF18}"/>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139497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826D98-48D3-4769-AF49-B130FA4B3A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A7D8B1-EA90-4294-945D-9F5E960D89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5FEDE3-0C04-4A7A-9DF0-9F10DA71B37C}"/>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7EA57493-20C4-4F06-A0E8-93CB0F577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FC5217-1366-4AD8-9DED-250C9442BE9C}"/>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21599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B402B-85DC-4CC5-9727-4938FAAC2E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7C9D15-C100-4C07-8B9F-1B66B81CF7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DD9303-7364-42D3-BA6C-98BA9E16C51F}"/>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5024CDE5-38F1-4D19-9000-98347BFC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53D54F-321B-415D-9861-FA1D3A468EBB}"/>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22834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48FAC-5392-44E0-B9CB-96CCAA68E5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60859F-8CF3-4BF4-B413-95D079896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6776C5-A4C3-416B-B3D3-218F5785EBA5}"/>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F6A05D9A-026D-42EA-9D8E-97C347053D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87E82C-777A-4455-8CD4-D5E22E9BF029}"/>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153909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1A2E6-58D6-4879-B121-71473E23D9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716FAB-5D95-47AD-B8AD-4409F7C4DF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D5EE1A8-4D19-4F0A-963E-A29ADF1D57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E1586E6-94D5-4153-A841-50FB3E2D9BD5}"/>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2AE69DAF-ED3A-4747-9B9D-E4C438935D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AED9AB-9880-4383-B1E7-2B7F583F2B63}"/>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428381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84F66-F3C5-4095-AB81-0F53C1A1E8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4DF26-3C19-4F8D-B3DB-CCA969D96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90B0EE-4B6A-4F52-AF36-74FBE7247D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9652E7-9853-41E5-B9FE-6C2A72A98D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A0947E-5F8F-437F-8A3F-90589ADEC6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94C713-F452-4709-B4BE-3FB63EC390BB}"/>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8" name="页脚占位符 7">
            <a:extLst>
              <a:ext uri="{FF2B5EF4-FFF2-40B4-BE49-F238E27FC236}">
                <a16:creationId xmlns:a16="http://schemas.microsoft.com/office/drawing/2014/main" id="{EEB343BF-A30A-4BFF-A7B2-B977F92250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3B29950-C09C-4C8F-9CB6-83CC5F4CA31A}"/>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279352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3D68-3B5F-48BC-BFED-E895FD3B35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884048-AF8D-4919-8C4F-15C139428E13}"/>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4" name="页脚占位符 3">
            <a:extLst>
              <a:ext uri="{FF2B5EF4-FFF2-40B4-BE49-F238E27FC236}">
                <a16:creationId xmlns:a16="http://schemas.microsoft.com/office/drawing/2014/main" id="{2BB638E1-14C2-49F0-A83F-F3D4D9363D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5AE2DAC-2903-40E1-891F-E48DCBEECE20}"/>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145164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6AF6D4-0DB9-4D2A-9B03-C18BD0743D4D}"/>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3" name="页脚占位符 2">
            <a:extLst>
              <a:ext uri="{FF2B5EF4-FFF2-40B4-BE49-F238E27FC236}">
                <a16:creationId xmlns:a16="http://schemas.microsoft.com/office/drawing/2014/main" id="{493A3922-2558-42E7-A3C5-9C88584E9C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5B8780-3D90-49CE-91CD-67E6EC32DE9D}"/>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241019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62D31-8C7B-471E-BEA7-17C9E5FFF8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0F5C91-6B39-4C3E-B16A-BC7A0A3B5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20FD767-420D-498C-ACAB-3A81E2831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DBD395-67B1-48C9-95CD-40CABF93A462}"/>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162D4108-9511-4CD2-9886-0CB76C7FF1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75C044-C494-4A73-A99E-E41A4D44B77F}"/>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119571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EF851-4D84-49F8-B663-708744CC46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5A7FD8-42FB-4486-99BD-C928E7599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A8E921-494C-4B80-BF31-A7131753D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D56C72-89EF-4E52-B0B2-659B233A05FA}"/>
              </a:ext>
            </a:extLst>
          </p:cNvPr>
          <p:cNvSpPr>
            <a:spLocks noGrp="1"/>
          </p:cNvSpPr>
          <p:nvPr>
            <p:ph type="dt" sz="half" idx="10"/>
          </p:nvPr>
        </p:nvSpPr>
        <p:spPr/>
        <p:txBody>
          <a:bodyPr/>
          <a:lstStyle/>
          <a:p>
            <a:fld id="{F84BB15C-0B49-4A88-92B1-5D9FE1400894}"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6ED281CD-B9E9-4C88-A7EA-D1D234D7CD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329D73-020B-487B-A17C-17F08F202FDA}"/>
              </a:ext>
            </a:extLst>
          </p:cNvPr>
          <p:cNvSpPr>
            <a:spLocks noGrp="1"/>
          </p:cNvSpPr>
          <p:nvPr>
            <p:ph type="sldNum" sz="quarter" idx="12"/>
          </p:nvPr>
        </p:nvSpPr>
        <p:spPr/>
        <p:txBody>
          <a:body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48169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027A24-87E8-4F9E-B517-94EB7F714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E2592A-B4CC-4323-A479-41009B215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127564-0334-43AE-9DF7-813082467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BB15C-0B49-4A88-92B1-5D9FE1400894}"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091E46EA-5BC4-4623-8994-80306F39F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D61D89-8016-4FFA-AEAF-42164A84D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EF18E-AC0E-4909-8244-53F24477B55D}" type="slidenum">
              <a:rPr lang="zh-CN" altLang="en-US" smtClean="0"/>
              <a:t>‹#›</a:t>
            </a:fld>
            <a:endParaRPr lang="zh-CN" altLang="en-US"/>
          </a:p>
        </p:txBody>
      </p:sp>
    </p:spTree>
    <p:extLst>
      <p:ext uri="{BB962C8B-B14F-4D97-AF65-F5344CB8AC3E}">
        <p14:creationId xmlns:p14="http://schemas.microsoft.com/office/powerpoint/2010/main" val="4269678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17/06/relationships/model3d" Target="../media/model3d1.glb"/><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FB064-BD00-462E-A789-B4A48CC1E544}"/>
              </a:ext>
            </a:extLst>
          </p:cNvPr>
          <p:cNvSpPr>
            <a:spLocks noGrp="1"/>
          </p:cNvSpPr>
          <p:nvPr>
            <p:ph type="ctrTitle"/>
          </p:nvPr>
        </p:nvSpPr>
        <p:spPr/>
        <p:txBody>
          <a:bodyPr>
            <a:normAutofit/>
          </a:bodyPr>
          <a:lstStyle/>
          <a:p>
            <a:r>
              <a:rPr lang="en-US" altLang="zh-CN" sz="4800" dirty="0"/>
              <a:t>Using Parallel tools to accelerate drone’s mapping system</a:t>
            </a:r>
            <a:endParaRPr lang="zh-CN" altLang="en-US" sz="4800" dirty="0"/>
          </a:p>
        </p:txBody>
      </p:sp>
      <p:sp>
        <p:nvSpPr>
          <p:cNvPr id="3" name="副标题 2">
            <a:extLst>
              <a:ext uri="{FF2B5EF4-FFF2-40B4-BE49-F238E27FC236}">
                <a16:creationId xmlns:a16="http://schemas.microsoft.com/office/drawing/2014/main" id="{D15E400E-BF87-4D70-902F-C217A4AFFF0B}"/>
              </a:ext>
            </a:extLst>
          </p:cNvPr>
          <p:cNvSpPr>
            <a:spLocks noGrp="1"/>
          </p:cNvSpPr>
          <p:nvPr>
            <p:ph type="subTitle" idx="1"/>
          </p:nvPr>
        </p:nvSpPr>
        <p:spPr/>
        <p:txBody>
          <a:bodyPr/>
          <a:lstStyle/>
          <a:p>
            <a:r>
              <a:rPr lang="en-US" altLang="zh-CN" dirty="0"/>
              <a:t>Peiqing Chen</a:t>
            </a:r>
          </a:p>
          <a:p>
            <a:r>
              <a:rPr lang="en-US" altLang="zh-CN" dirty="0" err="1"/>
              <a:t>Yuxiao</a:t>
            </a:r>
            <a:r>
              <a:rPr lang="en-US" altLang="zh-CN" dirty="0"/>
              <a:t> Luo</a:t>
            </a:r>
            <a:endParaRPr lang="zh-CN" altLang="en-US" dirty="0"/>
          </a:p>
        </p:txBody>
      </p:sp>
    </p:spTree>
    <p:extLst>
      <p:ext uri="{BB962C8B-B14F-4D97-AF65-F5344CB8AC3E}">
        <p14:creationId xmlns:p14="http://schemas.microsoft.com/office/powerpoint/2010/main" val="366879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55CA2D-4742-47B4-9793-DDB597DC8F92}"/>
              </a:ext>
            </a:extLst>
          </p:cNvPr>
          <p:cNvSpPr txBox="1"/>
          <p:nvPr/>
        </p:nvSpPr>
        <p:spPr>
          <a:xfrm>
            <a:off x="5356855" y="5591175"/>
            <a:ext cx="1478290" cy="369332"/>
          </a:xfrm>
          <a:prstGeom prst="rect">
            <a:avLst/>
          </a:prstGeom>
          <a:noFill/>
        </p:spPr>
        <p:txBody>
          <a:bodyPr wrap="none" rtlCol="0">
            <a:spAutoFit/>
          </a:bodyPr>
          <a:lstStyle/>
          <a:p>
            <a:r>
              <a:rPr lang="en-US" altLang="zh-CN" dirty="0"/>
              <a:t>Thread # = 5</a:t>
            </a:r>
            <a:endParaRPr lang="zh-CN" altLang="en-US" dirty="0"/>
          </a:p>
        </p:txBody>
      </p:sp>
      <p:pic>
        <p:nvPicPr>
          <p:cNvPr id="3" name="图片 2">
            <a:extLst>
              <a:ext uri="{FF2B5EF4-FFF2-40B4-BE49-F238E27FC236}">
                <a16:creationId xmlns:a16="http://schemas.microsoft.com/office/drawing/2014/main" id="{251783E5-AA7C-4A75-B6F6-8F0F10EA5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91" y="1680058"/>
            <a:ext cx="11514818" cy="3497883"/>
          </a:xfrm>
          <a:prstGeom prst="rect">
            <a:avLst/>
          </a:prstGeom>
        </p:spPr>
      </p:pic>
      <p:sp>
        <p:nvSpPr>
          <p:cNvPr id="7" name="思想气泡: 云 6">
            <a:extLst>
              <a:ext uri="{FF2B5EF4-FFF2-40B4-BE49-F238E27FC236}">
                <a16:creationId xmlns:a16="http://schemas.microsoft.com/office/drawing/2014/main" id="{B06E98C1-F75B-4F60-A961-3A7F369BDC56}"/>
              </a:ext>
            </a:extLst>
          </p:cNvPr>
          <p:cNvSpPr/>
          <p:nvPr/>
        </p:nvSpPr>
        <p:spPr>
          <a:xfrm>
            <a:off x="8596765" y="347662"/>
            <a:ext cx="2861810" cy="1552575"/>
          </a:xfrm>
          <a:prstGeom prst="cloudCallout">
            <a:avLst>
              <a:gd name="adj1" fmla="val -61438"/>
              <a:gd name="adj2" fmla="val 594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Pay attention to the runtime distribution between threads</a:t>
            </a:r>
            <a:endParaRPr lang="zh-CN" altLang="en-US" dirty="0">
              <a:solidFill>
                <a:schemeClr val="tx1"/>
              </a:solidFill>
            </a:endParaRPr>
          </a:p>
        </p:txBody>
      </p:sp>
    </p:spTree>
    <p:extLst>
      <p:ext uri="{BB962C8B-B14F-4D97-AF65-F5344CB8AC3E}">
        <p14:creationId xmlns:p14="http://schemas.microsoft.com/office/powerpoint/2010/main" val="4045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55CA2D-4742-47B4-9793-DDB597DC8F92}"/>
              </a:ext>
            </a:extLst>
          </p:cNvPr>
          <p:cNvSpPr txBox="1"/>
          <p:nvPr/>
        </p:nvSpPr>
        <p:spPr>
          <a:xfrm>
            <a:off x="5356855" y="5591175"/>
            <a:ext cx="1478290" cy="369332"/>
          </a:xfrm>
          <a:prstGeom prst="rect">
            <a:avLst/>
          </a:prstGeom>
          <a:noFill/>
        </p:spPr>
        <p:txBody>
          <a:bodyPr wrap="none" rtlCol="0">
            <a:spAutoFit/>
          </a:bodyPr>
          <a:lstStyle/>
          <a:p>
            <a:r>
              <a:rPr lang="en-US" altLang="zh-CN" dirty="0"/>
              <a:t>Thread # = 6</a:t>
            </a:r>
            <a:endParaRPr lang="zh-CN" altLang="en-US" dirty="0"/>
          </a:p>
        </p:txBody>
      </p:sp>
      <p:pic>
        <p:nvPicPr>
          <p:cNvPr id="8" name="图片 7">
            <a:extLst>
              <a:ext uri="{FF2B5EF4-FFF2-40B4-BE49-F238E27FC236}">
                <a16:creationId xmlns:a16="http://schemas.microsoft.com/office/drawing/2014/main" id="{1ED98241-1AB2-46D3-A588-9B6225BD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77" y="1668627"/>
            <a:ext cx="11598645" cy="3520745"/>
          </a:xfrm>
          <a:prstGeom prst="rect">
            <a:avLst/>
          </a:prstGeom>
        </p:spPr>
      </p:pic>
      <p:sp>
        <p:nvSpPr>
          <p:cNvPr id="4" name="思想气泡: 云 3">
            <a:extLst>
              <a:ext uri="{FF2B5EF4-FFF2-40B4-BE49-F238E27FC236}">
                <a16:creationId xmlns:a16="http://schemas.microsoft.com/office/drawing/2014/main" id="{7E5D5AD1-440F-4AA1-80CA-102F3618998A}"/>
              </a:ext>
            </a:extLst>
          </p:cNvPr>
          <p:cNvSpPr/>
          <p:nvPr/>
        </p:nvSpPr>
        <p:spPr>
          <a:xfrm>
            <a:off x="8596765" y="347662"/>
            <a:ext cx="2861810" cy="1552575"/>
          </a:xfrm>
          <a:prstGeom prst="cloudCallout">
            <a:avLst>
              <a:gd name="adj1" fmla="val -61438"/>
              <a:gd name="adj2" fmla="val 594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Pay attention to the runtime distribution between threads</a:t>
            </a:r>
            <a:endParaRPr lang="zh-CN" altLang="en-US" dirty="0">
              <a:solidFill>
                <a:schemeClr val="tx1"/>
              </a:solidFill>
            </a:endParaRPr>
          </a:p>
        </p:txBody>
      </p:sp>
    </p:spTree>
    <p:extLst>
      <p:ext uri="{BB962C8B-B14F-4D97-AF65-F5344CB8AC3E}">
        <p14:creationId xmlns:p14="http://schemas.microsoft.com/office/powerpoint/2010/main" val="18656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55CA2D-4742-47B4-9793-DDB597DC8F92}"/>
              </a:ext>
            </a:extLst>
          </p:cNvPr>
          <p:cNvSpPr txBox="1"/>
          <p:nvPr/>
        </p:nvSpPr>
        <p:spPr>
          <a:xfrm>
            <a:off x="5356855" y="5591175"/>
            <a:ext cx="1478290" cy="369332"/>
          </a:xfrm>
          <a:prstGeom prst="rect">
            <a:avLst/>
          </a:prstGeom>
          <a:noFill/>
        </p:spPr>
        <p:txBody>
          <a:bodyPr wrap="none" rtlCol="0">
            <a:spAutoFit/>
          </a:bodyPr>
          <a:lstStyle/>
          <a:p>
            <a:r>
              <a:rPr lang="en-US" altLang="zh-CN" dirty="0"/>
              <a:t>Thread # = 8</a:t>
            </a:r>
            <a:endParaRPr lang="zh-CN" altLang="en-US" dirty="0"/>
          </a:p>
        </p:txBody>
      </p:sp>
      <p:pic>
        <p:nvPicPr>
          <p:cNvPr id="3" name="图片 2">
            <a:extLst>
              <a:ext uri="{FF2B5EF4-FFF2-40B4-BE49-F238E27FC236}">
                <a16:creationId xmlns:a16="http://schemas.microsoft.com/office/drawing/2014/main" id="{084C1C41-C90D-4172-8679-499B00ED9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11" y="1695300"/>
            <a:ext cx="11499577" cy="3467400"/>
          </a:xfrm>
          <a:prstGeom prst="rect">
            <a:avLst/>
          </a:prstGeom>
        </p:spPr>
      </p:pic>
      <p:sp>
        <p:nvSpPr>
          <p:cNvPr id="4" name="思想气泡: 云 3">
            <a:extLst>
              <a:ext uri="{FF2B5EF4-FFF2-40B4-BE49-F238E27FC236}">
                <a16:creationId xmlns:a16="http://schemas.microsoft.com/office/drawing/2014/main" id="{B773865B-3A8B-454B-9692-C4634E6E9E94}"/>
              </a:ext>
            </a:extLst>
          </p:cNvPr>
          <p:cNvSpPr/>
          <p:nvPr/>
        </p:nvSpPr>
        <p:spPr>
          <a:xfrm>
            <a:off x="8596765" y="347662"/>
            <a:ext cx="2861810" cy="1552575"/>
          </a:xfrm>
          <a:prstGeom prst="cloudCallout">
            <a:avLst>
              <a:gd name="adj1" fmla="val -61438"/>
              <a:gd name="adj2" fmla="val 594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Pay attention to the runtime distribution between threads</a:t>
            </a:r>
            <a:endParaRPr lang="zh-CN" altLang="en-US" dirty="0">
              <a:solidFill>
                <a:schemeClr val="tx1"/>
              </a:solidFill>
            </a:endParaRPr>
          </a:p>
        </p:txBody>
      </p:sp>
    </p:spTree>
    <p:extLst>
      <p:ext uri="{BB962C8B-B14F-4D97-AF65-F5344CB8AC3E}">
        <p14:creationId xmlns:p14="http://schemas.microsoft.com/office/powerpoint/2010/main" val="364716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思想气泡: 云 3">
            <a:extLst>
              <a:ext uri="{FF2B5EF4-FFF2-40B4-BE49-F238E27FC236}">
                <a16:creationId xmlns:a16="http://schemas.microsoft.com/office/drawing/2014/main" id="{B773865B-3A8B-454B-9692-C4634E6E9E94}"/>
              </a:ext>
            </a:extLst>
          </p:cNvPr>
          <p:cNvSpPr/>
          <p:nvPr/>
        </p:nvSpPr>
        <p:spPr>
          <a:xfrm>
            <a:off x="8596765" y="347662"/>
            <a:ext cx="2861810" cy="1552575"/>
          </a:xfrm>
          <a:prstGeom prst="cloudCallout">
            <a:avLst>
              <a:gd name="adj1" fmla="val -61438"/>
              <a:gd name="adj2" fmla="val 594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Pay attention to the runtime distribution between threads</a:t>
            </a:r>
            <a:endParaRPr lang="zh-CN" altLang="en-US" dirty="0">
              <a:solidFill>
                <a:schemeClr val="tx1"/>
              </a:solidFill>
            </a:endParaRPr>
          </a:p>
        </p:txBody>
      </p:sp>
      <p:sp>
        <p:nvSpPr>
          <p:cNvPr id="5" name="文本框 4">
            <a:extLst>
              <a:ext uri="{FF2B5EF4-FFF2-40B4-BE49-F238E27FC236}">
                <a16:creationId xmlns:a16="http://schemas.microsoft.com/office/drawing/2014/main" id="{9D2904D6-4AFC-4858-99B8-765566AB091A}"/>
              </a:ext>
            </a:extLst>
          </p:cNvPr>
          <p:cNvSpPr txBox="1"/>
          <p:nvPr/>
        </p:nvSpPr>
        <p:spPr>
          <a:xfrm>
            <a:off x="5356855" y="5591175"/>
            <a:ext cx="1600118" cy="369332"/>
          </a:xfrm>
          <a:prstGeom prst="rect">
            <a:avLst/>
          </a:prstGeom>
          <a:noFill/>
        </p:spPr>
        <p:txBody>
          <a:bodyPr wrap="none" rtlCol="0">
            <a:spAutoFit/>
          </a:bodyPr>
          <a:lstStyle/>
          <a:p>
            <a:r>
              <a:rPr lang="en-US" altLang="zh-CN" dirty="0"/>
              <a:t>Thread # = 10</a:t>
            </a:r>
            <a:endParaRPr lang="zh-CN" altLang="en-US" dirty="0"/>
          </a:p>
        </p:txBody>
      </p:sp>
      <p:pic>
        <p:nvPicPr>
          <p:cNvPr id="7" name="图片 6">
            <a:extLst>
              <a:ext uri="{FF2B5EF4-FFF2-40B4-BE49-F238E27FC236}">
                <a16:creationId xmlns:a16="http://schemas.microsoft.com/office/drawing/2014/main" id="{DB938F86-7698-4B54-A1DD-D27B9AF1B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0" y="1668627"/>
            <a:ext cx="11530059" cy="3520745"/>
          </a:xfrm>
          <a:prstGeom prst="rect">
            <a:avLst/>
          </a:prstGeom>
        </p:spPr>
      </p:pic>
    </p:spTree>
    <p:extLst>
      <p:ext uri="{BB962C8B-B14F-4D97-AF65-F5344CB8AC3E}">
        <p14:creationId xmlns:p14="http://schemas.microsoft.com/office/powerpoint/2010/main" val="240857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55CA2D-4742-47B4-9793-DDB597DC8F92}"/>
              </a:ext>
            </a:extLst>
          </p:cNvPr>
          <p:cNvSpPr txBox="1"/>
          <p:nvPr/>
        </p:nvSpPr>
        <p:spPr>
          <a:xfrm>
            <a:off x="4612259" y="5495925"/>
            <a:ext cx="2967479" cy="646331"/>
          </a:xfrm>
          <a:prstGeom prst="rect">
            <a:avLst/>
          </a:prstGeom>
          <a:noFill/>
        </p:spPr>
        <p:txBody>
          <a:bodyPr wrap="none" rtlCol="0">
            <a:spAutoFit/>
          </a:bodyPr>
          <a:lstStyle/>
          <a:p>
            <a:pPr algn="ctr"/>
            <a:r>
              <a:rPr lang="en-US" altLang="zh-CN" dirty="0"/>
              <a:t>Thread # = 40</a:t>
            </a:r>
          </a:p>
          <a:p>
            <a:pPr algn="ctr"/>
            <a:r>
              <a:rPr lang="en-US" altLang="zh-CN" dirty="0"/>
              <a:t>Using all available CPU units</a:t>
            </a:r>
            <a:endParaRPr lang="zh-CN" altLang="en-US" dirty="0"/>
          </a:p>
        </p:txBody>
      </p:sp>
      <p:pic>
        <p:nvPicPr>
          <p:cNvPr id="8" name="图片 7">
            <a:extLst>
              <a:ext uri="{FF2B5EF4-FFF2-40B4-BE49-F238E27FC236}">
                <a16:creationId xmlns:a16="http://schemas.microsoft.com/office/drawing/2014/main" id="{50AEA46C-ACD1-4058-BF35-81EA5A66E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0" y="1676248"/>
            <a:ext cx="11522439" cy="3505504"/>
          </a:xfrm>
          <a:prstGeom prst="rect">
            <a:avLst/>
          </a:prstGeom>
        </p:spPr>
      </p:pic>
      <p:sp>
        <p:nvSpPr>
          <p:cNvPr id="4" name="思想气泡: 云 3">
            <a:extLst>
              <a:ext uri="{FF2B5EF4-FFF2-40B4-BE49-F238E27FC236}">
                <a16:creationId xmlns:a16="http://schemas.microsoft.com/office/drawing/2014/main" id="{CC2F0AB7-AD91-42F9-BC40-CBA9E01C802D}"/>
              </a:ext>
            </a:extLst>
          </p:cNvPr>
          <p:cNvSpPr/>
          <p:nvPr/>
        </p:nvSpPr>
        <p:spPr>
          <a:xfrm>
            <a:off x="2838450" y="347662"/>
            <a:ext cx="8620125" cy="1552575"/>
          </a:xfrm>
          <a:prstGeom prst="cloudCallout">
            <a:avLst>
              <a:gd name="adj1" fmla="val -32488"/>
              <a:gd name="adj2" fmla="val 88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Observation: using guided scheduling, the distribution of iterations for different workers varies. </a:t>
            </a:r>
            <a:endParaRPr lang="zh-CN" altLang="en-US" dirty="0">
              <a:solidFill>
                <a:schemeClr val="tx1"/>
              </a:solidFill>
            </a:endParaRPr>
          </a:p>
        </p:txBody>
      </p:sp>
      <p:sp>
        <p:nvSpPr>
          <p:cNvPr id="11" name="卷形: 垂直 10">
            <a:extLst>
              <a:ext uri="{FF2B5EF4-FFF2-40B4-BE49-F238E27FC236}">
                <a16:creationId xmlns:a16="http://schemas.microsoft.com/office/drawing/2014/main" id="{0642DFF6-2EF8-4AE9-B124-E237B9912BED}"/>
              </a:ext>
            </a:extLst>
          </p:cNvPr>
          <p:cNvSpPr/>
          <p:nvPr/>
        </p:nvSpPr>
        <p:spPr>
          <a:xfrm>
            <a:off x="7486649" y="4026770"/>
            <a:ext cx="4543426" cy="262413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dirty="0">
                <a:solidFill>
                  <a:schemeClr val="bg1"/>
                </a:solidFill>
                <a:effectLst/>
                <a:latin typeface="Helvetica" panose="020B0604020202020204" pitchFamily="34" charset="0"/>
              </a:rPr>
              <a:t>The guided scheduling type is appropriate when the iterations are poorly balanced between each other. The initial chunks are larger, because they reduce overhead. The smaller chunks fills the schedule towards the end of the computation and improve load balancing. This scheduling type is especially appropriate when poor load balancing occurs toward the end of the computation.</a:t>
            </a:r>
            <a:endParaRPr lang="zh-CN" altLang="en-US" sz="1400" dirty="0">
              <a:solidFill>
                <a:schemeClr val="bg1"/>
              </a:solidFill>
            </a:endParaRPr>
          </a:p>
        </p:txBody>
      </p:sp>
      <p:pic>
        <p:nvPicPr>
          <p:cNvPr id="13" name="图片 12">
            <a:extLst>
              <a:ext uri="{FF2B5EF4-FFF2-40B4-BE49-F238E27FC236}">
                <a16:creationId xmlns:a16="http://schemas.microsoft.com/office/drawing/2014/main" id="{1E155FA5-C395-4E99-8F26-CCF075ED9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414" y="4699566"/>
            <a:ext cx="7163421" cy="1592718"/>
          </a:xfrm>
          <a:prstGeom prst="rect">
            <a:avLst/>
          </a:prstGeom>
        </p:spPr>
      </p:pic>
    </p:spTree>
    <p:extLst>
      <p:ext uri="{BB962C8B-B14F-4D97-AF65-F5344CB8AC3E}">
        <p14:creationId xmlns:p14="http://schemas.microsoft.com/office/powerpoint/2010/main" val="253414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卷形: 垂直 10">
            <a:extLst>
              <a:ext uri="{FF2B5EF4-FFF2-40B4-BE49-F238E27FC236}">
                <a16:creationId xmlns:a16="http://schemas.microsoft.com/office/drawing/2014/main" id="{0642DFF6-2EF8-4AE9-B124-E237B9912BED}"/>
              </a:ext>
            </a:extLst>
          </p:cNvPr>
          <p:cNvSpPr/>
          <p:nvPr/>
        </p:nvSpPr>
        <p:spPr>
          <a:xfrm>
            <a:off x="3481386" y="3429000"/>
            <a:ext cx="4543426" cy="262413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dirty="0">
                <a:solidFill>
                  <a:schemeClr val="bg1"/>
                </a:solidFill>
                <a:effectLst/>
                <a:latin typeface="Helvetica" panose="020B0604020202020204" pitchFamily="34" charset="0"/>
              </a:rPr>
              <a:t>The guided scheduling type is appropriate when the iterations are poorly balanced between each other. The initial chunks are larger, because they reduce overhead. The smaller chunks fills the schedule towards the end of the computation and improve load balancing. This scheduling type is especially appropriate when poor load balancing occurs toward the end of the computation.</a:t>
            </a:r>
            <a:endParaRPr lang="zh-CN" altLang="en-US" sz="1400" dirty="0">
              <a:solidFill>
                <a:schemeClr val="bg1"/>
              </a:solidFill>
            </a:endParaRPr>
          </a:p>
        </p:txBody>
      </p:sp>
      <p:pic>
        <p:nvPicPr>
          <p:cNvPr id="13" name="图片 12">
            <a:extLst>
              <a:ext uri="{FF2B5EF4-FFF2-40B4-BE49-F238E27FC236}">
                <a16:creationId xmlns:a16="http://schemas.microsoft.com/office/drawing/2014/main" id="{1E155FA5-C395-4E99-8F26-CCF075ED9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380" y="1070541"/>
            <a:ext cx="8251239" cy="1834584"/>
          </a:xfrm>
          <a:prstGeom prst="rect">
            <a:avLst/>
          </a:prstGeom>
        </p:spPr>
      </p:pic>
      <p:sp>
        <p:nvSpPr>
          <p:cNvPr id="14" name="矩形: 圆角 13">
            <a:extLst>
              <a:ext uri="{FF2B5EF4-FFF2-40B4-BE49-F238E27FC236}">
                <a16:creationId xmlns:a16="http://schemas.microsoft.com/office/drawing/2014/main" id="{2D11F15D-E37A-4765-9042-C441102E2711}"/>
              </a:ext>
            </a:extLst>
          </p:cNvPr>
          <p:cNvSpPr/>
          <p:nvPr/>
        </p:nvSpPr>
        <p:spPr>
          <a:xfrm>
            <a:off x="2081211" y="2105025"/>
            <a:ext cx="1652589" cy="4857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49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0511-9925-4898-A004-B764A7E6DE2E}"/>
              </a:ext>
            </a:extLst>
          </p:cNvPr>
          <p:cNvSpPr>
            <a:spLocks noGrp="1"/>
          </p:cNvSpPr>
          <p:nvPr>
            <p:ph type="title"/>
          </p:nvPr>
        </p:nvSpPr>
        <p:spPr/>
        <p:txBody>
          <a:bodyPr/>
          <a:lstStyle/>
          <a:p>
            <a:r>
              <a:rPr lang="en-US" altLang="zh-CN" dirty="0"/>
              <a:t>Background on </a:t>
            </a:r>
            <a:r>
              <a:rPr lang="en-US" altLang="zh-CN" dirty="0" err="1"/>
              <a:t>Octomap</a:t>
            </a:r>
            <a:endParaRPr lang="zh-CN" altLang="en-US" dirty="0"/>
          </a:p>
        </p:txBody>
      </p:sp>
      <p:sp>
        <p:nvSpPr>
          <p:cNvPr id="3" name="内容占位符 2">
            <a:extLst>
              <a:ext uri="{FF2B5EF4-FFF2-40B4-BE49-F238E27FC236}">
                <a16:creationId xmlns:a16="http://schemas.microsoft.com/office/drawing/2014/main" id="{F244C684-4294-44AC-A8D9-FAE73A6AE184}"/>
              </a:ext>
            </a:extLst>
          </p:cNvPr>
          <p:cNvSpPr>
            <a:spLocks noGrp="1"/>
          </p:cNvSpPr>
          <p:nvPr>
            <p:ph idx="1"/>
          </p:nvPr>
        </p:nvSpPr>
        <p:spPr>
          <a:xfrm>
            <a:off x="838200" y="1825625"/>
            <a:ext cx="5523868" cy="4351338"/>
          </a:xfrm>
        </p:spPr>
        <p:txBody>
          <a:bodyPr>
            <a:normAutofit/>
          </a:bodyPr>
          <a:lstStyle/>
          <a:p>
            <a:r>
              <a:rPr lang="en-US" altLang="zh-CN" sz="2400" dirty="0"/>
              <a:t>A drone’s mapping system that uses multi-level occupancy grid to represent the 3D space</a:t>
            </a:r>
          </a:p>
          <a:p>
            <a:endParaRPr lang="en-US" altLang="zh-CN" sz="2400" dirty="0"/>
          </a:p>
          <a:p>
            <a:r>
              <a:rPr lang="en-US" altLang="zh-CN" sz="2400" dirty="0"/>
              <a:t>Backend data structure: Octree. Supporting different resolution query  </a:t>
            </a:r>
          </a:p>
          <a:p>
            <a:endParaRPr lang="en-US" altLang="zh-CN" sz="2400" dirty="0"/>
          </a:p>
          <a:p>
            <a:r>
              <a:rPr lang="en-US" altLang="zh-CN" sz="2400" dirty="0"/>
              <a:t>Each node in the Octree has an occupancy probability (to denote how much free / occupied)</a:t>
            </a:r>
            <a:endParaRPr lang="zh-CN" altLang="en-US" sz="2400" dirty="0"/>
          </a:p>
        </p:txBody>
      </p:sp>
      <p:pic>
        <p:nvPicPr>
          <p:cNvPr id="4" name="图片 3">
            <a:extLst>
              <a:ext uri="{FF2B5EF4-FFF2-40B4-BE49-F238E27FC236}">
                <a16:creationId xmlns:a16="http://schemas.microsoft.com/office/drawing/2014/main" id="{61F23376-946A-467C-8835-A2DC340F8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860" y="3991087"/>
            <a:ext cx="2236972" cy="2591025"/>
          </a:xfrm>
          <a:prstGeom prst="rect">
            <a:avLst/>
          </a:prstGeom>
        </p:spPr>
      </p:pic>
      <p:pic>
        <p:nvPicPr>
          <p:cNvPr id="5" name="图片 4">
            <a:extLst>
              <a:ext uri="{FF2B5EF4-FFF2-40B4-BE49-F238E27FC236}">
                <a16:creationId xmlns:a16="http://schemas.microsoft.com/office/drawing/2014/main" id="{48AE7164-60D3-4CDB-BA84-1D81E9D8E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524" y="1400062"/>
            <a:ext cx="2674852" cy="2591025"/>
          </a:xfrm>
          <a:prstGeom prst="rect">
            <a:avLst/>
          </a:prstGeom>
        </p:spPr>
      </p:pic>
      <p:cxnSp>
        <p:nvCxnSpPr>
          <p:cNvPr id="6" name="直接箭头连接符 5">
            <a:extLst>
              <a:ext uri="{FF2B5EF4-FFF2-40B4-BE49-F238E27FC236}">
                <a16:creationId xmlns:a16="http://schemas.microsoft.com/office/drawing/2014/main" id="{59779483-B28E-4391-94F7-21A8506F2232}"/>
              </a:ext>
            </a:extLst>
          </p:cNvPr>
          <p:cNvCxnSpPr>
            <a:cxnSpLocks/>
          </p:cNvCxnSpPr>
          <p:nvPr/>
        </p:nvCxnSpPr>
        <p:spPr>
          <a:xfrm flipV="1">
            <a:off x="7623107" y="2895600"/>
            <a:ext cx="1604554" cy="4771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AEAF27E-4E97-4523-A584-F7E35D38A309}"/>
              </a:ext>
            </a:extLst>
          </p:cNvPr>
          <p:cNvSpPr txBox="1"/>
          <p:nvPr/>
        </p:nvSpPr>
        <p:spPr>
          <a:xfrm>
            <a:off x="6505786" y="3412893"/>
            <a:ext cx="1758815" cy="369332"/>
          </a:xfrm>
          <a:prstGeom prst="rect">
            <a:avLst/>
          </a:prstGeom>
          <a:noFill/>
        </p:spPr>
        <p:txBody>
          <a:bodyPr wrap="none" rtlCol="0">
            <a:spAutoFit/>
          </a:bodyPr>
          <a:lstStyle/>
          <a:p>
            <a:r>
              <a:rPr lang="en-US" altLang="zh-CN" dirty="0"/>
              <a:t>Occupied space</a:t>
            </a:r>
            <a:endParaRPr lang="zh-CN" altLang="en-US" dirty="0"/>
          </a:p>
        </p:txBody>
      </p:sp>
      <p:cxnSp>
        <p:nvCxnSpPr>
          <p:cNvPr id="8" name="直接箭头连接符 7">
            <a:extLst>
              <a:ext uri="{FF2B5EF4-FFF2-40B4-BE49-F238E27FC236}">
                <a16:creationId xmlns:a16="http://schemas.microsoft.com/office/drawing/2014/main" id="{91FF1430-3D09-41FA-AB23-8DA26BF0E873}"/>
              </a:ext>
            </a:extLst>
          </p:cNvPr>
          <p:cNvCxnSpPr>
            <a:cxnSpLocks/>
          </p:cNvCxnSpPr>
          <p:nvPr/>
        </p:nvCxnSpPr>
        <p:spPr>
          <a:xfrm flipH="1" flipV="1">
            <a:off x="9915525" y="2314575"/>
            <a:ext cx="1160791" cy="248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02C6058-2CAA-4BD8-BF29-3C91E0AB4067}"/>
              </a:ext>
            </a:extLst>
          </p:cNvPr>
          <p:cNvCxnSpPr>
            <a:cxnSpLocks/>
          </p:cNvCxnSpPr>
          <p:nvPr/>
        </p:nvCxnSpPr>
        <p:spPr>
          <a:xfrm>
            <a:off x="7743254" y="2472587"/>
            <a:ext cx="759261" cy="90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56319B9-AAE5-4C78-9C36-AE4D8AF9B13B}"/>
              </a:ext>
            </a:extLst>
          </p:cNvPr>
          <p:cNvSpPr txBox="1"/>
          <p:nvPr/>
        </p:nvSpPr>
        <p:spPr>
          <a:xfrm>
            <a:off x="6513801" y="1978525"/>
            <a:ext cx="1750800" cy="369332"/>
          </a:xfrm>
          <a:prstGeom prst="rect">
            <a:avLst/>
          </a:prstGeom>
          <a:noFill/>
        </p:spPr>
        <p:txBody>
          <a:bodyPr wrap="none" rtlCol="0">
            <a:spAutoFit/>
          </a:bodyPr>
          <a:lstStyle/>
          <a:p>
            <a:r>
              <a:rPr lang="en-US" altLang="zh-CN" dirty="0"/>
              <a:t>Unknown space</a:t>
            </a:r>
            <a:endParaRPr lang="zh-CN" altLang="en-US" dirty="0"/>
          </a:p>
        </p:txBody>
      </p:sp>
      <p:sp>
        <p:nvSpPr>
          <p:cNvPr id="11" name="文本框 10">
            <a:extLst>
              <a:ext uri="{FF2B5EF4-FFF2-40B4-BE49-F238E27FC236}">
                <a16:creationId xmlns:a16="http://schemas.microsoft.com/office/drawing/2014/main" id="{4BC814AC-A171-4A7A-A567-BBB630BFA6CB}"/>
              </a:ext>
            </a:extLst>
          </p:cNvPr>
          <p:cNvSpPr txBox="1"/>
          <p:nvPr/>
        </p:nvSpPr>
        <p:spPr>
          <a:xfrm>
            <a:off x="10506646" y="2562622"/>
            <a:ext cx="1239442" cy="369332"/>
          </a:xfrm>
          <a:prstGeom prst="rect">
            <a:avLst/>
          </a:prstGeom>
          <a:noFill/>
        </p:spPr>
        <p:txBody>
          <a:bodyPr wrap="none" rtlCol="0">
            <a:spAutoFit/>
          </a:bodyPr>
          <a:lstStyle/>
          <a:p>
            <a:r>
              <a:rPr lang="en-US" altLang="zh-CN" dirty="0"/>
              <a:t>Free space</a:t>
            </a:r>
            <a:endParaRPr lang="zh-CN" altLang="en-US" dirty="0"/>
          </a:p>
        </p:txBody>
      </p:sp>
      <p:pic>
        <p:nvPicPr>
          <p:cNvPr id="12" name="图片 11">
            <a:extLst>
              <a:ext uri="{FF2B5EF4-FFF2-40B4-BE49-F238E27FC236}">
                <a16:creationId xmlns:a16="http://schemas.microsoft.com/office/drawing/2014/main" id="{A8D73837-3218-46E6-A8D0-2E25F4430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801" y="4251037"/>
            <a:ext cx="2888230" cy="1889924"/>
          </a:xfrm>
          <a:prstGeom prst="rect">
            <a:avLst/>
          </a:prstGeom>
        </p:spPr>
      </p:pic>
      <p:sp>
        <p:nvSpPr>
          <p:cNvPr id="13" name="文本框 12">
            <a:extLst>
              <a:ext uri="{FF2B5EF4-FFF2-40B4-BE49-F238E27FC236}">
                <a16:creationId xmlns:a16="http://schemas.microsoft.com/office/drawing/2014/main" id="{8EA00E18-B5EB-4C1E-8790-396A8F943C15}"/>
              </a:ext>
            </a:extLst>
          </p:cNvPr>
          <p:cNvSpPr txBox="1"/>
          <p:nvPr/>
        </p:nvSpPr>
        <p:spPr>
          <a:xfrm>
            <a:off x="7385193" y="6240441"/>
            <a:ext cx="853119" cy="369332"/>
          </a:xfrm>
          <a:prstGeom prst="rect">
            <a:avLst/>
          </a:prstGeom>
          <a:noFill/>
        </p:spPr>
        <p:txBody>
          <a:bodyPr wrap="none" rtlCol="0">
            <a:spAutoFit/>
          </a:bodyPr>
          <a:lstStyle/>
          <a:p>
            <a:r>
              <a:rPr lang="en-US" altLang="zh-CN" dirty="0"/>
              <a:t>Octree</a:t>
            </a:r>
            <a:endParaRPr lang="zh-CN" altLang="en-US" dirty="0"/>
          </a:p>
        </p:txBody>
      </p:sp>
    </p:spTree>
    <p:extLst>
      <p:ext uri="{BB962C8B-B14F-4D97-AF65-F5344CB8AC3E}">
        <p14:creationId xmlns:p14="http://schemas.microsoft.com/office/powerpoint/2010/main" val="259480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a:extLst>
              <a:ext uri="{FF2B5EF4-FFF2-40B4-BE49-F238E27FC236}">
                <a16:creationId xmlns:a16="http://schemas.microsoft.com/office/drawing/2014/main" id="{C82BA933-55FC-4A76-A1AD-AC1BF59B9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4380" y="1672784"/>
            <a:ext cx="4099915" cy="1585097"/>
          </a:xfrm>
        </p:spPr>
      </p:pic>
      <p:pic>
        <p:nvPicPr>
          <p:cNvPr id="5" name="Picture 4" descr="Point clouds">
            <a:extLst>
              <a:ext uri="{FF2B5EF4-FFF2-40B4-BE49-F238E27FC236}">
                <a16:creationId xmlns:a16="http://schemas.microsoft.com/office/drawing/2014/main" id="{2EC5BB1E-370F-4AB5-BE05-70855FA40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193" y="2754274"/>
            <a:ext cx="2562225" cy="17811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715A250-8463-4ACB-A5CE-B6CC3A2A7834}"/>
              </a:ext>
            </a:extLst>
          </p:cNvPr>
          <p:cNvSpPr txBox="1"/>
          <p:nvPr/>
        </p:nvSpPr>
        <p:spPr>
          <a:xfrm>
            <a:off x="1642638" y="5038323"/>
            <a:ext cx="4017333" cy="369332"/>
          </a:xfrm>
          <a:prstGeom prst="rect">
            <a:avLst/>
          </a:prstGeom>
          <a:noFill/>
        </p:spPr>
        <p:txBody>
          <a:bodyPr wrap="square" rtlCol="0">
            <a:spAutoFit/>
          </a:bodyPr>
          <a:lstStyle/>
          <a:p>
            <a:pPr algn="ctr"/>
            <a:r>
              <a:rPr lang="en-US" altLang="zh-CN" dirty="0"/>
              <a:t>Point Cloud generated by sensor (Lidar)</a:t>
            </a:r>
            <a:endParaRPr lang="zh-CN" altLang="en-US" dirty="0"/>
          </a:p>
        </p:txBody>
      </p:sp>
      <p:sp>
        <p:nvSpPr>
          <p:cNvPr id="7" name="文本框 6">
            <a:extLst>
              <a:ext uri="{FF2B5EF4-FFF2-40B4-BE49-F238E27FC236}">
                <a16:creationId xmlns:a16="http://schemas.microsoft.com/office/drawing/2014/main" id="{AF858D15-7665-4414-A1CC-DE8B486372E9}"/>
              </a:ext>
            </a:extLst>
          </p:cNvPr>
          <p:cNvSpPr txBox="1"/>
          <p:nvPr/>
        </p:nvSpPr>
        <p:spPr>
          <a:xfrm>
            <a:off x="6154500" y="3399814"/>
            <a:ext cx="4630587" cy="369332"/>
          </a:xfrm>
          <a:prstGeom prst="rect">
            <a:avLst/>
          </a:prstGeom>
          <a:noFill/>
        </p:spPr>
        <p:txBody>
          <a:bodyPr wrap="square" rtlCol="0">
            <a:spAutoFit/>
          </a:bodyPr>
          <a:lstStyle/>
          <a:p>
            <a:pPr algn="ctr"/>
            <a:r>
              <a:rPr lang="en-US" altLang="zh-CN" dirty="0"/>
              <a:t>Ray tracing for each point in point cloud</a:t>
            </a:r>
            <a:endParaRPr lang="zh-CN" altLang="en-US" dirty="0"/>
          </a:p>
        </p:txBody>
      </p:sp>
      <p:cxnSp>
        <p:nvCxnSpPr>
          <p:cNvPr id="8" name="直接箭头连接符 7">
            <a:extLst>
              <a:ext uri="{FF2B5EF4-FFF2-40B4-BE49-F238E27FC236}">
                <a16:creationId xmlns:a16="http://schemas.microsoft.com/office/drawing/2014/main" id="{06DF963D-FF36-47B5-96D6-76E94D06DB25}"/>
              </a:ext>
            </a:extLst>
          </p:cNvPr>
          <p:cNvCxnSpPr>
            <a:cxnSpLocks/>
          </p:cNvCxnSpPr>
          <p:nvPr/>
        </p:nvCxnSpPr>
        <p:spPr>
          <a:xfrm>
            <a:off x="7019354" y="2083249"/>
            <a:ext cx="521347" cy="479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B82AF8F-C6D7-451D-BC79-AC163593557C}"/>
              </a:ext>
            </a:extLst>
          </p:cNvPr>
          <p:cNvSpPr txBox="1"/>
          <p:nvPr/>
        </p:nvSpPr>
        <p:spPr>
          <a:xfrm>
            <a:off x="6355761" y="1672784"/>
            <a:ext cx="1184940" cy="369332"/>
          </a:xfrm>
          <a:prstGeom prst="rect">
            <a:avLst/>
          </a:prstGeom>
          <a:noFill/>
        </p:spPr>
        <p:txBody>
          <a:bodyPr wrap="none" rtlCol="0">
            <a:spAutoFit/>
          </a:bodyPr>
          <a:lstStyle/>
          <a:p>
            <a:r>
              <a:rPr lang="en-US" altLang="zh-CN" dirty="0"/>
              <a:t>Free voxel</a:t>
            </a:r>
            <a:endParaRPr lang="zh-CN" altLang="en-US" dirty="0"/>
          </a:p>
        </p:txBody>
      </p:sp>
      <p:cxnSp>
        <p:nvCxnSpPr>
          <p:cNvPr id="10" name="直接箭头连接符 9">
            <a:extLst>
              <a:ext uri="{FF2B5EF4-FFF2-40B4-BE49-F238E27FC236}">
                <a16:creationId xmlns:a16="http://schemas.microsoft.com/office/drawing/2014/main" id="{0EF5AE7C-FE5B-4EF3-A569-FA1CAE525D28}"/>
              </a:ext>
            </a:extLst>
          </p:cNvPr>
          <p:cNvCxnSpPr>
            <a:cxnSpLocks/>
          </p:cNvCxnSpPr>
          <p:nvPr/>
        </p:nvCxnSpPr>
        <p:spPr>
          <a:xfrm flipH="1">
            <a:off x="9667875" y="1797514"/>
            <a:ext cx="1047913" cy="421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4FEDCE7-98CE-41C8-B66A-31C31B64F3A8}"/>
              </a:ext>
            </a:extLst>
          </p:cNvPr>
          <p:cNvSpPr txBox="1"/>
          <p:nvPr/>
        </p:nvSpPr>
        <p:spPr>
          <a:xfrm>
            <a:off x="9887612" y="1363472"/>
            <a:ext cx="1704313" cy="369332"/>
          </a:xfrm>
          <a:prstGeom prst="rect">
            <a:avLst/>
          </a:prstGeom>
          <a:noFill/>
        </p:spPr>
        <p:txBody>
          <a:bodyPr wrap="none" rtlCol="0">
            <a:spAutoFit/>
          </a:bodyPr>
          <a:lstStyle/>
          <a:p>
            <a:r>
              <a:rPr lang="en-US" altLang="zh-CN" dirty="0"/>
              <a:t>Occupied voxel</a:t>
            </a:r>
            <a:endParaRPr lang="zh-CN" altLang="en-US" dirty="0"/>
          </a:p>
        </p:txBody>
      </p:sp>
      <p:sp>
        <p:nvSpPr>
          <p:cNvPr id="12" name="箭头: 虚尾 11">
            <a:extLst>
              <a:ext uri="{FF2B5EF4-FFF2-40B4-BE49-F238E27FC236}">
                <a16:creationId xmlns:a16="http://schemas.microsoft.com/office/drawing/2014/main" id="{FC3170D1-F897-4A0D-9DDE-20E2E7912068}"/>
              </a:ext>
            </a:extLst>
          </p:cNvPr>
          <p:cNvSpPr/>
          <p:nvPr/>
        </p:nvSpPr>
        <p:spPr>
          <a:xfrm rot="19749793">
            <a:off x="5161857" y="3288583"/>
            <a:ext cx="741401" cy="3228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圆角右 12">
            <a:extLst>
              <a:ext uri="{FF2B5EF4-FFF2-40B4-BE49-F238E27FC236}">
                <a16:creationId xmlns:a16="http://schemas.microsoft.com/office/drawing/2014/main" id="{3AE6534E-1799-4DAA-A921-B00A18552DAB}"/>
              </a:ext>
            </a:extLst>
          </p:cNvPr>
          <p:cNvSpPr/>
          <p:nvPr/>
        </p:nvSpPr>
        <p:spPr>
          <a:xfrm rot="8268412">
            <a:off x="10715788" y="3459052"/>
            <a:ext cx="742524" cy="7925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54A32FE1-026F-436B-81B2-50666BD30008}"/>
              </a:ext>
            </a:extLst>
          </p:cNvPr>
          <p:cNvSpPr txBox="1"/>
          <p:nvPr/>
        </p:nvSpPr>
        <p:spPr>
          <a:xfrm>
            <a:off x="6355761" y="5901094"/>
            <a:ext cx="4533900" cy="646331"/>
          </a:xfrm>
          <a:prstGeom prst="rect">
            <a:avLst/>
          </a:prstGeom>
          <a:noFill/>
        </p:spPr>
        <p:txBody>
          <a:bodyPr wrap="square" rtlCol="0">
            <a:spAutoFit/>
          </a:bodyPr>
          <a:lstStyle/>
          <a:p>
            <a:pPr algn="ctr"/>
            <a:r>
              <a:rPr lang="en-US" altLang="zh-CN" dirty="0"/>
              <a:t>Update occupancy probability into Octree</a:t>
            </a:r>
          </a:p>
          <a:p>
            <a:pPr algn="ctr"/>
            <a:r>
              <a:rPr lang="en-US" altLang="zh-CN" dirty="0"/>
              <a:t>Recursively updates all ancestors</a:t>
            </a:r>
            <a:endParaRPr lang="zh-CN" altLang="en-US" dirty="0"/>
          </a:p>
        </p:txBody>
      </p:sp>
      <p:grpSp>
        <p:nvGrpSpPr>
          <p:cNvPr id="15" name="组合 14">
            <a:extLst>
              <a:ext uri="{FF2B5EF4-FFF2-40B4-BE49-F238E27FC236}">
                <a16:creationId xmlns:a16="http://schemas.microsoft.com/office/drawing/2014/main" id="{6AA5ADF3-994C-484C-873C-8772CCB2D492}"/>
              </a:ext>
            </a:extLst>
          </p:cNvPr>
          <p:cNvGrpSpPr/>
          <p:nvPr/>
        </p:nvGrpSpPr>
        <p:grpSpPr>
          <a:xfrm>
            <a:off x="6578986" y="3915568"/>
            <a:ext cx="3719228" cy="1889924"/>
            <a:chOff x="3807211" y="4083729"/>
            <a:chExt cx="3719228" cy="1889924"/>
          </a:xfrm>
        </p:grpSpPr>
        <p:pic>
          <p:nvPicPr>
            <p:cNvPr id="16" name="图片 15">
              <a:extLst>
                <a:ext uri="{FF2B5EF4-FFF2-40B4-BE49-F238E27FC236}">
                  <a16:creationId xmlns:a16="http://schemas.microsoft.com/office/drawing/2014/main" id="{86E32D26-488D-4104-BE45-6AC529E02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8209" y="4083729"/>
              <a:ext cx="2888230" cy="1889924"/>
            </a:xfrm>
            <a:prstGeom prst="rect">
              <a:avLst/>
            </a:prstGeom>
          </p:spPr>
        </p:pic>
        <mc:AlternateContent xmlns:mc="http://schemas.openxmlformats.org/markup-compatibility/2006">
          <mc:Choice xmlns:am3d="http://schemas.microsoft.com/office/drawing/2017/model3d" Requires="am3d">
            <p:graphicFrame>
              <p:nvGraphicFramePr>
                <p:cNvPr id="17" name="3D 模型 16" descr="Red Cube">
                  <a:extLst>
                    <a:ext uri="{FF2B5EF4-FFF2-40B4-BE49-F238E27FC236}">
                      <a16:creationId xmlns:a16="http://schemas.microsoft.com/office/drawing/2014/main" id="{8DA49601-9B77-45D8-B202-2FEF79CCC980}"/>
                    </a:ext>
                  </a:extLst>
                </p:cNvPr>
                <p:cNvGraphicFramePr>
                  <a:graphicFrameLocks noChangeAspect="1"/>
                </p:cNvGraphicFramePr>
                <p:nvPr>
                  <p:extLst>
                    <p:ext uri="{D42A27DB-BD31-4B8C-83A1-F6EECF244321}">
                      <p14:modId xmlns:p14="http://schemas.microsoft.com/office/powerpoint/2010/main" val="1526034897"/>
                    </p:ext>
                  </p:extLst>
                </p:nvPr>
              </p:nvGraphicFramePr>
              <p:xfrm>
                <a:off x="3807211" y="4758164"/>
                <a:ext cx="413716" cy="450660"/>
              </p:xfrm>
              <a:graphic>
                <a:graphicData uri="http://schemas.microsoft.com/office/drawing/2017/model3d">
                  <am3d:model3d r:embed="rId5">
                    <am3d:spPr>
                      <a:xfrm>
                        <a:off x="0" y="0"/>
                        <a:ext cx="413716" cy="450660"/>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957812" ay="3029042" az="2513113"/>
                      <am3d:postTrans dx="0" dy="0" dz="0"/>
                    </am3d:trans>
                    <am3d:raster rName="Office3DRenderer" rVer="16.0.8326">
                      <am3d:blip r:embed="rId6"/>
                    </am3d:raster>
                    <am3d:objViewport viewportSz="4665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模型 16" descr="Red Cube">
                  <a:extLst>
                    <a:ext uri="{FF2B5EF4-FFF2-40B4-BE49-F238E27FC236}">
                      <a16:creationId xmlns:a16="http://schemas.microsoft.com/office/drawing/2014/main" id="{8DA49601-9B77-45D8-B202-2FEF79CCC980}"/>
                    </a:ext>
                  </a:extLst>
                </p:cNvPr>
                <p:cNvPicPr>
                  <a:picLocks noGrp="1" noRot="1" noChangeAspect="1" noMove="1" noResize="1" noEditPoints="1" noAdjustHandles="1" noChangeArrowheads="1" noChangeShapeType="1" noCrop="1"/>
                </p:cNvPicPr>
                <p:nvPr/>
              </p:nvPicPr>
              <p:blipFill>
                <a:blip r:embed="rId6"/>
                <a:stretch>
                  <a:fillRect/>
                </a:stretch>
              </p:blipFill>
              <p:spPr>
                <a:xfrm>
                  <a:off x="6578986" y="4590003"/>
                  <a:ext cx="413716" cy="450660"/>
                </a:xfrm>
                <a:prstGeom prst="rect">
                  <a:avLst/>
                </a:prstGeom>
              </p:spPr>
            </p:pic>
          </mc:Fallback>
        </mc:AlternateContent>
        <p:cxnSp>
          <p:nvCxnSpPr>
            <p:cNvPr id="18" name="直接箭头连接符 17">
              <a:extLst>
                <a:ext uri="{FF2B5EF4-FFF2-40B4-BE49-F238E27FC236}">
                  <a16:creationId xmlns:a16="http://schemas.microsoft.com/office/drawing/2014/main" id="{18097880-7F38-4B89-98EE-5AB6BFD3D461}"/>
                </a:ext>
              </a:extLst>
            </p:cNvPr>
            <p:cNvCxnSpPr>
              <a:cxnSpLocks/>
            </p:cNvCxnSpPr>
            <p:nvPr/>
          </p:nvCxnSpPr>
          <p:spPr>
            <a:xfrm>
              <a:off x="4220927" y="5208824"/>
              <a:ext cx="665398" cy="6014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F0B580B-8396-453D-AE0E-680EF75CFCEC}"/>
                </a:ext>
              </a:extLst>
            </p:cNvPr>
            <p:cNvCxnSpPr>
              <a:cxnSpLocks/>
            </p:cNvCxnSpPr>
            <p:nvPr/>
          </p:nvCxnSpPr>
          <p:spPr>
            <a:xfrm flipV="1">
              <a:off x="4981575" y="5391150"/>
              <a:ext cx="451485" cy="3754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403A0D-AFD5-455E-A98A-937220D62F82}"/>
                </a:ext>
              </a:extLst>
            </p:cNvPr>
            <p:cNvCxnSpPr>
              <a:cxnSpLocks/>
            </p:cNvCxnSpPr>
            <p:nvPr/>
          </p:nvCxnSpPr>
          <p:spPr>
            <a:xfrm flipV="1">
              <a:off x="5472724" y="4892836"/>
              <a:ext cx="154646" cy="3744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FF9FB71-D5EE-40E2-93C5-DF6C67750E94}"/>
                </a:ext>
              </a:extLst>
            </p:cNvPr>
            <p:cNvCxnSpPr>
              <a:cxnSpLocks/>
            </p:cNvCxnSpPr>
            <p:nvPr/>
          </p:nvCxnSpPr>
          <p:spPr>
            <a:xfrm flipV="1">
              <a:off x="5645166" y="4337253"/>
              <a:ext cx="451485" cy="3754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2" name="图片 21">
            <a:extLst>
              <a:ext uri="{FF2B5EF4-FFF2-40B4-BE49-F238E27FC236}">
                <a16:creationId xmlns:a16="http://schemas.microsoft.com/office/drawing/2014/main" id="{362B09B0-3C03-474E-A42B-2DE4E05BC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1686" y="4344816"/>
            <a:ext cx="1034467" cy="781598"/>
          </a:xfrm>
          <a:prstGeom prst="rect">
            <a:avLst/>
          </a:prstGeom>
        </p:spPr>
      </p:pic>
    </p:spTree>
    <p:extLst>
      <p:ext uri="{BB962C8B-B14F-4D97-AF65-F5344CB8AC3E}">
        <p14:creationId xmlns:p14="http://schemas.microsoft.com/office/powerpoint/2010/main" val="54623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32821-6955-409E-A19F-FBF57EF1D21B}"/>
              </a:ext>
            </a:extLst>
          </p:cNvPr>
          <p:cNvSpPr>
            <a:spLocks noGrp="1"/>
          </p:cNvSpPr>
          <p:nvPr>
            <p:ph type="title"/>
          </p:nvPr>
        </p:nvSpPr>
        <p:spPr/>
        <p:txBody>
          <a:bodyPr/>
          <a:lstStyle/>
          <a:p>
            <a:r>
              <a:rPr lang="en-US" altLang="zh-CN" dirty="0"/>
              <a:t>Our design</a:t>
            </a:r>
            <a:endParaRPr lang="zh-CN" altLang="en-US" dirty="0"/>
          </a:p>
        </p:txBody>
      </p:sp>
      <p:sp>
        <p:nvSpPr>
          <p:cNvPr id="4" name="矩形 3">
            <a:extLst>
              <a:ext uri="{FF2B5EF4-FFF2-40B4-BE49-F238E27FC236}">
                <a16:creationId xmlns:a16="http://schemas.microsoft.com/office/drawing/2014/main" id="{26BB7C84-BF9F-40EE-9E4B-36EC53D269CE}"/>
              </a:ext>
            </a:extLst>
          </p:cNvPr>
          <p:cNvSpPr/>
          <p:nvPr/>
        </p:nvSpPr>
        <p:spPr>
          <a:xfrm>
            <a:off x="7351130" y="2380606"/>
            <a:ext cx="413716" cy="413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CC10E0B-1890-4F37-A438-27F46A54969B}"/>
              </a:ext>
            </a:extLst>
          </p:cNvPr>
          <p:cNvSpPr/>
          <p:nvPr/>
        </p:nvSpPr>
        <p:spPr>
          <a:xfrm>
            <a:off x="7760666" y="2380606"/>
            <a:ext cx="413716" cy="413716"/>
          </a:xfrm>
          <a:prstGeom prst="rect">
            <a:avLst/>
          </a:prstGeom>
          <a:solidFill>
            <a:schemeClr val="accent1">
              <a:lumMod val="40000"/>
              <a:lumOff val="6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4330192-90CC-409C-AC77-441C4073C0C8}"/>
              </a:ext>
            </a:extLst>
          </p:cNvPr>
          <p:cNvSpPr/>
          <p:nvPr/>
        </p:nvSpPr>
        <p:spPr>
          <a:xfrm>
            <a:off x="8174382" y="2380606"/>
            <a:ext cx="413716" cy="413716"/>
          </a:xfrm>
          <a:prstGeom prst="rect">
            <a:avLst/>
          </a:prstGeom>
          <a:solidFill>
            <a:schemeClr val="accent1">
              <a:lumMod val="40000"/>
              <a:lumOff val="6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662EDD8-992A-49B5-A210-D25FB495EB99}"/>
              </a:ext>
            </a:extLst>
          </p:cNvPr>
          <p:cNvSpPr/>
          <p:nvPr/>
        </p:nvSpPr>
        <p:spPr>
          <a:xfrm>
            <a:off x="8583918" y="2380606"/>
            <a:ext cx="413716" cy="413716"/>
          </a:xfrm>
          <a:prstGeom prst="rect">
            <a:avLst/>
          </a:prstGeom>
          <a:solidFill>
            <a:schemeClr val="accent1">
              <a:lumMod val="40000"/>
              <a:lumOff val="6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F9E6910-E712-4262-B5C5-EDF3CDD386F9}"/>
              </a:ext>
            </a:extLst>
          </p:cNvPr>
          <p:cNvSpPr/>
          <p:nvPr/>
        </p:nvSpPr>
        <p:spPr>
          <a:xfrm>
            <a:off x="8997634" y="2380606"/>
            <a:ext cx="413716" cy="413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71619F7-B03C-479D-B0EB-5307264F2258}"/>
              </a:ext>
            </a:extLst>
          </p:cNvPr>
          <p:cNvSpPr/>
          <p:nvPr/>
        </p:nvSpPr>
        <p:spPr>
          <a:xfrm>
            <a:off x="9407170" y="2380606"/>
            <a:ext cx="413716" cy="413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D258CD6-24DF-4439-9514-7C56D18981D1}"/>
              </a:ext>
            </a:extLst>
          </p:cNvPr>
          <p:cNvSpPr/>
          <p:nvPr/>
        </p:nvSpPr>
        <p:spPr>
          <a:xfrm>
            <a:off x="9820886" y="2380606"/>
            <a:ext cx="413716" cy="413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EA4A705-E66A-4292-AB46-DD158873F785}"/>
              </a:ext>
            </a:extLst>
          </p:cNvPr>
          <p:cNvSpPr/>
          <p:nvPr/>
        </p:nvSpPr>
        <p:spPr>
          <a:xfrm>
            <a:off x="10230422" y="2380606"/>
            <a:ext cx="413716" cy="4137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44C330-D89A-44A1-AF62-AACF923369AC}"/>
              </a:ext>
            </a:extLst>
          </p:cNvPr>
          <p:cNvSpPr/>
          <p:nvPr/>
        </p:nvSpPr>
        <p:spPr>
          <a:xfrm>
            <a:off x="8997634" y="1966890"/>
            <a:ext cx="413716" cy="413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30A223F-6FAB-4E46-B1F0-018249631144}"/>
              </a:ext>
            </a:extLst>
          </p:cNvPr>
          <p:cNvSpPr/>
          <p:nvPr/>
        </p:nvSpPr>
        <p:spPr>
          <a:xfrm>
            <a:off x="9407170" y="1966890"/>
            <a:ext cx="413716" cy="413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D13FEB9-FCF3-4758-93F5-E13DCBECCF85}"/>
              </a:ext>
            </a:extLst>
          </p:cNvPr>
          <p:cNvSpPr/>
          <p:nvPr/>
        </p:nvSpPr>
        <p:spPr>
          <a:xfrm>
            <a:off x="9820886" y="1966890"/>
            <a:ext cx="413716" cy="4137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AB8F9C1-CD5C-4A97-8E39-032C80A2C4B3}"/>
              </a:ext>
            </a:extLst>
          </p:cNvPr>
          <p:cNvSpPr/>
          <p:nvPr/>
        </p:nvSpPr>
        <p:spPr>
          <a:xfrm>
            <a:off x="10230422" y="1966890"/>
            <a:ext cx="413716" cy="41371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D95C3023-4E1B-4B60-931D-1E2C30B5FFD4}"/>
              </a:ext>
            </a:extLst>
          </p:cNvPr>
          <p:cNvCxnSpPr/>
          <p:nvPr/>
        </p:nvCxnSpPr>
        <p:spPr>
          <a:xfrm flipV="1">
            <a:off x="7555258" y="2170016"/>
            <a:ext cx="2877312" cy="4174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EE9B256-F078-4363-9FAA-85C0C71B0318}"/>
              </a:ext>
            </a:extLst>
          </p:cNvPr>
          <p:cNvCxnSpPr>
            <a:cxnSpLocks/>
          </p:cNvCxnSpPr>
          <p:nvPr/>
        </p:nvCxnSpPr>
        <p:spPr>
          <a:xfrm flipV="1">
            <a:off x="7555258" y="2571937"/>
            <a:ext cx="2887008" cy="192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786E0A7-83CB-403A-96C8-ADA7316D1F77}"/>
              </a:ext>
            </a:extLst>
          </p:cNvPr>
          <p:cNvSpPr txBox="1"/>
          <p:nvPr/>
        </p:nvSpPr>
        <p:spPr>
          <a:xfrm>
            <a:off x="6919942" y="2853663"/>
            <a:ext cx="1289135" cy="307777"/>
          </a:xfrm>
          <a:prstGeom prst="rect">
            <a:avLst/>
          </a:prstGeom>
          <a:noFill/>
        </p:spPr>
        <p:txBody>
          <a:bodyPr wrap="none" rtlCol="0">
            <a:spAutoFit/>
          </a:bodyPr>
          <a:lstStyle/>
          <a:p>
            <a:r>
              <a:rPr lang="en-US" altLang="zh-CN" sz="1400" b="1" dirty="0"/>
              <a:t>Sensor Origin</a:t>
            </a:r>
            <a:endParaRPr lang="zh-CN" altLang="en-US" sz="1400" b="1" dirty="0"/>
          </a:p>
        </p:txBody>
      </p:sp>
      <p:sp>
        <p:nvSpPr>
          <p:cNvPr id="19" name="文本框 18">
            <a:extLst>
              <a:ext uri="{FF2B5EF4-FFF2-40B4-BE49-F238E27FC236}">
                <a16:creationId xmlns:a16="http://schemas.microsoft.com/office/drawing/2014/main" id="{29C8B0BF-4003-4893-9E7E-560BA31519CB}"/>
              </a:ext>
            </a:extLst>
          </p:cNvPr>
          <p:cNvSpPr txBox="1"/>
          <p:nvPr/>
        </p:nvSpPr>
        <p:spPr>
          <a:xfrm>
            <a:off x="10636698" y="2006154"/>
            <a:ext cx="1114408" cy="307777"/>
          </a:xfrm>
          <a:prstGeom prst="rect">
            <a:avLst/>
          </a:prstGeom>
          <a:noFill/>
        </p:spPr>
        <p:txBody>
          <a:bodyPr wrap="none" rtlCol="0">
            <a:spAutoFit/>
          </a:bodyPr>
          <a:lstStyle/>
          <a:p>
            <a:r>
              <a:rPr lang="en-US" altLang="zh-CN" sz="1400" b="1" dirty="0"/>
              <a:t>End Point 1</a:t>
            </a:r>
            <a:endParaRPr lang="zh-CN" altLang="en-US" sz="1400" b="1" dirty="0"/>
          </a:p>
        </p:txBody>
      </p:sp>
      <p:sp>
        <p:nvSpPr>
          <p:cNvPr id="20" name="文本框 19">
            <a:extLst>
              <a:ext uri="{FF2B5EF4-FFF2-40B4-BE49-F238E27FC236}">
                <a16:creationId xmlns:a16="http://schemas.microsoft.com/office/drawing/2014/main" id="{C535CCAB-EA46-43CD-88B9-86C71C7F96A0}"/>
              </a:ext>
            </a:extLst>
          </p:cNvPr>
          <p:cNvSpPr txBox="1"/>
          <p:nvPr/>
        </p:nvSpPr>
        <p:spPr>
          <a:xfrm>
            <a:off x="10644138" y="2427677"/>
            <a:ext cx="1114408" cy="307777"/>
          </a:xfrm>
          <a:prstGeom prst="rect">
            <a:avLst/>
          </a:prstGeom>
          <a:noFill/>
        </p:spPr>
        <p:txBody>
          <a:bodyPr wrap="none" rtlCol="0">
            <a:spAutoFit/>
          </a:bodyPr>
          <a:lstStyle/>
          <a:p>
            <a:r>
              <a:rPr lang="en-US" altLang="zh-CN" sz="1400" b="1" dirty="0"/>
              <a:t>End Point 2</a:t>
            </a:r>
            <a:endParaRPr lang="zh-CN" altLang="en-US" sz="1400" b="1" dirty="0"/>
          </a:p>
        </p:txBody>
      </p:sp>
      <p:sp>
        <p:nvSpPr>
          <p:cNvPr id="21" name="文本框 20">
            <a:extLst>
              <a:ext uri="{FF2B5EF4-FFF2-40B4-BE49-F238E27FC236}">
                <a16:creationId xmlns:a16="http://schemas.microsoft.com/office/drawing/2014/main" id="{BCA8BFD8-27CC-4C0A-B00F-985E49265CB0}"/>
              </a:ext>
            </a:extLst>
          </p:cNvPr>
          <p:cNvSpPr txBox="1"/>
          <p:nvPr/>
        </p:nvSpPr>
        <p:spPr>
          <a:xfrm>
            <a:off x="6761157" y="1500189"/>
            <a:ext cx="4112023" cy="307777"/>
          </a:xfrm>
          <a:prstGeom prst="rect">
            <a:avLst/>
          </a:prstGeom>
          <a:noFill/>
        </p:spPr>
        <p:txBody>
          <a:bodyPr wrap="none" rtlCol="0">
            <a:spAutoFit/>
          </a:bodyPr>
          <a:lstStyle/>
          <a:p>
            <a:r>
              <a:rPr lang="en-US" altLang="zh-CN" sz="1400" b="1" dirty="0"/>
              <a:t>Duplicated calculated free voxels from 2 threads</a:t>
            </a:r>
            <a:endParaRPr lang="zh-CN" altLang="en-US" sz="1400" b="1" dirty="0"/>
          </a:p>
        </p:txBody>
      </p:sp>
      <p:cxnSp>
        <p:nvCxnSpPr>
          <p:cNvPr id="22" name="直接箭头连接符 21">
            <a:extLst>
              <a:ext uri="{FF2B5EF4-FFF2-40B4-BE49-F238E27FC236}">
                <a16:creationId xmlns:a16="http://schemas.microsoft.com/office/drawing/2014/main" id="{25298FC9-6B2F-4DAF-B9DA-D2E7B9E9B177}"/>
              </a:ext>
            </a:extLst>
          </p:cNvPr>
          <p:cNvCxnSpPr/>
          <p:nvPr/>
        </p:nvCxnSpPr>
        <p:spPr>
          <a:xfrm>
            <a:off x="8097545" y="1815560"/>
            <a:ext cx="95250" cy="37639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EC4445B2-2A40-4FBC-96BA-94DB32172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55" y="1925170"/>
            <a:ext cx="5393359" cy="4208455"/>
          </a:xfrm>
          <a:prstGeom prst="rect">
            <a:avLst/>
          </a:prstGeom>
        </p:spPr>
      </p:pic>
      <p:graphicFrame>
        <p:nvGraphicFramePr>
          <p:cNvPr id="28" name="表格 28">
            <a:extLst>
              <a:ext uri="{FF2B5EF4-FFF2-40B4-BE49-F238E27FC236}">
                <a16:creationId xmlns:a16="http://schemas.microsoft.com/office/drawing/2014/main" id="{7C4D001D-5E6E-46A4-83D9-FD108167AAE0}"/>
              </a:ext>
            </a:extLst>
          </p:cNvPr>
          <p:cNvGraphicFramePr>
            <a:graphicFrameLocks noGrp="1"/>
          </p:cNvGraphicFramePr>
          <p:nvPr>
            <p:extLst>
              <p:ext uri="{D42A27DB-BD31-4B8C-83A1-F6EECF244321}">
                <p14:modId xmlns:p14="http://schemas.microsoft.com/office/powerpoint/2010/main" val="3003077763"/>
              </p:ext>
            </p:extLst>
          </p:nvPr>
        </p:nvGraphicFramePr>
        <p:xfrm>
          <a:off x="7043442" y="3663638"/>
          <a:ext cx="4644572" cy="3657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277629913"/>
                    </a:ext>
                  </a:extLst>
                </a:gridCol>
                <a:gridCol w="1161143">
                  <a:extLst>
                    <a:ext uri="{9D8B030D-6E8A-4147-A177-3AD203B41FA5}">
                      <a16:colId xmlns:a16="http://schemas.microsoft.com/office/drawing/2014/main" val="309107514"/>
                    </a:ext>
                  </a:extLst>
                </a:gridCol>
                <a:gridCol w="1161143">
                  <a:extLst>
                    <a:ext uri="{9D8B030D-6E8A-4147-A177-3AD203B41FA5}">
                      <a16:colId xmlns:a16="http://schemas.microsoft.com/office/drawing/2014/main" val="531397982"/>
                    </a:ext>
                  </a:extLst>
                </a:gridCol>
                <a:gridCol w="1161143">
                  <a:extLst>
                    <a:ext uri="{9D8B030D-6E8A-4147-A177-3AD203B41FA5}">
                      <a16:colId xmlns:a16="http://schemas.microsoft.com/office/drawing/2014/main" val="2284754231"/>
                    </a:ext>
                  </a:extLst>
                </a:gridCol>
              </a:tblGrid>
              <a:tr h="278006">
                <a:tc>
                  <a:txBody>
                    <a:bodyPr/>
                    <a:lstStyle/>
                    <a:p>
                      <a:r>
                        <a:rPr lang="en-US" altLang="zh-CN" dirty="0"/>
                        <a:t>Thread 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Thread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Thread 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Thread 4</a:t>
                      </a:r>
                      <a:endParaRPr lang="zh-CN" altLang="en-US" dirty="0"/>
                    </a:p>
                  </a:txBody>
                  <a:tcPr/>
                </a:tc>
                <a:extLst>
                  <a:ext uri="{0D108BD9-81ED-4DB2-BD59-A6C34878D82A}">
                    <a16:rowId xmlns:a16="http://schemas.microsoft.com/office/drawing/2014/main" val="3646717078"/>
                  </a:ext>
                </a:extLst>
              </a:tr>
            </a:tbl>
          </a:graphicData>
        </a:graphic>
      </p:graphicFrame>
      <p:grpSp>
        <p:nvGrpSpPr>
          <p:cNvPr id="45" name="组合 44">
            <a:extLst>
              <a:ext uri="{FF2B5EF4-FFF2-40B4-BE49-F238E27FC236}">
                <a16:creationId xmlns:a16="http://schemas.microsoft.com/office/drawing/2014/main" id="{6C862C2C-68B6-4D2A-8015-E5A7AC87C365}"/>
              </a:ext>
            </a:extLst>
          </p:cNvPr>
          <p:cNvGrpSpPr/>
          <p:nvPr/>
        </p:nvGrpSpPr>
        <p:grpSpPr>
          <a:xfrm>
            <a:off x="7602333" y="3194362"/>
            <a:ext cx="3557567" cy="469276"/>
            <a:chOff x="7602333" y="2731969"/>
            <a:chExt cx="3557567" cy="931669"/>
          </a:xfrm>
        </p:grpSpPr>
        <p:cxnSp>
          <p:nvCxnSpPr>
            <p:cNvPr id="25" name="直接箭头连接符 24">
              <a:extLst>
                <a:ext uri="{FF2B5EF4-FFF2-40B4-BE49-F238E27FC236}">
                  <a16:creationId xmlns:a16="http://schemas.microsoft.com/office/drawing/2014/main" id="{E63547A0-74A8-41CD-B43E-1E078729E220}"/>
                </a:ext>
              </a:extLst>
            </p:cNvPr>
            <p:cNvCxnSpPr>
              <a:cxnSpLocks/>
            </p:cNvCxnSpPr>
            <p:nvPr/>
          </p:nvCxnSpPr>
          <p:spPr>
            <a:xfrm flipH="1">
              <a:off x="8749334" y="2731969"/>
              <a:ext cx="585207"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326B4FF-3F85-419F-A1BB-EB453AC90F38}"/>
                </a:ext>
              </a:extLst>
            </p:cNvPr>
            <p:cNvCxnSpPr>
              <a:cxnSpLocks/>
            </p:cNvCxnSpPr>
            <p:nvPr/>
          </p:nvCxnSpPr>
          <p:spPr>
            <a:xfrm>
              <a:off x="9334541" y="2731969"/>
              <a:ext cx="619297"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965E8FB-82EB-422B-997B-C9E3A6B11C05}"/>
                </a:ext>
              </a:extLst>
            </p:cNvPr>
            <p:cNvCxnSpPr>
              <a:cxnSpLocks/>
            </p:cNvCxnSpPr>
            <p:nvPr/>
          </p:nvCxnSpPr>
          <p:spPr>
            <a:xfrm>
              <a:off x="9334541" y="2731969"/>
              <a:ext cx="1825359"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8B49FC4-6D64-4009-8D5E-C860E0B1A08F}"/>
                </a:ext>
              </a:extLst>
            </p:cNvPr>
            <p:cNvCxnSpPr>
              <a:cxnSpLocks/>
            </p:cNvCxnSpPr>
            <p:nvPr/>
          </p:nvCxnSpPr>
          <p:spPr>
            <a:xfrm flipH="1">
              <a:off x="7602333" y="2731969"/>
              <a:ext cx="1732208"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7A433497-F27E-49E2-9374-0D2E9B294EC8}"/>
              </a:ext>
            </a:extLst>
          </p:cNvPr>
          <p:cNvGrpSpPr/>
          <p:nvPr/>
        </p:nvGrpSpPr>
        <p:grpSpPr>
          <a:xfrm rot="10800000">
            <a:off x="7676598" y="4737888"/>
            <a:ext cx="3557567" cy="365759"/>
            <a:chOff x="7754733" y="3141544"/>
            <a:chExt cx="3557567" cy="931669"/>
          </a:xfrm>
        </p:grpSpPr>
        <p:cxnSp>
          <p:nvCxnSpPr>
            <p:cNvPr id="40" name="直接箭头连接符 39">
              <a:extLst>
                <a:ext uri="{FF2B5EF4-FFF2-40B4-BE49-F238E27FC236}">
                  <a16:creationId xmlns:a16="http://schemas.microsoft.com/office/drawing/2014/main" id="{03D45FF5-49BF-4B6F-AE0E-1988107453F0}"/>
                </a:ext>
              </a:extLst>
            </p:cNvPr>
            <p:cNvCxnSpPr>
              <a:cxnSpLocks/>
            </p:cNvCxnSpPr>
            <p:nvPr/>
          </p:nvCxnSpPr>
          <p:spPr>
            <a:xfrm flipH="1">
              <a:off x="8901734" y="3141544"/>
              <a:ext cx="585207"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BCD7C949-FFB3-4849-9997-C3A9BEE6B44F}"/>
                </a:ext>
              </a:extLst>
            </p:cNvPr>
            <p:cNvCxnSpPr>
              <a:cxnSpLocks/>
            </p:cNvCxnSpPr>
            <p:nvPr/>
          </p:nvCxnSpPr>
          <p:spPr>
            <a:xfrm>
              <a:off x="9486941" y="3141544"/>
              <a:ext cx="619297"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128D222-9D62-4376-BDC4-5CEC40F4092F}"/>
                </a:ext>
              </a:extLst>
            </p:cNvPr>
            <p:cNvCxnSpPr>
              <a:cxnSpLocks/>
            </p:cNvCxnSpPr>
            <p:nvPr/>
          </p:nvCxnSpPr>
          <p:spPr>
            <a:xfrm>
              <a:off x="9486941" y="3141544"/>
              <a:ext cx="1825359"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4FA36BBD-1E2E-4527-860F-3AB1A2AF0B58}"/>
                </a:ext>
              </a:extLst>
            </p:cNvPr>
            <p:cNvCxnSpPr>
              <a:cxnSpLocks/>
            </p:cNvCxnSpPr>
            <p:nvPr/>
          </p:nvCxnSpPr>
          <p:spPr>
            <a:xfrm flipH="1">
              <a:off x="7754733" y="3141544"/>
              <a:ext cx="1732208" cy="931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矩形 45">
            <a:extLst>
              <a:ext uri="{FF2B5EF4-FFF2-40B4-BE49-F238E27FC236}">
                <a16:creationId xmlns:a16="http://schemas.microsoft.com/office/drawing/2014/main" id="{04032B24-0832-49E7-8BD6-95005D2BDD4F}"/>
              </a:ext>
            </a:extLst>
          </p:cNvPr>
          <p:cNvSpPr/>
          <p:nvPr/>
        </p:nvSpPr>
        <p:spPr>
          <a:xfrm>
            <a:off x="7278501" y="419464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86D9CEB-A5C7-4976-AB26-0B841862601F}"/>
              </a:ext>
            </a:extLst>
          </p:cNvPr>
          <p:cNvSpPr/>
          <p:nvPr/>
        </p:nvSpPr>
        <p:spPr>
          <a:xfrm>
            <a:off x="7785192" y="4210050"/>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6D493A59-EC44-4B1C-99BF-1968E85C8A9F}"/>
              </a:ext>
            </a:extLst>
          </p:cNvPr>
          <p:cNvSpPr/>
          <p:nvPr/>
        </p:nvSpPr>
        <p:spPr>
          <a:xfrm>
            <a:off x="7374701" y="4194648"/>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D0807C03-810D-46A6-8DA1-4D63C4DB04E7}"/>
              </a:ext>
            </a:extLst>
          </p:cNvPr>
          <p:cNvSpPr/>
          <p:nvPr/>
        </p:nvSpPr>
        <p:spPr>
          <a:xfrm>
            <a:off x="7470901" y="4194648"/>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417B365F-5050-4E02-BBE3-86197B8AA6A9}"/>
              </a:ext>
            </a:extLst>
          </p:cNvPr>
          <p:cNvSpPr/>
          <p:nvPr/>
        </p:nvSpPr>
        <p:spPr>
          <a:xfrm>
            <a:off x="7278501" y="4282390"/>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3E350ACA-5882-4703-85DA-25B67431E0C3}"/>
              </a:ext>
            </a:extLst>
          </p:cNvPr>
          <p:cNvSpPr/>
          <p:nvPr/>
        </p:nvSpPr>
        <p:spPr>
          <a:xfrm>
            <a:off x="7374701" y="428238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15F557EE-1AB2-4104-AFE2-CA5064D0CB8F}"/>
              </a:ext>
            </a:extLst>
          </p:cNvPr>
          <p:cNvSpPr/>
          <p:nvPr/>
        </p:nvSpPr>
        <p:spPr>
          <a:xfrm>
            <a:off x="7470901" y="428238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027C2119-EFD7-4AD8-A884-DCB14F5D3CC7}"/>
              </a:ext>
            </a:extLst>
          </p:cNvPr>
          <p:cNvSpPr/>
          <p:nvPr/>
        </p:nvSpPr>
        <p:spPr>
          <a:xfrm>
            <a:off x="7278501" y="4370988"/>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2E6E702B-709D-4193-880B-A0DCB8D0B71B}"/>
              </a:ext>
            </a:extLst>
          </p:cNvPr>
          <p:cNvSpPr/>
          <p:nvPr/>
        </p:nvSpPr>
        <p:spPr>
          <a:xfrm>
            <a:off x="7374701" y="4370987"/>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DB2A6F57-A737-4768-B045-FFDF707A9021}"/>
              </a:ext>
            </a:extLst>
          </p:cNvPr>
          <p:cNvSpPr/>
          <p:nvPr/>
        </p:nvSpPr>
        <p:spPr>
          <a:xfrm>
            <a:off x="7470901" y="4370987"/>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D9D5B152-43E7-4E5B-AFA4-41AE40277B18}"/>
              </a:ext>
            </a:extLst>
          </p:cNvPr>
          <p:cNvSpPr/>
          <p:nvPr/>
        </p:nvSpPr>
        <p:spPr>
          <a:xfrm>
            <a:off x="7873791" y="4210050"/>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3CE6CDFD-436A-4D1B-9EFB-07AD4F8CFFDD}"/>
              </a:ext>
            </a:extLst>
          </p:cNvPr>
          <p:cNvSpPr/>
          <p:nvPr/>
        </p:nvSpPr>
        <p:spPr>
          <a:xfrm>
            <a:off x="7785192" y="4298649"/>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BA2D4726-2ECB-4686-B9B2-E10BE6DCC929}"/>
              </a:ext>
            </a:extLst>
          </p:cNvPr>
          <p:cNvSpPr/>
          <p:nvPr/>
        </p:nvSpPr>
        <p:spPr>
          <a:xfrm>
            <a:off x="7873791" y="4298649"/>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BF6AFFB0-017E-4055-BE88-F0688F8370D9}"/>
              </a:ext>
            </a:extLst>
          </p:cNvPr>
          <p:cNvSpPr/>
          <p:nvPr/>
        </p:nvSpPr>
        <p:spPr>
          <a:xfrm>
            <a:off x="8504824" y="419464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23550E85-0DF6-4701-A758-5615F65F93BB}"/>
              </a:ext>
            </a:extLst>
          </p:cNvPr>
          <p:cNvSpPr/>
          <p:nvPr/>
        </p:nvSpPr>
        <p:spPr>
          <a:xfrm>
            <a:off x="9011515" y="4210050"/>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CA3D8924-9E01-4223-A7FA-96B0A48FB73B}"/>
              </a:ext>
            </a:extLst>
          </p:cNvPr>
          <p:cNvSpPr/>
          <p:nvPr/>
        </p:nvSpPr>
        <p:spPr>
          <a:xfrm>
            <a:off x="8601024" y="4194648"/>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099D5692-5BEF-46D5-9404-C2D205B032CF}"/>
              </a:ext>
            </a:extLst>
          </p:cNvPr>
          <p:cNvSpPr/>
          <p:nvPr/>
        </p:nvSpPr>
        <p:spPr>
          <a:xfrm>
            <a:off x="8697224" y="4194648"/>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CD092F76-68A7-4C70-A8B2-3845B5354A4B}"/>
              </a:ext>
            </a:extLst>
          </p:cNvPr>
          <p:cNvSpPr/>
          <p:nvPr/>
        </p:nvSpPr>
        <p:spPr>
          <a:xfrm>
            <a:off x="8504824" y="4282390"/>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4B5B8BC5-D66E-4406-9AF4-3B779394CA57}"/>
              </a:ext>
            </a:extLst>
          </p:cNvPr>
          <p:cNvSpPr/>
          <p:nvPr/>
        </p:nvSpPr>
        <p:spPr>
          <a:xfrm>
            <a:off x="8601024" y="428238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13C60B94-D021-44E8-91A5-8222569DD0B9}"/>
              </a:ext>
            </a:extLst>
          </p:cNvPr>
          <p:cNvSpPr/>
          <p:nvPr/>
        </p:nvSpPr>
        <p:spPr>
          <a:xfrm>
            <a:off x="8697224" y="428238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11576B80-A465-4EB8-8DA4-705AD3C9069E}"/>
              </a:ext>
            </a:extLst>
          </p:cNvPr>
          <p:cNvSpPr/>
          <p:nvPr/>
        </p:nvSpPr>
        <p:spPr>
          <a:xfrm>
            <a:off x="8504824" y="4370988"/>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FF3C406-4CB3-4ADA-AE24-F23643474B72}"/>
              </a:ext>
            </a:extLst>
          </p:cNvPr>
          <p:cNvSpPr/>
          <p:nvPr/>
        </p:nvSpPr>
        <p:spPr>
          <a:xfrm>
            <a:off x="8601024" y="4370987"/>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C4D5CCF-8C12-40D6-9C10-9F181678A8BF}"/>
              </a:ext>
            </a:extLst>
          </p:cNvPr>
          <p:cNvSpPr/>
          <p:nvPr/>
        </p:nvSpPr>
        <p:spPr>
          <a:xfrm>
            <a:off x="8697224" y="4370987"/>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F08B03EA-82FB-482D-8974-B7A6E90C34FA}"/>
              </a:ext>
            </a:extLst>
          </p:cNvPr>
          <p:cNvSpPr/>
          <p:nvPr/>
        </p:nvSpPr>
        <p:spPr>
          <a:xfrm>
            <a:off x="9100114" y="4210050"/>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53E62E5F-C48D-4C83-9216-059E6C7CC032}"/>
              </a:ext>
            </a:extLst>
          </p:cNvPr>
          <p:cNvSpPr/>
          <p:nvPr/>
        </p:nvSpPr>
        <p:spPr>
          <a:xfrm>
            <a:off x="9011515" y="4298649"/>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2DD11503-DC01-417D-9F6A-E4E5B4F9C4A3}"/>
              </a:ext>
            </a:extLst>
          </p:cNvPr>
          <p:cNvSpPr/>
          <p:nvPr/>
        </p:nvSpPr>
        <p:spPr>
          <a:xfrm>
            <a:off x="9100114" y="4298649"/>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CDB7C972-B0D5-48F0-A73C-582143F76398}"/>
              </a:ext>
            </a:extLst>
          </p:cNvPr>
          <p:cNvSpPr/>
          <p:nvPr/>
        </p:nvSpPr>
        <p:spPr>
          <a:xfrm>
            <a:off x="9634947" y="4193712"/>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6AB723B7-B87E-474F-BFA9-8D37ABDAFA4F}"/>
              </a:ext>
            </a:extLst>
          </p:cNvPr>
          <p:cNvSpPr/>
          <p:nvPr/>
        </p:nvSpPr>
        <p:spPr>
          <a:xfrm>
            <a:off x="10141638" y="4209113"/>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B3733E6A-6375-4C55-9713-50A0E1EAE637}"/>
              </a:ext>
            </a:extLst>
          </p:cNvPr>
          <p:cNvSpPr/>
          <p:nvPr/>
        </p:nvSpPr>
        <p:spPr>
          <a:xfrm>
            <a:off x="9731147" y="4193711"/>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02BC3E80-4249-45C6-90EF-8F8AECDE89AA}"/>
              </a:ext>
            </a:extLst>
          </p:cNvPr>
          <p:cNvSpPr/>
          <p:nvPr/>
        </p:nvSpPr>
        <p:spPr>
          <a:xfrm>
            <a:off x="9827347" y="4193711"/>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91FC7632-4C6E-45BD-A848-DBF7C727DF45}"/>
              </a:ext>
            </a:extLst>
          </p:cNvPr>
          <p:cNvSpPr/>
          <p:nvPr/>
        </p:nvSpPr>
        <p:spPr>
          <a:xfrm>
            <a:off x="9634947" y="4281453"/>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E2932C26-5F80-45F0-9377-2E441A8E6523}"/>
              </a:ext>
            </a:extLst>
          </p:cNvPr>
          <p:cNvSpPr/>
          <p:nvPr/>
        </p:nvSpPr>
        <p:spPr>
          <a:xfrm>
            <a:off x="9731147" y="4281452"/>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BB3CEA5E-3D92-4ECE-B785-2C4DF0969DED}"/>
              </a:ext>
            </a:extLst>
          </p:cNvPr>
          <p:cNvSpPr/>
          <p:nvPr/>
        </p:nvSpPr>
        <p:spPr>
          <a:xfrm>
            <a:off x="9827347" y="4281452"/>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99DB8A64-547B-44E4-9E2E-60E36B3C8D68}"/>
              </a:ext>
            </a:extLst>
          </p:cNvPr>
          <p:cNvSpPr/>
          <p:nvPr/>
        </p:nvSpPr>
        <p:spPr>
          <a:xfrm>
            <a:off x="9634947" y="4370051"/>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38239D4C-66C9-433F-B278-DC5CDECB4F32}"/>
              </a:ext>
            </a:extLst>
          </p:cNvPr>
          <p:cNvSpPr/>
          <p:nvPr/>
        </p:nvSpPr>
        <p:spPr>
          <a:xfrm>
            <a:off x="9731147" y="4370050"/>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8069FE47-6CA4-4E87-99A2-0960BBA66054}"/>
              </a:ext>
            </a:extLst>
          </p:cNvPr>
          <p:cNvSpPr/>
          <p:nvPr/>
        </p:nvSpPr>
        <p:spPr>
          <a:xfrm>
            <a:off x="9827347" y="4370050"/>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6D3E13F3-5438-4991-87F9-620A1A30A701}"/>
              </a:ext>
            </a:extLst>
          </p:cNvPr>
          <p:cNvSpPr/>
          <p:nvPr/>
        </p:nvSpPr>
        <p:spPr>
          <a:xfrm>
            <a:off x="10230237" y="4209113"/>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A28A769B-9051-46D8-9089-7A59FE4DC60A}"/>
              </a:ext>
            </a:extLst>
          </p:cNvPr>
          <p:cNvSpPr/>
          <p:nvPr/>
        </p:nvSpPr>
        <p:spPr>
          <a:xfrm>
            <a:off x="10141638" y="4297712"/>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4A28A827-6E26-41E0-B07A-B2DEC322F1B7}"/>
              </a:ext>
            </a:extLst>
          </p:cNvPr>
          <p:cNvSpPr/>
          <p:nvPr/>
        </p:nvSpPr>
        <p:spPr>
          <a:xfrm>
            <a:off x="10230237" y="4297712"/>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F589E405-F99C-4B2B-9FA3-9D0512BE3BAF}"/>
              </a:ext>
            </a:extLst>
          </p:cNvPr>
          <p:cNvSpPr/>
          <p:nvPr/>
        </p:nvSpPr>
        <p:spPr>
          <a:xfrm>
            <a:off x="10832874" y="4191871"/>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0F05FF0F-8C21-4CE9-93B1-828235C12878}"/>
              </a:ext>
            </a:extLst>
          </p:cNvPr>
          <p:cNvSpPr/>
          <p:nvPr/>
        </p:nvSpPr>
        <p:spPr>
          <a:xfrm>
            <a:off x="11339565" y="4207272"/>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BC2C1DE2-173C-4A70-930B-7E361ECB69E8}"/>
              </a:ext>
            </a:extLst>
          </p:cNvPr>
          <p:cNvSpPr/>
          <p:nvPr/>
        </p:nvSpPr>
        <p:spPr>
          <a:xfrm>
            <a:off x="10929074" y="4191870"/>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978DC078-8DFC-4FB2-808B-ACB0719A3E4E}"/>
              </a:ext>
            </a:extLst>
          </p:cNvPr>
          <p:cNvSpPr/>
          <p:nvPr/>
        </p:nvSpPr>
        <p:spPr>
          <a:xfrm>
            <a:off x="11025274" y="4191870"/>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A20E105E-3209-491C-9055-C74FE1D9643B}"/>
              </a:ext>
            </a:extLst>
          </p:cNvPr>
          <p:cNvSpPr/>
          <p:nvPr/>
        </p:nvSpPr>
        <p:spPr>
          <a:xfrm>
            <a:off x="10832874" y="4279612"/>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9033B127-DC68-4DB4-A588-6850BA5BF45A}"/>
              </a:ext>
            </a:extLst>
          </p:cNvPr>
          <p:cNvSpPr/>
          <p:nvPr/>
        </p:nvSpPr>
        <p:spPr>
          <a:xfrm>
            <a:off x="10929074" y="4279611"/>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BBA85FFF-58D2-4C22-BDE8-99D511AAACA1}"/>
              </a:ext>
            </a:extLst>
          </p:cNvPr>
          <p:cNvSpPr/>
          <p:nvPr/>
        </p:nvSpPr>
        <p:spPr>
          <a:xfrm>
            <a:off x="11025274" y="4279611"/>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FAD962EF-1B15-429C-8139-F3F6C98CCA28}"/>
              </a:ext>
            </a:extLst>
          </p:cNvPr>
          <p:cNvSpPr/>
          <p:nvPr/>
        </p:nvSpPr>
        <p:spPr>
          <a:xfrm>
            <a:off x="10832874" y="4368210"/>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E777D752-7D54-4DC9-859F-6FF1A7FF38DC}"/>
              </a:ext>
            </a:extLst>
          </p:cNvPr>
          <p:cNvSpPr/>
          <p:nvPr/>
        </p:nvSpPr>
        <p:spPr>
          <a:xfrm>
            <a:off x="10929074" y="436820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E7C66198-2EAB-46B9-BB38-2B1B84D8FBCA}"/>
              </a:ext>
            </a:extLst>
          </p:cNvPr>
          <p:cNvSpPr/>
          <p:nvPr/>
        </p:nvSpPr>
        <p:spPr>
          <a:xfrm>
            <a:off x="11025274" y="4368209"/>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2540C5B0-B87E-4780-BA3C-79C3E6D56BD4}"/>
              </a:ext>
            </a:extLst>
          </p:cNvPr>
          <p:cNvSpPr/>
          <p:nvPr/>
        </p:nvSpPr>
        <p:spPr>
          <a:xfrm>
            <a:off x="11428164" y="4207272"/>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F903FF23-C333-49F4-A401-C7A97AC5C354}"/>
              </a:ext>
            </a:extLst>
          </p:cNvPr>
          <p:cNvSpPr/>
          <p:nvPr/>
        </p:nvSpPr>
        <p:spPr>
          <a:xfrm>
            <a:off x="11339565" y="4295871"/>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9F8B9D91-3927-4DA6-A795-A7910FB2E6DC}"/>
              </a:ext>
            </a:extLst>
          </p:cNvPr>
          <p:cNvSpPr/>
          <p:nvPr/>
        </p:nvSpPr>
        <p:spPr>
          <a:xfrm>
            <a:off x="11428164" y="4295871"/>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5916DBEB-37C6-44A3-8A69-E346A57C636A}"/>
              </a:ext>
            </a:extLst>
          </p:cNvPr>
          <p:cNvSpPr/>
          <p:nvPr/>
        </p:nvSpPr>
        <p:spPr>
          <a:xfrm>
            <a:off x="9009242" y="5581695"/>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94C1CA94-70A6-4AD8-A536-71849A34E721}"/>
              </a:ext>
            </a:extLst>
          </p:cNvPr>
          <p:cNvSpPr/>
          <p:nvPr/>
        </p:nvSpPr>
        <p:spPr>
          <a:xfrm>
            <a:off x="9721014" y="5599001"/>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87035967-0306-40DE-B23C-CA133659B6E8}"/>
              </a:ext>
            </a:extLst>
          </p:cNvPr>
          <p:cNvSpPr/>
          <p:nvPr/>
        </p:nvSpPr>
        <p:spPr>
          <a:xfrm>
            <a:off x="9105442" y="5581694"/>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5F9C17A1-71C3-4569-82A9-56045AB01725}"/>
              </a:ext>
            </a:extLst>
          </p:cNvPr>
          <p:cNvSpPr/>
          <p:nvPr/>
        </p:nvSpPr>
        <p:spPr>
          <a:xfrm>
            <a:off x="9201642" y="5581694"/>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6CAD125E-B514-44A5-82D4-33D2BDC14822}"/>
              </a:ext>
            </a:extLst>
          </p:cNvPr>
          <p:cNvSpPr/>
          <p:nvPr/>
        </p:nvSpPr>
        <p:spPr>
          <a:xfrm>
            <a:off x="9009242" y="5669436"/>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77C7C3EA-3AA2-43EA-A13D-66F436106DB3}"/>
              </a:ext>
            </a:extLst>
          </p:cNvPr>
          <p:cNvSpPr/>
          <p:nvPr/>
        </p:nvSpPr>
        <p:spPr>
          <a:xfrm>
            <a:off x="9105442" y="5669435"/>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D7168910-441B-4B19-9E78-C25DCA946628}"/>
              </a:ext>
            </a:extLst>
          </p:cNvPr>
          <p:cNvSpPr/>
          <p:nvPr/>
        </p:nvSpPr>
        <p:spPr>
          <a:xfrm>
            <a:off x="9201642" y="5669435"/>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2A5AA98D-28EA-4CD0-8E24-D89EC4E4CACF}"/>
              </a:ext>
            </a:extLst>
          </p:cNvPr>
          <p:cNvSpPr/>
          <p:nvPr/>
        </p:nvSpPr>
        <p:spPr>
          <a:xfrm>
            <a:off x="9009242" y="5758034"/>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F8976DE3-8BF6-4892-967C-A6272118337E}"/>
              </a:ext>
            </a:extLst>
          </p:cNvPr>
          <p:cNvSpPr/>
          <p:nvPr/>
        </p:nvSpPr>
        <p:spPr>
          <a:xfrm>
            <a:off x="9105442" y="5758033"/>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F2F7EF87-C71F-45A2-977A-A8869DD4161A}"/>
              </a:ext>
            </a:extLst>
          </p:cNvPr>
          <p:cNvSpPr/>
          <p:nvPr/>
        </p:nvSpPr>
        <p:spPr>
          <a:xfrm>
            <a:off x="9201642" y="5758033"/>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E6EE0332-E131-4EE8-8097-01F89B36CE31}"/>
              </a:ext>
            </a:extLst>
          </p:cNvPr>
          <p:cNvSpPr/>
          <p:nvPr/>
        </p:nvSpPr>
        <p:spPr>
          <a:xfrm>
            <a:off x="9809613" y="5599001"/>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48E05F0D-1A1D-4D92-9732-1762D20B3D96}"/>
              </a:ext>
            </a:extLst>
          </p:cNvPr>
          <p:cNvSpPr/>
          <p:nvPr/>
        </p:nvSpPr>
        <p:spPr>
          <a:xfrm>
            <a:off x="9721014" y="5687600"/>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DC8016DB-91F8-4C16-9102-EF421ABC5327}"/>
              </a:ext>
            </a:extLst>
          </p:cNvPr>
          <p:cNvSpPr/>
          <p:nvPr/>
        </p:nvSpPr>
        <p:spPr>
          <a:xfrm>
            <a:off x="9809613" y="5687600"/>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A2A2E862-6835-4F15-B42F-A2D823B3C46E}"/>
              </a:ext>
            </a:extLst>
          </p:cNvPr>
          <p:cNvSpPr txBox="1"/>
          <p:nvPr/>
        </p:nvSpPr>
        <p:spPr>
          <a:xfrm flipH="1">
            <a:off x="7937773" y="5183343"/>
            <a:ext cx="3026497" cy="338554"/>
          </a:xfrm>
          <a:prstGeom prst="rect">
            <a:avLst/>
          </a:prstGeom>
          <a:noFill/>
        </p:spPr>
        <p:txBody>
          <a:bodyPr wrap="square" rtlCol="0">
            <a:spAutoFit/>
          </a:bodyPr>
          <a:lstStyle/>
          <a:p>
            <a:r>
              <a:rPr lang="en-US" altLang="zh-CN" sz="1600" dirty="0"/>
              <a:t>Duplication check &amp; from 2 sets</a:t>
            </a:r>
            <a:endParaRPr lang="zh-CN" altLang="en-US" sz="1600" dirty="0"/>
          </a:p>
        </p:txBody>
      </p:sp>
      <p:sp>
        <p:nvSpPr>
          <p:cNvPr id="112" name="矩形 111">
            <a:extLst>
              <a:ext uri="{FF2B5EF4-FFF2-40B4-BE49-F238E27FC236}">
                <a16:creationId xmlns:a16="http://schemas.microsoft.com/office/drawing/2014/main" id="{29B4EED1-6F3D-44CA-9EC3-79A251A80EBE}"/>
              </a:ext>
            </a:extLst>
          </p:cNvPr>
          <p:cNvSpPr/>
          <p:nvPr/>
        </p:nvSpPr>
        <p:spPr>
          <a:xfrm>
            <a:off x="9290241" y="5581694"/>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4A847BF9-1DE6-4BC8-8125-AA06066701A5}"/>
              </a:ext>
            </a:extLst>
          </p:cNvPr>
          <p:cNvSpPr/>
          <p:nvPr/>
        </p:nvSpPr>
        <p:spPr>
          <a:xfrm>
            <a:off x="9290241" y="5669435"/>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BC0325AC-38A9-482B-97E0-04B4FBBA0325}"/>
              </a:ext>
            </a:extLst>
          </p:cNvPr>
          <p:cNvSpPr/>
          <p:nvPr/>
        </p:nvSpPr>
        <p:spPr>
          <a:xfrm>
            <a:off x="9290241" y="5758033"/>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85A2D11-4201-4D00-89C8-7C415B9F8A9F}"/>
              </a:ext>
            </a:extLst>
          </p:cNvPr>
          <p:cNvSpPr/>
          <p:nvPr/>
        </p:nvSpPr>
        <p:spPr>
          <a:xfrm>
            <a:off x="9009242" y="5845776"/>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3CC45F7D-4478-4999-B5A6-94F81B24AEAA}"/>
              </a:ext>
            </a:extLst>
          </p:cNvPr>
          <p:cNvSpPr/>
          <p:nvPr/>
        </p:nvSpPr>
        <p:spPr>
          <a:xfrm>
            <a:off x="9105442" y="5845775"/>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5C32D567-45FD-49B1-BE8B-23BDD4211CD0}"/>
              </a:ext>
            </a:extLst>
          </p:cNvPr>
          <p:cNvSpPr/>
          <p:nvPr/>
        </p:nvSpPr>
        <p:spPr>
          <a:xfrm>
            <a:off x="9201642" y="5845775"/>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9CF65444-5FBB-4986-AE53-A3A1A46E20A7}"/>
              </a:ext>
            </a:extLst>
          </p:cNvPr>
          <p:cNvSpPr/>
          <p:nvPr/>
        </p:nvSpPr>
        <p:spPr>
          <a:xfrm>
            <a:off x="9290241" y="5845775"/>
            <a:ext cx="88599" cy="885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9C3C3D8D-4CD7-44E7-9B67-A5C4C266A53E}"/>
              </a:ext>
            </a:extLst>
          </p:cNvPr>
          <p:cNvSpPr/>
          <p:nvPr/>
        </p:nvSpPr>
        <p:spPr>
          <a:xfrm>
            <a:off x="9632415" y="5599670"/>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E1055510-81ED-45A6-B043-3B19CDD5E6F8}"/>
              </a:ext>
            </a:extLst>
          </p:cNvPr>
          <p:cNvSpPr/>
          <p:nvPr/>
        </p:nvSpPr>
        <p:spPr>
          <a:xfrm>
            <a:off x="9632415" y="5688269"/>
            <a:ext cx="88599" cy="885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2AF399FC-E012-4993-B291-0E545F482DF8}"/>
              </a:ext>
            </a:extLst>
          </p:cNvPr>
          <p:cNvSpPr txBox="1"/>
          <p:nvPr/>
        </p:nvSpPr>
        <p:spPr>
          <a:xfrm flipH="1">
            <a:off x="6050274" y="4031522"/>
            <a:ext cx="1233333" cy="584775"/>
          </a:xfrm>
          <a:prstGeom prst="rect">
            <a:avLst/>
          </a:prstGeom>
          <a:noFill/>
        </p:spPr>
        <p:txBody>
          <a:bodyPr wrap="square" rtlCol="0">
            <a:spAutoFit/>
          </a:bodyPr>
          <a:lstStyle/>
          <a:p>
            <a:r>
              <a:rPr lang="en-US" altLang="zh-CN" sz="1600" dirty="0"/>
              <a:t>Ray tracing in parallel</a:t>
            </a:r>
            <a:endParaRPr lang="zh-CN" altLang="en-US" sz="1600" dirty="0"/>
          </a:p>
        </p:txBody>
      </p:sp>
      <p:sp>
        <p:nvSpPr>
          <p:cNvPr id="122" name="文本框 121">
            <a:extLst>
              <a:ext uri="{FF2B5EF4-FFF2-40B4-BE49-F238E27FC236}">
                <a16:creationId xmlns:a16="http://schemas.microsoft.com/office/drawing/2014/main" id="{7B93400A-15B8-4683-8A50-4E7817639E06}"/>
              </a:ext>
            </a:extLst>
          </p:cNvPr>
          <p:cNvSpPr txBox="1"/>
          <p:nvPr/>
        </p:nvSpPr>
        <p:spPr>
          <a:xfrm>
            <a:off x="1176070" y="6183441"/>
            <a:ext cx="3634328" cy="369332"/>
          </a:xfrm>
          <a:prstGeom prst="rect">
            <a:avLst/>
          </a:prstGeom>
          <a:noFill/>
        </p:spPr>
        <p:txBody>
          <a:bodyPr wrap="none" rtlCol="0">
            <a:spAutoFit/>
          </a:bodyPr>
          <a:lstStyle/>
          <a:p>
            <a:r>
              <a:rPr lang="en-US" altLang="zh-CN" dirty="0"/>
              <a:t>50k lines of code (huge code base)</a:t>
            </a:r>
            <a:endParaRPr lang="zh-CN" altLang="en-US" dirty="0"/>
          </a:p>
        </p:txBody>
      </p:sp>
      <p:sp>
        <p:nvSpPr>
          <p:cNvPr id="123" name="文本框 122">
            <a:extLst>
              <a:ext uri="{FF2B5EF4-FFF2-40B4-BE49-F238E27FC236}">
                <a16:creationId xmlns:a16="http://schemas.microsoft.com/office/drawing/2014/main" id="{CB0D1995-A550-4E83-8EF0-E443A7051C22}"/>
              </a:ext>
            </a:extLst>
          </p:cNvPr>
          <p:cNvSpPr txBox="1"/>
          <p:nvPr/>
        </p:nvSpPr>
        <p:spPr>
          <a:xfrm>
            <a:off x="836398" y="1518102"/>
            <a:ext cx="2318263" cy="369332"/>
          </a:xfrm>
          <a:prstGeom prst="rect">
            <a:avLst/>
          </a:prstGeom>
          <a:noFill/>
        </p:spPr>
        <p:txBody>
          <a:bodyPr wrap="none" rtlCol="0">
            <a:spAutoFit/>
          </a:bodyPr>
          <a:lstStyle/>
          <a:p>
            <a:r>
              <a:rPr lang="en-US" altLang="zh-CN" dirty="0"/>
              <a:t>OpenMP acceleration</a:t>
            </a:r>
            <a:endParaRPr lang="zh-CN" altLang="en-US" dirty="0"/>
          </a:p>
        </p:txBody>
      </p:sp>
    </p:spTree>
    <p:extLst>
      <p:ext uri="{BB962C8B-B14F-4D97-AF65-F5344CB8AC3E}">
        <p14:creationId xmlns:p14="http://schemas.microsoft.com/office/powerpoint/2010/main" val="23315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3DCC4-54D7-40BC-B16F-1CDD37916E08}"/>
              </a:ext>
            </a:extLst>
          </p:cNvPr>
          <p:cNvSpPr>
            <a:spLocks noGrp="1"/>
          </p:cNvSpPr>
          <p:nvPr>
            <p:ph type="title"/>
          </p:nvPr>
        </p:nvSpPr>
        <p:spPr/>
        <p:txBody>
          <a:bodyPr/>
          <a:lstStyle/>
          <a:p>
            <a:r>
              <a:rPr lang="en-US" altLang="zh-CN" dirty="0"/>
              <a:t>Profiling: </a:t>
            </a:r>
            <a:r>
              <a:rPr lang="en-US" altLang="zh-CN" dirty="0" err="1"/>
              <a:t>vtune-gui</a:t>
            </a:r>
            <a:endParaRPr lang="zh-CN" altLang="en-US" dirty="0"/>
          </a:p>
        </p:txBody>
      </p:sp>
      <p:pic>
        <p:nvPicPr>
          <p:cNvPr id="24" name="图片 23">
            <a:extLst>
              <a:ext uri="{FF2B5EF4-FFF2-40B4-BE49-F238E27FC236}">
                <a16:creationId xmlns:a16="http://schemas.microsoft.com/office/drawing/2014/main" id="{BCA16134-A57A-4107-A595-89CCC5C92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319692"/>
            <a:ext cx="9003360" cy="5538308"/>
          </a:xfrm>
          <a:prstGeom prst="rect">
            <a:avLst/>
          </a:prstGeom>
        </p:spPr>
      </p:pic>
    </p:spTree>
    <p:extLst>
      <p:ext uri="{BB962C8B-B14F-4D97-AF65-F5344CB8AC3E}">
        <p14:creationId xmlns:p14="http://schemas.microsoft.com/office/powerpoint/2010/main" val="625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14D305FD-CEA9-4C8F-9BE5-1064E50ACA0E}"/>
              </a:ext>
            </a:extLst>
          </p:cNvPr>
          <p:cNvGraphicFramePr>
            <a:graphicFrameLocks noGrp="1"/>
          </p:cNvGraphicFramePr>
          <p:nvPr>
            <p:extLst>
              <p:ext uri="{D42A27DB-BD31-4B8C-83A1-F6EECF244321}">
                <p14:modId xmlns:p14="http://schemas.microsoft.com/office/powerpoint/2010/main" val="3524277165"/>
              </p:ext>
            </p:extLst>
          </p:nvPr>
        </p:nvGraphicFramePr>
        <p:xfrm>
          <a:off x="2728981" y="1750695"/>
          <a:ext cx="6734038" cy="3708400"/>
        </p:xfrm>
        <a:graphic>
          <a:graphicData uri="http://schemas.openxmlformats.org/drawingml/2006/table">
            <a:tbl>
              <a:tblPr firstRow="1" bandRow="1">
                <a:tableStyleId>{5C22544A-7EE6-4342-B048-85BDC9FD1C3A}</a:tableStyleId>
              </a:tblPr>
              <a:tblGrid>
                <a:gridCol w="1377951">
                  <a:extLst>
                    <a:ext uri="{9D8B030D-6E8A-4147-A177-3AD203B41FA5}">
                      <a16:colId xmlns:a16="http://schemas.microsoft.com/office/drawing/2014/main" val="4238061268"/>
                    </a:ext>
                  </a:extLst>
                </a:gridCol>
                <a:gridCol w="1761330">
                  <a:extLst>
                    <a:ext uri="{9D8B030D-6E8A-4147-A177-3AD203B41FA5}">
                      <a16:colId xmlns:a16="http://schemas.microsoft.com/office/drawing/2014/main" val="2109267711"/>
                    </a:ext>
                  </a:extLst>
                </a:gridCol>
                <a:gridCol w="1828912">
                  <a:extLst>
                    <a:ext uri="{9D8B030D-6E8A-4147-A177-3AD203B41FA5}">
                      <a16:colId xmlns:a16="http://schemas.microsoft.com/office/drawing/2014/main" val="1813813409"/>
                    </a:ext>
                  </a:extLst>
                </a:gridCol>
                <a:gridCol w="1765845">
                  <a:extLst>
                    <a:ext uri="{9D8B030D-6E8A-4147-A177-3AD203B41FA5}">
                      <a16:colId xmlns:a16="http://schemas.microsoft.com/office/drawing/2014/main" val="308644044"/>
                    </a:ext>
                  </a:extLst>
                </a:gridCol>
              </a:tblGrid>
              <a:tr h="370840">
                <a:tc>
                  <a:txBody>
                    <a:bodyPr/>
                    <a:lstStyle/>
                    <a:p>
                      <a:r>
                        <a:rPr lang="en-US" altLang="zh-CN" dirty="0"/>
                        <a:t>#of threads</a:t>
                      </a:r>
                      <a:endParaRPr lang="zh-CN" altLang="en-US" dirty="0"/>
                    </a:p>
                  </a:txBody>
                  <a:tcPr/>
                </a:tc>
                <a:tc>
                  <a:txBody>
                    <a:bodyPr/>
                    <a:lstStyle/>
                    <a:p>
                      <a:r>
                        <a:rPr lang="en-US" altLang="zh-CN" dirty="0"/>
                        <a:t>Ray tracing</a:t>
                      </a:r>
                      <a:endParaRPr lang="zh-CN" altLang="en-US" dirty="0"/>
                    </a:p>
                  </a:txBody>
                  <a:tcPr/>
                </a:tc>
                <a:tc>
                  <a:txBody>
                    <a:bodyPr/>
                    <a:lstStyle/>
                    <a:p>
                      <a:r>
                        <a:rPr lang="en-US" altLang="zh-CN" dirty="0"/>
                        <a:t>Total run time</a:t>
                      </a:r>
                      <a:endParaRPr lang="zh-CN" altLang="en-US" dirty="0"/>
                    </a:p>
                  </a:txBody>
                  <a:tcPr/>
                </a:tc>
                <a:tc>
                  <a:txBody>
                    <a:bodyPr/>
                    <a:lstStyle/>
                    <a:p>
                      <a:r>
                        <a:rPr lang="en-US" altLang="zh-CN" dirty="0"/>
                        <a:t>Clone data</a:t>
                      </a:r>
                      <a:endParaRPr lang="zh-CN" altLang="en-US" dirty="0"/>
                    </a:p>
                  </a:txBody>
                  <a:tcPr/>
                </a:tc>
                <a:extLst>
                  <a:ext uri="{0D108BD9-81ED-4DB2-BD59-A6C34878D82A}">
                    <a16:rowId xmlns:a16="http://schemas.microsoft.com/office/drawing/2014/main" val="2384436064"/>
                  </a:ext>
                </a:extLst>
              </a:tr>
              <a:tr h="370840">
                <a:tc>
                  <a:txBody>
                    <a:bodyPr/>
                    <a:lstStyle/>
                    <a:p>
                      <a:r>
                        <a:rPr lang="en-US" altLang="zh-CN" dirty="0"/>
                        <a:t>1(original)</a:t>
                      </a:r>
                      <a:endParaRPr lang="zh-CN" altLang="en-US" dirty="0"/>
                    </a:p>
                  </a:txBody>
                  <a:tcPr/>
                </a:tc>
                <a:tc>
                  <a:txBody>
                    <a:bodyPr/>
                    <a:lstStyle/>
                    <a:p>
                      <a:r>
                        <a:rPr lang="en-US" altLang="zh-CN" dirty="0"/>
                        <a:t>33.484</a:t>
                      </a:r>
                      <a:endParaRPr lang="zh-CN" altLang="en-US" dirty="0"/>
                    </a:p>
                  </a:txBody>
                  <a:tcPr/>
                </a:tc>
                <a:tc>
                  <a:txBody>
                    <a:bodyPr/>
                    <a:lstStyle/>
                    <a:p>
                      <a:r>
                        <a:rPr lang="en-US" altLang="zh-CN" dirty="0"/>
                        <a:t>41.143</a:t>
                      </a:r>
                    </a:p>
                  </a:txBody>
                  <a:tcPr/>
                </a:tc>
                <a:tc>
                  <a:txBody>
                    <a:bodyPr/>
                    <a:lstStyle/>
                    <a:p>
                      <a:r>
                        <a:rPr lang="en-US" altLang="zh-CN" dirty="0"/>
                        <a:t>--</a:t>
                      </a:r>
                      <a:endParaRPr lang="zh-CN" altLang="en-US" dirty="0"/>
                    </a:p>
                  </a:txBody>
                  <a:tcPr/>
                </a:tc>
                <a:extLst>
                  <a:ext uri="{0D108BD9-81ED-4DB2-BD59-A6C34878D82A}">
                    <a16:rowId xmlns:a16="http://schemas.microsoft.com/office/drawing/2014/main" val="1599768981"/>
                  </a:ext>
                </a:extLst>
              </a:tr>
              <a:tr h="370840">
                <a:tc>
                  <a:txBody>
                    <a:bodyPr/>
                    <a:lstStyle/>
                    <a:p>
                      <a:r>
                        <a:rPr lang="en-US" altLang="zh-CN" dirty="0"/>
                        <a:t>2</a:t>
                      </a:r>
                      <a:endParaRPr lang="zh-CN" altLang="en-US" dirty="0"/>
                    </a:p>
                  </a:txBody>
                  <a:tcPr/>
                </a:tc>
                <a:tc>
                  <a:txBody>
                    <a:bodyPr/>
                    <a:lstStyle/>
                    <a:p>
                      <a:r>
                        <a:rPr lang="en-US" altLang="zh-CN" dirty="0"/>
                        <a:t>30.331</a:t>
                      </a:r>
                      <a:endParaRPr lang="zh-CN" altLang="en-US" dirty="0"/>
                    </a:p>
                  </a:txBody>
                  <a:tcPr/>
                </a:tc>
                <a:tc>
                  <a:txBody>
                    <a:bodyPr/>
                    <a:lstStyle/>
                    <a:p>
                      <a:r>
                        <a:rPr lang="en-US" altLang="zh-CN" dirty="0"/>
                        <a:t>38.881</a:t>
                      </a:r>
                      <a:endParaRPr lang="zh-CN" altLang="en-US" dirty="0"/>
                    </a:p>
                  </a:txBody>
                  <a:tcPr/>
                </a:tc>
                <a:tc>
                  <a:txBody>
                    <a:bodyPr/>
                    <a:lstStyle/>
                    <a:p>
                      <a:r>
                        <a:rPr lang="en-US" altLang="zh-CN" dirty="0"/>
                        <a:t>35.022</a:t>
                      </a:r>
                      <a:endParaRPr lang="zh-CN" altLang="en-US" dirty="0"/>
                    </a:p>
                  </a:txBody>
                  <a:tcPr/>
                </a:tc>
                <a:extLst>
                  <a:ext uri="{0D108BD9-81ED-4DB2-BD59-A6C34878D82A}">
                    <a16:rowId xmlns:a16="http://schemas.microsoft.com/office/drawing/2014/main" val="3463977068"/>
                  </a:ext>
                </a:extLst>
              </a:tr>
              <a:tr h="370840">
                <a:tc>
                  <a:txBody>
                    <a:bodyPr/>
                    <a:lstStyle/>
                    <a:p>
                      <a:r>
                        <a:rPr lang="en-US" altLang="zh-CN" dirty="0"/>
                        <a:t>3</a:t>
                      </a:r>
                      <a:endParaRPr lang="zh-CN" altLang="en-US" dirty="0"/>
                    </a:p>
                  </a:txBody>
                  <a:tcPr/>
                </a:tc>
                <a:tc>
                  <a:txBody>
                    <a:bodyPr/>
                    <a:lstStyle/>
                    <a:p>
                      <a:r>
                        <a:rPr lang="en-US" altLang="zh-CN" dirty="0"/>
                        <a:t>27.910</a:t>
                      </a:r>
                      <a:endParaRPr lang="zh-CN" altLang="en-US" dirty="0"/>
                    </a:p>
                  </a:txBody>
                  <a:tcPr/>
                </a:tc>
                <a:tc>
                  <a:txBody>
                    <a:bodyPr/>
                    <a:lstStyle/>
                    <a:p>
                      <a:r>
                        <a:rPr lang="en-US" altLang="zh-CN" dirty="0"/>
                        <a:t>36.776</a:t>
                      </a:r>
                      <a:endParaRPr lang="zh-CN" altLang="en-US" dirty="0"/>
                    </a:p>
                  </a:txBody>
                  <a:tcPr/>
                </a:tc>
                <a:tc>
                  <a:txBody>
                    <a:bodyPr/>
                    <a:lstStyle/>
                    <a:p>
                      <a:r>
                        <a:rPr lang="en-US" altLang="zh-CN" dirty="0"/>
                        <a:t>59.730</a:t>
                      </a:r>
                      <a:endParaRPr lang="zh-CN" altLang="en-US" dirty="0"/>
                    </a:p>
                  </a:txBody>
                  <a:tcPr/>
                </a:tc>
                <a:extLst>
                  <a:ext uri="{0D108BD9-81ED-4DB2-BD59-A6C34878D82A}">
                    <a16:rowId xmlns:a16="http://schemas.microsoft.com/office/drawing/2014/main" val="1907884829"/>
                  </a:ext>
                </a:extLst>
              </a:tr>
              <a:tr h="370840">
                <a:tc>
                  <a:txBody>
                    <a:bodyPr/>
                    <a:lstStyle/>
                    <a:p>
                      <a:r>
                        <a:rPr lang="en-US" altLang="zh-CN" dirty="0"/>
                        <a:t>4</a:t>
                      </a:r>
                      <a:endParaRPr lang="zh-CN" altLang="en-US" dirty="0"/>
                    </a:p>
                  </a:txBody>
                  <a:tcPr/>
                </a:tc>
                <a:tc>
                  <a:txBody>
                    <a:bodyPr/>
                    <a:lstStyle/>
                    <a:p>
                      <a:r>
                        <a:rPr lang="en-US" altLang="zh-CN" dirty="0"/>
                        <a:t>24.873</a:t>
                      </a:r>
                      <a:endParaRPr lang="zh-CN" altLang="en-US" dirty="0"/>
                    </a:p>
                  </a:txBody>
                  <a:tcPr/>
                </a:tc>
                <a:tc>
                  <a:txBody>
                    <a:bodyPr/>
                    <a:lstStyle/>
                    <a:p>
                      <a:r>
                        <a:rPr lang="en-US" altLang="zh-CN" dirty="0"/>
                        <a:t>33.286</a:t>
                      </a:r>
                      <a:endParaRPr lang="zh-CN" altLang="en-US" dirty="0"/>
                    </a:p>
                  </a:txBody>
                  <a:tcPr/>
                </a:tc>
                <a:tc>
                  <a:txBody>
                    <a:bodyPr/>
                    <a:lstStyle/>
                    <a:p>
                      <a:r>
                        <a:rPr lang="en-US" altLang="zh-CN" dirty="0"/>
                        <a:t>85.125</a:t>
                      </a:r>
                      <a:endParaRPr lang="zh-CN" altLang="en-US" dirty="0"/>
                    </a:p>
                  </a:txBody>
                  <a:tcPr/>
                </a:tc>
                <a:extLst>
                  <a:ext uri="{0D108BD9-81ED-4DB2-BD59-A6C34878D82A}">
                    <a16:rowId xmlns:a16="http://schemas.microsoft.com/office/drawing/2014/main" val="1288585871"/>
                  </a:ext>
                </a:extLst>
              </a:tr>
              <a:tr h="370840">
                <a:tc>
                  <a:txBody>
                    <a:bodyPr/>
                    <a:lstStyle/>
                    <a:p>
                      <a:r>
                        <a:rPr lang="en-US" altLang="zh-CN" dirty="0"/>
                        <a:t>5</a:t>
                      </a:r>
                      <a:endParaRPr lang="zh-CN" altLang="en-US" dirty="0"/>
                    </a:p>
                  </a:txBody>
                  <a:tcPr/>
                </a:tc>
                <a:tc>
                  <a:txBody>
                    <a:bodyPr/>
                    <a:lstStyle/>
                    <a:p>
                      <a:r>
                        <a:rPr lang="en-US" altLang="zh-CN" dirty="0"/>
                        <a:t>25.936</a:t>
                      </a:r>
                      <a:endParaRPr lang="zh-CN" altLang="en-US" dirty="0"/>
                    </a:p>
                  </a:txBody>
                  <a:tcPr/>
                </a:tc>
                <a:tc>
                  <a:txBody>
                    <a:bodyPr/>
                    <a:lstStyle/>
                    <a:p>
                      <a:r>
                        <a:rPr lang="en-US" altLang="zh-CN" dirty="0"/>
                        <a:t>34.210</a:t>
                      </a:r>
                      <a:endParaRPr lang="zh-CN" altLang="en-US" dirty="0"/>
                    </a:p>
                  </a:txBody>
                  <a:tcPr/>
                </a:tc>
                <a:tc>
                  <a:txBody>
                    <a:bodyPr/>
                    <a:lstStyle/>
                    <a:p>
                      <a:r>
                        <a:rPr lang="en-US" altLang="zh-CN" dirty="0"/>
                        <a:t>112.288</a:t>
                      </a:r>
                      <a:endParaRPr lang="zh-CN" altLang="en-US" dirty="0"/>
                    </a:p>
                  </a:txBody>
                  <a:tcPr/>
                </a:tc>
                <a:extLst>
                  <a:ext uri="{0D108BD9-81ED-4DB2-BD59-A6C34878D82A}">
                    <a16:rowId xmlns:a16="http://schemas.microsoft.com/office/drawing/2014/main" val="3427867294"/>
                  </a:ext>
                </a:extLst>
              </a:tr>
              <a:tr h="370840">
                <a:tc>
                  <a:txBody>
                    <a:bodyPr/>
                    <a:lstStyle/>
                    <a:p>
                      <a:r>
                        <a:rPr lang="en-US" altLang="zh-CN" dirty="0"/>
                        <a:t>6</a:t>
                      </a:r>
                      <a:endParaRPr lang="zh-CN" altLang="en-US" dirty="0"/>
                    </a:p>
                  </a:txBody>
                  <a:tcPr/>
                </a:tc>
                <a:tc>
                  <a:txBody>
                    <a:bodyPr/>
                    <a:lstStyle/>
                    <a:p>
                      <a:r>
                        <a:rPr lang="en-US" altLang="zh-CN" dirty="0"/>
                        <a:t>26.317</a:t>
                      </a:r>
                      <a:endParaRPr lang="zh-CN" altLang="en-US" dirty="0"/>
                    </a:p>
                  </a:txBody>
                  <a:tcPr/>
                </a:tc>
                <a:tc>
                  <a:txBody>
                    <a:bodyPr/>
                    <a:lstStyle/>
                    <a:p>
                      <a:r>
                        <a:rPr lang="en-US" altLang="zh-CN" dirty="0"/>
                        <a:t>34.435</a:t>
                      </a:r>
                      <a:endParaRPr lang="zh-CN" altLang="en-US" dirty="0"/>
                    </a:p>
                  </a:txBody>
                  <a:tcPr/>
                </a:tc>
                <a:tc>
                  <a:txBody>
                    <a:bodyPr/>
                    <a:lstStyle/>
                    <a:p>
                      <a:r>
                        <a:rPr lang="en-US" altLang="zh-CN" dirty="0"/>
                        <a:t>140.299</a:t>
                      </a:r>
                      <a:endParaRPr lang="zh-CN" altLang="en-US" dirty="0"/>
                    </a:p>
                  </a:txBody>
                  <a:tcPr/>
                </a:tc>
                <a:extLst>
                  <a:ext uri="{0D108BD9-81ED-4DB2-BD59-A6C34878D82A}">
                    <a16:rowId xmlns:a16="http://schemas.microsoft.com/office/drawing/2014/main" val="1576241913"/>
                  </a:ext>
                </a:extLst>
              </a:tr>
              <a:tr h="370840">
                <a:tc>
                  <a:txBody>
                    <a:bodyPr/>
                    <a:lstStyle/>
                    <a:p>
                      <a:r>
                        <a:rPr lang="en-US" altLang="zh-CN" dirty="0"/>
                        <a:t>8</a:t>
                      </a:r>
                      <a:endParaRPr lang="zh-CN" altLang="en-US" dirty="0"/>
                    </a:p>
                  </a:txBody>
                  <a:tcPr/>
                </a:tc>
                <a:tc>
                  <a:txBody>
                    <a:bodyPr/>
                    <a:lstStyle/>
                    <a:p>
                      <a:r>
                        <a:rPr lang="en-US" altLang="zh-CN" dirty="0"/>
                        <a:t>27.409</a:t>
                      </a:r>
                      <a:endParaRPr lang="zh-CN" altLang="en-US" dirty="0"/>
                    </a:p>
                  </a:txBody>
                  <a:tcPr/>
                </a:tc>
                <a:tc>
                  <a:txBody>
                    <a:bodyPr/>
                    <a:lstStyle/>
                    <a:p>
                      <a:r>
                        <a:rPr lang="en-US" altLang="zh-CN" dirty="0"/>
                        <a:t>35.812</a:t>
                      </a:r>
                      <a:endParaRPr lang="zh-CN" altLang="en-US" dirty="0"/>
                    </a:p>
                  </a:txBody>
                  <a:tcPr/>
                </a:tc>
                <a:tc>
                  <a:txBody>
                    <a:bodyPr/>
                    <a:lstStyle/>
                    <a:p>
                      <a:r>
                        <a:rPr lang="en-US" altLang="zh-CN" dirty="0"/>
                        <a:t>200.731</a:t>
                      </a:r>
                      <a:endParaRPr lang="zh-CN" altLang="en-US" dirty="0"/>
                    </a:p>
                  </a:txBody>
                  <a:tcPr/>
                </a:tc>
                <a:extLst>
                  <a:ext uri="{0D108BD9-81ED-4DB2-BD59-A6C34878D82A}">
                    <a16:rowId xmlns:a16="http://schemas.microsoft.com/office/drawing/2014/main" val="2861848084"/>
                  </a:ext>
                </a:extLst>
              </a:tr>
              <a:tr h="370840">
                <a:tc>
                  <a:txBody>
                    <a:bodyPr/>
                    <a:lstStyle/>
                    <a:p>
                      <a:r>
                        <a:rPr lang="en-US" altLang="zh-CN" dirty="0"/>
                        <a:t>10</a:t>
                      </a:r>
                      <a:endParaRPr lang="zh-CN" altLang="en-US" dirty="0"/>
                    </a:p>
                  </a:txBody>
                  <a:tcPr/>
                </a:tc>
                <a:tc>
                  <a:txBody>
                    <a:bodyPr/>
                    <a:lstStyle/>
                    <a:p>
                      <a:r>
                        <a:rPr lang="en-US" altLang="zh-CN" dirty="0"/>
                        <a:t>27.364</a:t>
                      </a:r>
                      <a:endParaRPr lang="zh-CN" altLang="en-US" dirty="0"/>
                    </a:p>
                  </a:txBody>
                  <a:tcPr/>
                </a:tc>
                <a:tc>
                  <a:txBody>
                    <a:bodyPr/>
                    <a:lstStyle/>
                    <a:p>
                      <a:r>
                        <a:rPr lang="en-US" altLang="zh-CN" dirty="0"/>
                        <a:t>35.295</a:t>
                      </a:r>
                      <a:endParaRPr lang="zh-CN" altLang="en-US" dirty="0"/>
                    </a:p>
                  </a:txBody>
                  <a:tcPr/>
                </a:tc>
                <a:tc>
                  <a:txBody>
                    <a:bodyPr/>
                    <a:lstStyle/>
                    <a:p>
                      <a:r>
                        <a:rPr lang="en-US" altLang="zh-CN" dirty="0"/>
                        <a:t>255.279</a:t>
                      </a:r>
                      <a:endParaRPr lang="zh-CN" altLang="en-US" dirty="0"/>
                    </a:p>
                  </a:txBody>
                  <a:tcPr/>
                </a:tc>
                <a:extLst>
                  <a:ext uri="{0D108BD9-81ED-4DB2-BD59-A6C34878D82A}">
                    <a16:rowId xmlns:a16="http://schemas.microsoft.com/office/drawing/2014/main" val="1485941142"/>
                  </a:ext>
                </a:extLst>
              </a:tr>
              <a:tr h="370840">
                <a:tc>
                  <a:txBody>
                    <a:bodyPr/>
                    <a:lstStyle/>
                    <a:p>
                      <a:r>
                        <a:rPr lang="en-US" altLang="zh-CN" dirty="0"/>
                        <a:t>40</a:t>
                      </a:r>
                      <a:endParaRPr lang="zh-CN" altLang="en-US" dirty="0"/>
                    </a:p>
                  </a:txBody>
                  <a:tcPr/>
                </a:tc>
                <a:tc>
                  <a:txBody>
                    <a:bodyPr/>
                    <a:lstStyle/>
                    <a:p>
                      <a:r>
                        <a:rPr lang="en-US" altLang="zh-CN" dirty="0"/>
                        <a:t>35.293</a:t>
                      </a:r>
                      <a:endParaRPr lang="zh-CN" altLang="en-US" dirty="0"/>
                    </a:p>
                  </a:txBody>
                  <a:tcPr/>
                </a:tc>
                <a:tc>
                  <a:txBody>
                    <a:bodyPr/>
                    <a:lstStyle/>
                    <a:p>
                      <a:r>
                        <a:rPr lang="en-US" altLang="zh-CN" dirty="0"/>
                        <a:t>44.156</a:t>
                      </a:r>
                      <a:endParaRPr lang="zh-CN" altLang="en-US" dirty="0"/>
                    </a:p>
                  </a:txBody>
                  <a:tcPr/>
                </a:tc>
                <a:tc>
                  <a:txBody>
                    <a:bodyPr/>
                    <a:lstStyle/>
                    <a:p>
                      <a:r>
                        <a:rPr lang="en-US" altLang="zh-CN" dirty="0"/>
                        <a:t>1421.153</a:t>
                      </a:r>
                      <a:endParaRPr lang="zh-CN" altLang="en-US" dirty="0"/>
                    </a:p>
                  </a:txBody>
                  <a:tcPr/>
                </a:tc>
                <a:extLst>
                  <a:ext uri="{0D108BD9-81ED-4DB2-BD59-A6C34878D82A}">
                    <a16:rowId xmlns:a16="http://schemas.microsoft.com/office/drawing/2014/main" val="867728980"/>
                  </a:ext>
                </a:extLst>
              </a:tr>
            </a:tbl>
          </a:graphicData>
        </a:graphic>
      </p:graphicFrame>
      <p:sp>
        <p:nvSpPr>
          <p:cNvPr id="5" name="文本框 4">
            <a:extLst>
              <a:ext uri="{FF2B5EF4-FFF2-40B4-BE49-F238E27FC236}">
                <a16:creationId xmlns:a16="http://schemas.microsoft.com/office/drawing/2014/main" id="{642E3561-1D4A-41CE-A4EC-5A4986ED563B}"/>
              </a:ext>
            </a:extLst>
          </p:cNvPr>
          <p:cNvSpPr txBox="1"/>
          <p:nvPr/>
        </p:nvSpPr>
        <p:spPr>
          <a:xfrm>
            <a:off x="3643674" y="1047353"/>
            <a:ext cx="5067413" cy="369332"/>
          </a:xfrm>
          <a:prstGeom prst="rect">
            <a:avLst/>
          </a:prstGeom>
          <a:noFill/>
        </p:spPr>
        <p:txBody>
          <a:bodyPr wrap="none" rtlCol="0">
            <a:spAutoFit/>
          </a:bodyPr>
          <a:lstStyle/>
          <a:p>
            <a:r>
              <a:rPr lang="en-US" altLang="zh-CN" dirty="0"/>
              <a:t>CPU runtime for different components (/seconds)</a:t>
            </a:r>
            <a:endParaRPr lang="zh-CN" altLang="en-US" dirty="0"/>
          </a:p>
        </p:txBody>
      </p:sp>
      <p:sp>
        <p:nvSpPr>
          <p:cNvPr id="6" name="矩形: 圆角 5">
            <a:extLst>
              <a:ext uri="{FF2B5EF4-FFF2-40B4-BE49-F238E27FC236}">
                <a16:creationId xmlns:a16="http://schemas.microsoft.com/office/drawing/2014/main" id="{45F5FDC4-7598-40CA-B87A-8EF69611B242}"/>
              </a:ext>
            </a:extLst>
          </p:cNvPr>
          <p:cNvSpPr/>
          <p:nvPr/>
        </p:nvSpPr>
        <p:spPr>
          <a:xfrm>
            <a:off x="3962400" y="3190875"/>
            <a:ext cx="4962525" cy="4857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E34E8C1-4E53-4078-AA04-3789CD2982E5}"/>
              </a:ext>
            </a:extLst>
          </p:cNvPr>
          <p:cNvSpPr txBox="1"/>
          <p:nvPr/>
        </p:nvSpPr>
        <p:spPr>
          <a:xfrm>
            <a:off x="4802056" y="3307318"/>
            <a:ext cx="1293944" cy="369332"/>
          </a:xfrm>
          <a:prstGeom prst="rect">
            <a:avLst/>
          </a:prstGeom>
          <a:noFill/>
        </p:spPr>
        <p:txBody>
          <a:bodyPr wrap="none" rtlCol="0">
            <a:spAutoFit/>
          </a:bodyPr>
          <a:lstStyle/>
          <a:p>
            <a:r>
              <a:rPr lang="en-US" altLang="zh-CN" b="1" dirty="0">
                <a:solidFill>
                  <a:srgbClr val="FF0000"/>
                </a:solidFill>
              </a:rPr>
              <a:t>25.7% raise</a:t>
            </a:r>
            <a:endParaRPr lang="zh-CN" altLang="en-US" b="1" dirty="0">
              <a:solidFill>
                <a:srgbClr val="FF0000"/>
              </a:solidFill>
            </a:endParaRPr>
          </a:p>
        </p:txBody>
      </p:sp>
      <p:sp>
        <p:nvSpPr>
          <p:cNvPr id="8" name="文本框 7">
            <a:extLst>
              <a:ext uri="{FF2B5EF4-FFF2-40B4-BE49-F238E27FC236}">
                <a16:creationId xmlns:a16="http://schemas.microsoft.com/office/drawing/2014/main" id="{94F79798-94BB-4139-8368-199C61BF054F}"/>
              </a:ext>
            </a:extLst>
          </p:cNvPr>
          <p:cNvSpPr txBox="1"/>
          <p:nvPr/>
        </p:nvSpPr>
        <p:spPr>
          <a:xfrm>
            <a:off x="6545131" y="3307318"/>
            <a:ext cx="1293944" cy="369332"/>
          </a:xfrm>
          <a:prstGeom prst="rect">
            <a:avLst/>
          </a:prstGeom>
          <a:noFill/>
        </p:spPr>
        <p:txBody>
          <a:bodyPr wrap="none" rtlCol="0">
            <a:spAutoFit/>
          </a:bodyPr>
          <a:lstStyle/>
          <a:p>
            <a:r>
              <a:rPr lang="en-US" altLang="zh-CN" b="1" dirty="0">
                <a:solidFill>
                  <a:srgbClr val="FF0000"/>
                </a:solidFill>
              </a:rPr>
              <a:t>19.9% raise</a:t>
            </a:r>
            <a:endParaRPr lang="zh-CN" altLang="en-US" b="1" dirty="0">
              <a:solidFill>
                <a:srgbClr val="FF0000"/>
              </a:solidFill>
            </a:endParaRPr>
          </a:p>
        </p:txBody>
      </p:sp>
      <p:sp>
        <p:nvSpPr>
          <p:cNvPr id="9" name="箭头: 右 8">
            <a:extLst>
              <a:ext uri="{FF2B5EF4-FFF2-40B4-BE49-F238E27FC236}">
                <a16:creationId xmlns:a16="http://schemas.microsoft.com/office/drawing/2014/main" id="{181665B9-93DA-4CED-A3C5-7D9CB09424F1}"/>
              </a:ext>
            </a:extLst>
          </p:cNvPr>
          <p:cNvSpPr/>
          <p:nvPr/>
        </p:nvSpPr>
        <p:spPr>
          <a:xfrm rot="18503106">
            <a:off x="5394928" y="5517119"/>
            <a:ext cx="733425" cy="369332"/>
          </a:xfrm>
          <a:prstGeom prst="rightArrow">
            <a:avLst>
              <a:gd name="adj1" fmla="val 50000"/>
              <a:gd name="adj2" fmla="val 1144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AD2F0B0-CB36-4691-BAC9-4857052873FF}"/>
              </a:ext>
            </a:extLst>
          </p:cNvPr>
          <p:cNvSpPr txBox="1"/>
          <p:nvPr/>
        </p:nvSpPr>
        <p:spPr>
          <a:xfrm>
            <a:off x="1959742" y="5980985"/>
            <a:ext cx="4483920" cy="369332"/>
          </a:xfrm>
          <a:prstGeom prst="rect">
            <a:avLst/>
          </a:prstGeom>
          <a:noFill/>
        </p:spPr>
        <p:txBody>
          <a:bodyPr wrap="none" rtlCol="0">
            <a:spAutoFit/>
          </a:bodyPr>
          <a:lstStyle/>
          <a:p>
            <a:r>
              <a:rPr lang="en-US" altLang="zh-CN" dirty="0"/>
              <a:t>Even worse than single thread performance</a:t>
            </a:r>
            <a:endParaRPr lang="zh-CN" altLang="en-US" dirty="0"/>
          </a:p>
        </p:txBody>
      </p:sp>
    </p:spTree>
    <p:extLst>
      <p:ext uri="{BB962C8B-B14F-4D97-AF65-F5344CB8AC3E}">
        <p14:creationId xmlns:p14="http://schemas.microsoft.com/office/powerpoint/2010/main" val="188602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55CA2D-4742-47B4-9793-DDB597DC8F92}"/>
              </a:ext>
            </a:extLst>
          </p:cNvPr>
          <p:cNvSpPr txBox="1"/>
          <p:nvPr/>
        </p:nvSpPr>
        <p:spPr>
          <a:xfrm>
            <a:off x="5356855" y="5591175"/>
            <a:ext cx="1415772" cy="369332"/>
          </a:xfrm>
          <a:prstGeom prst="rect">
            <a:avLst/>
          </a:prstGeom>
          <a:noFill/>
        </p:spPr>
        <p:txBody>
          <a:bodyPr wrap="none" rtlCol="0">
            <a:spAutoFit/>
          </a:bodyPr>
          <a:lstStyle/>
          <a:p>
            <a:r>
              <a:rPr lang="en-US" altLang="zh-CN" dirty="0"/>
              <a:t>Thread # =2</a:t>
            </a:r>
            <a:endParaRPr lang="zh-CN" altLang="en-US" dirty="0"/>
          </a:p>
        </p:txBody>
      </p:sp>
      <p:pic>
        <p:nvPicPr>
          <p:cNvPr id="8" name="图片 7">
            <a:extLst>
              <a:ext uri="{FF2B5EF4-FFF2-40B4-BE49-F238E27FC236}">
                <a16:creationId xmlns:a16="http://schemas.microsoft.com/office/drawing/2014/main" id="{883CB442-C170-4D7A-B91D-F8A6C3EE5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39" y="1664817"/>
            <a:ext cx="11552921" cy="3528366"/>
          </a:xfrm>
          <a:prstGeom prst="rect">
            <a:avLst/>
          </a:prstGeom>
        </p:spPr>
      </p:pic>
      <p:sp>
        <p:nvSpPr>
          <p:cNvPr id="9" name="思想气泡: 云 8">
            <a:extLst>
              <a:ext uri="{FF2B5EF4-FFF2-40B4-BE49-F238E27FC236}">
                <a16:creationId xmlns:a16="http://schemas.microsoft.com/office/drawing/2014/main" id="{11CDEA8C-9250-43DC-8824-BFF2405EAD86}"/>
              </a:ext>
            </a:extLst>
          </p:cNvPr>
          <p:cNvSpPr/>
          <p:nvPr/>
        </p:nvSpPr>
        <p:spPr>
          <a:xfrm>
            <a:off x="8596765" y="347662"/>
            <a:ext cx="2861810" cy="1552575"/>
          </a:xfrm>
          <a:prstGeom prst="cloudCallout">
            <a:avLst>
              <a:gd name="adj1" fmla="val -61438"/>
              <a:gd name="adj2" fmla="val 594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Pay attention to the runtime distribution between threads</a:t>
            </a:r>
            <a:endParaRPr lang="zh-CN" altLang="en-US" dirty="0">
              <a:solidFill>
                <a:schemeClr val="tx1"/>
              </a:solidFill>
            </a:endParaRPr>
          </a:p>
        </p:txBody>
      </p:sp>
    </p:spTree>
    <p:extLst>
      <p:ext uri="{BB962C8B-B14F-4D97-AF65-F5344CB8AC3E}">
        <p14:creationId xmlns:p14="http://schemas.microsoft.com/office/powerpoint/2010/main" val="263304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55CA2D-4742-47B4-9793-DDB597DC8F92}"/>
              </a:ext>
            </a:extLst>
          </p:cNvPr>
          <p:cNvSpPr txBox="1"/>
          <p:nvPr/>
        </p:nvSpPr>
        <p:spPr>
          <a:xfrm>
            <a:off x="5356855" y="5591175"/>
            <a:ext cx="1415772" cy="369332"/>
          </a:xfrm>
          <a:prstGeom prst="rect">
            <a:avLst/>
          </a:prstGeom>
          <a:noFill/>
        </p:spPr>
        <p:txBody>
          <a:bodyPr wrap="none" rtlCol="0">
            <a:spAutoFit/>
          </a:bodyPr>
          <a:lstStyle/>
          <a:p>
            <a:r>
              <a:rPr lang="en-US" altLang="zh-CN" dirty="0"/>
              <a:t>Thread # =3</a:t>
            </a:r>
            <a:endParaRPr lang="zh-CN" altLang="en-US" dirty="0"/>
          </a:p>
        </p:txBody>
      </p:sp>
      <p:pic>
        <p:nvPicPr>
          <p:cNvPr id="3" name="图片 2">
            <a:extLst>
              <a:ext uri="{FF2B5EF4-FFF2-40B4-BE49-F238E27FC236}">
                <a16:creationId xmlns:a16="http://schemas.microsoft.com/office/drawing/2014/main" id="{67DF2106-0A4F-4093-9C46-3CB1B8DFD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60" y="1672438"/>
            <a:ext cx="11537680" cy="3513124"/>
          </a:xfrm>
          <a:prstGeom prst="rect">
            <a:avLst/>
          </a:prstGeom>
        </p:spPr>
      </p:pic>
      <p:sp>
        <p:nvSpPr>
          <p:cNvPr id="7" name="思想气泡: 云 6">
            <a:extLst>
              <a:ext uri="{FF2B5EF4-FFF2-40B4-BE49-F238E27FC236}">
                <a16:creationId xmlns:a16="http://schemas.microsoft.com/office/drawing/2014/main" id="{7AB2B1FB-E310-4426-BD49-C63C2D7C98D9}"/>
              </a:ext>
            </a:extLst>
          </p:cNvPr>
          <p:cNvSpPr/>
          <p:nvPr/>
        </p:nvSpPr>
        <p:spPr>
          <a:xfrm>
            <a:off x="8596765" y="347662"/>
            <a:ext cx="2861810" cy="1552575"/>
          </a:xfrm>
          <a:prstGeom prst="cloudCallout">
            <a:avLst>
              <a:gd name="adj1" fmla="val -61438"/>
              <a:gd name="adj2" fmla="val 594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Pay attention to the runtime distribution between threads</a:t>
            </a:r>
            <a:endParaRPr lang="zh-CN" altLang="en-US" dirty="0">
              <a:solidFill>
                <a:schemeClr val="tx1"/>
              </a:solidFill>
            </a:endParaRPr>
          </a:p>
        </p:txBody>
      </p:sp>
    </p:spTree>
    <p:extLst>
      <p:ext uri="{BB962C8B-B14F-4D97-AF65-F5344CB8AC3E}">
        <p14:creationId xmlns:p14="http://schemas.microsoft.com/office/powerpoint/2010/main" val="140695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B724F00-FFF1-4B36-B6BB-1CF72E48C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32" y="1695300"/>
            <a:ext cx="11263336" cy="3467400"/>
          </a:xfrm>
          <a:prstGeom prst="rect">
            <a:avLst/>
          </a:prstGeom>
        </p:spPr>
      </p:pic>
      <p:sp>
        <p:nvSpPr>
          <p:cNvPr id="6" name="文本框 5">
            <a:extLst>
              <a:ext uri="{FF2B5EF4-FFF2-40B4-BE49-F238E27FC236}">
                <a16:creationId xmlns:a16="http://schemas.microsoft.com/office/drawing/2014/main" id="{6255CA2D-4742-47B4-9793-DDB597DC8F92}"/>
              </a:ext>
            </a:extLst>
          </p:cNvPr>
          <p:cNvSpPr txBox="1"/>
          <p:nvPr/>
        </p:nvSpPr>
        <p:spPr>
          <a:xfrm>
            <a:off x="5356855" y="5591175"/>
            <a:ext cx="1478290" cy="369332"/>
          </a:xfrm>
          <a:prstGeom prst="rect">
            <a:avLst/>
          </a:prstGeom>
          <a:noFill/>
        </p:spPr>
        <p:txBody>
          <a:bodyPr wrap="none" rtlCol="0">
            <a:spAutoFit/>
          </a:bodyPr>
          <a:lstStyle/>
          <a:p>
            <a:r>
              <a:rPr lang="en-US" altLang="zh-CN" dirty="0"/>
              <a:t>Thread # = 4</a:t>
            </a:r>
            <a:endParaRPr lang="zh-CN" altLang="en-US" dirty="0"/>
          </a:p>
        </p:txBody>
      </p:sp>
      <p:sp>
        <p:nvSpPr>
          <p:cNvPr id="4" name="思想气泡: 云 3">
            <a:extLst>
              <a:ext uri="{FF2B5EF4-FFF2-40B4-BE49-F238E27FC236}">
                <a16:creationId xmlns:a16="http://schemas.microsoft.com/office/drawing/2014/main" id="{65834259-FE82-4322-9A0C-F8506CEBD332}"/>
              </a:ext>
            </a:extLst>
          </p:cNvPr>
          <p:cNvSpPr/>
          <p:nvPr/>
        </p:nvSpPr>
        <p:spPr>
          <a:xfrm>
            <a:off x="8596765" y="347662"/>
            <a:ext cx="2861810" cy="1552575"/>
          </a:xfrm>
          <a:prstGeom prst="cloudCallout">
            <a:avLst>
              <a:gd name="adj1" fmla="val -61438"/>
              <a:gd name="adj2" fmla="val 594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Pay attention to the runtime distribution between threads</a:t>
            </a:r>
            <a:endParaRPr lang="zh-CN" altLang="en-US" dirty="0">
              <a:solidFill>
                <a:schemeClr val="tx1"/>
              </a:solidFill>
            </a:endParaRPr>
          </a:p>
        </p:txBody>
      </p:sp>
    </p:spTree>
    <p:extLst>
      <p:ext uri="{BB962C8B-B14F-4D97-AF65-F5344CB8AC3E}">
        <p14:creationId xmlns:p14="http://schemas.microsoft.com/office/powerpoint/2010/main" val="39376721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443</Words>
  <Application>Microsoft Office PowerPoint</Application>
  <PresentationFormat>宽屏</PresentationFormat>
  <Paragraphs>96</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Helvetica</vt:lpstr>
      <vt:lpstr>Office 主题​​</vt:lpstr>
      <vt:lpstr>Using Parallel tools to accelerate drone’s mapping system</vt:lpstr>
      <vt:lpstr>Background on Octomap</vt:lpstr>
      <vt:lpstr>PowerPoint 演示文稿</vt:lpstr>
      <vt:lpstr>Our design</vt:lpstr>
      <vt:lpstr>Profiling: vtune-gui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Parallel tools to accelerate drone’s mapping system</dc:title>
  <dc:creator>Kaiser Wilhelm</dc:creator>
  <cp:lastModifiedBy>Kaiser Wilhelm</cp:lastModifiedBy>
  <cp:revision>12</cp:revision>
  <dcterms:created xsi:type="dcterms:W3CDTF">2022-03-25T02:35:45Z</dcterms:created>
  <dcterms:modified xsi:type="dcterms:W3CDTF">2022-05-03T20:52:05Z</dcterms:modified>
</cp:coreProperties>
</file>