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3"/>
    <p:sldId id="321" r:id="rId4"/>
    <p:sldId id="358" r:id="rId5"/>
    <p:sldId id="359" r:id="rId6"/>
    <p:sldId id="360" r:id="rId7"/>
    <p:sldId id="361" r:id="rId8"/>
    <p:sldId id="362" r:id="rId9"/>
    <p:sldId id="368" r:id="rId10"/>
    <p:sldId id="367" r:id="rId11"/>
    <p:sldId id="364" r:id="rId12"/>
    <p:sldId id="334" r:id="rId13"/>
    <p:sldId id="333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8" r:id="rId25"/>
    <p:sldId id="349" r:id="rId26"/>
    <p:sldId id="350" r:id="rId27"/>
    <p:sldId id="357" r:id="rId28"/>
    <p:sldId id="356" r:id="rId29"/>
    <p:sldId id="351" r:id="rId30"/>
    <p:sldId id="352" r:id="rId31"/>
    <p:sldId id="307" r:id="rId32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6907" y="5517180"/>
            <a:ext cx="2096135" cy="598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计试</a:t>
            </a:r>
            <a:r>
              <a:rPr lang="en-US" altLang="zh-CN" sz="2200" b="1" dirty="0">
                <a:solidFill>
                  <a:srgbClr val="B83314"/>
                </a:solidFill>
              </a:rPr>
              <a:t>001</a:t>
            </a:r>
            <a:r>
              <a:rPr lang="zh-CN" altLang="en-US" sz="2200" b="1" dirty="0">
                <a:solidFill>
                  <a:srgbClr val="B83314"/>
                </a:solidFill>
              </a:rPr>
              <a:t>冯志远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2200" y="2078355"/>
            <a:ext cx="7320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对于</a:t>
            </a:r>
            <a:r>
              <a:rPr lang="en-US" altLang="zh-CN" sz="5400"/>
              <a:t>GNN</a:t>
            </a:r>
            <a:r>
              <a:rPr lang="zh-CN" altLang="en-US" sz="5400"/>
              <a:t>的简要学习</a:t>
            </a:r>
            <a:endParaRPr lang="zh-CN" alt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Summary</a:t>
            </a:r>
            <a:endParaRPr lang="en-US" altLang="zh-CN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6575" y="1215390"/>
            <a:ext cx="8608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MLP：stack dense layers with non-linear activations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多个全连接层堆起来，中间通过激活层得到一些非线性</a:t>
            </a:r>
            <a:r>
              <a:rPr lang="en-US" altLang="zh-CN" sz="2400"/>
              <a:t>							      </a:t>
            </a:r>
            <a:r>
              <a:rPr lang="zh-CN" altLang="en-US" sz="2400"/>
              <a:t>型的模型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CNN：stack convolution activation and pooling layers to efficient extract spatial information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比较特殊的全连接层，里面的卷积层是使用一些图的特</a:t>
            </a:r>
            <a:r>
              <a:rPr lang="en-US" altLang="zh-CN" sz="2400"/>
              <a:t>	</a:t>
            </a:r>
            <a:r>
              <a:rPr lang="zh-CN" altLang="en-US" sz="2400"/>
              <a:t>性，如本地性和平移不变性，使得参数大量减少，最后</a:t>
            </a:r>
            <a:r>
              <a:rPr lang="en-US" altLang="zh-CN" sz="2400"/>
              <a:t>	</a:t>
            </a:r>
            <a:r>
              <a:rPr lang="zh-CN" altLang="en-US" sz="2400"/>
              <a:t>将卷积层和汇聚层累积得到一个高效抓取空间信息的模</a:t>
            </a:r>
            <a:r>
              <a:rPr lang="en-US" altLang="zh-CN" sz="2400"/>
              <a:t>								       </a:t>
            </a:r>
            <a:r>
              <a:rPr lang="zh-CN" altLang="en-US" sz="2400"/>
              <a:t>型</a:t>
            </a:r>
            <a:endParaRPr lang="zh-CN" altLang="en-US" sz="2400"/>
          </a:p>
          <a:p>
            <a:r>
              <a:rPr lang="zh-CN" altLang="en-US" sz="2400"/>
              <a:t>RNN：stack recurrent layers to pass temporal information through hidden state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全连接层在时序上，把过去的信息放到现在，加了一条</a:t>
            </a:r>
            <a:r>
              <a:rPr lang="en-US" altLang="zh-CN" sz="2400"/>
              <a:t>	</a:t>
            </a:r>
            <a:r>
              <a:rPr lang="zh-CN" altLang="en-US" sz="2400"/>
              <a:t>额外的边，非常适合处理时序信息的数据，使得可以用</a:t>
            </a:r>
            <a:r>
              <a:rPr lang="en-US" altLang="zh-CN" sz="2400"/>
              <a:t>	</a:t>
            </a:r>
            <a:r>
              <a:rPr lang="zh-CN" altLang="en-US" sz="2400"/>
              <a:t>固定长度来处理变化长度的信息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256" y="1470173"/>
            <a:ext cx="8723871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+mn-ea"/>
                <a:sym typeface="+mn-ea"/>
              </a:rPr>
              <a:t>Part 2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sym typeface="+mn-ea"/>
              </a:rPr>
              <a:t>Introduction to Graph Neural Networks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5080" y="3399790"/>
            <a:ext cx="629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A Comprehensive Survey on Graph Neural Networks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A Gentle Introduction to Graph Neural Networks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60367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320" y="1949450"/>
            <a:ext cx="8086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 被用在处理</a:t>
            </a:r>
            <a:r>
              <a:rPr lang="zh-CN" altLang="en-US" b="1"/>
              <a:t>图的结构和性质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我们可以先想一想一下三点</a:t>
            </a:r>
            <a:endParaRPr lang="zh-CN" altLang="en-US"/>
          </a:p>
          <a:p>
            <a:r>
              <a:rPr lang="zh-CN" altLang="en-US"/>
              <a:t>   1，什么样的数据可以被表示成一张图</a:t>
            </a:r>
            <a:endParaRPr lang="zh-CN" altLang="en-US"/>
          </a:p>
          <a:p>
            <a:r>
              <a:rPr lang="zh-CN" altLang="en-US"/>
              <a:t>   2，为什么要做图神经网络，他和卷积神经网络或别的神经网络有什么区别</a:t>
            </a:r>
            <a:endParaRPr lang="zh-CN" altLang="en-US"/>
          </a:p>
          <a:p>
            <a:r>
              <a:rPr lang="zh-CN" altLang="en-US"/>
              <a:t>   3，GNN的主要框架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Point 1</a:t>
            </a:r>
            <a:endParaRPr 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60367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9890" y="90868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图是表示实体之间的关系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908368"/>
            <a:ext cx="19431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066030" y="2967990"/>
            <a:ext cx="342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每个顶点，边，以及全局信息属性可以用</a:t>
            </a:r>
            <a:r>
              <a:rPr lang="zh-CN" altLang="en-US" b="1" u="sng"/>
              <a:t>向量</a:t>
            </a:r>
            <a:r>
              <a:rPr lang="zh-CN" altLang="en-US"/>
              <a:t>来表示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9890" y="1651635"/>
            <a:ext cx="42164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 simple examples</a:t>
            </a:r>
            <a:endParaRPr lang="en-US" altLang="zh-CN"/>
          </a:p>
          <a:p>
            <a:endParaRPr lang="zh-CN" altLang="en-US"/>
          </a:p>
          <a:p>
            <a:r>
              <a:rPr lang="zh-CN" altLang="en-US" b="1"/>
              <a:t>图片</a:t>
            </a:r>
            <a:r>
              <a:rPr lang="en-US" altLang="zh-CN" b="1"/>
              <a:t>	</a:t>
            </a:r>
            <a:r>
              <a:rPr lang="zh-CN" altLang="en-US"/>
              <a:t>表示成图，将其分解成像素，然后映射成图上的点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文本</a:t>
            </a:r>
            <a:r>
              <a:rPr lang="en-US" altLang="zh-CN" b="1"/>
              <a:t>	</a:t>
            </a:r>
            <a:r>
              <a:rPr lang="zh-CN" altLang="en-US"/>
              <a:t>表示成图，可以将词作为点，然后上一个词和下一个词之间作一条有向边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分子</a:t>
            </a:r>
            <a:r>
              <a:rPr lang="en-US" altLang="zh-CN" b="1"/>
              <a:t>	</a:t>
            </a:r>
            <a:r>
              <a:rPr lang="zh-CN" altLang="en-US"/>
              <a:t>表示成图，这个就将原子当点，键当边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社交网络 </a:t>
            </a:r>
            <a:r>
              <a:rPr lang="zh-CN" altLang="en-US"/>
              <a:t>表示成图，人当做点，社交关系当做边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9570" y="784225"/>
            <a:ext cx="65817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机器学习应用到图上的难点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需要表示的内容：顶点，边，全局信息，连接性</a:t>
            </a:r>
            <a:endParaRPr lang="zh-CN" altLang="en-US"/>
          </a:p>
          <a:p>
            <a:r>
              <a:rPr lang="zh-CN" altLang="en-US"/>
              <a:t>前面三个我们可以用向量来表示，关键在于连接性</a:t>
            </a:r>
            <a:endParaRPr lang="zh-CN" altLang="en-US"/>
          </a:p>
          <a:p>
            <a:r>
              <a:rPr lang="zh-CN" altLang="en-US"/>
              <a:t>可以用邻接矩阵n*n，显然它是一个稀疏矩阵</a:t>
            </a:r>
            <a:endParaRPr lang="zh-CN" altLang="en-US"/>
          </a:p>
          <a:p>
            <a:r>
              <a:rPr lang="zh-CN" altLang="en-US"/>
              <a:t>存在的问题问题	</a:t>
            </a:r>
            <a:endParaRPr lang="zh-CN" altLang="en-US"/>
          </a:p>
          <a:p>
            <a:r>
              <a:rPr lang="zh-CN" altLang="en-US"/>
              <a:t>1，</a:t>
            </a:r>
            <a:r>
              <a:rPr lang="en-US" altLang="zh-CN"/>
              <a:t>too large</a:t>
            </a:r>
            <a:endParaRPr lang="zh-CN" altLang="en-US"/>
          </a:p>
          <a:p>
            <a:r>
              <a:rPr lang="zh-CN" altLang="en-US"/>
              <a:t>2，存在同构图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3266440"/>
            <a:ext cx="572325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6575" y="6109970"/>
            <a:ext cx="762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解决方法，邻接列表，和边数相同，(n,m)表示n---&gt;m之间有一条边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1615" y="690245"/>
            <a:ext cx="880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图神经网络</a:t>
            </a:r>
            <a:endParaRPr lang="zh-CN" altLang="en-US"/>
          </a:p>
          <a:p>
            <a:r>
              <a:rPr lang="en-US" altLang="zh-CN"/>
              <a:t>	1</a:t>
            </a:r>
            <a:r>
              <a:rPr lang="zh-CN" altLang="en-US"/>
              <a:t>，</a:t>
            </a:r>
            <a:r>
              <a:rPr lang="zh-CN" altLang="en-US"/>
              <a:t>对图上所有属性，进行可以优化的变换，可以保持图的对称信息</a:t>
            </a:r>
            <a:endParaRPr lang="zh-CN" altLang="en-US"/>
          </a:p>
          <a:p>
            <a:r>
              <a:rPr lang="en-US" altLang="zh-CN"/>
              <a:t>					</a:t>
            </a:r>
            <a:r>
              <a:rPr lang="zh-CN" altLang="en-US"/>
              <a:t>（即图的同构不影响图的信息）</a:t>
            </a:r>
            <a:endParaRPr lang="zh-CN" altLang="en-US"/>
          </a:p>
          <a:p>
            <a:r>
              <a:rPr lang="zh-CN" altLang="en-US"/>
              <a:t>             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zh-CN" altLang="en-US"/>
              <a:t>输入输出，均为图。它会对图的信息进行变换，但</a:t>
            </a:r>
            <a:r>
              <a:rPr lang="zh-CN" altLang="en-US" b="1" u="sng"/>
              <a:t>不会改变图的连接性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	3</a:t>
            </a:r>
            <a:r>
              <a:rPr lang="zh-CN" altLang="en-US"/>
              <a:t>，</a:t>
            </a:r>
            <a:r>
              <a:rPr lang="zh-CN" altLang="en-US"/>
              <a:t>一个简单的GNN对于顶点向量，边向量和全局向量，我们构造一个</a:t>
            </a:r>
            <a:r>
              <a:rPr lang="en-US" altLang="zh-CN"/>
              <a:t>								</a:t>
            </a:r>
            <a:r>
              <a:rPr lang="zh-CN" altLang="en-US"/>
              <a:t>MLP多层感知机</a:t>
            </a:r>
            <a:endParaRPr lang="zh-CN" altLang="en-US"/>
          </a:p>
          <a:p>
            <a:r>
              <a:rPr lang="en-US" altLang="zh-CN"/>
              <a:t>	4</a:t>
            </a:r>
            <a:r>
              <a:rPr lang="zh-CN" altLang="en-US"/>
              <a:t>，其输入输出大小一样，比如输入是一个n维向量，那么输出也是一个n</a:t>
            </a:r>
            <a:r>
              <a:rPr lang="en-US" altLang="zh-CN"/>
              <a:t>	</a:t>
            </a:r>
            <a:r>
              <a:rPr lang="zh-CN" altLang="en-US"/>
              <a:t>维</a:t>
            </a:r>
            <a:r>
              <a:rPr lang="en-US" altLang="zh-CN"/>
              <a:t>								</a:t>
            </a:r>
            <a:r>
              <a:rPr lang="zh-CN" altLang="en-US"/>
              <a:t>向量</a:t>
            </a:r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997200"/>
            <a:ext cx="7396480" cy="26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59485" y="5849620"/>
            <a:ext cx="6944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我们需要分别找到顶点向量，全局向量，边向量找到</a:t>
            </a:r>
            <a:r>
              <a:rPr lang="zh-CN" altLang="en-US" b="1"/>
              <a:t>对应的MLP</a:t>
            </a:r>
            <a:endParaRPr lang="zh-CN" altLang="en-US"/>
          </a:p>
          <a:p>
            <a:r>
              <a:rPr lang="zh-CN" altLang="en-US"/>
              <a:t>然后三者组成GNN中的一层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17195" y="1103630"/>
            <a:ext cx="7945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即数据进过一层后，属性发生变化，但图的结构是没有发生变化的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MLP只对向量独自作用，不会考虑连接信息，所以，图的</a:t>
            </a:r>
            <a:r>
              <a:rPr lang="zh-CN" altLang="en-US" b="1"/>
              <a:t>同构</a:t>
            </a:r>
            <a:r>
              <a:rPr lang="zh-CN" altLang="en-US"/>
              <a:t>不会（对顶点排序）都不会改变结果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将层叠加就构成一个比较深的层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6575" y="821055"/>
            <a:ext cx="784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考虑输出</a:t>
            </a:r>
            <a:endParaRPr lang="zh-CN" altLang="en-US"/>
          </a:p>
          <a:p>
            <a:r>
              <a:rPr lang="zh-CN" altLang="en-US"/>
              <a:t>       比如对每个顶点作预测，这时候每个顶点有一个结果向量，这时候比如2元分类问题，我们可以用softmax来输出结果</a:t>
            </a:r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1882140"/>
            <a:ext cx="6589395" cy="30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5305" y="5237480"/>
            <a:ext cx="8608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最后一层的节点，进入全连接层，然后作出对每个顶点的预测</a:t>
            </a:r>
            <a:endParaRPr lang="zh-CN" altLang="en-US"/>
          </a:p>
          <a:p>
            <a:r>
              <a:rPr lang="zh-CN" altLang="en-US"/>
              <a:t>这里只有一个全连接层，也就是说所有的顶点将会共享一个全连接层里面的参数</a:t>
            </a:r>
            <a:endParaRPr lang="zh-CN" altLang="en-US"/>
          </a:p>
          <a:p>
            <a:r>
              <a:rPr lang="zh-CN" altLang="en-US"/>
              <a:t>对于前面的层，无论图的大小，所有的点共享一个MLP，所有的边也是共享一个MLP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7495" y="766445"/>
            <a:ext cx="8461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稍微复杂情况</a:t>
            </a:r>
            <a:endParaRPr lang="zh-CN" altLang="en-US"/>
          </a:p>
          <a:p>
            <a:r>
              <a:rPr lang="zh-CN" altLang="en-US"/>
              <a:t>       还是对一个点作预测，但是这个节点我们并没有他的向量信息</a:t>
            </a:r>
            <a:endParaRPr lang="zh-CN" altLang="en-US"/>
          </a:p>
          <a:p>
            <a:r>
              <a:rPr lang="zh-CN" altLang="en-US"/>
              <a:t>       技术：pooling   汇聚</a:t>
            </a:r>
            <a:endParaRPr lang="zh-CN" altLang="en-US"/>
          </a:p>
          <a:p>
            <a:r>
              <a:rPr lang="zh-CN" altLang="en-US"/>
              <a:t>       我们可以把和这个点连接边的向量信息拿出来，同样把全局信息也拿出来</a:t>
            </a:r>
            <a:endParaRPr lang="zh-CN" altLang="en-US"/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119630"/>
            <a:ext cx="4102735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6575" y="5418455"/>
            <a:ext cx="752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然后通过其它向量来表示该点的向量，（如果其它向量维度不同，可以用投影的方法解决）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690245"/>
            <a:ext cx="7452360" cy="34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54050" y="4239895"/>
            <a:ext cx="67360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b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通过一个汇聚层，从边到顶点，这样每个顶点都会得到自己的向量，最后在输出层得到需要的输出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         同理，倘若没有边的信息，只有点的信息，那可以通过相邻的点和和全局信息来得到该边的信息          假如没有全局向量，可以用顶点或者边的向量信息来表达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就通过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pooling 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操作得到想要的属性向量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706460" y="256021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535680" y="1830705"/>
            <a:ext cx="530352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DF7566"/>
                </a:solidFill>
                <a:latin typeface="+mn-ea"/>
              </a:rPr>
              <a:t>Part 1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  <a:sym typeface="+mn-ea"/>
              </a:rPr>
              <a:t>、</a:t>
            </a:r>
            <a:r>
              <a:rPr lang="zh-CN" altLang="en-US" sz="2400" b="1" dirty="0">
                <a:solidFill>
                  <a:srgbClr val="DF7566"/>
                </a:solidFill>
                <a:latin typeface="+mn-ea"/>
                <a:sym typeface="+mn-ea"/>
              </a:rPr>
              <a:t>MLP,</a:t>
            </a:r>
            <a:r>
              <a:rPr lang="zh-CN" altLang="en-US" sz="2400" b="1" dirty="0">
                <a:solidFill>
                  <a:srgbClr val="DF7566"/>
                </a:solidFill>
                <a:latin typeface="+mn-ea"/>
                <a:sym typeface="+mn-ea"/>
              </a:rPr>
              <a:t>CNN,RNN的简单理解</a:t>
            </a:r>
            <a:endParaRPr lang="zh-CN" altLang="en-US" sz="2400" b="1" dirty="0" smtClean="0">
              <a:solidFill>
                <a:srgbClr val="DF7566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DF7566"/>
                </a:solidFill>
                <a:latin typeface="+mn-ea"/>
              </a:rPr>
              <a:t>Part 2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</a:rPr>
              <a:t>、</a:t>
            </a:r>
            <a:r>
              <a:rPr lang="zh-CN" altLang="en-US" sz="2400" b="1" dirty="0">
                <a:solidFill>
                  <a:srgbClr val="DF7566"/>
                </a:solidFill>
                <a:latin typeface="+mn-ea"/>
              </a:rPr>
              <a:t>Introduction to Graph</a:t>
            </a:r>
            <a:r>
              <a:rPr lang="en-US" altLang="zh-CN" sz="2400" b="1" dirty="0">
                <a:solidFill>
                  <a:srgbClr val="DF7566"/>
                </a:solidFill>
                <a:latin typeface="+mn-ea"/>
              </a:rPr>
              <a:t>	  </a:t>
            </a:r>
            <a:r>
              <a:rPr lang="zh-CN" altLang="en-US" sz="2400" b="1" dirty="0">
                <a:solidFill>
                  <a:srgbClr val="DF7566"/>
                </a:solidFill>
                <a:latin typeface="+mn-ea"/>
              </a:rPr>
              <a:t> Neural Networks</a:t>
            </a:r>
            <a:endParaRPr lang="zh-CN" altLang="en-US" sz="2400" b="1" dirty="0">
              <a:solidFill>
                <a:srgbClr val="DF75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DF7566"/>
                </a:solidFill>
                <a:latin typeface="+mn-ea"/>
              </a:rPr>
              <a:t>Part 3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  <a:sym typeface="+mn-ea"/>
              </a:rPr>
              <a:t>、F</a:t>
            </a:r>
            <a:r>
              <a:rPr lang="en-US" altLang="zh-CN" sz="2400" b="1" dirty="0" smtClean="0">
                <a:solidFill>
                  <a:srgbClr val="DF7566"/>
                </a:solidFill>
                <a:latin typeface="+mn-ea"/>
                <a:sym typeface="+mn-ea"/>
              </a:rPr>
              <a:t>uture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  <a:sym typeface="+mn-ea"/>
              </a:rPr>
              <a:t> direction</a:t>
            </a:r>
            <a:endParaRPr lang="zh-CN" altLang="en-US" sz="2400" b="1" dirty="0" smtClean="0">
              <a:solidFill>
                <a:srgbClr val="DF7566"/>
              </a:solidFill>
              <a:latin typeface="+mn-ea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1315" y="797560"/>
            <a:ext cx="244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一个简单的GNN</a:t>
            </a:r>
            <a:endParaRPr lang="zh-CN" altLang="en-US"/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306830"/>
            <a:ext cx="8399780" cy="20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85800" y="3762375"/>
            <a:ext cx="7056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输出会得到一个保持原结构的输出，但其中顶点的信息都已经发生变化，根据需要对属性作预测，添加合适的输出层，假如如果确实信息的话，我们加入汇聚层，最后就可以得到一个完整的预测了。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8620" y="690245"/>
            <a:ext cx="8141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局限性</a:t>
            </a:r>
            <a:endParaRPr lang="zh-CN" altLang="en-US"/>
          </a:p>
          <a:p>
            <a:r>
              <a:rPr lang="zh-CN" altLang="en-US"/>
              <a:t>       主要问题：在GNN blocks上我们并没有对其使用图的结构信息，因为只是各自信息进入了各自的MLP和图的结构信息没什么关系，所以可能导致最后的结果不能充分利用图的信息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1545" y="1889125"/>
            <a:ext cx="407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How to improve </a:t>
            </a:r>
            <a:endParaRPr lang="zh-CN" altLang="en-US"/>
          </a:p>
          <a:p>
            <a:r>
              <a:rPr lang="zh-CN" altLang="en-US"/>
              <a:t>目的：将图的结构信息尽早的放进去，也是通过pooling的方式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690245"/>
            <a:ext cx="7734935" cy="362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3670" y="4317365"/>
            <a:ext cx="8837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比如对这个顶点向量信息进行更新，之前的方法是直接把他的向量信息拿过来然后放进我们的MLP里直接变换，得到更新后的那个向量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现在的方法就是，把他和其邻居的向量加在一起汇聚成一个向量，将汇聚后的向量放入MLP然后得到结果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这就是一个最简单形式的消息传递，就算每个顶点只考虑其邻居的信息，但很多层放在一起后，后面的层中点会包含很多信息，（邻居的邻居）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857250"/>
            <a:ext cx="4802505" cy="214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68650"/>
            <a:ext cx="4844415" cy="1704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4815" y="5167630"/>
            <a:ext cx="8071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之前因为边点信息之间相互没有影响，所以更新信息的前后没有影响，但是现在会有影响，</a:t>
            </a:r>
            <a:endParaRPr lang="zh-CN" altLang="en-US"/>
          </a:p>
          <a:p>
            <a:r>
              <a:rPr lang="zh-CN" altLang="en-US"/>
              <a:t>       这里图1,2的结果显然会有差异，比如图1，其V-&gt;E的更新，V的结果是E对其更新后的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1513840"/>
            <a:ext cx="7717155" cy="33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66115" y="1043305"/>
            <a:ext cx="438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如何取消这种影响呢，可以同时做。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7645" y="839470"/>
            <a:ext cx="8601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为什么要有一个</a:t>
            </a:r>
            <a:r>
              <a:rPr lang="zh-CN" altLang="en-US" b="1"/>
              <a:t>全局信息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       之前有一个问题，就是比如图比较稀疏的时候，从一个点走到另外一个点可能需要很多层的更新</a:t>
            </a:r>
            <a:endParaRPr lang="zh-CN" altLang="en-US"/>
          </a:p>
          <a:p>
            <a:r>
              <a:rPr lang="zh-CN" altLang="en-US"/>
              <a:t>       这里我们加入一个master node 或者 context vector这样一个虚拟的点，这个点可以和所有的点相连，和所有的边相连，其中该点和边相连是一个抽象的概念</a:t>
            </a:r>
            <a:endParaRPr lang="zh-CN" altLang="en-US"/>
          </a:p>
          <a:p>
            <a:r>
              <a:rPr lang="en-US" altLang="zh-CN"/>
              <a:t>       定义为U</a:t>
            </a:r>
            <a:endParaRPr lang="en-US" altLang="zh-CN"/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2731135"/>
            <a:ext cx="8273415" cy="34112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7695" y="6142355"/>
            <a:ext cx="595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</a:t>
            </a:r>
            <a:r>
              <a:rPr lang="zh-CN" altLang="en-US"/>
              <a:t>里pooling的时候，我们可以把U的信息汇聚过来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1131570"/>
            <a:ext cx="85445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GNN vs network embedding</a:t>
            </a:r>
            <a:endParaRPr lang="zh-CN" altLang="en-US" sz="2000"/>
          </a:p>
          <a:p>
            <a:r>
              <a:rPr lang="zh-CN" altLang="en-US" sz="2000"/>
              <a:t>       GNNs与网络嵌入的主要区别，GNNs是一组神经网络模型，设计用于各种任务，而网络嵌入覆盖，针对同一任务的各种方法。因此，GNNs可以通过以下方式解决网络嵌入问题：一种图形自动编码框架(autoencoder framework)</a:t>
            </a:r>
            <a:endParaRPr lang="zh-CN" altLang="en-US" sz="2000"/>
          </a:p>
          <a:p>
            <a:r>
              <a:rPr lang="zh-CN" altLang="en-US" sz="2000"/>
              <a:t>另一方面，网络嵌入包含其他非深度学习方法，例如矩阵分解与随机游动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GNN vs graph kernel methods</a:t>
            </a:r>
            <a:endParaRPr lang="zh-CN" altLang="en-US" sz="2000"/>
          </a:p>
          <a:p>
            <a:r>
              <a:rPr lang="zh-CN" altLang="en-US" sz="2000"/>
              <a:t>       图核历史上主要是解决图分类问题。图核方法用一个核函数去测量图片之间的相似性，然后基于内核的算法比如支持向量机(SVM)可以用于图形的监督学习。因为图核算法需要对成对的相似性进行计算，所以其明显的遭受了计算瓶颈</a:t>
            </a:r>
            <a:endParaRPr lang="zh-CN" altLang="en-US" sz="2000"/>
          </a:p>
          <a:p>
            <a:r>
              <a:rPr lang="zh-CN" altLang="en-US" sz="2000"/>
              <a:t>       相反，GNN直接执行图直接执行图形分类基于提取的图形表示，因此比图核方法更有效。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3101" y="1414928"/>
            <a:ext cx="8723871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sym typeface="+mn-ea"/>
              </a:rPr>
              <a:t>Part 3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sym typeface="+mn-ea"/>
              </a:rPr>
              <a:t>、F</a:t>
            </a:r>
            <a:r>
              <a:rPr lang="en-US" altLang="zh-CN" sz="4000" b="1" dirty="0" smtClean="0">
                <a:solidFill>
                  <a:schemeClr val="bg1"/>
                </a:solidFill>
                <a:latin typeface="+mn-ea"/>
                <a:sym typeface="+mn-ea"/>
              </a:rPr>
              <a:t>uture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sym typeface="+mn-ea"/>
              </a:rPr>
              <a:t> direction</a:t>
            </a:r>
            <a:endParaRPr lang="zh-CN" altLang="en-US" sz="4000" b="1" dirty="0" smtClean="0">
              <a:solidFill>
                <a:schemeClr val="bg1"/>
              </a:solidFill>
              <a:latin typeface="+mn-ea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4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4585" y="2938145"/>
            <a:ext cx="674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A Comprehensive Survey on Graph Neural Networks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					</a:t>
            </a:r>
            <a:r>
              <a:rPr lang="en-US" altLang="zh-CN">
                <a:solidFill>
                  <a:schemeClr val="bg1"/>
                </a:solidFill>
              </a:rPr>
              <a:t>arxiv 2019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0040" y="936625"/>
            <a:ext cx="85039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Model depth</a:t>
            </a:r>
            <a:endParaRPr lang="zh-CN" altLang="en-US" sz="2400"/>
          </a:p>
          <a:p>
            <a:r>
              <a:rPr lang="zh-CN" altLang="en-US" sz="2400"/>
              <a:t>      深度学习的成功在于深入的神经结构。然而，Li等人表明，随着图卷积层数量的增加，ConvGNN的性能会急剧下降，由于图卷积使相邻节点的表示更接近彼此，理论上，在无限多的图卷积层中，所有节点的表示都将收敛到一个点。这就提出了这样一个问题：深入研究是否仍然是学习图形数据的一个好策略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Scalability trade-off</a:t>
            </a:r>
            <a:endParaRPr lang="zh-CN" altLang="en-US" sz="2400"/>
          </a:p>
          <a:p>
            <a:r>
              <a:rPr lang="zh-CN" altLang="en-US" sz="2400"/>
              <a:t>       GNNs的可扩展性是以破坏图的完整性为代价的。无论是使用sampling还是clustering，模型都会丢失部分图形信息。通过采样，节点可能会错过其有影响力的邻居。通过聚类，一个图可能被剥夺了一个独特的结构模式。如何权衡算法的可扩展性和图的完整性可能是未来的研究方向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67460" y="3245485"/>
            <a:ext cx="7556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Deeper insights into graph convolutional networks for semi-supervised learning </a:t>
            </a:r>
            <a:r>
              <a:rPr lang="en-US" altLang="zh-CN"/>
              <a:t>	</a:t>
            </a:r>
            <a:r>
              <a:rPr lang="zh-CN" altLang="en-US"/>
              <a:t>in Proc. of AAAI, 2018.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1360" y="1167130"/>
            <a:ext cx="77006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Heterogenity</a:t>
            </a:r>
            <a:endParaRPr lang="zh-CN" altLang="en-US" sz="2400"/>
          </a:p>
          <a:p>
            <a:r>
              <a:rPr lang="zh-CN" altLang="en-US" sz="2400"/>
              <a:t>      目前大多数GNN都应用于同构图。很难将当前的GNN直接应用于异构图，这些图可能包含不同类型的节点和边，或不同形式的节点和边输入，例如图像和文本。因此，需要开发新的方法来处理异构图。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Dynamicity Graphs</a:t>
            </a:r>
            <a:endParaRPr lang="zh-CN" altLang="en-US" sz="2400"/>
          </a:p>
          <a:p>
            <a:r>
              <a:rPr lang="zh-CN" altLang="en-US" sz="2400"/>
              <a:t>       动态图本质上是动态的，节点或边可能会出现或消失，节点/边输入可能会随着时间而变化。需要新的图卷积来适应图的动态性。虽然图的动态性可以部分地由STGNNs来解决，但很少有人考虑在动态空间关系的情况下如何执行图卷积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256" y="1484143"/>
            <a:ext cx="8723871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+mn-ea"/>
                <a:sym typeface="+mn-ea"/>
              </a:rPr>
              <a:t>Part 1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 sz="4000" b="1" dirty="0" smtClean="0">
                <a:solidFill>
                  <a:schemeClr val="bg1"/>
                </a:solidFill>
                <a:latin typeface="+mn-ea"/>
                <a:sym typeface="+mn-ea"/>
              </a:rPr>
              <a:t>MLP,</a:t>
            </a:r>
            <a:r>
              <a:rPr lang="en-US" altLang="zh-CN" sz="4000" b="1" dirty="0" smtClean="0">
                <a:solidFill>
                  <a:schemeClr val="bg1"/>
                </a:solidFill>
                <a:latin typeface="+mn-ea"/>
                <a:sym typeface="+mn-ea"/>
              </a:rPr>
              <a:t>CNN,RNN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sym typeface="+mn-ea"/>
              </a:rPr>
              <a:t>的简单理解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MLP</a:t>
            </a:r>
            <a:endParaRPr lang="en-US" altLang="zh-CN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60367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6575" y="690245"/>
            <a:ext cx="7807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神经网络的作用</a:t>
            </a:r>
            <a:endParaRPr lang="zh-CN" altLang="en-US"/>
          </a:p>
          <a:p>
            <a:r>
              <a:rPr lang="zh-CN" altLang="en-US"/>
              <a:t>       将原来手动对原始数据的提取，变为了用一个神经网络来代替工作，用神经网络来对原始数据的提取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657668"/>
            <a:ext cx="6838950" cy="46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36575" y="219329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l"/>
            <a:r>
              <a:rPr lang="zh-CN" altLang="en-US" sz="1800" b="0"/>
              <a:t>有一个全连接层，里面有个学习参数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733675"/>
            <a:ext cx="24384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974975" y="2733675"/>
            <a:ext cx="6033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这里可以看成是单层感知机，这里显然是一个线性的变化</a:t>
            </a:r>
            <a:endParaRPr lang="zh-CN" altLang="en-US"/>
          </a:p>
          <a:p>
            <a:r>
              <a:rPr lang="zh-CN" altLang="en-US"/>
              <a:t>倘若我们简单将单层感知机叠加，那得到的结果显然还是n个线性叠加，还是一个线性操作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非线性操作</a:t>
            </a:r>
            <a:endParaRPr lang="zh-CN" altLang="en-US"/>
          </a:p>
          <a:p>
            <a:r>
              <a:rPr lang="zh-CN" altLang="en-US"/>
              <a:t>       引入一个激活函数，激活函数是一个按元素的非线性函数</a:t>
            </a:r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85" y="4847590"/>
            <a:ext cx="2773045" cy="67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5132705"/>
            <a:ext cx="2329815" cy="38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4433570"/>
            <a:ext cx="1092835" cy="2125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97050" y="5518785"/>
            <a:ext cx="654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这个进入一个全连接层Dense后进过激活函数，就可以将其变为非线性函数（其中橘色的Dense是隐藏层，因为对于输出来说，我们并看不到橘色Dense的内容）</a:t>
            </a:r>
            <a:endParaRPr lang="zh-CN" altLang="en-US"/>
          </a:p>
          <a:p>
            <a:r>
              <a:rPr lang="zh-CN" altLang="en-US"/>
              <a:t>这样我们通过叠加，可以得到比较complex的东西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10210" y="690245"/>
            <a:ext cx="832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       比如一个简单图片分类问题（300*300 images with 1K classed）</a:t>
            </a:r>
            <a:endParaRPr lang="zh-CN" altLang="en-US"/>
          </a:p>
          <a:p>
            <a:r>
              <a:rPr lang="zh-CN" altLang="en-US"/>
              <a:t>然后我们有一个简单的隐藏层，这个隐藏层的输出大小比如定个10000 这样简单计算，我们有300*300*10000个可学的参数 因此在计算上很困难，存储也很难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0210" y="2021840"/>
            <a:ext cx="563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图的特征</a:t>
            </a:r>
            <a:endParaRPr lang="zh-CN" altLang="en-US"/>
          </a:p>
          <a:p>
            <a:r>
              <a:rPr lang="en-US" altLang="zh-CN"/>
              <a:t>      1Translation invariant   变换的不变性</a:t>
            </a:r>
            <a:endParaRPr lang="en-US" altLang="zh-CN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2667000"/>
            <a:ext cx="3171190" cy="2078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38650" y="2715895"/>
            <a:ext cx="2505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无论红帽子这个物体在哪里，如果我们有这个模型，那如果能识别第一个，那应该也能识别第二个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7085" y="4843145"/>
            <a:ext cx="613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2，Locality 本地性 即通常找一个东西的时候，我们不需要找它特别远的像素，一般只需要找比较近的像素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8825" y="811530"/>
            <a:ext cx="76257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根据这两个性质，我们对全连接做得更加简单一些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Locality 我们将输出所需要的信息从全部改为局部，比如改为k*k</a:t>
            </a:r>
            <a:endParaRPr lang="zh-CN" altLang="en-US"/>
          </a:p>
          <a:p>
            <a:r>
              <a:rPr lang="zh-CN" altLang="en-US"/>
              <a:t>Translation invariant  如果有一个识别的权重，我们可以平移到其它地方，即不需要重新学习了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我们令其为一个 Kernel，它被要求去识别图片里面的一个模式</a:t>
            </a:r>
            <a:endParaRPr lang="zh-CN" altLang="en-US"/>
          </a:p>
          <a:p>
            <a:r>
              <a:rPr lang="zh-CN" altLang="en-US"/>
              <a:t>然后我们可以学多个Kernel 然后可以将其信息来构造输出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8360" y="3316605"/>
            <a:ext cx="7388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Pooling Layer 池化层</a:t>
            </a:r>
            <a:endParaRPr lang="zh-CN" altLang="en-US"/>
          </a:p>
          <a:p>
            <a:r>
              <a:rPr lang="zh-CN" altLang="en-US"/>
              <a:t>       每一次在一个K*K窗口，计算该窗口均值或者最大值</a:t>
            </a:r>
            <a:endParaRPr lang="zh-CN" altLang="en-US"/>
          </a:p>
          <a:p>
            <a:r>
              <a:rPr lang="zh-CN" altLang="en-US"/>
              <a:t>       比如最大值的话，则我们找到一个k’，使得其在k’平移的时候，其返回值依旧是最大值，就是只要最大值依旧包含，就不会改变，即依旧能抓住特征</a:t>
            </a:r>
            <a:endParaRPr lang="zh-CN" altLang="en-US"/>
          </a:p>
          <a:p>
            <a:r>
              <a:rPr lang="zh-CN" altLang="en-US"/>
              <a:t>       优点：引入池化以</a:t>
            </a:r>
            <a:r>
              <a:rPr lang="zh-CN" altLang="en-US" b="1"/>
              <a:t>减少参数矩阵的尺寸</a:t>
            </a:r>
            <a:r>
              <a:rPr lang="zh-CN" altLang="en-US"/>
              <a:t>，从而减少最后全连层中的参数数量——根本目的为了</a:t>
            </a:r>
            <a:r>
              <a:rPr lang="zh-CN" altLang="en-US" b="1"/>
              <a:t>防止过拟合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Convolutional NN</a:t>
            </a:r>
            <a:endParaRPr lang="zh-CN" altLang="en-US"/>
          </a:p>
          <a:p>
            <a:r>
              <a:rPr lang="zh-CN" altLang="en-US"/>
              <a:t>     就是将卷积层池化层和其它层相叠加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6575" y="805180"/>
            <a:ext cx="492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Language model：predict the next word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Hello --&gt; world  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873885"/>
            <a:ext cx="293751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063365" y="1994535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可以用MLP来解决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3365" y="2362835"/>
            <a:ext cx="3701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针对不同的词作不同的分类，还需要考虑时序信息</a:t>
            </a:r>
            <a:endParaRPr lang="zh-CN" altLang="en-US"/>
          </a:p>
          <a:p>
            <a:r>
              <a:rPr lang="zh-CN" altLang="en-US"/>
              <a:t>难点：怎样把一个变化的序列变成一个固定长度的序列</a:t>
            </a:r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3779520"/>
            <a:ext cx="385826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592955" y="3956685"/>
            <a:ext cx="2226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这个隐藏的H包含了过去时间所有信息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878205"/>
            <a:ext cx="6555740" cy="34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89635" y="4611370"/>
            <a:ext cx="642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Ht-1表示上一个时刻的输出，同时把当前的输出Ht作为下一层RNN的输入，其中b是一个偏移，就是一个常数</a:t>
            </a:r>
            <a:endParaRPr lang="zh-CN" altLang="en-US"/>
          </a:p>
          <a:p>
            <a:r>
              <a:rPr lang="zh-CN" altLang="en-US"/>
              <a:t>其中φ为激活函数，非线性化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1963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3634" y="196805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RNN</a:t>
            </a:r>
            <a:endParaRPr lang="zh-CN" altLang="en-US" sz="32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-635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9420" y="824865"/>
            <a:ext cx="521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可以进行拓展，就不只是单方向的，双向RNN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1192848"/>
            <a:ext cx="47339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71465" y="1597660"/>
            <a:ext cx="1906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显然这里的Yt，两个方向的信息都有了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88" y="3495675"/>
            <a:ext cx="263842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945130" y="4845050"/>
            <a:ext cx="214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多个RNN的叠加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5016</Words>
  <Application>WPS 演示</Application>
  <PresentationFormat>全屏显示(4:3)</PresentationFormat>
  <Paragraphs>267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Tahoma</vt:lpstr>
      <vt:lpstr>华文隶书</vt:lpstr>
      <vt:lpstr>微软雅黑</vt:lpstr>
      <vt:lpstr>Rockwell Extra Bold</vt:lpstr>
      <vt:lpstr>幼圆</vt:lpstr>
      <vt:lpstr>隶书</vt:lpstr>
      <vt:lpstr>Calibri</vt:lpstr>
      <vt:lpstr>Heiti SC Light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Arthur</cp:lastModifiedBy>
  <cp:revision>131</cp:revision>
  <cp:lastPrinted>2015-03-12T14:31:00Z</cp:lastPrinted>
  <dcterms:created xsi:type="dcterms:W3CDTF">2014-12-22T06:08:00Z</dcterms:created>
  <dcterms:modified xsi:type="dcterms:W3CDTF">2022-01-26T01:47:03Z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