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0" r:id="rId3"/>
    <p:sldId id="257" r:id="rId4"/>
    <p:sldId id="259" r:id="rId5"/>
    <p:sldId id="445" r:id="rId6"/>
    <p:sldId id="446" r:id="rId7"/>
    <p:sldId id="449" r:id="rId8"/>
    <p:sldId id="447" r:id="rId9"/>
    <p:sldId id="448" r:id="rId10"/>
    <p:sldId id="391" r:id="rId11"/>
    <p:sldId id="266" r:id="rId12"/>
    <p:sldId id="369" r:id="rId13"/>
    <p:sldId id="459" r:id="rId14"/>
    <p:sldId id="450" r:id="rId15"/>
    <p:sldId id="451" r:id="rId16"/>
    <p:sldId id="376" r:id="rId17"/>
    <p:sldId id="452" r:id="rId18"/>
    <p:sldId id="453" r:id="rId19"/>
    <p:sldId id="392" r:id="rId20"/>
    <p:sldId id="395" r:id="rId21"/>
    <p:sldId id="403" r:id="rId22"/>
    <p:sldId id="454" r:id="rId23"/>
    <p:sldId id="455" r:id="rId24"/>
    <p:sldId id="456" r:id="rId25"/>
    <p:sldId id="419" r:id="rId26"/>
    <p:sldId id="420" r:id="rId27"/>
    <p:sldId id="418" r:id="rId28"/>
    <p:sldId id="457" r:id="rId29"/>
    <p:sldId id="458" r:id="rId30"/>
    <p:sldId id="394" r:id="rId31"/>
    <p:sldId id="439" r:id="rId32"/>
    <p:sldId id="460" r:id="rId33"/>
    <p:sldId id="440" r:id="rId34"/>
    <p:sldId id="441" r:id="rId35"/>
    <p:sldId id="442" r:id="rId36"/>
    <p:sldId id="443" r:id="rId37"/>
    <p:sldId id="462" r:id="rId38"/>
    <p:sldId id="461" r:id="rId3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FF0000"/>
    <a:srgbClr val="0A0C6A"/>
    <a:srgbClr val="1014B0"/>
    <a:srgbClr val="0000FF"/>
    <a:srgbClr val="005696"/>
    <a:srgbClr val="004274"/>
    <a:srgbClr val="070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8" autoAdjust="0"/>
    <p:restoredTop sz="93971" autoAdjust="0"/>
  </p:normalViewPr>
  <p:slideViewPr>
    <p:cSldViewPr>
      <p:cViewPr varScale="1">
        <p:scale>
          <a:sx n="71" d="100"/>
          <a:sy n="71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48" y="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65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79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546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866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492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多加了</a:t>
            </a:r>
            <a:r>
              <a:rPr kumimoji="1" lang="en-US" altLang="zh-TW" dirty="0" smtClean="0"/>
              <a:t>print(num1</a:t>
            </a:r>
            <a:r>
              <a:rPr kumimoji="1" lang="en-US" altLang="zh-TW" baseline="0" dirty="0" smtClean="0"/>
              <a:t> // num2)</a:t>
            </a:r>
            <a:r>
              <a:rPr kumimoji="1" lang="zh-TW" altLang="en-US" baseline="0" dirty="0" smtClean="0"/>
              <a:t>，紅色字的敘述應該要變動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042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795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5273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21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681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132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357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345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764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96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898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6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1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89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7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3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1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  <a:ea typeface="新細明體" charset="-120"/>
              </a:rPr>
              <a:t>Programming for Business Computing – Introduction</a:t>
            </a:r>
            <a:endParaRPr lang="en-US" altLang="zh-TW" sz="12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2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38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zh-tw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products.office.com/zh-tw/home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20.jpeg"/><Relationship Id="rId2" Type="http://schemas.openxmlformats.org/officeDocument/2006/relationships/hyperlink" Target="https://www.python.org/psf-landing/" TargetMode="Externa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tw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www.greenteapress.com/thinkpython/thinkpython.pdf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://get.aca.ntu.edu.tw/getcdb/info/show?subj=%u7248%u6b0a%u8072%u660e" TargetMode="External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.aca.ntu.edu.tw/getcdb/info/show?subj=%u7248%u6b0a%u8072%u660e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python.org/downloads/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83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Introduction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371600" y="3200400"/>
            <a:ext cx="6400800" cy="2438400"/>
            <a:chOff x="2895600" y="3200400"/>
            <a:chExt cx="6400800" cy="2438400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2895600" y="3200400"/>
              <a:ext cx="6400800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Ling-</a:t>
              </a:r>
              <a:r>
                <a:rPr kumimoji="0" lang="en-US" altLang="zh-TW" sz="20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Chieh</a:t>
              </a: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 Kung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Department of Information Management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National Taiwan University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863757" y="4983562"/>
              <a:ext cx="5044339" cy="461665"/>
              <a:chOff x="2555776" y="5978079"/>
              <a:chExt cx="5044339" cy="46166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566086" y="5978079"/>
                <a:ext cx="40340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defRPr/>
                </a:pPr>
                <a:r>
                  <a:rPr kumimoji="0" lang="en-US" altLang="zh-TW" sz="1200" b="1" dirty="0">
                    <a:ea typeface="標楷體" pitchFamily="65" charset="-120"/>
                  </a:rPr>
                  <a:t>【</a:t>
                </a:r>
                <a:r>
                  <a:rPr kumimoji="0" lang="zh-TW" altLang="en-US" sz="1200" b="1" dirty="0">
                    <a:ea typeface="標楷體" pitchFamily="65" charset="-120"/>
                  </a:rPr>
                  <a:t>本著作除另有註明外，採取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創用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CC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「姓名標示－非商業性－禁止改作分享」台灣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3.0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版</a:t>
                </a:r>
                <a:r>
                  <a:rPr kumimoji="0" lang="zh-TW" altLang="en-US" sz="1200" b="1" dirty="0">
                    <a:ea typeface="標楷體" pitchFamily="65" charset="-120"/>
                  </a:rPr>
                  <a:t>授權釋出</a:t>
                </a:r>
                <a:r>
                  <a:rPr kumimoji="0" lang="en-US" altLang="zh-TW" sz="1200" b="1" dirty="0">
                    <a:ea typeface="標楷體" pitchFamily="65" charset="-120"/>
                  </a:rPr>
                  <a:t>】</a:t>
                </a:r>
              </a:p>
            </p:txBody>
          </p:sp>
          <p:pic>
            <p:nvPicPr>
              <p:cNvPr id="4" name="圖片 3">
                <a:hlinkClick r:id="rId2"/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76" y="6021328"/>
                <a:ext cx="1028935" cy="360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Computer programming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Our first program: arithmetic and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Our second program: variable declaration and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</a:rPr>
              <a:t>input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Debugging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first program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As in most introductory computer programming courses, let’s start from the “Hello World” example: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Let’s try this in the interactive mode!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528" y="2492896"/>
            <a:ext cx="2372765" cy="3385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print("Hello World!")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98" y="3501008"/>
            <a:ext cx="3342538" cy="5082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first program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13788" cy="4637088"/>
          </a:xfrm>
        </p:spPr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The program has only one </a:t>
            </a:r>
            <a:r>
              <a:rPr lang="en-US" altLang="zh-TW" b="1" dirty="0" smtClean="0">
                <a:solidFill>
                  <a:srgbClr val="0070C0"/>
                </a:solidFill>
              </a:rPr>
              <a:t>statement</a:t>
            </a:r>
            <a:r>
              <a:rPr lang="en-US" altLang="zh-TW" dirty="0" smtClean="0"/>
              <a:t>. </a:t>
            </a:r>
          </a:p>
          <a:p>
            <a:pPr eaLnBrk="1" hangingPunct="1"/>
            <a:r>
              <a:rPr lang="en-US" altLang="zh-TW" dirty="0" smtClean="0"/>
              <a:t>In this statement, there is one single </a:t>
            </a:r>
            <a:r>
              <a:rPr lang="en-US" altLang="zh-TW" b="1" dirty="0" smtClean="0">
                <a:solidFill>
                  <a:srgbClr val="0070C0"/>
                </a:solidFill>
              </a:rPr>
              <a:t>operation</a:t>
            </a:r>
            <a:r>
              <a:rPr lang="en-US" altLang="zh-TW" dirty="0" smtClean="0"/>
              <a:t>. </a:t>
            </a:r>
          </a:p>
          <a:p>
            <a:pPr lvl="1" eaLnBrk="1" hangingPunct="1"/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print</a:t>
            </a:r>
            <a:r>
              <a:rPr lang="en-US" altLang="zh-TW" dirty="0" smtClean="0"/>
              <a:t> is a </a:t>
            </a:r>
            <a:r>
              <a:rPr lang="en-US" altLang="zh-TW" b="1" dirty="0" smtClean="0">
                <a:solidFill>
                  <a:srgbClr val="0070C0"/>
                </a:solidFill>
              </a:rPr>
              <a:t>function</a:t>
            </a:r>
            <a:r>
              <a:rPr lang="en-US" altLang="zh-TW" dirty="0" smtClean="0"/>
              <a:t>: Print out whatever after it on the screen.  </a:t>
            </a:r>
          </a:p>
          <a:p>
            <a:pPr lvl="1" eaLnBrk="1" hangingPunct="1"/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"Hello World!"</a:t>
            </a:r>
            <a:r>
              <a:rPr lang="en-US" altLang="zh-TW" dirty="0" smtClean="0"/>
              <a:t> is an </a:t>
            </a:r>
            <a:r>
              <a:rPr lang="en-US" altLang="zh-TW" b="1" dirty="0">
                <a:solidFill>
                  <a:srgbClr val="0070C0"/>
                </a:solidFill>
              </a:rPr>
              <a:t>operand</a:t>
            </a:r>
            <a:r>
              <a:rPr lang="en-US" altLang="zh-TW" dirty="0" smtClean="0"/>
              <a:t>: A message to be printed out. </a:t>
            </a:r>
          </a:p>
          <a:p>
            <a:pPr eaLnBrk="1" hangingPunct="1"/>
            <a:r>
              <a:rPr lang="en-US" altLang="zh-TW" dirty="0" smtClean="0"/>
              <a:t>In Python, each statement must be put in </a:t>
            </a:r>
            <a:r>
              <a:rPr lang="en-US" altLang="zh-TW" b="1" dirty="0" smtClean="0">
                <a:solidFill>
                  <a:srgbClr val="0070C0"/>
                </a:solidFill>
              </a:rPr>
              <a:t>a single line </a:t>
            </a:r>
            <a:r>
              <a:rPr lang="en-US" altLang="zh-TW" dirty="0" smtClean="0"/>
              <a:t>in your editor.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9247" y="1844824"/>
            <a:ext cx="237276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print("Hello World!")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first program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13788" cy="46370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We of course may print out other messages. 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It does not matter whether to use single or double quotation marks here. </a:t>
            </a:r>
          </a:p>
          <a:p>
            <a:pPr lvl="1" eaLnBrk="1" hangingPunct="1"/>
            <a:r>
              <a:rPr lang="en-US" altLang="zh-TW" dirty="0" smtClean="0"/>
              <a:t>As long as they are paired. 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73039" y="2204864"/>
            <a:ext cx="320632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print("I love programming!")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Printing out more complicated messages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13788" cy="46370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What if we want to print out</a:t>
            </a:r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長跪讀素書，書中竟何如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 eaLnBrk="1" hangingPunct="1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言加餐食，下言長相憶。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Something is wrong when we want to </a:t>
            </a:r>
            <a:r>
              <a:rPr lang="en-US" altLang="zh-TW" b="1" dirty="0" smtClean="0">
                <a:solidFill>
                  <a:srgbClr val="0070C0"/>
                </a:solidFill>
              </a:rPr>
              <a:t>create a new line</a:t>
            </a:r>
            <a:r>
              <a:rPr lang="en-US" altLang="zh-TW" dirty="0" smtClean="0"/>
              <a:t>!  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2996952"/>
            <a:ext cx="8191037" cy="17814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newline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a computer, everything is </a:t>
            </a:r>
            <a:r>
              <a:rPr lang="en-US" b="1" dirty="0" smtClean="0">
                <a:solidFill>
                  <a:srgbClr val="0070C0"/>
                </a:solidFill>
              </a:rPr>
              <a:t>encoded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particular, each character has a corresponding number representing it. </a:t>
            </a:r>
          </a:p>
          <a:p>
            <a:pPr lvl="1"/>
            <a:r>
              <a:rPr lang="en-US" dirty="0" smtClean="0"/>
              <a:t>“Creating a new line” actually means “printing out </a:t>
            </a:r>
            <a:r>
              <a:rPr lang="en-US" b="1" dirty="0" smtClean="0">
                <a:solidFill>
                  <a:srgbClr val="0070C0"/>
                </a:solidFill>
              </a:rPr>
              <a:t>a newline character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A right way to do it is: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altLang="zh-TW" b="1" spc="-15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is the newline character.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9" y="3927991"/>
            <a:ext cx="7997015" cy="905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030" y="3356992"/>
            <a:ext cx="568929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</a:t>
            </a:r>
            <a:r>
              <a:rPr lang="zh-TW" altLang="en-US" sz="1600" b="1" spc="-150" dirty="0">
                <a:latin typeface="Courier New" pitchFamily="49" charset="0"/>
              </a:rPr>
              <a:t>長跪讀素書，書中竟何如。</a:t>
            </a:r>
            <a:r>
              <a:rPr lang="en-US" altLang="zh-TW" sz="1600" b="1" spc="-150" dirty="0">
                <a:latin typeface="Courier New" pitchFamily="49" charset="0"/>
              </a:rPr>
              <a:t>\n</a:t>
            </a:r>
            <a:r>
              <a:rPr lang="zh-TW" altLang="en-US" sz="1600" b="1" spc="-150" dirty="0">
                <a:latin typeface="Courier New" pitchFamily="49" charset="0"/>
              </a:rPr>
              <a:t>上言加餐食，下言長相憶。</a:t>
            </a:r>
            <a:r>
              <a:rPr lang="en-US" altLang="zh-TW" sz="1600" b="1" spc="-150" dirty="0">
                <a:latin typeface="Courier New" pitchFamily="49" charset="0"/>
              </a:rPr>
              <a:t>")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Escape sequence</a:t>
            </a:r>
            <a:endParaRPr lang="en-US" altLang="zh-TW" dirty="0" smtClean="0"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Python (and many modern language), the </a:t>
            </a:r>
            <a:r>
              <a:rPr lang="en-US" altLang="zh-TW" b="1" dirty="0" smtClean="0">
                <a:solidFill>
                  <a:srgbClr val="0070C0"/>
                </a:solidFill>
              </a:rPr>
              <a:t>slash</a:t>
            </a:r>
            <a:r>
              <a:rPr lang="en-US" altLang="zh-TW" dirty="0" smtClean="0"/>
              <a:t> symbol “</a:t>
            </a:r>
            <a:r>
              <a:rPr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\</a:t>
            </a:r>
            <a:r>
              <a:rPr lang="en-US" altLang="zh-TW" dirty="0" smtClean="0"/>
              <a:t>” starts an </a:t>
            </a:r>
            <a:r>
              <a:rPr lang="en-US" altLang="zh-TW" b="1" dirty="0" smtClean="0">
                <a:solidFill>
                  <a:srgbClr val="0070C0"/>
                </a:solidFill>
              </a:rPr>
              <a:t>escape sequence</a:t>
            </a:r>
            <a:r>
              <a:rPr lang="en-US" altLang="zh-TW" dirty="0"/>
              <a:t> </a:t>
            </a:r>
            <a:r>
              <a:rPr lang="en-US" altLang="zh-TW" dirty="0" smtClean="0"/>
              <a:t>(character).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An escape sequence represents a “special character” that does not exist on the keyboard. 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78782"/>
              </p:ext>
            </p:extLst>
          </p:nvPr>
        </p:nvGraphicFramePr>
        <p:xfrm>
          <a:off x="1042988" y="3068960"/>
          <a:ext cx="7129462" cy="188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2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85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Escape </a:t>
                      </a:r>
                      <a:b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Effect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Escape</a:t>
                      </a:r>
                      <a:b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Effect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\n</a:t>
                      </a:r>
                      <a:endParaRPr lang="zh-TW" altLang="en-US" sz="2000" b="1" kern="1200" spc="-15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 new line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</a:t>
                      </a:r>
                      <a:endParaRPr lang="zh-TW" altLang="en-US" sz="2000" b="1" kern="1200" spc="-15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 slash: </a:t>
                      </a:r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</a:t>
                      </a:r>
                      <a:endParaRPr lang="zh-TW" altLang="en-US" sz="2000" b="1" kern="1200" spc="-15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\t</a:t>
                      </a:r>
                      <a:endParaRPr lang="zh-TW" altLang="en-US" sz="2000" b="1" kern="1200" spc="-15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 horizontal tab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\'</a:t>
                      </a:r>
                      <a:endParaRPr lang="zh-TW" altLang="en-US" sz="2000" b="1" kern="1200" spc="-15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 single quotation: </a:t>
                      </a:r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</a:t>
                      </a:r>
                      <a:endParaRPr lang="zh-TW" altLang="en-US" sz="2000" b="1" kern="1200" spc="-15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b="1" spc="-15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\"</a:t>
                      </a:r>
                      <a:endParaRPr lang="zh-TW" altLang="en-US" sz="2000" b="1" kern="1200" spc="-15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 double quotation: </a:t>
                      </a:r>
                      <a:r>
                        <a:rPr lang="en-US" altLang="zh-TW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9" marR="9144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88" y="5038531"/>
            <a:ext cx="587362" cy="20550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escape sequence 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zh-TW" dirty="0" smtClean="0"/>
              <a:t> </a:t>
            </a:r>
            <a:endParaRPr lang="en-US" altLang="zh-TW" dirty="0" smtClean="0"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Try it:</a:t>
            </a:r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More details about </a:t>
            </a:r>
            <a:r>
              <a:rPr lang="en-US" altLang="zh-TW" b="1" dirty="0" smtClean="0">
                <a:solidFill>
                  <a:srgbClr val="0070C0"/>
                </a:solidFill>
              </a:rPr>
              <a:t>string operations </a:t>
            </a:r>
            <a:r>
              <a:rPr lang="en-US" altLang="zh-TW" dirty="0" smtClean="0"/>
              <a:t>will be discussed later in this semester. </a:t>
            </a:r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–"/>
              <a:defRPr/>
            </a:pPr>
            <a:endParaRPr lang="en-US" altLang="zh-TW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7554" y="2132856"/>
            <a:ext cx="769287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</a:t>
            </a:r>
            <a:r>
              <a:rPr lang="en-US" altLang="zh-TW" sz="1600" b="1" spc="-15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1600" b="1" spc="-150" dirty="0">
                <a:latin typeface="Courier New" pitchFamily="49" charset="0"/>
              </a:rPr>
              <a:t>青青河畔草</a:t>
            </a:r>
            <a:r>
              <a:rPr lang="en-US" altLang="zh-TW" sz="1600" b="1" spc="-15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1600" b="1" spc="-150" dirty="0">
                <a:latin typeface="Courier New" pitchFamily="49" charset="0"/>
              </a:rPr>
              <a:t>：</a:t>
            </a:r>
            <a:r>
              <a:rPr lang="en-US" altLang="zh-TW" sz="1600" b="1" spc="-150" dirty="0">
                <a:latin typeface="Courier New" pitchFamily="49" charset="0"/>
              </a:rPr>
              <a:t>\"</a:t>
            </a:r>
            <a:r>
              <a:rPr lang="zh-TW" altLang="en-US" sz="1600" b="1" spc="-150" dirty="0">
                <a:latin typeface="Courier New" pitchFamily="49" charset="0"/>
              </a:rPr>
              <a:t>長跪讀素書，書中竟何如。</a:t>
            </a:r>
            <a:r>
              <a:rPr lang="en-US" altLang="zh-TW" sz="1600" b="1" spc="-150" dirty="0">
                <a:latin typeface="Courier New" pitchFamily="49" charset="0"/>
              </a:rPr>
              <a:t>\n</a:t>
            </a:r>
            <a:r>
              <a:rPr lang="zh-TW" altLang="en-US" sz="1600" b="1" spc="-150" dirty="0">
                <a:latin typeface="Courier New" pitchFamily="49" charset="0"/>
              </a:rPr>
              <a:t>上言加餐食，下言長相憶。</a:t>
            </a:r>
            <a:r>
              <a:rPr lang="en-US" altLang="zh-TW" sz="1600" b="1" spc="-150" dirty="0">
                <a:latin typeface="Courier New" pitchFamily="49" charset="0"/>
              </a:rPr>
              <a:t>\"")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563" y="2665512"/>
            <a:ext cx="769287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</a:t>
            </a:r>
            <a:r>
              <a:rPr lang="en-US" altLang="zh-TW" sz="1600" b="1" spc="-15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1600" b="1" spc="-150" dirty="0">
                <a:latin typeface="Courier New" pitchFamily="49" charset="0"/>
              </a:rPr>
              <a:t>青青河畔草</a:t>
            </a:r>
            <a:r>
              <a:rPr lang="en-US" altLang="zh-TW" sz="1600" b="1" spc="-15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1600" b="1" spc="-150" dirty="0">
                <a:latin typeface="Courier New" pitchFamily="49" charset="0"/>
              </a:rPr>
              <a:t>：「長跪讀素書，書中竟何如。</a:t>
            </a:r>
            <a:r>
              <a:rPr lang="en-US" altLang="zh-TW" sz="1600" b="1" spc="-150" dirty="0">
                <a:latin typeface="Courier New" pitchFamily="49" charset="0"/>
              </a:rPr>
              <a:t>\n</a:t>
            </a:r>
            <a:r>
              <a:rPr lang="zh-TW" altLang="en-US" sz="1600" b="1" spc="-150" dirty="0">
                <a:latin typeface="Courier New" pitchFamily="49" charset="0"/>
              </a:rPr>
              <a:t>上言加餐食，下言長相憶。」</a:t>
            </a:r>
            <a:r>
              <a:rPr lang="en-US" altLang="zh-TW" sz="1600" b="1" spc="-150" dirty="0">
                <a:latin typeface="Courier New" pitchFamily="49" charset="0"/>
              </a:rPr>
              <a:t>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554" y="3200670"/>
            <a:ext cx="7692878" cy="347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print('</a:t>
            </a:r>
            <a:r>
              <a:rPr lang="en-US" altLang="zh-TW" sz="1600" b="1" spc="-15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1600" b="1" spc="-150" dirty="0">
                <a:latin typeface="Courier New" pitchFamily="49" charset="0"/>
              </a:rPr>
              <a:t>青青河畔草</a:t>
            </a:r>
            <a:r>
              <a:rPr lang="en-US" altLang="zh-TW" sz="1600" b="1" spc="-15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1600" b="1" spc="-150" dirty="0">
                <a:latin typeface="Courier New" pitchFamily="49" charset="0"/>
              </a:rPr>
              <a:t>：</a:t>
            </a:r>
            <a:r>
              <a:rPr lang="en-US" altLang="zh-TW" sz="1600" b="1" spc="-150" dirty="0">
                <a:latin typeface="Courier New" pitchFamily="49" charset="0"/>
              </a:rPr>
              <a:t>\"</a:t>
            </a:r>
            <a:r>
              <a:rPr lang="zh-TW" altLang="en-US" sz="1600" b="1" spc="-150" dirty="0">
                <a:latin typeface="Courier New" pitchFamily="49" charset="0"/>
              </a:rPr>
              <a:t>長跪讀素書，書中竟何如。</a:t>
            </a:r>
            <a:r>
              <a:rPr lang="en-US" altLang="zh-TW" sz="1600" b="1" spc="-150" dirty="0">
                <a:latin typeface="Courier New" pitchFamily="49" charset="0"/>
              </a:rPr>
              <a:t>\n</a:t>
            </a:r>
            <a:r>
              <a:rPr lang="zh-TW" altLang="en-US" sz="1600" b="1" spc="-150" dirty="0">
                <a:latin typeface="Courier New" pitchFamily="49" charset="0"/>
              </a:rPr>
              <a:t>上言加餐食，下言長相憶。</a:t>
            </a:r>
            <a:r>
              <a:rPr lang="en-US" altLang="zh-TW" sz="1600" b="1" spc="-150" dirty="0">
                <a:latin typeface="Courier New" pitchFamily="49" charset="0"/>
              </a:rPr>
              <a:t>\"')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15" grpId="0" animBg="1"/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8" y="1600208"/>
            <a:ext cx="6121375" cy="4924425"/>
          </a:xfrm>
        </p:spPr>
        <p:txBody>
          <a:bodyPr/>
          <a:lstStyle/>
          <a:p>
            <a:r>
              <a:rPr lang="en-US" dirty="0" smtClean="0"/>
              <a:t>Computers are good at doing </a:t>
            </a:r>
            <a:r>
              <a:rPr lang="en-US" b="1" dirty="0" smtClean="0">
                <a:solidFill>
                  <a:srgbClr val="0070C0"/>
                </a:solidFill>
              </a:rPr>
              <a:t>computation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All computation starts from simple calculation, i.e., </a:t>
            </a:r>
            <a:r>
              <a:rPr lang="en-US" b="1" dirty="0">
                <a:solidFill>
                  <a:srgbClr val="0070C0"/>
                </a:solidFill>
              </a:rPr>
              <a:t>arithmetic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may use the operators </a:t>
            </a:r>
            <a:r>
              <a:rPr kumimoji="1" lang="en-US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+</a:t>
            </a:r>
            <a:r>
              <a:rPr lang="en-US" dirty="0" smtClean="0"/>
              <a:t>, </a:t>
            </a:r>
            <a:r>
              <a:rPr kumimoji="1" lang="en-US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-</a:t>
            </a:r>
            <a:r>
              <a:rPr lang="en-US" dirty="0" smtClean="0"/>
              <a:t>, </a:t>
            </a:r>
            <a:r>
              <a:rPr kumimoji="1" lang="en-US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*</a:t>
            </a:r>
            <a:r>
              <a:rPr lang="en-US" dirty="0" smtClean="0"/>
              <a:t>, </a:t>
            </a:r>
            <a:r>
              <a:rPr kumimoji="1" lang="en-US" altLang="zh-TW" b="1" spc="-150" dirty="0">
                <a:latin typeface="Courier New" pitchFamily="49" charset="0"/>
              </a:rPr>
              <a:t>/</a:t>
            </a:r>
            <a:r>
              <a:rPr lang="en-US" dirty="0" smtClean="0"/>
              <a:t>, and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//</a:t>
            </a:r>
            <a:r>
              <a:rPr lang="en-US" dirty="0" smtClean="0"/>
              <a:t> to do addition, subtraction, multiplication, floating-point division, and floor division. </a:t>
            </a:r>
          </a:p>
          <a:p>
            <a:r>
              <a:rPr lang="en-US" dirty="0" smtClean="0"/>
              <a:t>We may use </a:t>
            </a:r>
            <a:r>
              <a:rPr kumimoji="1" lang="en-US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(</a:t>
            </a:r>
            <a:r>
              <a:rPr lang="en-US" dirty="0" smtClean="0"/>
              <a:t> and </a:t>
            </a:r>
            <a:r>
              <a:rPr kumimoji="1" lang="en-US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)</a:t>
            </a:r>
            <a:r>
              <a:rPr lang="en-US" dirty="0" smtClean="0"/>
              <a:t>, i.e., a pair of parentheses, to determine the calculation order. </a:t>
            </a:r>
          </a:p>
          <a:p>
            <a:r>
              <a:rPr lang="en-US" dirty="0" smtClean="0"/>
              <a:t>We may use the operator </a:t>
            </a:r>
            <a:r>
              <a:rPr kumimoji="1" lang="en-US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**</a:t>
            </a:r>
            <a:r>
              <a:rPr lang="en-US" dirty="0" smtClean="0"/>
              <a:t> to find the square of a number.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Arithmetic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53" y="2708929"/>
            <a:ext cx="2468327" cy="30963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Computer programming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Our first program: arithmetic and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</a:rPr>
              <a:t>print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Our second program: variable declaration and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input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Debugging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Computer programming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Our first program: arithmetic and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</a:rPr>
              <a:t>print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Our second program: variable declaration and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</a:rPr>
              <a:t>input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Debugging</a:t>
            </a:r>
          </a:p>
        </p:txBody>
      </p:sp>
      <p:sp>
        <p:nvSpPr>
          <p:cNvPr id="6148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input()</a:t>
            </a:r>
            <a:endParaRPr lang="zh-TW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</a:t>
            </a:r>
            <a:r>
              <a:rPr lang="en-US" altLang="zh-TW" b="1" spc="-150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zh-TW" dirty="0" smtClean="0"/>
              <a:t> operator prints out data to the console output.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 function </a:t>
            </a:r>
            <a:r>
              <a:rPr lang="en-US" altLang="zh-TW" b="1" spc="-15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TW" dirty="0" smtClean="0"/>
              <a:t> accepts data </a:t>
            </a:r>
            <a:r>
              <a:rPr lang="en-US" altLang="zh-TW" b="1" dirty="0" smtClean="0">
                <a:solidFill>
                  <a:srgbClr val="0070C0"/>
                </a:solidFill>
              </a:rPr>
              <a:t>input</a:t>
            </a:r>
            <a:r>
              <a:rPr lang="en-US" altLang="zh-TW" dirty="0" smtClean="0"/>
              <a:t> (by the user or other programs)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from the console input (typically the keyboard). </a:t>
            </a:r>
          </a:p>
          <a:p>
            <a:pPr lvl="1"/>
            <a:r>
              <a:rPr lang="en-US" altLang="zh-TW" dirty="0" smtClean="0"/>
              <a:t>A function is a set of codes that together do a particular task. This will be explained in details later in this semester.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order to get input, we need to first prepare a “</a:t>
            </a:r>
            <a:r>
              <a:rPr lang="en-US" altLang="zh-TW" b="1" dirty="0" smtClean="0">
                <a:solidFill>
                  <a:srgbClr val="0070C0"/>
                </a:solidFill>
              </a:rPr>
              <a:t>container</a:t>
            </a:r>
            <a:r>
              <a:rPr lang="en-US" altLang="zh-TW" dirty="0" smtClean="0"/>
              <a:t>”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for the input data. The thing we need is a </a:t>
            </a:r>
            <a:r>
              <a:rPr lang="en-US" altLang="zh-TW" b="1" dirty="0" smtClean="0">
                <a:solidFill>
                  <a:srgbClr val="0070C0"/>
                </a:solidFill>
              </a:rPr>
              <a:t>variable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When we use a single variable to receive the data, the syntax is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Let’s first learn how to </a:t>
            </a:r>
            <a:r>
              <a:rPr lang="en-US" altLang="zh-TW" b="1" dirty="0" smtClean="0">
                <a:solidFill>
                  <a:srgbClr val="0070C0"/>
                </a:solidFill>
              </a:rPr>
              <a:t>declare variables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TW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47864" y="4530606"/>
            <a:ext cx="201622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altLang="zh-TW" sz="1600" b="1" i="1" u="sng" spc="-150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fr-FR" altLang="zh-TW" sz="1600" b="1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altLang="zh-TW" sz="1600" b="1" spc="-150">
                <a:latin typeface="Courier New" pitchFamily="49" charset="0"/>
                <a:cs typeface="Courier New" pitchFamily="49" charset="0"/>
              </a:rPr>
              <a:t>= input</a:t>
            </a:r>
            <a:r>
              <a:rPr lang="fr-FR" altLang="zh-TW" sz="1600" b="1" spc="-15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b="1" spc="-1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Variables and data types</a:t>
            </a:r>
            <a:endParaRPr lang="zh-TW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variable is a container that stores a value. </a:t>
            </a:r>
          </a:p>
          <a:p>
            <a:pPr lvl="1" eaLnBrk="1" hangingPunct="1"/>
            <a:r>
              <a:rPr lang="en-US" altLang="zh-TW" dirty="0" smtClean="0"/>
              <a:t>Once we declare a variable, the system allocates a </a:t>
            </a:r>
            <a:r>
              <a:rPr lang="en-US" altLang="zh-TW" b="1" dirty="0" smtClean="0">
                <a:solidFill>
                  <a:srgbClr val="0070C0"/>
                </a:solidFill>
              </a:rPr>
              <a:t>memory space</a:t>
            </a:r>
            <a:r>
              <a:rPr lang="en-US" altLang="zh-TW" dirty="0" smtClean="0"/>
              <a:t> for it. </a:t>
            </a:r>
          </a:p>
          <a:p>
            <a:pPr lvl="1" eaLnBrk="1" hangingPunct="1"/>
            <a:r>
              <a:rPr lang="en-US" altLang="zh-TW" dirty="0" smtClean="0"/>
              <a:t>A value may then be stored in that space. </a:t>
            </a:r>
          </a:p>
          <a:p>
            <a:pPr eaLnBrk="1" hangingPunct="1"/>
            <a:r>
              <a:rPr lang="en-US" altLang="zh-TW" dirty="0" smtClean="0"/>
              <a:t>A variable has its </a:t>
            </a:r>
            <a:r>
              <a:rPr lang="en-US" altLang="zh-TW" b="1" dirty="0" smtClean="0">
                <a:solidFill>
                  <a:srgbClr val="0070C0"/>
                </a:solidFill>
              </a:rPr>
              <a:t>data type</a:t>
            </a:r>
            <a:r>
              <a:rPr lang="en-US" altLang="zh-TW" dirty="0" smtClean="0"/>
              <a:t>. </a:t>
            </a:r>
          </a:p>
          <a:p>
            <a:pPr lvl="1" eaLnBrk="1" hangingPunct="1"/>
            <a:r>
              <a:rPr lang="en-US" altLang="zh-TW" dirty="0" smtClean="0"/>
              <a:t>At this moment, three data types are important: </a:t>
            </a:r>
            <a:r>
              <a:rPr kumimoji="1" lang="en-US" altLang="zh-TW" sz="1800" b="1" spc="-15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 smtClean="0"/>
              <a:t> (for integer), </a:t>
            </a:r>
            <a:r>
              <a:rPr kumimoji="1" lang="en-US" altLang="zh-TW" sz="1800" b="1" spc="-15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float</a:t>
            </a:r>
            <a:r>
              <a:rPr lang="en-US" altLang="zh-TW" dirty="0" smtClean="0"/>
              <a:t> (for fractional numbers), and </a:t>
            </a:r>
            <a:r>
              <a:rPr kumimoji="1" lang="en-US" altLang="zh-TW" sz="1800" b="1" spc="-15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 dirty="0" smtClean="0"/>
              <a:t> (for strings). </a:t>
            </a:r>
          </a:p>
          <a:p>
            <a:pPr eaLnBrk="1" hangingPunct="1"/>
            <a:r>
              <a:rPr lang="en-US" altLang="zh-TW" dirty="0" smtClean="0"/>
              <a:t>Three major attributes of a (typical) variable:</a:t>
            </a:r>
          </a:p>
          <a:p>
            <a:pPr lvl="1" eaLnBrk="1" hangingPunct="1"/>
            <a:r>
              <a:rPr lang="en-US" altLang="zh-TW" dirty="0" smtClean="0"/>
              <a:t>Type. </a:t>
            </a:r>
          </a:p>
          <a:p>
            <a:pPr lvl="1" eaLnBrk="1" hangingPunct="1"/>
            <a:r>
              <a:rPr lang="en-US" altLang="zh-TW" dirty="0" smtClean="0"/>
              <a:t>Name. </a:t>
            </a:r>
          </a:p>
          <a:p>
            <a:pPr lvl="1" eaLnBrk="1" hangingPunct="1"/>
            <a:r>
              <a:rPr lang="en-US" altLang="zh-TW" dirty="0" smtClean="0"/>
              <a:t>Value. 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we use a variable, we must first </a:t>
            </a:r>
            <a:r>
              <a:rPr lang="en-US" altLang="zh-TW" b="1" dirty="0">
                <a:solidFill>
                  <a:srgbClr val="0070C0"/>
                </a:solidFill>
              </a:rPr>
              <a:t>declare</a:t>
            </a:r>
            <a:r>
              <a:rPr lang="en-US" altLang="zh-TW" dirty="0"/>
              <a:t> it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We need to specify its </a:t>
            </a:r>
            <a:r>
              <a:rPr lang="en-US" altLang="zh-TW" b="1" dirty="0">
                <a:solidFill>
                  <a:srgbClr val="0070C0"/>
                </a:solidFill>
              </a:rPr>
              <a:t>name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We need to specify its </a:t>
            </a:r>
            <a:r>
              <a:rPr lang="en-US" altLang="zh-TW" b="1" dirty="0">
                <a:solidFill>
                  <a:srgbClr val="0070C0"/>
                </a:solidFill>
              </a:rPr>
              <a:t>data type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initial value</a:t>
            </a:r>
            <a:r>
              <a:rPr lang="en-US" altLang="zh-TW" dirty="0"/>
              <a:t>, or both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Typically in Python we declare a variable with an initial value directly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 interpreter will automatically set the type of a variable according to the assigned initial value. </a:t>
            </a:r>
          </a:p>
          <a:p>
            <a:r>
              <a:rPr lang="en-US" altLang="zh-TW" dirty="0" smtClean="0"/>
              <a:t>To see this, put a declared variable into the function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</a:rPr>
              <a:t>type()</a:t>
            </a:r>
            <a:r>
              <a:rPr lang="en-US" altLang="zh-TW" dirty="0" smtClean="0"/>
              <a:t>. </a:t>
            </a: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91595" y="3236742"/>
            <a:ext cx="223224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689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b = 8.7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c = "Hi everyone, "</a:t>
            </a:r>
            <a:endParaRPr lang="zh-TW" altLang="en-US" sz="1600" spc="-150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7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try to see the types of declared variables: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 variable may be overwritten: </a:t>
            </a:r>
          </a:p>
        </p:txBody>
      </p:sp>
      <p:sp>
        <p:nvSpPr>
          <p:cNvPr id="5" name="文字方塊 3"/>
          <p:cNvSpPr txBox="1"/>
          <p:nvPr/>
        </p:nvSpPr>
        <p:spPr>
          <a:xfrm>
            <a:off x="3491595" y="2204864"/>
            <a:ext cx="223224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689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b = 8.7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c = "Hi everyone, "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print(type(a))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print(type(b))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print(type(c))</a:t>
            </a:r>
          </a:p>
        </p:txBody>
      </p:sp>
      <p:sp>
        <p:nvSpPr>
          <p:cNvPr id="6" name="文字方塊 3"/>
          <p:cNvSpPr txBox="1"/>
          <p:nvPr/>
        </p:nvSpPr>
        <p:spPr>
          <a:xfrm>
            <a:off x="3491595" y="4509128"/>
            <a:ext cx="223224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689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8.7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print(type(a))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have no idea about an initial value. </a:t>
            </a:r>
          </a:p>
          <a:p>
            <a:r>
              <a:rPr lang="en-US" dirty="0" smtClean="0"/>
              <a:t>In this case, do: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to print them out to see their initial values! 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23508" y="2492904"/>
            <a:ext cx="136843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b = float()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c = ""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second program (in progress)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8"/>
            <a:ext cx="8713788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This is our second program (to be completed later):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We first declare and initialize two integers.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We then do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There are two </a:t>
            </a:r>
            <a:r>
              <a:rPr lang="en-US" altLang="zh-TW" b="1" dirty="0" smtClean="0">
                <a:solidFill>
                  <a:srgbClr val="0070C0"/>
                </a:solidFill>
              </a:rPr>
              <a:t>operations</a:t>
            </a:r>
            <a:r>
              <a:rPr lang="en-US" altLang="zh-TW" dirty="0" smtClean="0"/>
              <a:t> here: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b="1" spc="-150" dirty="0">
                <a:latin typeface="Courier New" pitchFamily="49" charset="0"/>
              </a:rPr>
              <a:t>num1 + num2 </a:t>
            </a:r>
            <a:r>
              <a:rPr lang="en-US" altLang="zh-TW" dirty="0" smtClean="0"/>
              <a:t>is an addition operation. The sum will be </a:t>
            </a:r>
            <a:r>
              <a:rPr lang="en-US" altLang="zh-TW" b="1" dirty="0" smtClean="0">
                <a:solidFill>
                  <a:srgbClr val="0070C0"/>
                </a:solidFill>
              </a:rPr>
              <a:t>returned</a:t>
            </a:r>
            <a:r>
              <a:rPr lang="en-US" altLang="zh-TW" dirty="0" smtClean="0"/>
              <a:t> to the program.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That returned value is then printed out.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As a result, </a:t>
            </a:r>
            <a:r>
              <a:rPr lang="en-US" altLang="zh-TW" b="1" spc="-150" dirty="0">
                <a:latin typeface="Courier New" pitchFamily="49" charset="0"/>
              </a:rPr>
              <a:t>17</a:t>
            </a:r>
            <a:r>
              <a:rPr lang="en-US" altLang="zh-TW" dirty="0" smtClean="0"/>
              <a:t> is displayed on the screen.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4015" y="1996121"/>
            <a:ext cx="206017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4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34" y="3573016"/>
            <a:ext cx="2060179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  <a:endParaRPr lang="zh-TW" altLang="en-US" sz="1600" b="1" spc="-150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second program (in progress)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8"/>
            <a:ext cx="8713788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What will be displayed on the screen?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7637" y="2132856"/>
            <a:ext cx="2164375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4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print(num1 -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*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//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/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print(num1 %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** num2)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second program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Now we are ready to present our second program: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In this example, we allow the user to enter two numbers.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We declare two variables to receive the inputs.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We then use the </a:t>
            </a:r>
            <a:r>
              <a:rPr lang="en-US" altLang="zh-TW" b="1" spc="-15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TW" dirty="0" smtClean="0"/>
              <a:t> function to read </a:t>
            </a:r>
            <a:r>
              <a:rPr lang="en-US" altLang="zh-TW" dirty="0"/>
              <a:t>input values into the variables. 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We then sum them up and print out the sum. 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7149" y="2132864"/>
            <a:ext cx="2164375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second program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Alternatively: 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interpreter always stops when it execute the </a:t>
            </a:r>
            <a:r>
              <a:rPr lang="en-US" altLang="zh-TW" b="1" spc="-15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TW" dirty="0" smtClean="0"/>
              <a:t> function.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 stops and waits for user input.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After the user input something, it reads it into the program. 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7149" y="2204872"/>
            <a:ext cx="2164375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Our second program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How about this? 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0070C0"/>
                </a:solidFill>
              </a:rPr>
              <a:t>return type</a:t>
            </a:r>
            <a:r>
              <a:rPr lang="en-US" altLang="zh-TW" dirty="0" smtClean="0"/>
              <a:t> of </a:t>
            </a:r>
            <a:r>
              <a:rPr lang="en-US" altLang="zh-TW" b="1" spc="-15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TW" dirty="0" smtClean="0"/>
              <a:t> is a string!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addition operator </a:t>
            </a:r>
            <a:r>
              <a:rPr lang="en-US" altLang="zh-TW" b="1" spc="-15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dirty="0" smtClean="0"/>
              <a:t> will concatenate two strings.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That is why the </a:t>
            </a:r>
            <a:r>
              <a:rPr lang="en-US" altLang="zh-TW" b="1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 smtClean="0"/>
              <a:t> function is required in the right implementation.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1918" y="2204872"/>
            <a:ext cx="206017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input()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input()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Variable declaration and </a:t>
            </a:r>
            <a:r>
              <a:rPr lang="en-US" altLang="zh-TW" b="1" spc="-150" dirty="0">
                <a:solidFill>
                  <a:schemeClr val="tx1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programming</a:t>
            </a:r>
            <a:endParaRPr lang="zh-TW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What are </a:t>
            </a:r>
            <a:r>
              <a:rPr lang="en-US" altLang="zh-TW" b="1" dirty="0" smtClean="0">
                <a:solidFill>
                  <a:srgbClr val="0070C0"/>
                </a:solidFill>
              </a:rPr>
              <a:t>computer programs</a:t>
            </a:r>
            <a:r>
              <a:rPr lang="en-US" altLang="zh-TW" dirty="0" smtClean="0"/>
              <a:t>? </a:t>
            </a:r>
          </a:p>
          <a:p>
            <a:pPr lvl="1" eaLnBrk="1" hangingPunct="1"/>
            <a:r>
              <a:rPr lang="en-US" altLang="zh-TW" dirty="0" smtClean="0"/>
              <a:t>The elements working in computers. </a:t>
            </a:r>
          </a:p>
          <a:p>
            <a:pPr lvl="1" eaLnBrk="1" hangingPunct="1"/>
            <a:r>
              <a:rPr lang="en-US" altLang="zh-TW" dirty="0" smtClean="0"/>
              <a:t>Also known as </a:t>
            </a:r>
            <a:r>
              <a:rPr lang="en-US" altLang="zh-TW" b="1" dirty="0" smtClean="0">
                <a:solidFill>
                  <a:srgbClr val="0070C0"/>
                </a:solidFill>
              </a:rPr>
              <a:t>software</a:t>
            </a:r>
            <a:r>
              <a:rPr lang="en-US" altLang="zh-TW" dirty="0" smtClean="0"/>
              <a:t>. </a:t>
            </a:r>
          </a:p>
          <a:p>
            <a:pPr lvl="1" eaLnBrk="1" hangingPunct="1"/>
            <a:r>
              <a:rPr lang="en-US" altLang="zh-TW" dirty="0" smtClean="0"/>
              <a:t>A structured combination of data and instructions used to operate a computer to produce a specific result. </a:t>
            </a:r>
          </a:p>
          <a:p>
            <a:pPr eaLnBrk="1" hangingPunct="1"/>
            <a:r>
              <a:rPr lang="en-US" altLang="zh-TW" dirty="0" smtClean="0"/>
              <a:t>Strength: High-speed computing, large memory, etc.  </a:t>
            </a:r>
          </a:p>
          <a:p>
            <a:pPr eaLnBrk="1" hangingPunct="1"/>
            <a:r>
              <a:rPr lang="en-US" altLang="zh-TW" dirty="0" smtClean="0"/>
              <a:t>Weakness: People (programmers) need to tell them what to do. </a:t>
            </a:r>
          </a:p>
          <a:p>
            <a:pPr eaLnBrk="1" hangingPunct="1"/>
            <a:r>
              <a:rPr lang="en-US" altLang="zh-TW" dirty="0" smtClean="0"/>
              <a:t>How may a programmer tell a computer what to do? </a:t>
            </a:r>
          </a:p>
          <a:p>
            <a:pPr lvl="1" eaLnBrk="1" hangingPunct="1"/>
            <a:r>
              <a:rPr lang="en-US" altLang="zh-TW" dirty="0" smtClean="0"/>
              <a:t>Programmers use “</a:t>
            </a:r>
            <a:r>
              <a:rPr lang="en-US" altLang="zh-TW" b="1" dirty="0" smtClean="0">
                <a:solidFill>
                  <a:srgbClr val="0070C0"/>
                </a:solidFill>
              </a:rPr>
              <a:t>programming languages</a:t>
            </a:r>
            <a:r>
              <a:rPr lang="en-US" altLang="zh-TW" dirty="0" smtClean="0">
                <a:latin typeface="Arial" panose="020B0604020202020204" pitchFamily="34" charset="0"/>
              </a:rPr>
              <a:t>”</a:t>
            </a:r>
            <a:r>
              <a:rPr lang="en-US" altLang="zh-TW" dirty="0" smtClean="0"/>
              <a:t> to write codes line by line and construct 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r>
              <a:rPr lang="en-US" altLang="zh-TW" dirty="0" smtClean="0"/>
              <a:t>computer programs”. </a:t>
            </a:r>
          </a:p>
          <a:p>
            <a:pPr eaLnBrk="1" hangingPunct="1"/>
            <a:r>
              <a:rPr lang="en-US" altLang="zh-TW" b="1" dirty="0" smtClean="0">
                <a:solidFill>
                  <a:srgbClr val="0070C0"/>
                </a:solidFill>
              </a:rPr>
              <a:t>Running a program </a:t>
            </a:r>
            <a:r>
              <a:rPr lang="en-US" altLang="zh-TW" dirty="0" smtClean="0"/>
              <a:t>means executing the instructions line by line and (hopefully) achieve the programmer</a:t>
            </a:r>
            <a:r>
              <a:rPr lang="en-US" altLang="zh-TW" dirty="0" smtClean="0">
                <a:latin typeface="Arial" panose="020B0604020202020204" pitchFamily="34" charset="0"/>
              </a:rPr>
              <a:t>’</a:t>
            </a:r>
            <a:r>
              <a:rPr lang="en-US" altLang="zh-TW" dirty="0" smtClean="0"/>
              <a:t>s goal. 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Computer programming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Our first program: arithmetic and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print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Our second program: variable declaration and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</a:rPr>
              <a:t>input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Debugging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Syntax errors vs. logic errors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0070C0"/>
                </a:solidFill>
              </a:rPr>
              <a:t>syntax error </a:t>
            </a:r>
            <a:r>
              <a:rPr lang="en-US" altLang="zh-TW" dirty="0" smtClean="0"/>
              <a:t>occurs when the program does not follow the standard of the programming language.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interpreter detects syntax errors.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132859"/>
            <a:ext cx="2246128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inpnt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Syntax errors vs. logic errors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0070C0"/>
                </a:solidFill>
              </a:rPr>
              <a:t>logic error </a:t>
            </a:r>
            <a:r>
              <a:rPr lang="en-US" altLang="zh-TW" dirty="0" smtClean="0"/>
              <a:t>occurs when the program does not run as the programmer expect.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Programmers must detect logic errors by themselves.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process is called </a:t>
            </a:r>
            <a:r>
              <a:rPr lang="en-US" altLang="zh-TW" b="1" dirty="0" smtClean="0">
                <a:solidFill>
                  <a:srgbClr val="0070C0"/>
                </a:solidFill>
              </a:rPr>
              <a:t>debugging</a:t>
            </a:r>
            <a:r>
              <a:rPr lang="en-US" altLang="zh-TW" dirty="0" smtClean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232" y="2132864"/>
            <a:ext cx="2164375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num1)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do computer programming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(The following four pages of slides are modified from the lecture notes by Professor </a:t>
            </a:r>
            <a:r>
              <a:rPr lang="en-US" altLang="zh-TW" dirty="0" err="1" smtClean="0"/>
              <a:t>Pangfeng</a:t>
            </a:r>
            <a:r>
              <a:rPr lang="en-US" altLang="zh-TW" dirty="0" smtClean="0"/>
              <a:t> Liu in NTU CSIE.)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First, </a:t>
            </a:r>
            <a:r>
              <a:rPr lang="en-US" altLang="zh-TW" b="1" dirty="0" smtClean="0">
                <a:solidFill>
                  <a:srgbClr val="0070C0"/>
                </a:solidFill>
              </a:rPr>
              <a:t>edit</a:t>
            </a:r>
            <a:r>
              <a:rPr lang="en-US" altLang="zh-TW" dirty="0" smtClean="0"/>
              <a:t> a program. </a:t>
            </a:r>
          </a:p>
          <a:p>
            <a:r>
              <a:rPr lang="en-US" altLang="zh-TW" dirty="0" smtClean="0"/>
              <a:t>Second, </a:t>
            </a:r>
            <a:r>
              <a:rPr lang="en-US" altLang="zh-TW" b="1" dirty="0" smtClean="0">
                <a:solidFill>
                  <a:srgbClr val="0070C0"/>
                </a:solidFill>
              </a:rPr>
              <a:t>interpret</a:t>
            </a:r>
            <a:r>
              <a:rPr lang="en-US" altLang="zh-TW" dirty="0" smtClean="0"/>
              <a:t> the program. </a:t>
            </a:r>
          </a:p>
          <a:p>
            <a:r>
              <a:rPr lang="en-US" altLang="zh-TW" dirty="0" smtClean="0"/>
              <a:t>If there is a </a:t>
            </a:r>
            <a:r>
              <a:rPr lang="en-US" altLang="zh-TW" b="1" dirty="0" smtClean="0">
                <a:solidFill>
                  <a:srgbClr val="0070C0"/>
                </a:solidFill>
              </a:rPr>
              <a:t>syntax error</a:t>
            </a:r>
            <a:r>
              <a:rPr lang="en-US" altLang="zh-TW" dirty="0" smtClean="0"/>
              <a:t>, fix it. </a:t>
            </a:r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03808" y="2781300"/>
            <a:ext cx="2232025" cy="50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Edit a program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3808" y="3573471"/>
            <a:ext cx="2232025" cy="503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Interpret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program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003808" y="4365625"/>
            <a:ext cx="2232025" cy="71913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 error?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119813" y="3284546"/>
            <a:ext cx="0" cy="28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6119813" y="4076708"/>
            <a:ext cx="0" cy="28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21400" y="5094288"/>
            <a:ext cx="0" cy="3286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3"/>
          </p:cNvCxnSpPr>
          <p:nvPr/>
        </p:nvCxnSpPr>
        <p:spPr>
          <a:xfrm flipV="1">
            <a:off x="7235825" y="3033721"/>
            <a:ext cx="12700" cy="1690687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469188" y="3644900"/>
            <a:ext cx="52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Yes</a:t>
            </a:r>
            <a:endParaRPr lang="zh-TW" alt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38871" y="50133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No</a:t>
            </a:r>
            <a:endParaRPr lang="zh-TW" altLang="en-US" sz="1800"/>
          </a:p>
        </p:txBody>
      </p:sp>
      <p:sp>
        <p:nvSpPr>
          <p:cNvPr id="19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20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do computer programming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Next, </a:t>
            </a:r>
            <a:r>
              <a:rPr lang="en-US" altLang="zh-TW" b="1" dirty="0" smtClean="0">
                <a:solidFill>
                  <a:srgbClr val="0070C0"/>
                </a:solidFill>
              </a:rPr>
              <a:t>execute</a:t>
            </a:r>
            <a:r>
              <a:rPr lang="en-US" altLang="zh-TW" dirty="0" smtClean="0"/>
              <a:t> the program. </a:t>
            </a:r>
          </a:p>
          <a:p>
            <a:r>
              <a:rPr lang="en-US" altLang="zh-TW" dirty="0" smtClean="0"/>
              <a:t>Be aware of </a:t>
            </a:r>
            <a:r>
              <a:rPr lang="en-US" altLang="zh-TW" b="1" dirty="0" smtClean="0">
                <a:solidFill>
                  <a:srgbClr val="0070C0"/>
                </a:solidFill>
              </a:rPr>
              <a:t>runtime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errors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 runtime error is one kind of logic error. </a:t>
            </a:r>
          </a:p>
          <a:p>
            <a:pPr lvl="1"/>
            <a:r>
              <a:rPr lang="en-US" altLang="zh-TW" dirty="0" smtClean="0"/>
              <a:t>When it happens, the program </a:t>
            </a:r>
            <a:r>
              <a:rPr lang="en-US" altLang="zh-TW" b="1" dirty="0" smtClean="0">
                <a:solidFill>
                  <a:srgbClr val="0070C0"/>
                </a:solidFill>
              </a:rPr>
              <a:t>cannot</a:t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en-US" altLang="zh-TW" b="1" dirty="0" smtClean="0">
                <a:solidFill>
                  <a:srgbClr val="0070C0"/>
                </a:solidFill>
              </a:rPr>
              <a:t>terminate as we expect</a:t>
            </a:r>
            <a:r>
              <a:rPr lang="en-US" altLang="zh-TW" dirty="0" smtClean="0"/>
              <a:t>.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there is a runtime error, fix it. </a:t>
            </a:r>
            <a:endParaRPr lang="zh-TW" altLang="en-US" dirty="0" smtClean="0"/>
          </a:p>
        </p:txBody>
      </p:sp>
      <p:pic>
        <p:nvPicPr>
          <p:cNvPr id="62466" name="Picture 2" descr="C:\Users\user\Desktop\runtime error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73" y="3601246"/>
            <a:ext cx="302736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 descr="C:\Users\user\Desktop\runtime error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8" y="3601244"/>
            <a:ext cx="244475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6011871" y="1700221"/>
            <a:ext cx="2232025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Edit a program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1871" y="2492383"/>
            <a:ext cx="2232025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Interpret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program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6011871" y="3284546"/>
            <a:ext cx="2232025" cy="7207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 error?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7127875" y="2205046"/>
            <a:ext cx="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>
            <a:off x="7127875" y="2997200"/>
            <a:ext cx="0" cy="2873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29463" y="4013208"/>
            <a:ext cx="0" cy="328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6" name="TextBox 40"/>
          <p:cNvSpPr txBox="1">
            <a:spLocks noChangeArrowheads="1"/>
          </p:cNvSpPr>
          <p:nvPr/>
        </p:nvSpPr>
        <p:spPr bwMode="auto">
          <a:xfrm>
            <a:off x="8477250" y="2565400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Yes</a:t>
            </a:r>
            <a:endParaRPr lang="zh-TW" altLang="en-US" sz="1800"/>
          </a:p>
        </p:txBody>
      </p:sp>
      <p:sp>
        <p:nvSpPr>
          <p:cNvPr id="47117" name="TextBox 41"/>
          <p:cNvSpPr txBox="1">
            <a:spLocks noChangeArrowheads="1"/>
          </p:cNvSpPr>
          <p:nvPr/>
        </p:nvSpPr>
        <p:spPr bwMode="auto">
          <a:xfrm>
            <a:off x="7146933" y="3933825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No</a:t>
            </a:r>
            <a:endParaRPr lang="zh-TW" altLang="en-US" sz="1800"/>
          </a:p>
        </p:txBody>
      </p:sp>
      <p:sp>
        <p:nvSpPr>
          <p:cNvPr id="43" name="Rectangle 42"/>
          <p:cNvSpPr/>
          <p:nvPr/>
        </p:nvSpPr>
        <p:spPr>
          <a:xfrm>
            <a:off x="6011871" y="4346575"/>
            <a:ext cx="2232025" cy="50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Execute the program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6011871" y="5138746"/>
            <a:ext cx="2232025" cy="71913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Runtime error?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>
            <a:stCxn id="43" idx="2"/>
            <a:endCxn id="44" idx="0"/>
          </p:cNvCxnSpPr>
          <p:nvPr/>
        </p:nvCxnSpPr>
        <p:spPr>
          <a:xfrm>
            <a:off x="7127875" y="4849821"/>
            <a:ext cx="0" cy="28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129463" y="5867408"/>
            <a:ext cx="0" cy="328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5"/>
          <p:cNvCxnSpPr>
            <a:stCxn id="44" idx="3"/>
            <a:endCxn id="34" idx="3"/>
          </p:cNvCxnSpPr>
          <p:nvPr/>
        </p:nvCxnSpPr>
        <p:spPr>
          <a:xfrm flipV="1">
            <a:off x="8243888" y="1952633"/>
            <a:ext cx="12700" cy="3546475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8477250" y="4418021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Yes</a:t>
            </a:r>
            <a:endParaRPr lang="zh-TW" altLang="en-US" sz="18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146933" y="5786446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No</a:t>
            </a:r>
            <a:endParaRPr lang="zh-TW" altLang="en-US" sz="1800"/>
          </a:p>
        </p:txBody>
      </p:sp>
      <p:cxnSp>
        <p:nvCxnSpPr>
          <p:cNvPr id="60" name="Straight Arrow Connector 15"/>
          <p:cNvCxnSpPr>
            <a:stCxn id="36" idx="3"/>
            <a:endCxn id="34" idx="3"/>
          </p:cNvCxnSpPr>
          <p:nvPr/>
        </p:nvCxnSpPr>
        <p:spPr>
          <a:xfrm flipV="1">
            <a:off x="8243888" y="1952633"/>
            <a:ext cx="12700" cy="1692275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29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32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3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8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do computer programming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Now your program terminates successfully. </a:t>
            </a:r>
          </a:p>
          <a:p>
            <a:r>
              <a:rPr lang="en-US" altLang="zh-TW" smtClean="0"/>
              <a:t>Next, check your answer. </a:t>
            </a:r>
          </a:p>
          <a:p>
            <a:pPr lvl="1"/>
            <a:r>
              <a:rPr lang="en-US" altLang="zh-TW" smtClean="0"/>
              <a:t>You get a </a:t>
            </a:r>
            <a:r>
              <a:rPr lang="en-US" altLang="zh-TW" b="1" smtClean="0">
                <a:solidFill>
                  <a:srgbClr val="0070C0"/>
                </a:solidFill>
              </a:rPr>
              <a:t>wrong answer </a:t>
            </a:r>
            <a:r>
              <a:rPr lang="en-US" altLang="zh-TW" smtClean="0"/>
              <a:t>if the outcome is</a:t>
            </a:r>
            <a:br>
              <a:rPr lang="en-US" altLang="zh-TW" smtClean="0"/>
            </a:br>
            <a:r>
              <a:rPr lang="en-US" altLang="zh-TW" smtClean="0"/>
              <a:t>incorrect. </a:t>
            </a:r>
          </a:p>
          <a:p>
            <a:pPr lvl="1"/>
            <a:r>
              <a:rPr lang="en-US" altLang="zh-TW" smtClean="0"/>
              <a:t>Wrong answer is one kind of logic error. </a:t>
            </a:r>
          </a:p>
          <a:p>
            <a:r>
              <a:rPr lang="en-US" altLang="zh-TW" smtClean="0"/>
              <a:t>If there is a wrong answer, fix it. </a:t>
            </a:r>
          </a:p>
          <a:p>
            <a:pPr lvl="1"/>
            <a:r>
              <a:rPr lang="en-US" altLang="zh-TW" smtClean="0"/>
              <a:t>Typically the most time consuming step. </a:t>
            </a:r>
          </a:p>
          <a:p>
            <a:pPr lvl="1"/>
            <a:r>
              <a:rPr lang="en-US" altLang="zh-TW" b="1" smtClean="0">
                <a:solidFill>
                  <a:srgbClr val="0070C0"/>
                </a:solidFill>
              </a:rPr>
              <a:t>Logic</a:t>
            </a:r>
            <a:r>
              <a:rPr lang="en-US" altLang="zh-TW" smtClean="0"/>
              <a:t>! </a:t>
            </a:r>
            <a:endParaRPr lang="zh-TW" altLang="en-US" smtClean="0"/>
          </a:p>
        </p:txBody>
      </p:sp>
      <p:sp>
        <p:nvSpPr>
          <p:cNvPr id="34" name="Rectangle 33"/>
          <p:cNvSpPr/>
          <p:nvPr/>
        </p:nvSpPr>
        <p:spPr>
          <a:xfrm>
            <a:off x="6011871" y="1628783"/>
            <a:ext cx="22320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Edit a program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1871" y="2276483"/>
            <a:ext cx="22320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Interpret 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the program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6011871" y="2924175"/>
            <a:ext cx="2232025" cy="51435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Syntax error?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7127875" y="1989146"/>
            <a:ext cx="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>
            <a:off x="7127875" y="2636846"/>
            <a:ext cx="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43" idx="0"/>
          </p:cNvCxnSpPr>
          <p:nvPr/>
        </p:nvCxnSpPr>
        <p:spPr>
          <a:xfrm>
            <a:off x="7127875" y="3438533"/>
            <a:ext cx="0" cy="2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8" name="TextBox 40"/>
          <p:cNvSpPr txBox="1">
            <a:spLocks noChangeArrowheads="1"/>
          </p:cNvSpPr>
          <p:nvPr/>
        </p:nvSpPr>
        <p:spPr bwMode="auto">
          <a:xfrm>
            <a:off x="8459796" y="2276483"/>
            <a:ext cx="44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Yes</a:t>
            </a:r>
            <a:endParaRPr lang="zh-TW" altLang="en-US" sz="1400"/>
          </a:p>
        </p:txBody>
      </p:sp>
      <p:sp>
        <p:nvSpPr>
          <p:cNvPr id="48139" name="TextBox 41"/>
          <p:cNvSpPr txBox="1">
            <a:spLocks noChangeArrowheads="1"/>
          </p:cNvSpPr>
          <p:nvPr/>
        </p:nvSpPr>
        <p:spPr bwMode="auto">
          <a:xfrm>
            <a:off x="7146933" y="3409950"/>
            <a:ext cx="4048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</a:t>
            </a:r>
            <a:endParaRPr lang="zh-TW" altLang="en-US" sz="1400"/>
          </a:p>
        </p:txBody>
      </p:sp>
      <p:sp>
        <p:nvSpPr>
          <p:cNvPr id="43" name="Rectangle 42"/>
          <p:cNvSpPr/>
          <p:nvPr/>
        </p:nvSpPr>
        <p:spPr>
          <a:xfrm>
            <a:off x="6011871" y="3716338"/>
            <a:ext cx="2232025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Execute the program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6011871" y="4365625"/>
            <a:ext cx="2232025" cy="51435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Runtime error?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>
            <a:stCxn id="43" idx="2"/>
            <a:endCxn id="44" idx="0"/>
          </p:cNvCxnSpPr>
          <p:nvPr/>
        </p:nvCxnSpPr>
        <p:spPr>
          <a:xfrm>
            <a:off x="7127875" y="4076708"/>
            <a:ext cx="0" cy="28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2"/>
            <a:endCxn id="54" idx="0"/>
          </p:cNvCxnSpPr>
          <p:nvPr/>
        </p:nvCxnSpPr>
        <p:spPr>
          <a:xfrm>
            <a:off x="7127875" y="4879983"/>
            <a:ext cx="0" cy="2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5"/>
          <p:cNvCxnSpPr>
            <a:stCxn id="44" idx="3"/>
            <a:endCxn id="34" idx="3"/>
          </p:cNvCxnSpPr>
          <p:nvPr/>
        </p:nvCxnSpPr>
        <p:spPr>
          <a:xfrm flipV="1">
            <a:off x="8243888" y="1808171"/>
            <a:ext cx="12700" cy="2814637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5" name="TextBox 47"/>
          <p:cNvSpPr txBox="1">
            <a:spLocks noChangeArrowheads="1"/>
          </p:cNvSpPr>
          <p:nvPr/>
        </p:nvSpPr>
        <p:spPr bwMode="auto">
          <a:xfrm>
            <a:off x="8459796" y="3716346"/>
            <a:ext cx="44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Yes</a:t>
            </a:r>
            <a:endParaRPr lang="zh-TW" altLang="en-US" sz="1400"/>
          </a:p>
        </p:txBody>
      </p:sp>
      <p:sp>
        <p:nvSpPr>
          <p:cNvPr id="48146" name="TextBox 48"/>
          <p:cNvSpPr txBox="1">
            <a:spLocks noChangeArrowheads="1"/>
          </p:cNvSpPr>
          <p:nvPr/>
        </p:nvSpPr>
        <p:spPr bwMode="auto">
          <a:xfrm>
            <a:off x="7164388" y="4868871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</a:t>
            </a:r>
            <a:endParaRPr lang="zh-TW" altLang="en-US" sz="1400"/>
          </a:p>
        </p:txBody>
      </p:sp>
      <p:cxnSp>
        <p:nvCxnSpPr>
          <p:cNvPr id="60" name="Straight Arrow Connector 15"/>
          <p:cNvCxnSpPr>
            <a:stCxn id="36" idx="3"/>
            <a:endCxn id="34" idx="3"/>
          </p:cNvCxnSpPr>
          <p:nvPr/>
        </p:nvCxnSpPr>
        <p:spPr>
          <a:xfrm flipV="1">
            <a:off x="8243888" y="1808171"/>
            <a:ext cx="12700" cy="1373187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6011871" y="5157788"/>
            <a:ext cx="2232025" cy="51435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Wrong answer?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15"/>
          <p:cNvCxnSpPr>
            <a:stCxn id="54" idx="3"/>
            <a:endCxn id="34" idx="3"/>
          </p:cNvCxnSpPr>
          <p:nvPr/>
        </p:nvCxnSpPr>
        <p:spPr>
          <a:xfrm flipV="1">
            <a:off x="8243888" y="1808163"/>
            <a:ext cx="12700" cy="36068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59796" y="4849821"/>
            <a:ext cx="44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Yes</a:t>
            </a:r>
            <a:endParaRPr lang="zh-TW" altLang="en-US" sz="14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129463" y="5672138"/>
            <a:ext cx="0" cy="277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165983" y="5661033"/>
            <a:ext cx="404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</a:t>
            </a:r>
            <a:endParaRPr lang="zh-TW" altLang="en-US" sz="140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3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40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  <p:bldP spid="61" grpId="0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do computer programming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Now the answer is correct. </a:t>
            </a:r>
            <a:br>
              <a:rPr lang="en-US" altLang="zh-TW" smtClean="0"/>
            </a:br>
            <a:r>
              <a:rPr lang="en-US" altLang="zh-TW" smtClean="0"/>
              <a:t>What is the </a:t>
            </a:r>
            <a:r>
              <a:rPr lang="en-US" altLang="zh-TW" b="1" smtClean="0">
                <a:solidFill>
                  <a:srgbClr val="0070C0"/>
                </a:solidFill>
              </a:rPr>
              <a:t>next step</a:t>
            </a:r>
            <a:r>
              <a:rPr lang="en-US" altLang="zh-TW" smtClean="0"/>
              <a:t>?</a:t>
            </a:r>
          </a:p>
          <a:p>
            <a:r>
              <a:rPr lang="en-US" altLang="zh-TW" smtClean="0"/>
              <a:t>Write your </a:t>
            </a:r>
            <a:r>
              <a:rPr lang="en-US" altLang="zh-TW" b="1" smtClean="0">
                <a:solidFill>
                  <a:srgbClr val="0070C0"/>
                </a:solidFill>
              </a:rPr>
              <a:t>next program</a:t>
            </a:r>
            <a:r>
              <a:rPr lang="en-US" altLang="zh-TW" smtClean="0"/>
              <a:t>!</a:t>
            </a:r>
            <a:endParaRPr lang="zh-TW" altLang="en-US" smtClean="0"/>
          </a:p>
        </p:txBody>
      </p:sp>
      <p:sp>
        <p:nvSpPr>
          <p:cNvPr id="25" name="Rectangle 24"/>
          <p:cNvSpPr/>
          <p:nvPr/>
        </p:nvSpPr>
        <p:spPr>
          <a:xfrm>
            <a:off x="6011871" y="1628783"/>
            <a:ext cx="22320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Edit a program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11871" y="2276483"/>
            <a:ext cx="22320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Interpret 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the program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6011871" y="2924175"/>
            <a:ext cx="2232025" cy="51435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Syntax error?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5" idx="2"/>
            <a:endCxn id="26" idx="0"/>
          </p:cNvCxnSpPr>
          <p:nvPr/>
        </p:nvCxnSpPr>
        <p:spPr>
          <a:xfrm>
            <a:off x="7127875" y="1989146"/>
            <a:ext cx="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>
            <a:off x="7127875" y="2636846"/>
            <a:ext cx="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33" idx="0"/>
          </p:cNvCxnSpPr>
          <p:nvPr/>
        </p:nvCxnSpPr>
        <p:spPr>
          <a:xfrm>
            <a:off x="7127875" y="3438533"/>
            <a:ext cx="0" cy="2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2" name="TextBox 30"/>
          <p:cNvSpPr txBox="1">
            <a:spLocks noChangeArrowheads="1"/>
          </p:cNvSpPr>
          <p:nvPr/>
        </p:nvSpPr>
        <p:spPr bwMode="auto">
          <a:xfrm>
            <a:off x="8459796" y="2276483"/>
            <a:ext cx="44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Yes</a:t>
            </a:r>
            <a:endParaRPr lang="zh-TW" altLang="en-US" sz="1400"/>
          </a:p>
        </p:txBody>
      </p:sp>
      <p:sp>
        <p:nvSpPr>
          <p:cNvPr id="49163" name="TextBox 31"/>
          <p:cNvSpPr txBox="1">
            <a:spLocks noChangeArrowheads="1"/>
          </p:cNvSpPr>
          <p:nvPr/>
        </p:nvSpPr>
        <p:spPr bwMode="auto">
          <a:xfrm>
            <a:off x="7146933" y="3409950"/>
            <a:ext cx="4048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</a:t>
            </a:r>
            <a:endParaRPr lang="zh-TW" altLang="en-US" sz="1400"/>
          </a:p>
        </p:txBody>
      </p:sp>
      <p:sp>
        <p:nvSpPr>
          <p:cNvPr id="33" name="Rectangle 32"/>
          <p:cNvSpPr/>
          <p:nvPr/>
        </p:nvSpPr>
        <p:spPr>
          <a:xfrm>
            <a:off x="6011871" y="3716338"/>
            <a:ext cx="2232025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Execute the program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011871" y="4365625"/>
            <a:ext cx="2232025" cy="51435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Runtime error?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33" idx="2"/>
            <a:endCxn id="40" idx="0"/>
          </p:cNvCxnSpPr>
          <p:nvPr/>
        </p:nvCxnSpPr>
        <p:spPr>
          <a:xfrm>
            <a:off x="7127875" y="4076708"/>
            <a:ext cx="0" cy="28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58" idx="0"/>
          </p:cNvCxnSpPr>
          <p:nvPr/>
        </p:nvCxnSpPr>
        <p:spPr>
          <a:xfrm>
            <a:off x="7127875" y="4879983"/>
            <a:ext cx="0" cy="2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5"/>
          <p:cNvCxnSpPr>
            <a:stCxn id="40" idx="3"/>
            <a:endCxn id="25" idx="3"/>
          </p:cNvCxnSpPr>
          <p:nvPr/>
        </p:nvCxnSpPr>
        <p:spPr>
          <a:xfrm flipV="1">
            <a:off x="8243888" y="1808171"/>
            <a:ext cx="12700" cy="2814637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9" name="TextBox 52"/>
          <p:cNvSpPr txBox="1">
            <a:spLocks noChangeArrowheads="1"/>
          </p:cNvSpPr>
          <p:nvPr/>
        </p:nvSpPr>
        <p:spPr bwMode="auto">
          <a:xfrm>
            <a:off x="8459796" y="3716346"/>
            <a:ext cx="44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Yes</a:t>
            </a:r>
            <a:endParaRPr lang="zh-TW" altLang="en-US" sz="1400"/>
          </a:p>
        </p:txBody>
      </p:sp>
      <p:sp>
        <p:nvSpPr>
          <p:cNvPr id="49170" name="TextBox 54"/>
          <p:cNvSpPr txBox="1">
            <a:spLocks noChangeArrowheads="1"/>
          </p:cNvSpPr>
          <p:nvPr/>
        </p:nvSpPr>
        <p:spPr bwMode="auto">
          <a:xfrm>
            <a:off x="7164388" y="4868871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</a:t>
            </a:r>
            <a:endParaRPr lang="zh-TW" altLang="en-US" sz="1400"/>
          </a:p>
        </p:txBody>
      </p:sp>
      <p:cxnSp>
        <p:nvCxnSpPr>
          <p:cNvPr id="56" name="Straight Arrow Connector 15"/>
          <p:cNvCxnSpPr>
            <a:stCxn id="27" idx="3"/>
            <a:endCxn id="25" idx="3"/>
          </p:cNvCxnSpPr>
          <p:nvPr/>
        </p:nvCxnSpPr>
        <p:spPr>
          <a:xfrm flipV="1">
            <a:off x="8243888" y="1808171"/>
            <a:ext cx="12700" cy="1373187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6011871" y="5157788"/>
            <a:ext cx="2232025" cy="51435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Wrong answer?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15"/>
          <p:cNvCxnSpPr>
            <a:stCxn id="58" idx="3"/>
            <a:endCxn id="25" idx="3"/>
          </p:cNvCxnSpPr>
          <p:nvPr/>
        </p:nvCxnSpPr>
        <p:spPr>
          <a:xfrm flipV="1">
            <a:off x="8243888" y="1808163"/>
            <a:ext cx="12700" cy="36068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4" name="TextBox 63"/>
          <p:cNvSpPr txBox="1">
            <a:spLocks noChangeArrowheads="1"/>
          </p:cNvSpPr>
          <p:nvPr/>
        </p:nvSpPr>
        <p:spPr bwMode="auto">
          <a:xfrm>
            <a:off x="8459796" y="4849821"/>
            <a:ext cx="44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Yes</a:t>
            </a:r>
            <a:endParaRPr lang="zh-TW" altLang="en-US" sz="1400"/>
          </a:p>
        </p:txBody>
      </p:sp>
      <p:cxnSp>
        <p:nvCxnSpPr>
          <p:cNvPr id="65" name="Straight Arrow Connector 64"/>
          <p:cNvCxnSpPr>
            <a:stCxn id="58" idx="1"/>
            <a:endCxn id="25" idx="1"/>
          </p:cNvCxnSpPr>
          <p:nvPr/>
        </p:nvCxnSpPr>
        <p:spPr>
          <a:xfrm rot="10800000">
            <a:off x="6011863" y="1808163"/>
            <a:ext cx="12700" cy="36068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381633" y="3284546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</a:t>
            </a:r>
            <a:endParaRPr lang="zh-TW" altLang="en-US" sz="140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32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36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Notepad++ to run Python directly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use Notepad++ (or many other editor) to run Python directly. </a:t>
            </a:r>
          </a:p>
          <a:p>
            <a:r>
              <a:rPr lang="en-US" dirty="0" smtClean="0"/>
              <a:t>To do so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 “Run” </a:t>
            </a:r>
            <a:r>
              <a:rPr lang="en-US" dirty="0" smtClean="0">
                <a:sym typeface="Wingdings" panose="05000000000000000000" pitchFamily="2" charset="2"/>
              </a:rPr>
              <a:t> “Run…”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Enter “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/k </a:t>
            </a:r>
            <a:r>
              <a:rPr lang="en-US" altLang="zh-TW" dirty="0" smtClean="0">
                <a:solidFill>
                  <a:srgbClr val="FF0000"/>
                </a:solidFill>
              </a:rPr>
              <a:t>C:/Python36/python</a:t>
            </a:r>
            <a:r>
              <a:rPr lang="en-US" altLang="zh-TW" dirty="0" smtClean="0"/>
              <a:t> "$(FULL_CURRENT_PATH)" &amp; PAUSE &amp; EXIT”</a:t>
            </a:r>
          </a:p>
          <a:p>
            <a:pPr lvl="1"/>
            <a:r>
              <a:rPr lang="en-US" dirty="0" smtClean="0"/>
              <a:t>Select “Save…” and choose a hotkey combination you like. </a:t>
            </a:r>
          </a:p>
          <a:p>
            <a:endParaRPr lang="en-US" dirty="0" smtClean="0"/>
          </a:p>
          <a:p>
            <a:r>
              <a:rPr lang="en-US" dirty="0" smtClean="0"/>
              <a:t>Please replace the path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by the path in your computer!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Computer programming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spc="-15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613644"/>
              </p:ext>
            </p:extLst>
          </p:nvPr>
        </p:nvGraphicFramePr>
        <p:xfrm>
          <a:off x="167996" y="1010891"/>
          <a:ext cx="8868548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86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57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4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</a:t>
                      </a:r>
                      <a:r>
                        <a:rPr kumimoji="1" lang="en-US" altLang="zh-TW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Guido van Rossum</a:t>
                      </a:r>
                      <a:endParaRPr kumimoji="1" lang="en-US" altLang="zh-TW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https://www.python.org/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2017/7/24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visited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WordPress, Green Tea Press, Allen B. Downey, Think Python ver2.0.17,P2, 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CC BY-NC 3.0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2012/8/3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http://www.greenteapress.com/thinkpython/thinkpython.pdf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2017/7/24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visited</a:t>
                      </a:r>
                      <a:endParaRPr lang="zh-TW" altLang="en-US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6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Microsoft Office</a:t>
                      </a: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軟體版權著作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7"/>
                        </a:rPr>
                        <a:t>https://products.office.com/zh-tw/home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2017/7/24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visited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Microsoft</a:t>
                      </a:r>
                      <a:r>
                        <a:rPr lang="en-US" altLang="zh-TW" sz="1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Windows</a:t>
                      </a:r>
                      <a:r>
                        <a:rPr lang="zh-TW" altLang="en-US" sz="1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軟體版權著作</a:t>
                      </a:r>
                      <a:endParaRPr lang="en-US" altLang="zh-TW" sz="1000" b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8"/>
                        </a:rPr>
                        <a:t>https://www.microsoft.com/zh-tw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2017/7/24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visited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1-38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6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4" descr="https://upload.wikimedia.org/wikipedia/commons/thumb/f/f8/Python_logo_and_wordmark.svg/260px-Python_logo_and_wordmark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63" y="1673450"/>
            <a:ext cx="1049988" cy="3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59" y="1604437"/>
            <a:ext cx="544395" cy="467742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0816" y="2609456"/>
            <a:ext cx="1026000" cy="27908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563" y="3319199"/>
            <a:ext cx="1040861" cy="298766"/>
          </a:xfrm>
          <a:prstGeom prst="rect">
            <a:avLst/>
          </a:prstGeom>
        </p:spPr>
      </p:pic>
      <p:pic>
        <p:nvPicPr>
          <p:cNvPr id="17" name="圖片 16">
            <a:hlinkClick r:id="rId6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86" y="3280800"/>
            <a:ext cx="873048" cy="305459"/>
          </a:xfrm>
          <a:prstGeom prst="rect">
            <a:avLst/>
          </a:prstGeom>
        </p:spPr>
      </p:pic>
      <p:pic>
        <p:nvPicPr>
          <p:cNvPr id="14" name="圖片 13">
            <a:hlinkClick r:id="rId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3" y="2477025"/>
            <a:ext cx="874595" cy="306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3" y="3940113"/>
            <a:ext cx="1040861" cy="5987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3" y="4925257"/>
            <a:ext cx="1040861" cy="484744"/>
          </a:xfrm>
          <a:prstGeom prst="rect">
            <a:avLst/>
          </a:prstGeom>
        </p:spPr>
      </p:pic>
      <p:pic>
        <p:nvPicPr>
          <p:cNvPr id="16" name="圖片 15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42" y="3991339"/>
            <a:ext cx="544395" cy="467742"/>
          </a:xfrm>
          <a:prstGeom prst="rect">
            <a:avLst/>
          </a:prstGeom>
        </p:spPr>
      </p:pic>
      <p:pic>
        <p:nvPicPr>
          <p:cNvPr id="19" name="圖片 18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4" y="4933758"/>
            <a:ext cx="544395" cy="467742"/>
          </a:xfrm>
          <a:prstGeom prst="rect">
            <a:avLst/>
          </a:prstGeom>
        </p:spPr>
      </p:pic>
      <p:pic>
        <p:nvPicPr>
          <p:cNvPr id="18" name="圖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7161" y="5589240"/>
            <a:ext cx="1077541" cy="610066"/>
          </a:xfrm>
          <a:prstGeom prst="rect">
            <a:avLst/>
          </a:prstGeom>
        </p:spPr>
      </p:pic>
      <p:pic>
        <p:nvPicPr>
          <p:cNvPr id="20" name="圖片 17">
            <a:hlinkClick r:id="rId6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0" y="5719322"/>
            <a:ext cx="873048" cy="3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Programming languages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People and computers talk in programming languages.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 programming language may be a </a:t>
            </a:r>
            <a:r>
              <a:rPr lang="en-US" altLang="zh-TW" b="1" dirty="0" smtClean="0">
                <a:solidFill>
                  <a:srgbClr val="0070C0"/>
                </a:solidFill>
              </a:rPr>
              <a:t>machine language</a:t>
            </a:r>
            <a:r>
              <a:rPr lang="en-US" altLang="zh-TW" dirty="0" smtClean="0"/>
              <a:t>, an </a:t>
            </a:r>
            <a:r>
              <a:rPr lang="en-US" altLang="zh-TW" b="1" dirty="0" smtClean="0">
                <a:solidFill>
                  <a:srgbClr val="0070C0"/>
                </a:solidFill>
              </a:rPr>
              <a:t>assembly language</a:t>
            </a:r>
            <a:r>
              <a:rPr lang="en-US" altLang="zh-TW" dirty="0" smtClean="0"/>
              <a:t>, or a </a:t>
            </a:r>
            <a:r>
              <a:rPr lang="en-US" altLang="zh-TW" b="1" dirty="0" smtClean="0">
                <a:solidFill>
                  <a:srgbClr val="0070C0"/>
                </a:solidFill>
              </a:rPr>
              <a:t>high-level language </a:t>
            </a:r>
            <a:r>
              <a:rPr lang="en-US" altLang="zh-TW" dirty="0" smtClean="0"/>
              <a:t>(or something else).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Machine and assembly languages: Control the hardware directly, but hard to read and program.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High-level languages: Easy to read and program, but need a “translator.”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Most application software are developed in </a:t>
            </a:r>
            <a:r>
              <a:rPr lang="en-US" altLang="zh-TW" b="1" dirty="0" smtClean="0">
                <a:solidFill>
                  <a:srgbClr val="0070C0"/>
                </a:solidFill>
              </a:rPr>
              <a:t>high-level languages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The language we study in this course, Python, is a high-level language.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Some others: C, C++, Basic, Quick Basic, Visual Basic, Fortran, COBOL, Pascal, Perl, Java, C#, PHP,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, Objective C, R, etc. 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Python</a:t>
            </a:r>
            <a:endParaRPr lang="zh-TW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8"/>
            <a:ext cx="8713788" cy="49244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Python was invented by Guido van Rossum around 1996:</a:t>
            </a:r>
          </a:p>
          <a:p>
            <a:pPr lvl="1"/>
            <a:r>
              <a:rPr lang="en-US" altLang="zh-TW" dirty="0" smtClean="0"/>
              <a:t>Was just something to do during the Christmas week. </a:t>
            </a:r>
          </a:p>
          <a:p>
            <a:pPr lvl="1"/>
            <a:r>
              <a:rPr lang="en-US" altLang="zh-TW" dirty="0" smtClean="0"/>
              <a:t>The latest version (in August, 2017) is </a:t>
            </a:r>
            <a:r>
              <a:rPr lang="en-US" altLang="zh-TW" b="1" dirty="0" smtClean="0">
                <a:solidFill>
                  <a:srgbClr val="0070C0"/>
                </a:solidFill>
              </a:rPr>
              <a:t>3.6.2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Python is very good for beginners. </a:t>
            </a:r>
          </a:p>
          <a:p>
            <a:pPr lvl="1"/>
            <a:r>
              <a:rPr lang="en-US" altLang="zh-TW" dirty="0" smtClean="0"/>
              <a:t>It is simple. </a:t>
            </a:r>
            <a:endParaRPr lang="en-US" altLang="zh-TW" dirty="0"/>
          </a:p>
          <a:p>
            <a:pPr lvl="1"/>
            <a:r>
              <a:rPr lang="en-US" altLang="zh-TW" dirty="0" smtClean="0"/>
              <a:t>It is easy to start. </a:t>
            </a:r>
            <a:endParaRPr lang="en-US" altLang="zh-TW" dirty="0"/>
          </a:p>
          <a:p>
            <a:pPr lvl="1"/>
            <a:r>
              <a:rPr lang="en-US" altLang="zh-TW" dirty="0" smtClean="0"/>
              <a:t>It is powerful.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33" y="1600208"/>
            <a:ext cx="6625431" cy="49244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An </a:t>
            </a:r>
            <a:r>
              <a:rPr lang="en-US" altLang="zh-TW" b="1" dirty="0">
                <a:solidFill>
                  <a:srgbClr val="0070C0"/>
                </a:solidFill>
              </a:rPr>
              <a:t>interpreter</a:t>
            </a:r>
            <a:r>
              <a:rPr lang="en-US" altLang="zh-TW" dirty="0"/>
              <a:t> translates </a:t>
            </a:r>
            <a:r>
              <a:rPr lang="en-US" altLang="zh-TW" dirty="0" smtClean="0"/>
              <a:t>programs </a:t>
            </a:r>
            <a:r>
              <a:rPr lang="en-US" altLang="zh-TW" dirty="0"/>
              <a:t>into assembly programs.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For other </a:t>
            </a:r>
            <a:r>
              <a:rPr lang="en-US" altLang="zh-TW" dirty="0"/>
              <a:t>high-level programs, a </a:t>
            </a:r>
            <a:r>
              <a:rPr lang="en-US" altLang="zh-TW" b="1" dirty="0">
                <a:solidFill>
                  <a:srgbClr val="0070C0"/>
                </a:solidFill>
              </a:rPr>
              <a:t>compiler</a:t>
            </a:r>
            <a:r>
              <a:rPr lang="en-US" altLang="zh-TW" dirty="0"/>
              <a:t> </a:t>
            </a:r>
            <a:r>
              <a:rPr lang="en-US" altLang="zh-TW" dirty="0" smtClean="0"/>
              <a:t>is used.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Python uses an interpreter. </a:t>
            </a:r>
            <a:endParaRPr lang="en-US" altLang="zh-TW" dirty="0"/>
          </a:p>
          <a:p>
            <a:r>
              <a:rPr lang="en-US" altLang="zh-TW" dirty="0" smtClean="0"/>
              <a:t>An </a:t>
            </a:r>
            <a:r>
              <a:rPr lang="en-US" altLang="zh-TW" dirty="0"/>
              <a:t>interpreter interpret a program line by line. </a:t>
            </a: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may write Python in the </a:t>
            </a:r>
            <a:r>
              <a:rPr lang="en-US" altLang="zh-TW" b="1" dirty="0">
                <a:solidFill>
                  <a:srgbClr val="0070C0"/>
                </a:solidFill>
              </a:rPr>
              <a:t>interactive mode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Input one line of program, then see the result. </a:t>
            </a:r>
          </a:p>
          <a:p>
            <a:pPr lvl="1"/>
            <a:r>
              <a:rPr lang="en-US" altLang="zh-TW" dirty="0" smtClean="0"/>
              <a:t>Input the next line, then see the next result. </a:t>
            </a:r>
          </a:p>
          <a:p>
            <a:pPr lvl="1"/>
            <a:r>
              <a:rPr lang="en-US" altLang="zh-TW" dirty="0" smtClean="0"/>
              <a:t>The statements should be entered after the </a:t>
            </a:r>
            <a:r>
              <a:rPr lang="en-US" altLang="zh-TW" b="1" dirty="0" smtClean="0">
                <a:solidFill>
                  <a:srgbClr val="0070C0"/>
                </a:solidFill>
              </a:rPr>
              <a:t>prompt</a:t>
            </a:r>
            <a:r>
              <a:rPr lang="en-US" altLang="zh-TW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25" y="1700808"/>
            <a:ext cx="1907088" cy="244827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33" y="1600208"/>
            <a:ext cx="3673103" cy="4924425"/>
          </a:xfrm>
        </p:spPr>
        <p:txBody>
          <a:bodyPr/>
          <a:lstStyle/>
          <a:p>
            <a:r>
              <a:rPr lang="en-US" altLang="zh-TW" dirty="0" smtClean="0"/>
              <a:t>We may also write Python in the </a:t>
            </a:r>
            <a:r>
              <a:rPr lang="en-US" altLang="zh-TW" b="1" dirty="0" smtClean="0">
                <a:solidFill>
                  <a:srgbClr val="0070C0"/>
                </a:solidFill>
              </a:rPr>
              <a:t>script mode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Write several lines in a file (with the extension file name 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), and then interpret all the lines one by one at a single execution. </a:t>
            </a:r>
          </a:p>
          <a:p>
            <a:r>
              <a:rPr lang="en-US" altLang="zh-TW" dirty="0" smtClean="0"/>
              <a:t>A programming language using an interpreter is also called a </a:t>
            </a:r>
            <a:r>
              <a:rPr lang="en-US" altLang="zh-TW" b="1" dirty="0" smtClean="0">
                <a:solidFill>
                  <a:srgbClr val="0070C0"/>
                </a:solidFill>
              </a:rPr>
              <a:t>scripting language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E.g., R. </a:t>
            </a:r>
          </a:p>
          <a:p>
            <a:pPr lvl="1"/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36" y="1700808"/>
            <a:ext cx="4864036" cy="27679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taste Python online:</a:t>
            </a:r>
          </a:p>
          <a:p>
            <a:pPr lvl="1"/>
            <a:r>
              <a:rPr lang="en-US" altLang="zh-TW" dirty="0">
                <a:solidFill>
                  <a:srgbClr val="1155CC"/>
                </a:solidFill>
                <a:hlinkClick r:id="rId3"/>
              </a:rPr>
              <a:t>https://www.python.org</a:t>
            </a:r>
            <a:r>
              <a:rPr lang="en-US" altLang="zh-TW" dirty="0" smtClean="0">
                <a:solidFill>
                  <a:srgbClr val="1155CC"/>
                </a:solidFill>
                <a:hlinkClick r:id="rId3"/>
              </a:rPr>
              <a:t>/</a:t>
            </a:r>
            <a:r>
              <a:rPr lang="en-US" altLang="zh-TW" dirty="0" smtClean="0"/>
              <a:t> or other similar </a:t>
            </a:r>
            <a:br>
              <a:rPr lang="en-US" altLang="zh-TW" dirty="0" smtClean="0"/>
            </a:br>
            <a:r>
              <a:rPr lang="en-US" altLang="zh-TW" dirty="0" smtClean="0"/>
              <a:t>websites. </a:t>
            </a:r>
            <a:endParaRPr lang="en-US" dirty="0" smtClean="0"/>
          </a:p>
          <a:p>
            <a:r>
              <a:rPr lang="en-US" dirty="0" smtClean="0"/>
              <a:t>To get the Python interpreter: 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www.python.org/downloads/</a:t>
            </a:r>
            <a:r>
              <a:rPr lang="en-US" dirty="0" smtClean="0"/>
              <a:t>, download, double click, and then click and then click… and then you are done. </a:t>
            </a:r>
          </a:p>
          <a:p>
            <a:r>
              <a:rPr lang="en-US" altLang="zh-TW" dirty="0" smtClean="0"/>
              <a:t>To try the interactive mode: 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your console</a:t>
            </a:r>
            <a:r>
              <a:rPr lang="en-US" altLang="zh-TW" dirty="0">
                <a:sym typeface="Wingdings" panose="05000000000000000000" pitchFamily="2" charset="2"/>
              </a:rPr>
              <a:t> (the command line environment) and</a:t>
            </a:r>
            <a:r>
              <a:rPr lang="en-US" altLang="zh-TW" dirty="0"/>
              <a:t> type </a:t>
            </a:r>
            <a:r>
              <a:rPr kumimoji="1" lang="en-US" altLang="zh-TW" b="1" spc="-150" dirty="0">
                <a:solidFill>
                  <a:schemeClr val="dk1"/>
                </a:solidFill>
                <a:latin typeface="Courier New" pitchFamily="49" charset="0"/>
                <a:sym typeface="Wingdings" panose="05000000000000000000" pitchFamily="2" charset="2"/>
              </a:rPr>
              <a:t>python</a:t>
            </a:r>
            <a:r>
              <a:rPr lang="en-US" altLang="zh-TW" dirty="0"/>
              <a:t> to initiate the interactive mode.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may need to set up your “PATH” variables.</a:t>
            </a:r>
          </a:p>
          <a:p>
            <a:pPr lvl="1"/>
            <a:endParaRPr lang="en-US" altLang="zh-TW" dirty="0"/>
          </a:p>
          <a:p>
            <a:endParaRPr lang="en-US" dirty="0" smtClean="0"/>
          </a:p>
        </p:txBody>
      </p:sp>
      <p:pic>
        <p:nvPicPr>
          <p:cNvPr id="2052" name="Picture 4" descr="https://upload.wikimedia.org/wikipedia/commons/thumb/f/f8/Python_logo_and_wordmark.svg/260px-Python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1600200"/>
            <a:ext cx="24765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pic>
        <p:nvPicPr>
          <p:cNvPr id="13" name="圖片 1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96" y="2272280"/>
            <a:ext cx="331917" cy="28518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Python on IDLE (Python GUI):</a:t>
            </a:r>
          </a:p>
          <a:p>
            <a:pPr lvl="1"/>
            <a:r>
              <a:rPr lang="en-US" dirty="0" smtClean="0"/>
              <a:t>Click its icon and then play with the prompt. </a:t>
            </a:r>
          </a:p>
          <a:p>
            <a:pPr lvl="1"/>
            <a:r>
              <a:rPr lang="en-US" dirty="0" smtClean="0"/>
              <a:t>Do “File </a:t>
            </a:r>
            <a:r>
              <a:rPr lang="en-US" dirty="0" smtClean="0">
                <a:sym typeface="Wingdings" panose="05000000000000000000" pitchFamily="2" charset="2"/>
              </a:rPr>
              <a:t> New File” to write and execute a script. 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 write Python on an </a:t>
            </a:r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editor</a:t>
            </a:r>
            <a:r>
              <a:rPr lang="en-US" dirty="0" smtClean="0">
                <a:sym typeface="Wingdings" panose="05000000000000000000" pitchFamily="2" charset="2"/>
              </a:rPr>
              <a:t> and interpret a script with the interpreter: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Open a good text editor (e.g., Notepad++), write a script, save it (.</a:t>
            </a:r>
            <a:r>
              <a:rPr lang="en-US" dirty="0" err="1" smtClean="0">
                <a:sym typeface="Wingdings" panose="05000000000000000000" pitchFamily="2" charset="2"/>
              </a:rPr>
              <a:t>py</a:t>
            </a:r>
            <a:r>
              <a:rPr lang="en-US" dirty="0" smtClean="0">
                <a:sym typeface="Wingdings" panose="05000000000000000000" pitchFamily="2" charset="2"/>
              </a:rPr>
              <a:t>).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Open the </a:t>
            </a:r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console</a:t>
            </a:r>
            <a:r>
              <a:rPr lang="en-US" dirty="0" smtClean="0">
                <a:sym typeface="Wingdings" panose="05000000000000000000" pitchFamily="2" charset="2"/>
              </a:rPr>
              <a:t>, locate your script file (.</a:t>
            </a:r>
            <a:r>
              <a:rPr lang="en-US" dirty="0" err="1" smtClean="0">
                <a:sym typeface="Wingdings" panose="05000000000000000000" pitchFamily="2" charset="2"/>
              </a:rPr>
              <a:t>py</a:t>
            </a:r>
            <a:r>
              <a:rPr lang="en-US" dirty="0" smtClean="0">
                <a:sym typeface="Wingdings" panose="05000000000000000000" pitchFamily="2" charset="2"/>
              </a:rPr>
              <a:t>), interpret it with the instruction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sym typeface="Wingdings" panose="05000000000000000000" pitchFamily="2" charset="2"/>
              </a:rPr>
              <a:t>python</a:t>
            </a:r>
            <a:r>
              <a:rPr lang="en-US" dirty="0" smtClean="0">
                <a:sym typeface="Wingdings" panose="05000000000000000000" pitchFamily="2" charset="2"/>
              </a:rPr>
              <a:t>, and see the result. </a:t>
            </a:r>
          </a:p>
          <a:p>
            <a:pPr lvl="1"/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8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/>
              <a:t>Computer programming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21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Arithmetic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print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8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Variable declaration and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input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21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Debugging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2174086" y="4193265"/>
            <a:ext cx="5199192" cy="1612007"/>
            <a:chOff x="3698086" y="4193262"/>
            <a:chExt cx="5199192" cy="16120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8086" y="4193262"/>
              <a:ext cx="4867275" cy="13239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212817" y="5528270"/>
              <a:ext cx="1837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(Figure 1.1, 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Think Python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pic>
          <p:nvPicPr>
            <p:cNvPr id="12" name="圖片 11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361" y="5514047"/>
              <a:ext cx="331917" cy="285182"/>
            </a:xfrm>
            <a:prstGeom prst="rect">
              <a:avLst/>
            </a:prstGeom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12659</TotalTime>
  <Words>2760</Words>
  <Application>Microsoft Office PowerPoint</Application>
  <PresentationFormat>如螢幕大小 (4:3)</PresentationFormat>
  <Paragraphs>637</Paragraphs>
  <Slides>38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微軟正黑體</vt:lpstr>
      <vt:lpstr>新細明體</vt:lpstr>
      <vt:lpstr>標楷體</vt:lpstr>
      <vt:lpstr>Arial</vt:lpstr>
      <vt:lpstr>Calibri</vt:lpstr>
      <vt:lpstr>Courier New</vt:lpstr>
      <vt:lpstr>Times New Roman</vt:lpstr>
      <vt:lpstr>Wingdings</vt:lpstr>
      <vt:lpstr>Office Theme</vt:lpstr>
      <vt:lpstr>Programming for Business Computing  Introduction</vt:lpstr>
      <vt:lpstr>Outline</vt:lpstr>
      <vt:lpstr>Computer programming</vt:lpstr>
      <vt:lpstr>Programming languages</vt:lpstr>
      <vt:lpstr>Python</vt:lpstr>
      <vt:lpstr>Interpreting a program</vt:lpstr>
      <vt:lpstr>Interpreting a program</vt:lpstr>
      <vt:lpstr>How to run Python</vt:lpstr>
      <vt:lpstr>How to run Python</vt:lpstr>
      <vt:lpstr>Outline</vt:lpstr>
      <vt:lpstr>Our first program</vt:lpstr>
      <vt:lpstr>Our first program</vt:lpstr>
      <vt:lpstr>Our first program</vt:lpstr>
      <vt:lpstr>Printing out more complicated messages</vt:lpstr>
      <vt:lpstr>A newline character</vt:lpstr>
      <vt:lpstr>Escape sequence</vt:lpstr>
      <vt:lpstr>The escape sequence \n </vt:lpstr>
      <vt:lpstr>Basic arithmetic</vt:lpstr>
      <vt:lpstr>Outline</vt:lpstr>
      <vt:lpstr>input()</vt:lpstr>
      <vt:lpstr>Variables and data types</vt:lpstr>
      <vt:lpstr>Variable declaration</vt:lpstr>
      <vt:lpstr>Variable declaration</vt:lpstr>
      <vt:lpstr>Variable declaration</vt:lpstr>
      <vt:lpstr>Our second program (in progress)</vt:lpstr>
      <vt:lpstr>Our second program (in progress)</vt:lpstr>
      <vt:lpstr>Our second program</vt:lpstr>
      <vt:lpstr>Our second program</vt:lpstr>
      <vt:lpstr>Our second program</vt:lpstr>
      <vt:lpstr>Outline</vt:lpstr>
      <vt:lpstr>Syntax errors vs. logic errors</vt:lpstr>
      <vt:lpstr>Syntax errors vs. logic errors</vt:lpstr>
      <vt:lpstr>Steps to do computer programming</vt:lpstr>
      <vt:lpstr>Steps to do computer programming</vt:lpstr>
      <vt:lpstr>Steps to do computer programming</vt:lpstr>
      <vt:lpstr>Steps to do computer programming</vt:lpstr>
      <vt:lpstr>Using Notepad++ to run Python directly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1147</cp:revision>
  <dcterms:created xsi:type="dcterms:W3CDTF">2005-01-26T13:58:59Z</dcterms:created>
  <dcterms:modified xsi:type="dcterms:W3CDTF">2018-10-27T07:10:54Z</dcterms:modified>
</cp:coreProperties>
</file>