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47"/>
  </p:notesMasterIdLst>
  <p:handoutMasterIdLst>
    <p:handoutMasterId r:id="rId48"/>
  </p:handoutMasterIdLst>
  <p:sldIdLst>
    <p:sldId id="256" r:id="rId2"/>
    <p:sldId id="491" r:id="rId3"/>
    <p:sldId id="495" r:id="rId4"/>
    <p:sldId id="496" r:id="rId5"/>
    <p:sldId id="500" r:id="rId6"/>
    <p:sldId id="499" r:id="rId7"/>
    <p:sldId id="501" r:id="rId8"/>
    <p:sldId id="502" r:id="rId9"/>
    <p:sldId id="505" r:id="rId10"/>
    <p:sldId id="510" r:id="rId11"/>
    <p:sldId id="503" r:id="rId12"/>
    <p:sldId id="511" r:id="rId13"/>
    <p:sldId id="506" r:id="rId14"/>
    <p:sldId id="507" r:id="rId15"/>
    <p:sldId id="512" r:id="rId16"/>
    <p:sldId id="508" r:id="rId17"/>
    <p:sldId id="527" r:id="rId18"/>
    <p:sldId id="520" r:id="rId19"/>
    <p:sldId id="519" r:id="rId20"/>
    <p:sldId id="514" r:id="rId21"/>
    <p:sldId id="518" r:id="rId22"/>
    <p:sldId id="521" r:id="rId23"/>
    <p:sldId id="515" r:id="rId24"/>
    <p:sldId id="524" r:id="rId25"/>
    <p:sldId id="523" r:id="rId26"/>
    <p:sldId id="525" r:id="rId27"/>
    <p:sldId id="526" r:id="rId28"/>
    <p:sldId id="528" r:id="rId29"/>
    <p:sldId id="522" r:id="rId30"/>
    <p:sldId id="492" r:id="rId31"/>
    <p:sldId id="530" r:id="rId32"/>
    <p:sldId id="531" r:id="rId33"/>
    <p:sldId id="468" r:id="rId34"/>
    <p:sldId id="472" r:id="rId35"/>
    <p:sldId id="533" r:id="rId36"/>
    <p:sldId id="473" r:id="rId37"/>
    <p:sldId id="532" r:id="rId38"/>
    <p:sldId id="534" r:id="rId39"/>
    <p:sldId id="471" r:id="rId40"/>
    <p:sldId id="394" r:id="rId41"/>
    <p:sldId id="461" r:id="rId42"/>
    <p:sldId id="535" r:id="rId43"/>
    <p:sldId id="464" r:id="rId44"/>
    <p:sldId id="466" r:id="rId45"/>
    <p:sldId id="536" r:id="rId46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A0C6A"/>
    <a:srgbClr val="1014B0"/>
    <a:srgbClr val="0000FF"/>
    <a:srgbClr val="005696"/>
    <a:srgbClr val="004274"/>
    <a:srgbClr val="070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0328" autoAdjust="0"/>
  </p:normalViewPr>
  <p:slideViewPr>
    <p:cSldViewPr>
      <p:cViewPr varScale="1">
        <p:scale>
          <a:sx n="71" d="100"/>
          <a:sy n="71" d="100"/>
        </p:scale>
        <p:origin x="121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1098" y="1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0" tIns="49521" rIns="99040" bIns="49521" rtlCol="0"/>
          <a:lstStyle>
            <a:lvl1pPr algn="l" eaLnBrk="1" hangingPunct="1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0" tIns="49521" rIns="99040" bIns="49521" rtlCol="0"/>
          <a:lstStyle>
            <a:lvl1pPr algn="r" eaLnBrk="1" hangingPunct="1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CC92AEE9-7B22-4C78-9FF8-A69C1BE14DD7}" type="datetimeFigureOut">
              <a:rPr lang="zh-TW" altLang="en-US"/>
              <a:pPr>
                <a:defRPr/>
              </a:pPr>
              <a:t>2018/10/27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0" tIns="49521" rIns="99040" bIns="49521" rtlCol="0" anchor="b"/>
          <a:lstStyle>
            <a:lvl1pPr algn="l" eaLnBrk="1" hangingPunct="1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1A13439F-CFCF-4B24-8054-7B48DF0BE9C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759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79C2439-91DA-4DFE-A847-46E40AF6A7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2542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9938"/>
            <a:ext cx="5114925" cy="3835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C2439-91DA-4DFE-A847-46E40AF6A76D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5502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9938"/>
            <a:ext cx="5114925" cy="3835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C2439-91DA-4DFE-A847-46E40AF6A76D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9489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9938"/>
            <a:ext cx="5114925" cy="3835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C2439-91DA-4DFE-A847-46E40AF6A76D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7731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9938"/>
            <a:ext cx="5114925" cy="38354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C2439-91DA-4DFE-A847-46E40AF6A76D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2115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11"/>
          <p:cNvCxnSpPr/>
          <p:nvPr userDrawn="1"/>
        </p:nvCxnSpPr>
        <p:spPr>
          <a:xfrm>
            <a:off x="0" y="659765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12"/>
          <p:cNvCxnSpPr/>
          <p:nvPr userDrawn="1"/>
        </p:nvCxnSpPr>
        <p:spPr>
          <a:xfrm>
            <a:off x="3175" y="26035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61"/>
            <a:ext cx="7772400" cy="2331690"/>
          </a:xfrm>
        </p:spPr>
        <p:txBody>
          <a:bodyPr>
            <a:normAutofit/>
          </a:bodyPr>
          <a:lstStyle>
            <a:lvl1pPr algn="ctr">
              <a:defRPr sz="32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117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82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6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879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449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16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449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96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86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138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097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0825" y="549277"/>
            <a:ext cx="871378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zh-TW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600202"/>
            <a:ext cx="87137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smtClean="0"/>
          </a:p>
        </p:txBody>
      </p:sp>
      <p:sp>
        <p:nvSpPr>
          <p:cNvPr id="21" name="Footer Placeholder 4"/>
          <p:cNvSpPr txBox="1">
            <a:spLocks/>
          </p:cNvSpPr>
          <p:nvPr userDrawn="1"/>
        </p:nvSpPr>
        <p:spPr>
          <a:xfrm>
            <a:off x="1" y="6342063"/>
            <a:ext cx="4643438" cy="2603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22" name="Footer Placeholder 4"/>
          <p:cNvSpPr txBox="1">
            <a:spLocks/>
          </p:cNvSpPr>
          <p:nvPr userDrawn="1"/>
        </p:nvSpPr>
        <p:spPr>
          <a:xfrm>
            <a:off x="5003800" y="6597650"/>
            <a:ext cx="4140200" cy="2603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sz="1200" dirty="0" smtClean="0">
                <a:solidFill>
                  <a:schemeClr val="tx1"/>
                </a:solidFill>
              </a:rPr>
              <a:t>Ling-</a:t>
            </a:r>
            <a:r>
              <a:rPr lang="en-US" altLang="zh-TW" sz="1200" dirty="0" err="1" smtClean="0">
                <a:solidFill>
                  <a:schemeClr val="tx1"/>
                </a:solidFill>
              </a:rPr>
              <a:t>Chieh</a:t>
            </a:r>
            <a:r>
              <a:rPr lang="en-US" altLang="zh-TW" sz="1200" dirty="0" smtClean="0">
                <a:solidFill>
                  <a:schemeClr val="tx1"/>
                </a:solidFill>
              </a:rPr>
              <a:t> Kung (NTU IM)</a:t>
            </a:r>
            <a:endParaRPr lang="en-US" altLang="zh-TW" sz="1200" dirty="0">
              <a:solidFill>
                <a:schemeClr val="tx1"/>
              </a:solidFill>
            </a:endParaRPr>
          </a:p>
        </p:txBody>
      </p: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1" y="6597650"/>
            <a:ext cx="4140200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sz="1200" dirty="0" smtClean="0">
                <a:solidFill>
                  <a:schemeClr val="tx1"/>
                </a:solidFill>
                <a:ea typeface="新細明體" charset="-120"/>
              </a:rPr>
              <a:t>Programming for Business Computing – Computers</a:t>
            </a:r>
            <a:endParaRPr lang="en-US" altLang="zh-TW" sz="1200" dirty="0">
              <a:solidFill>
                <a:schemeClr val="tx1"/>
              </a:solidFill>
              <a:ea typeface="新細明體" charset="-120"/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140201" y="6597650"/>
            <a:ext cx="863600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fld id="{6C09FCE7-5AF9-4893-A5EB-D07BD88B042F}" type="slidenum">
              <a:rPr lang="en-US" altLang="zh-TW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 eaLnBrk="1" hangingPunct="1">
                <a:defRPr/>
              </a:pPr>
              <a:t>‹#›</a:t>
            </a:fld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45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0" y="659765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3175" y="26035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 userDrawn="1"/>
        </p:nvCxnSpPr>
        <p:spPr>
          <a:xfrm>
            <a:off x="-3175" y="525463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>
          <a:solidFill>
            <a:schemeClr val="accent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accent1"/>
          </a:solidFill>
          <a:latin typeface="Times New Roman" pitchFamily="18" charset="0"/>
          <a:ea typeface="新細明體" charset="-12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accent1"/>
          </a:solidFill>
          <a:latin typeface="Times New Roman" pitchFamily="18" charset="0"/>
          <a:ea typeface="新細明體" charset="-12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accent1"/>
          </a:solidFill>
          <a:latin typeface="Times New Roman" pitchFamily="18" charset="0"/>
          <a:ea typeface="新細明體" charset="-12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accent1"/>
          </a:solidFill>
          <a:latin typeface="Times New Roman" pitchFamily="18" charset="0"/>
          <a:ea typeface="新細明體" charset="-12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imes New Roman" pitchFamily="18" charset="0"/>
          <a:ea typeface="新細明體" charset="-12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imes New Roman" pitchFamily="18" charset="0"/>
          <a:ea typeface="新細明體" charset="-12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imes New Roman" pitchFamily="18" charset="0"/>
          <a:ea typeface="新細明體" charset="-12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imes New Roman" pitchFamily="18" charset="0"/>
          <a:ea typeface="新細明體" charset="-12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eativecommons.org/licenses/by-nc-nd/3.0/tw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eativecommons.org/licenses/by-nc-nd/3.0/tw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eativecommons.org/licenses/by-nc-nd/3.0/tw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hyperlink" Target="https://creativecommons.org/licenses/by-nc-nd/3.0/tw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nd/3.0/tw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creativecommons.org/licenses/by-nc-nd/3.0/tw/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412877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TW" dirty="0" smtClean="0"/>
              <a:t>Programming for Business Computing </a:t>
            </a:r>
            <a:br>
              <a:rPr lang="en-US" altLang="zh-TW" dirty="0" smtClean="0"/>
            </a:br>
            <a:r>
              <a:rPr lang="en-US" altLang="zh-TW" dirty="0" smtClean="0"/>
              <a:t>Computers and Conditionals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Basics of computers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Casting, </a:t>
            </a:r>
            <a:r>
              <a:rPr lang="en-US" altLang="zh-TW" b="1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input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TW" b="1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print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and division</a:t>
            </a: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Conditionals: the first example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Formatting a program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1371600" y="3200400"/>
            <a:ext cx="6400800" cy="2438400"/>
            <a:chOff x="2895600" y="3200400"/>
            <a:chExt cx="6400800" cy="2438400"/>
          </a:xfrm>
        </p:grpSpPr>
        <p:sp>
          <p:nvSpPr>
            <p:cNvPr id="18" name="Subtitle 2"/>
            <p:cNvSpPr txBox="1">
              <a:spLocks/>
            </p:cNvSpPr>
            <p:nvPr/>
          </p:nvSpPr>
          <p:spPr>
            <a:xfrm>
              <a:off x="2895600" y="3200400"/>
              <a:ext cx="6400800" cy="2438400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en-US" altLang="zh-TW" sz="2000" dirty="0">
                  <a:latin typeface="Times New Roman" pitchFamily="18" charset="0"/>
                  <a:ea typeface="+mn-ea"/>
                  <a:cs typeface="Times New Roman" pitchFamily="18" charset="0"/>
                </a:rPr>
                <a:t>Ling-</a:t>
              </a:r>
              <a:r>
                <a:rPr kumimoji="0" lang="en-US" altLang="zh-TW" sz="2000" dirty="0" err="1">
                  <a:latin typeface="Times New Roman" pitchFamily="18" charset="0"/>
                  <a:ea typeface="+mn-ea"/>
                  <a:cs typeface="Times New Roman" pitchFamily="18" charset="0"/>
                </a:rPr>
                <a:t>Chieh</a:t>
              </a:r>
              <a:r>
                <a:rPr kumimoji="0" lang="en-US" altLang="zh-TW" sz="2000" dirty="0">
                  <a:latin typeface="Times New Roman" pitchFamily="18" charset="0"/>
                  <a:ea typeface="+mn-ea"/>
                  <a:cs typeface="Times New Roman" pitchFamily="18" charset="0"/>
                </a:rPr>
                <a:t> Kung</a:t>
              </a:r>
            </a:p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endParaRPr kumimoji="0" lang="en-US" altLang="zh-TW" sz="2400" dirty="0"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en-US" altLang="zh-TW" sz="1600" dirty="0">
                  <a:latin typeface="Times New Roman" pitchFamily="18" charset="0"/>
                  <a:ea typeface="+mn-ea"/>
                  <a:cs typeface="Times New Roman" pitchFamily="18" charset="0"/>
                </a:rPr>
                <a:t>Department of Information Management</a:t>
              </a:r>
            </a:p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kumimoji="0" lang="en-US" altLang="zh-TW" sz="1600" dirty="0">
                  <a:latin typeface="Times New Roman" pitchFamily="18" charset="0"/>
                  <a:ea typeface="+mn-ea"/>
                  <a:cs typeface="Times New Roman" pitchFamily="18" charset="0"/>
                </a:rPr>
                <a:t>National Taiwan University</a:t>
              </a:r>
            </a:p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endParaRPr kumimoji="0" lang="en-US" altLang="zh-TW" sz="2400" dirty="0"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endParaRPr kumimoji="0" lang="en-US" altLang="zh-TW" sz="2400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pSp>
          <p:nvGrpSpPr>
            <p:cNvPr id="19" name="群組 18"/>
            <p:cNvGrpSpPr/>
            <p:nvPr/>
          </p:nvGrpSpPr>
          <p:grpSpPr>
            <a:xfrm>
              <a:off x="3863757" y="4983562"/>
              <a:ext cx="5044339" cy="461665"/>
              <a:chOff x="2555776" y="5978079"/>
              <a:chExt cx="5044339" cy="461665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3566086" y="5978079"/>
                <a:ext cx="403402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eaLnBrk="1" hangingPunct="1">
                  <a:defRPr/>
                </a:pPr>
                <a:r>
                  <a:rPr kumimoji="0" lang="en-US" altLang="zh-TW" sz="1200" b="1" dirty="0">
                    <a:ea typeface="標楷體" pitchFamily="65" charset="-120"/>
                  </a:rPr>
                  <a:t>【</a:t>
                </a:r>
                <a:r>
                  <a:rPr kumimoji="0" lang="zh-TW" altLang="en-US" sz="1200" b="1" dirty="0">
                    <a:ea typeface="標楷體" pitchFamily="65" charset="-120"/>
                  </a:rPr>
                  <a:t>本著作除另有註明外，採取</a:t>
                </a:r>
                <a:r>
                  <a:rPr kumimoji="0" lang="zh-TW" altLang="en-US" sz="1200" b="1" u="sng" dirty="0">
                    <a:ea typeface="標楷體" pitchFamily="65" charset="-120"/>
                    <a:hlinkClick r:id="rId2"/>
                  </a:rPr>
                  <a:t>創用</a:t>
                </a:r>
                <a:r>
                  <a:rPr kumimoji="0" lang="en-US" altLang="zh-TW" sz="1200" b="1" u="sng" dirty="0">
                    <a:ea typeface="標楷體" pitchFamily="65" charset="-120"/>
                    <a:hlinkClick r:id="rId2"/>
                  </a:rPr>
                  <a:t>CC</a:t>
                </a:r>
                <a:r>
                  <a:rPr kumimoji="0" lang="zh-TW" altLang="en-US" sz="1200" b="1" u="sng" dirty="0">
                    <a:ea typeface="標楷體" pitchFamily="65" charset="-120"/>
                    <a:hlinkClick r:id="rId2"/>
                  </a:rPr>
                  <a:t>「姓名標示－非商業性－禁止改作分享」台灣</a:t>
                </a:r>
                <a:r>
                  <a:rPr kumimoji="0" lang="en-US" altLang="zh-TW" sz="1200" b="1" u="sng" dirty="0">
                    <a:ea typeface="標楷體" pitchFamily="65" charset="-120"/>
                    <a:hlinkClick r:id="rId2"/>
                  </a:rPr>
                  <a:t>3.0</a:t>
                </a:r>
                <a:r>
                  <a:rPr kumimoji="0" lang="zh-TW" altLang="en-US" sz="1200" b="1" u="sng" dirty="0">
                    <a:ea typeface="標楷體" pitchFamily="65" charset="-120"/>
                    <a:hlinkClick r:id="rId2"/>
                  </a:rPr>
                  <a:t>版</a:t>
                </a:r>
                <a:r>
                  <a:rPr kumimoji="0" lang="zh-TW" altLang="en-US" sz="1200" b="1" dirty="0">
                    <a:ea typeface="標楷體" pitchFamily="65" charset="-120"/>
                  </a:rPr>
                  <a:t>授權釋出</a:t>
                </a:r>
                <a:r>
                  <a:rPr kumimoji="0" lang="en-US" altLang="zh-TW" sz="1200" b="1" dirty="0">
                    <a:ea typeface="標楷體" pitchFamily="65" charset="-120"/>
                  </a:rPr>
                  <a:t>】</a:t>
                </a:r>
              </a:p>
            </p:txBody>
          </p:sp>
          <p:pic>
            <p:nvPicPr>
              <p:cNvPr id="21" name="圖片 20">
                <a:hlinkClick r:id="rId2"/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5776" y="6021328"/>
                <a:ext cx="1028935" cy="36000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 in Python are by default signed. </a:t>
            </a:r>
          </a:p>
          <a:p>
            <a:pPr lvl="1"/>
            <a:r>
              <a:rPr lang="en-US" dirty="0" smtClean="0"/>
              <a:t>They can represent negative values. </a:t>
            </a:r>
          </a:p>
          <a:p>
            <a:r>
              <a:rPr lang="en-US" dirty="0" smtClean="0"/>
              <a:t>To create an integer with an </a:t>
            </a:r>
            <a:r>
              <a:rPr lang="en-US" b="1" dirty="0" smtClean="0">
                <a:solidFill>
                  <a:srgbClr val="0070C0"/>
                </a:solidFill>
              </a:rPr>
              <a:t>initial value</a:t>
            </a:r>
            <a:r>
              <a:rPr lang="en-US" dirty="0" smtClean="0"/>
              <a:t>, simply do it: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The function </a:t>
            </a:r>
            <a:r>
              <a:rPr kumimoji="1" lang="en-US" b="1" spc="-150" dirty="0">
                <a:latin typeface="Courier New" pitchFamily="49" charset="0"/>
                <a:cs typeface="+mn-cs"/>
              </a:rPr>
              <a:t>type()</a:t>
            </a:r>
            <a:r>
              <a:rPr lang="en-US" dirty="0" smtClean="0"/>
              <a:t> returns the type of a given variable. </a:t>
            </a:r>
          </a:p>
          <a:p>
            <a:r>
              <a:rPr lang="en-US" dirty="0" smtClean="0"/>
              <a:t>To create an integer without an initial value, use the function </a:t>
            </a:r>
            <a:r>
              <a:rPr kumimoji="1" lang="en-US" b="1" spc="-150" dirty="0" err="1">
                <a:solidFill>
                  <a:srgbClr val="0070C0"/>
                </a:solidFill>
                <a:latin typeface="Courier New" pitchFamily="49" charset="0"/>
                <a:cs typeface="+mn-cs"/>
              </a:rPr>
              <a:t>int</a:t>
            </a:r>
            <a:r>
              <a:rPr kumimoji="1" lang="en-US" b="1" spc="-150" dirty="0">
                <a:solidFill>
                  <a:srgbClr val="0070C0"/>
                </a:solidFill>
                <a:latin typeface="Courier New" pitchFamily="49" charset="0"/>
                <a:cs typeface="+mn-cs"/>
              </a:rPr>
              <a:t>()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1880" y="2852938"/>
            <a:ext cx="1611678" cy="83099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52</a:t>
            </a:r>
            <a:endParaRPr lang="en-US" altLang="zh-TW" sz="1600" b="1" spc="-150" dirty="0">
              <a:solidFill>
                <a:srgbClr val="0070C0"/>
              </a:solidFill>
              <a:latin typeface="Courier New" pitchFamily="49" charset="0"/>
            </a:endParaRP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print(type(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1880" y="4688782"/>
            <a:ext cx="1611678" cy="83099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en-US" altLang="zh-TW" sz="1600" b="1" spc="-150" dirty="0">
              <a:solidFill>
                <a:srgbClr val="0070C0"/>
              </a:solidFill>
              <a:latin typeface="Courier New" pitchFamily="49" charset="0"/>
            </a:endParaRP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print(type(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/>
              <a:t>Basics of computers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Casting, </a:t>
            </a:r>
            <a:r>
              <a:rPr lang="en-US" altLang="zh-TW" b="1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input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TW" b="1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print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and division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Conditionals: the first example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Formatting a program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5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represent </a:t>
            </a:r>
            <a:r>
              <a:rPr lang="en-US" b="1" dirty="0" smtClean="0">
                <a:solidFill>
                  <a:srgbClr val="0070C0"/>
                </a:solidFill>
              </a:rPr>
              <a:t>fractional numbers</a:t>
            </a:r>
            <a:r>
              <a:rPr lang="en-US" dirty="0" smtClean="0"/>
              <a:t>, most computers use </a:t>
            </a:r>
            <a:r>
              <a:rPr lang="en-US" b="1" dirty="0" smtClean="0">
                <a:solidFill>
                  <a:srgbClr val="0070C0"/>
                </a:solidFill>
              </a:rPr>
              <a:t>floating-point numbers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rough idea is: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example,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Moreover, the “binary point” may “float” to make the mapping flexible. </a:t>
            </a:r>
          </a:p>
          <a:p>
            <a:pPr lvl="1"/>
            <a:r>
              <a:rPr lang="en-US" dirty="0" smtClean="0"/>
              <a:t>To represent more values or increase precision. </a:t>
            </a:r>
          </a:p>
          <a:p>
            <a:pPr lvl="1"/>
            <a:r>
              <a:rPr lang="en-US" dirty="0" smtClean="0"/>
              <a:t>This is why a fractional number is called a floating-point number. </a:t>
            </a:r>
          </a:p>
          <a:p>
            <a:r>
              <a:rPr lang="en-US" dirty="0" smtClean="0"/>
              <a:t>The true standard for floating-point numbers is (a little bit) more complicated.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9358907"/>
                  </p:ext>
                </p:extLst>
              </p:nvPr>
            </p:nvGraphicFramePr>
            <p:xfrm>
              <a:off x="611558" y="2503180"/>
              <a:ext cx="2940336" cy="43776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0056">
                      <a:extLst>
                        <a:ext uri="{9D8B030D-6E8A-4147-A177-3AD203B41FA5}">
                          <a16:colId xmlns:a16="http://schemas.microsoft.com/office/drawing/2014/main" xmlns="" val="3133079324"/>
                        </a:ext>
                      </a:extLst>
                    </a:gridCol>
                    <a:gridCol w="490056">
                      <a:extLst>
                        <a:ext uri="{9D8B030D-6E8A-4147-A177-3AD203B41FA5}">
                          <a16:colId xmlns:a16="http://schemas.microsoft.com/office/drawing/2014/main" xmlns="" val="2014822614"/>
                        </a:ext>
                      </a:extLst>
                    </a:gridCol>
                    <a:gridCol w="490056">
                      <a:extLst>
                        <a:ext uri="{9D8B030D-6E8A-4147-A177-3AD203B41FA5}">
                          <a16:colId xmlns:a16="http://schemas.microsoft.com/office/drawing/2014/main" xmlns="" val="1691214388"/>
                        </a:ext>
                      </a:extLst>
                    </a:gridCol>
                    <a:gridCol w="490056">
                      <a:extLst>
                        <a:ext uri="{9D8B030D-6E8A-4147-A177-3AD203B41FA5}">
                          <a16:colId xmlns:a16="http://schemas.microsoft.com/office/drawing/2014/main" xmlns="" val="3170647752"/>
                        </a:ext>
                      </a:extLst>
                    </a:gridCol>
                    <a:gridCol w="490056">
                      <a:extLst>
                        <a:ext uri="{9D8B030D-6E8A-4147-A177-3AD203B41FA5}">
                          <a16:colId xmlns:a16="http://schemas.microsoft.com/office/drawing/2014/main" xmlns="" val="631964707"/>
                        </a:ext>
                      </a:extLst>
                    </a:gridCol>
                    <a:gridCol w="490056">
                      <a:extLst>
                        <a:ext uri="{9D8B030D-6E8A-4147-A177-3AD203B41FA5}">
                          <a16:colId xmlns:a16="http://schemas.microsoft.com/office/drawing/2014/main" xmlns="" val="3750495175"/>
                        </a:ext>
                      </a:extLst>
                    </a:gridCol>
                  </a:tblGrid>
                  <a:tr h="43776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604894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9358907"/>
                  </p:ext>
                </p:extLst>
              </p:nvPr>
            </p:nvGraphicFramePr>
            <p:xfrm>
              <a:off x="611558" y="2503180"/>
              <a:ext cx="2940336" cy="43776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0056">
                      <a:extLst>
                        <a:ext uri="{9D8B030D-6E8A-4147-A177-3AD203B41FA5}">
                          <a16:colId xmlns:a16="http://schemas.microsoft.com/office/drawing/2014/main" val="3133079324"/>
                        </a:ext>
                      </a:extLst>
                    </a:gridCol>
                    <a:gridCol w="490056">
                      <a:extLst>
                        <a:ext uri="{9D8B030D-6E8A-4147-A177-3AD203B41FA5}">
                          <a16:colId xmlns:a16="http://schemas.microsoft.com/office/drawing/2014/main" val="2014822614"/>
                        </a:ext>
                      </a:extLst>
                    </a:gridCol>
                    <a:gridCol w="490056">
                      <a:extLst>
                        <a:ext uri="{9D8B030D-6E8A-4147-A177-3AD203B41FA5}">
                          <a16:colId xmlns:a16="http://schemas.microsoft.com/office/drawing/2014/main" val="1691214388"/>
                        </a:ext>
                      </a:extLst>
                    </a:gridCol>
                    <a:gridCol w="490056">
                      <a:extLst>
                        <a:ext uri="{9D8B030D-6E8A-4147-A177-3AD203B41FA5}">
                          <a16:colId xmlns:a16="http://schemas.microsoft.com/office/drawing/2014/main" val="3170647752"/>
                        </a:ext>
                      </a:extLst>
                    </a:gridCol>
                    <a:gridCol w="490056">
                      <a:extLst>
                        <a:ext uri="{9D8B030D-6E8A-4147-A177-3AD203B41FA5}">
                          <a16:colId xmlns:a16="http://schemas.microsoft.com/office/drawing/2014/main" val="631964707"/>
                        </a:ext>
                      </a:extLst>
                    </a:gridCol>
                    <a:gridCol w="490056">
                      <a:extLst>
                        <a:ext uri="{9D8B030D-6E8A-4147-A177-3AD203B41FA5}">
                          <a16:colId xmlns:a16="http://schemas.microsoft.com/office/drawing/2014/main" val="3750495175"/>
                        </a:ext>
                      </a:extLst>
                    </a:gridCol>
                  </a:tblGrid>
                  <a:tr h="43776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04" t="-2740" r="-502469" b="-6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5000" t="-2740" r="-408750" b="-6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469" t="-2740" r="-303704" b="-6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6250" t="-2740" r="-207500" b="-6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235" t="-2740" r="-104938" b="-6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7500" t="-2740" r="-6250" b="-68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04894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val 4"/>
          <p:cNvSpPr/>
          <p:nvPr/>
        </p:nvSpPr>
        <p:spPr>
          <a:xfrm>
            <a:off x="2510778" y="2863220"/>
            <a:ext cx="150012" cy="1357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045100" y="2492896"/>
            <a:ext cx="648072" cy="43776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910663" y="2527116"/>
                <a:ext cx="4098173" cy="394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×(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×(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663" y="2527116"/>
                <a:ext cx="4098173" cy="394595"/>
              </a:xfrm>
              <a:prstGeom prst="rect">
                <a:avLst/>
              </a:prstGeom>
              <a:blipFill>
                <a:blip r:embed="rId3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1457230"/>
                  </p:ext>
                </p:extLst>
              </p:nvPr>
            </p:nvGraphicFramePr>
            <p:xfrm>
              <a:off x="611558" y="3583300"/>
              <a:ext cx="2940336" cy="43776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0056">
                      <a:extLst>
                        <a:ext uri="{9D8B030D-6E8A-4147-A177-3AD203B41FA5}">
                          <a16:colId xmlns:a16="http://schemas.microsoft.com/office/drawing/2014/main" xmlns="" val="3133079324"/>
                        </a:ext>
                      </a:extLst>
                    </a:gridCol>
                    <a:gridCol w="490056">
                      <a:extLst>
                        <a:ext uri="{9D8B030D-6E8A-4147-A177-3AD203B41FA5}">
                          <a16:colId xmlns:a16="http://schemas.microsoft.com/office/drawing/2014/main" xmlns="" val="2014822614"/>
                        </a:ext>
                      </a:extLst>
                    </a:gridCol>
                    <a:gridCol w="490056">
                      <a:extLst>
                        <a:ext uri="{9D8B030D-6E8A-4147-A177-3AD203B41FA5}">
                          <a16:colId xmlns:a16="http://schemas.microsoft.com/office/drawing/2014/main" xmlns="" val="1691214388"/>
                        </a:ext>
                      </a:extLst>
                    </a:gridCol>
                    <a:gridCol w="490056">
                      <a:extLst>
                        <a:ext uri="{9D8B030D-6E8A-4147-A177-3AD203B41FA5}">
                          <a16:colId xmlns:a16="http://schemas.microsoft.com/office/drawing/2014/main" xmlns="" val="3170647752"/>
                        </a:ext>
                      </a:extLst>
                    </a:gridCol>
                    <a:gridCol w="490056">
                      <a:extLst>
                        <a:ext uri="{9D8B030D-6E8A-4147-A177-3AD203B41FA5}">
                          <a16:colId xmlns:a16="http://schemas.microsoft.com/office/drawing/2014/main" xmlns="" val="631964707"/>
                        </a:ext>
                      </a:extLst>
                    </a:gridCol>
                    <a:gridCol w="490056">
                      <a:extLst>
                        <a:ext uri="{9D8B030D-6E8A-4147-A177-3AD203B41FA5}">
                          <a16:colId xmlns:a16="http://schemas.microsoft.com/office/drawing/2014/main" xmlns="" val="3750495175"/>
                        </a:ext>
                      </a:extLst>
                    </a:gridCol>
                  </a:tblGrid>
                  <a:tr h="43776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604894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1457230"/>
                  </p:ext>
                </p:extLst>
              </p:nvPr>
            </p:nvGraphicFramePr>
            <p:xfrm>
              <a:off x="611558" y="3583300"/>
              <a:ext cx="2940336" cy="43776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0056">
                      <a:extLst>
                        <a:ext uri="{9D8B030D-6E8A-4147-A177-3AD203B41FA5}">
                          <a16:colId xmlns:a16="http://schemas.microsoft.com/office/drawing/2014/main" val="3133079324"/>
                        </a:ext>
                      </a:extLst>
                    </a:gridCol>
                    <a:gridCol w="490056">
                      <a:extLst>
                        <a:ext uri="{9D8B030D-6E8A-4147-A177-3AD203B41FA5}">
                          <a16:colId xmlns:a16="http://schemas.microsoft.com/office/drawing/2014/main" val="2014822614"/>
                        </a:ext>
                      </a:extLst>
                    </a:gridCol>
                    <a:gridCol w="490056">
                      <a:extLst>
                        <a:ext uri="{9D8B030D-6E8A-4147-A177-3AD203B41FA5}">
                          <a16:colId xmlns:a16="http://schemas.microsoft.com/office/drawing/2014/main" val="1691214388"/>
                        </a:ext>
                      </a:extLst>
                    </a:gridCol>
                    <a:gridCol w="490056">
                      <a:extLst>
                        <a:ext uri="{9D8B030D-6E8A-4147-A177-3AD203B41FA5}">
                          <a16:colId xmlns:a16="http://schemas.microsoft.com/office/drawing/2014/main" val="3170647752"/>
                        </a:ext>
                      </a:extLst>
                    </a:gridCol>
                    <a:gridCol w="490056">
                      <a:extLst>
                        <a:ext uri="{9D8B030D-6E8A-4147-A177-3AD203B41FA5}">
                          <a16:colId xmlns:a16="http://schemas.microsoft.com/office/drawing/2014/main" val="631964707"/>
                        </a:ext>
                      </a:extLst>
                    </a:gridCol>
                    <a:gridCol w="490056">
                      <a:extLst>
                        <a:ext uri="{9D8B030D-6E8A-4147-A177-3AD203B41FA5}">
                          <a16:colId xmlns:a16="http://schemas.microsoft.com/office/drawing/2014/main" val="3750495175"/>
                        </a:ext>
                      </a:extLst>
                    </a:gridCol>
                  </a:tblGrid>
                  <a:tr h="43776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04" t="-2740" r="-502469" b="-6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5000" t="-2740" r="-408750" b="-6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469" t="-2740" r="-303704" b="-6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6250" t="-2740" r="-207500" b="-6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235" t="-2740" r="-104938" b="-6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7500" t="-2740" r="-6250" b="-68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04894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Oval 12"/>
          <p:cNvSpPr/>
          <p:nvPr/>
        </p:nvSpPr>
        <p:spPr>
          <a:xfrm>
            <a:off x="2510778" y="3943340"/>
            <a:ext cx="150012" cy="1357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045100" y="3573016"/>
            <a:ext cx="648072" cy="43776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910663" y="3607234"/>
                <a:ext cx="17363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3×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663" y="3607234"/>
                <a:ext cx="17363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/>
              <a:t>Basics of computers</a:t>
            </a: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Casting, </a:t>
            </a:r>
            <a:r>
              <a:rPr lang="en-US" altLang="zh-TW" b="1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input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TW" b="1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print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and division</a:t>
            </a:r>
          </a:p>
        </p:txBody>
      </p:sp>
      <p:sp>
        <p:nvSpPr>
          <p:cNvPr id="19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Conditionals: the first example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20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2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Formatting a program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1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/>
      <p:bldP spid="13" grpId="0" animBg="1"/>
      <p:bldP spid="14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numbers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floating-point number (or simply “a float”) in Python are by default signed. </a:t>
            </a:r>
          </a:p>
          <a:p>
            <a:r>
              <a:rPr lang="en-US" dirty="0" smtClean="0"/>
              <a:t>To create a float with an initial value, simply do it: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create a </a:t>
            </a:r>
            <a:r>
              <a:rPr lang="en-US" altLang="zh-TW" dirty="0" smtClean="0"/>
              <a:t>float </a:t>
            </a:r>
            <a:r>
              <a:rPr lang="en-US" dirty="0" smtClean="0"/>
              <a:t>without an initial value, use the function </a:t>
            </a:r>
            <a:r>
              <a:rPr kumimoji="1" lang="en-US" b="1" spc="-150" dirty="0">
                <a:solidFill>
                  <a:srgbClr val="0070C0"/>
                </a:solidFill>
                <a:latin typeface="Courier New" pitchFamily="49" charset="0"/>
                <a:cs typeface="+mn-cs"/>
              </a:rPr>
              <a:t>float()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1880" y="2492898"/>
            <a:ext cx="1611678" cy="83099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52.0</a:t>
            </a:r>
            <a:endParaRPr lang="en-US" altLang="zh-TW" sz="1600" b="1" spc="-150" dirty="0">
              <a:solidFill>
                <a:srgbClr val="0070C0"/>
              </a:solidFill>
              <a:latin typeface="Courier New" pitchFamily="49" charset="0"/>
            </a:endParaRP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print(type(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1880" y="3933058"/>
            <a:ext cx="1611678" cy="83099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float()</a:t>
            </a:r>
            <a:endParaRPr lang="en-US" altLang="zh-TW" sz="1600" b="1" spc="-150" dirty="0">
              <a:solidFill>
                <a:srgbClr val="0070C0"/>
              </a:solidFill>
              <a:latin typeface="Courier New" pitchFamily="49" charset="0"/>
            </a:endParaRP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print(type(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/>
              <a:t>Basics of computers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Casting, </a:t>
            </a:r>
            <a:r>
              <a:rPr lang="en-US" altLang="zh-TW" b="1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input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TW" b="1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print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and division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Conditionals: the first example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Formatting a program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9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Memory allocation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600202"/>
            <a:ext cx="8713788" cy="4924425"/>
          </a:xfrm>
        </p:spPr>
        <p:txBody>
          <a:bodyPr/>
          <a:lstStyle/>
          <a:p>
            <a:r>
              <a:rPr lang="en-US" altLang="zh-TW" dirty="0" smtClean="0"/>
              <a:t>When we declare a variable, its type matters. </a:t>
            </a:r>
          </a:p>
          <a:p>
            <a:pPr lvl="1"/>
            <a:r>
              <a:rPr lang="en-US" altLang="zh-TW" dirty="0" smtClean="0"/>
              <a:t>The OS understands its value based on its type. </a:t>
            </a:r>
          </a:p>
          <a:p>
            <a:pPr lvl="1"/>
            <a:r>
              <a:rPr lang="en-US" altLang="zh-TW" dirty="0" smtClean="0"/>
              <a:t>An integer and a floating-point number represent </a:t>
            </a:r>
            <a:r>
              <a:rPr lang="en-US" altLang="zh-TW" b="1" dirty="0" smtClean="0">
                <a:solidFill>
                  <a:srgbClr val="0070C0"/>
                </a:solidFill>
              </a:rPr>
              <a:t>different values </a:t>
            </a:r>
            <a:r>
              <a:rPr lang="en-US" altLang="zh-TW" dirty="0" smtClean="0"/>
              <a:t>even if they store the same sequence of bits. 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This is why each variable needs to have a </a:t>
            </a:r>
            <a:r>
              <a:rPr lang="en-US" altLang="zh-TW" b="1" dirty="0" smtClean="0">
                <a:solidFill>
                  <a:srgbClr val="0070C0"/>
                </a:solidFill>
              </a:rPr>
              <a:t>type</a:t>
            </a:r>
            <a:r>
              <a:rPr lang="en-US" altLang="zh-TW" dirty="0" smtClean="0"/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9989225"/>
                  </p:ext>
                </p:extLst>
              </p:nvPr>
            </p:nvGraphicFramePr>
            <p:xfrm>
              <a:off x="1064985" y="3189042"/>
              <a:ext cx="2940336" cy="43776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0056">
                      <a:extLst>
                        <a:ext uri="{9D8B030D-6E8A-4147-A177-3AD203B41FA5}">
                          <a16:colId xmlns:a16="http://schemas.microsoft.com/office/drawing/2014/main" xmlns="" val="3133079324"/>
                        </a:ext>
                      </a:extLst>
                    </a:gridCol>
                    <a:gridCol w="490056">
                      <a:extLst>
                        <a:ext uri="{9D8B030D-6E8A-4147-A177-3AD203B41FA5}">
                          <a16:colId xmlns:a16="http://schemas.microsoft.com/office/drawing/2014/main" xmlns="" val="2014822614"/>
                        </a:ext>
                      </a:extLst>
                    </a:gridCol>
                    <a:gridCol w="490056">
                      <a:extLst>
                        <a:ext uri="{9D8B030D-6E8A-4147-A177-3AD203B41FA5}">
                          <a16:colId xmlns:a16="http://schemas.microsoft.com/office/drawing/2014/main" xmlns="" val="1691214388"/>
                        </a:ext>
                      </a:extLst>
                    </a:gridCol>
                    <a:gridCol w="490056">
                      <a:extLst>
                        <a:ext uri="{9D8B030D-6E8A-4147-A177-3AD203B41FA5}">
                          <a16:colId xmlns:a16="http://schemas.microsoft.com/office/drawing/2014/main" xmlns="" val="3170647752"/>
                        </a:ext>
                      </a:extLst>
                    </a:gridCol>
                    <a:gridCol w="490056">
                      <a:extLst>
                        <a:ext uri="{9D8B030D-6E8A-4147-A177-3AD203B41FA5}">
                          <a16:colId xmlns:a16="http://schemas.microsoft.com/office/drawing/2014/main" xmlns="" val="631964707"/>
                        </a:ext>
                      </a:extLst>
                    </a:gridCol>
                    <a:gridCol w="490056">
                      <a:extLst>
                        <a:ext uri="{9D8B030D-6E8A-4147-A177-3AD203B41FA5}">
                          <a16:colId xmlns:a16="http://schemas.microsoft.com/office/drawing/2014/main" xmlns="" val="3750495175"/>
                        </a:ext>
                      </a:extLst>
                    </a:gridCol>
                  </a:tblGrid>
                  <a:tr h="43776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604894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9989225"/>
                  </p:ext>
                </p:extLst>
              </p:nvPr>
            </p:nvGraphicFramePr>
            <p:xfrm>
              <a:off x="1064985" y="3189042"/>
              <a:ext cx="2940336" cy="43776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0056">
                      <a:extLst>
                        <a:ext uri="{9D8B030D-6E8A-4147-A177-3AD203B41FA5}">
                          <a16:colId xmlns:a16="http://schemas.microsoft.com/office/drawing/2014/main" val="3133079324"/>
                        </a:ext>
                      </a:extLst>
                    </a:gridCol>
                    <a:gridCol w="490056">
                      <a:extLst>
                        <a:ext uri="{9D8B030D-6E8A-4147-A177-3AD203B41FA5}">
                          <a16:colId xmlns:a16="http://schemas.microsoft.com/office/drawing/2014/main" val="2014822614"/>
                        </a:ext>
                      </a:extLst>
                    </a:gridCol>
                    <a:gridCol w="490056">
                      <a:extLst>
                        <a:ext uri="{9D8B030D-6E8A-4147-A177-3AD203B41FA5}">
                          <a16:colId xmlns:a16="http://schemas.microsoft.com/office/drawing/2014/main" val="1691214388"/>
                        </a:ext>
                      </a:extLst>
                    </a:gridCol>
                    <a:gridCol w="490056">
                      <a:extLst>
                        <a:ext uri="{9D8B030D-6E8A-4147-A177-3AD203B41FA5}">
                          <a16:colId xmlns:a16="http://schemas.microsoft.com/office/drawing/2014/main" val="3170647752"/>
                        </a:ext>
                      </a:extLst>
                    </a:gridCol>
                    <a:gridCol w="490056">
                      <a:extLst>
                        <a:ext uri="{9D8B030D-6E8A-4147-A177-3AD203B41FA5}">
                          <a16:colId xmlns:a16="http://schemas.microsoft.com/office/drawing/2014/main" val="631964707"/>
                        </a:ext>
                      </a:extLst>
                    </a:gridCol>
                    <a:gridCol w="490056">
                      <a:extLst>
                        <a:ext uri="{9D8B030D-6E8A-4147-A177-3AD203B41FA5}">
                          <a16:colId xmlns:a16="http://schemas.microsoft.com/office/drawing/2014/main" val="3750495175"/>
                        </a:ext>
                      </a:extLst>
                    </a:gridCol>
                  </a:tblGrid>
                  <a:tr h="43776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69" t="-4167" r="-502469" b="-6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750" t="-4167" r="-408750" b="-6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235" t="-4167" r="-303704" b="-6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235" t="-4167" r="-203704" b="-6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6250" t="-4167" r="-106250" b="-6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4167" r="-4938" b="-69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04894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Oval 8"/>
          <p:cNvSpPr/>
          <p:nvPr/>
        </p:nvSpPr>
        <p:spPr>
          <a:xfrm>
            <a:off x="2964205" y="3549082"/>
            <a:ext cx="150012" cy="1357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498527" y="3178758"/>
            <a:ext cx="648072" cy="43776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364090" y="3212976"/>
                <a:ext cx="19094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−3×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90" y="3212976"/>
                <a:ext cx="190943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4818160"/>
                  </p:ext>
                </p:extLst>
              </p:nvPr>
            </p:nvGraphicFramePr>
            <p:xfrm>
              <a:off x="1064985" y="3871485"/>
              <a:ext cx="2940336" cy="43776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0056">
                      <a:extLst>
                        <a:ext uri="{9D8B030D-6E8A-4147-A177-3AD203B41FA5}">
                          <a16:colId xmlns:a16="http://schemas.microsoft.com/office/drawing/2014/main" xmlns="" val="3133079324"/>
                        </a:ext>
                      </a:extLst>
                    </a:gridCol>
                    <a:gridCol w="490056">
                      <a:extLst>
                        <a:ext uri="{9D8B030D-6E8A-4147-A177-3AD203B41FA5}">
                          <a16:colId xmlns:a16="http://schemas.microsoft.com/office/drawing/2014/main" xmlns="" val="2014822614"/>
                        </a:ext>
                      </a:extLst>
                    </a:gridCol>
                    <a:gridCol w="490056">
                      <a:extLst>
                        <a:ext uri="{9D8B030D-6E8A-4147-A177-3AD203B41FA5}">
                          <a16:colId xmlns:a16="http://schemas.microsoft.com/office/drawing/2014/main" xmlns="" val="1691214388"/>
                        </a:ext>
                      </a:extLst>
                    </a:gridCol>
                    <a:gridCol w="490056">
                      <a:extLst>
                        <a:ext uri="{9D8B030D-6E8A-4147-A177-3AD203B41FA5}">
                          <a16:colId xmlns:a16="http://schemas.microsoft.com/office/drawing/2014/main" xmlns="" val="3170647752"/>
                        </a:ext>
                      </a:extLst>
                    </a:gridCol>
                    <a:gridCol w="490056">
                      <a:extLst>
                        <a:ext uri="{9D8B030D-6E8A-4147-A177-3AD203B41FA5}">
                          <a16:colId xmlns:a16="http://schemas.microsoft.com/office/drawing/2014/main" xmlns="" val="631964707"/>
                        </a:ext>
                      </a:extLst>
                    </a:gridCol>
                    <a:gridCol w="490056">
                      <a:extLst>
                        <a:ext uri="{9D8B030D-6E8A-4147-A177-3AD203B41FA5}">
                          <a16:colId xmlns:a16="http://schemas.microsoft.com/office/drawing/2014/main" xmlns="" val="3750495175"/>
                        </a:ext>
                      </a:extLst>
                    </a:gridCol>
                  </a:tblGrid>
                  <a:tr h="43776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604894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4818160"/>
                  </p:ext>
                </p:extLst>
              </p:nvPr>
            </p:nvGraphicFramePr>
            <p:xfrm>
              <a:off x="1064985" y="3871485"/>
              <a:ext cx="2940336" cy="43776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90056">
                      <a:extLst>
                        <a:ext uri="{9D8B030D-6E8A-4147-A177-3AD203B41FA5}">
                          <a16:colId xmlns:a16="http://schemas.microsoft.com/office/drawing/2014/main" val="3133079324"/>
                        </a:ext>
                      </a:extLst>
                    </a:gridCol>
                    <a:gridCol w="490056">
                      <a:extLst>
                        <a:ext uri="{9D8B030D-6E8A-4147-A177-3AD203B41FA5}">
                          <a16:colId xmlns:a16="http://schemas.microsoft.com/office/drawing/2014/main" val="2014822614"/>
                        </a:ext>
                      </a:extLst>
                    </a:gridCol>
                    <a:gridCol w="490056">
                      <a:extLst>
                        <a:ext uri="{9D8B030D-6E8A-4147-A177-3AD203B41FA5}">
                          <a16:colId xmlns:a16="http://schemas.microsoft.com/office/drawing/2014/main" val="1691214388"/>
                        </a:ext>
                      </a:extLst>
                    </a:gridCol>
                    <a:gridCol w="490056">
                      <a:extLst>
                        <a:ext uri="{9D8B030D-6E8A-4147-A177-3AD203B41FA5}">
                          <a16:colId xmlns:a16="http://schemas.microsoft.com/office/drawing/2014/main" val="3170647752"/>
                        </a:ext>
                      </a:extLst>
                    </a:gridCol>
                    <a:gridCol w="490056">
                      <a:extLst>
                        <a:ext uri="{9D8B030D-6E8A-4147-A177-3AD203B41FA5}">
                          <a16:colId xmlns:a16="http://schemas.microsoft.com/office/drawing/2014/main" val="631964707"/>
                        </a:ext>
                      </a:extLst>
                    </a:gridCol>
                    <a:gridCol w="490056">
                      <a:extLst>
                        <a:ext uri="{9D8B030D-6E8A-4147-A177-3AD203B41FA5}">
                          <a16:colId xmlns:a16="http://schemas.microsoft.com/office/drawing/2014/main" val="3750495175"/>
                        </a:ext>
                      </a:extLst>
                    </a:gridCol>
                  </a:tblGrid>
                  <a:tr h="43776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69" t="-4167" r="-502469" b="-6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750" t="-4167" r="-408750" b="-6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235" t="-4167" r="-303704" b="-6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235" t="-4167" r="-203704" b="-6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6250" t="-4167" r="-106250" b="-6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000" t="-4167" r="-4938" b="-69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04894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Right Arrow 13"/>
          <p:cNvSpPr/>
          <p:nvPr/>
        </p:nvSpPr>
        <p:spPr>
          <a:xfrm>
            <a:off x="4498527" y="3861201"/>
            <a:ext cx="648072" cy="43776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364090" y="3895419"/>
                <a:ext cx="5052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90" y="3895419"/>
                <a:ext cx="5052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/>
              <a:t>Basics of computers</a:t>
            </a: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Casting, </a:t>
            </a:r>
            <a:r>
              <a:rPr lang="en-US" altLang="zh-TW" b="1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input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TW" b="1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print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and division</a:t>
            </a:r>
          </a:p>
        </p:txBody>
      </p:sp>
      <p:sp>
        <p:nvSpPr>
          <p:cNvPr id="19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Conditionals: the first example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20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2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Formatting a program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6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A computer cannot store </a:t>
            </a:r>
            <a:r>
              <a:rPr lang="en-US" altLang="zh-TW" b="1" dirty="0" smtClean="0">
                <a:solidFill>
                  <a:srgbClr val="0070C0"/>
                </a:solidFill>
              </a:rPr>
              <a:t>characters</a:t>
            </a:r>
            <a:r>
              <a:rPr lang="en-US" altLang="zh-TW" dirty="0" smtClean="0"/>
              <a:t> directly.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It represents characters by encoding each character into an integer.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In most PCs, we use the </a:t>
            </a:r>
            <a:r>
              <a:rPr lang="en-US" altLang="zh-TW" b="1" dirty="0">
                <a:solidFill>
                  <a:srgbClr val="0070C0"/>
                </a:solidFill>
              </a:rPr>
              <a:t>ASCII </a:t>
            </a:r>
            <a:r>
              <a:rPr lang="en-US" altLang="zh-TW" b="1" dirty="0" smtClean="0">
                <a:solidFill>
                  <a:srgbClr val="0070C0"/>
                </a:solidFill>
              </a:rPr>
              <a:t>code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lvl="1" eaLnBrk="1" hangingPunct="1">
              <a:defRPr/>
            </a:pPr>
            <a:r>
              <a:rPr lang="en-US" altLang="zh-TW" dirty="0"/>
              <a:t>ASCII = American Standard Code for Information Interchange. </a:t>
            </a:r>
          </a:p>
          <a:p>
            <a:pPr lvl="1" eaLnBrk="1" hangingPunct="1">
              <a:defRPr/>
            </a:pPr>
            <a:r>
              <a:rPr lang="en-US" altLang="zh-TW" dirty="0" smtClean="0"/>
              <a:t>It uses </a:t>
            </a:r>
            <a:r>
              <a:rPr lang="en-US" altLang="zh-TW" b="1" dirty="0">
                <a:solidFill>
                  <a:srgbClr val="0070C0"/>
                </a:solidFill>
              </a:rPr>
              <a:t>one byte </a:t>
            </a:r>
            <a:r>
              <a:rPr lang="en-US" altLang="zh-TW" dirty="0"/>
              <a:t>(–128 to 127) to represent</a:t>
            </a:r>
            <a:r>
              <a:rPr lang="en-US" altLang="zh-TW" dirty="0" smtClean="0"/>
              <a:t> </a:t>
            </a:r>
            <a:r>
              <a:rPr lang="en-US" altLang="zh-TW" dirty="0"/>
              <a:t>English letters, numbers, symbols, and special </a:t>
            </a:r>
            <a:r>
              <a:rPr lang="en-US" altLang="zh-TW" dirty="0" smtClean="0"/>
              <a:t>characters</a:t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e.g</a:t>
            </a:r>
            <a:r>
              <a:rPr lang="en-US" altLang="zh-TW" dirty="0"/>
              <a:t>, the newline character). 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E.g., “0” is 48, “A” is 65, “a” is 97, etc. </a:t>
            </a:r>
            <a:endParaRPr lang="en-US" altLang="zh-TW" dirty="0"/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dirty="0" smtClean="0"/>
              <a:t>It does not represent, </a:t>
            </a:r>
            <a:r>
              <a:rPr lang="en-US" altLang="zh-TW" dirty="0" err="1"/>
              <a:t>e.g</a:t>
            </a:r>
            <a:r>
              <a:rPr lang="en-US" altLang="zh-TW" dirty="0"/>
              <a:t>, Chinese characters. </a:t>
            </a:r>
          </a:p>
          <a:p>
            <a:endParaRPr lang="en-US" dirty="0"/>
          </a:p>
        </p:txBody>
      </p:sp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/>
              <a:t>Basics of computers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Casting, </a:t>
            </a:r>
            <a:r>
              <a:rPr lang="en-US" altLang="zh-TW" b="1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input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TW" b="1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print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and division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Conditionals: the first example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Formatting a program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2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Try this: 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en-US" altLang="zh-TW" dirty="0" smtClean="0"/>
              <a:t>An integer </a:t>
            </a:r>
            <a:r>
              <a:rPr kumimoji="1" lang="en-US" altLang="zh-TW" b="1" spc="-150" dirty="0">
                <a:latin typeface="Courier New" pitchFamily="49" charset="0"/>
                <a:cs typeface="+mn-cs"/>
              </a:rPr>
              <a:t>c</a:t>
            </a:r>
            <a:r>
              <a:rPr lang="en-US" altLang="zh-TW" dirty="0" smtClean="0"/>
              <a:t> is created and assigned 52. .</a:t>
            </a:r>
          </a:p>
          <a:p>
            <a:pPr lvl="1"/>
            <a:r>
              <a:rPr lang="en-US" altLang="zh-TW" dirty="0" smtClean="0"/>
              <a:t>The corresponding character “4” in the ASCII table is printed out. </a:t>
            </a:r>
          </a:p>
          <a:p>
            <a:pPr lvl="1"/>
            <a:r>
              <a:rPr kumimoji="1" lang="en-US" altLang="zh-TW" b="1" spc="-150" dirty="0">
                <a:latin typeface="Courier New" pitchFamily="49" charset="0"/>
                <a:cs typeface="+mn-cs"/>
              </a:rPr>
              <a:t>c</a:t>
            </a:r>
            <a:r>
              <a:rPr lang="en-US" altLang="zh-TW" dirty="0" smtClean="0"/>
              <a:t> is an integer (</a:t>
            </a:r>
            <a:r>
              <a:rPr kumimoji="1" lang="en-US" altLang="zh-TW" b="1" spc="-150" dirty="0" err="1">
                <a:latin typeface="Courier New" pitchFamily="49" charset="0"/>
                <a:cs typeface="+mn-cs"/>
              </a:rPr>
              <a:t>int</a:t>
            </a:r>
            <a:r>
              <a:rPr lang="en-US" altLang="zh-TW" dirty="0" smtClean="0"/>
              <a:t>), but </a:t>
            </a:r>
            <a:r>
              <a:rPr kumimoji="1" lang="en-US" altLang="zh-TW" b="1" spc="-150" dirty="0" err="1">
                <a:latin typeface="Courier New" pitchFamily="49" charset="0"/>
                <a:cs typeface="+mn-cs"/>
              </a:rPr>
              <a:t>cAsChr</a:t>
            </a:r>
            <a:r>
              <a:rPr lang="en-US" altLang="zh-TW" dirty="0" smtClean="0"/>
              <a:t> is a character (</a:t>
            </a:r>
            <a:r>
              <a:rPr kumimoji="1" lang="en-US" altLang="zh-TW" b="1" spc="-150" dirty="0" err="1">
                <a:latin typeface="Courier New" pitchFamily="49" charset="0"/>
                <a:cs typeface="+mn-cs"/>
              </a:rPr>
              <a:t>chr</a:t>
            </a:r>
            <a:r>
              <a:rPr lang="en-US" altLang="zh-TW" dirty="0" smtClean="0"/>
              <a:t>). </a:t>
            </a:r>
          </a:p>
          <a:p>
            <a:endParaRPr lang="en-US" altLang="zh-TW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6406" y="2060850"/>
            <a:ext cx="1782626" cy="83099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c = 52</a:t>
            </a:r>
          </a:p>
          <a:p>
            <a:pPr marL="0" lvl="1" eaLnBrk="1" hangingPunct="1"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cAsChr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chr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(c)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cAsChr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/>
              <a:t>Basics of computers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Casting, </a:t>
            </a:r>
            <a:r>
              <a:rPr lang="en-US" altLang="zh-TW" b="1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input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TW" b="1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print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and division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Conditionals: the first example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Formatting a program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6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Characters/strings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create a </a:t>
            </a:r>
            <a:r>
              <a:rPr lang="en-US" altLang="zh-TW" dirty="0" smtClean="0"/>
              <a:t>character </a:t>
            </a:r>
            <a:r>
              <a:rPr lang="en-US" altLang="zh-TW" dirty="0"/>
              <a:t>with an initial value, simply do it: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 smtClean="0"/>
              <a:t>Note that the type is “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”, which means a string. </a:t>
            </a:r>
          </a:p>
          <a:p>
            <a:r>
              <a:rPr lang="en-US" altLang="zh-TW" dirty="0"/>
              <a:t>A </a:t>
            </a:r>
            <a:r>
              <a:rPr lang="en-US" altLang="zh-TW" b="1" dirty="0">
                <a:solidFill>
                  <a:srgbClr val="0070C0"/>
                </a:solidFill>
              </a:rPr>
              <a:t>string</a:t>
            </a:r>
            <a:r>
              <a:rPr lang="en-US" altLang="zh-TW" dirty="0"/>
              <a:t> is a sequence of characters. </a:t>
            </a:r>
            <a:endParaRPr lang="en-US" altLang="zh-TW" dirty="0" smtClean="0"/>
          </a:p>
          <a:p>
            <a:r>
              <a:rPr lang="en-US" altLang="zh-TW" dirty="0" smtClean="0"/>
              <a:t>In fact, even a single character is considered a string (of length 1) in Python. 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01880" y="2093949"/>
            <a:ext cx="1611678" cy="83099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c = "52"</a:t>
            </a:r>
            <a:endParaRPr lang="en-US" altLang="zh-TW" sz="1600" b="1" spc="-150" dirty="0">
              <a:solidFill>
                <a:srgbClr val="0070C0"/>
              </a:solidFill>
              <a:latin typeface="Courier New" pitchFamily="49" charset="0"/>
            </a:endParaRP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print(c)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print(type(c))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34881" y="4309288"/>
            <a:ext cx="1611678" cy="83099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c = "1"</a:t>
            </a:r>
            <a:endParaRPr lang="en-US" altLang="zh-TW" sz="1600" b="1" spc="-150" dirty="0">
              <a:solidFill>
                <a:srgbClr val="0070C0"/>
              </a:solidFill>
              <a:latin typeface="Courier New" pitchFamily="49" charset="0"/>
            </a:endParaRP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print(c)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print(type(c))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/>
              <a:t>Basics of computers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Casting, </a:t>
            </a:r>
            <a:r>
              <a:rPr lang="en-US" altLang="zh-TW" b="1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input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TW" b="1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print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and division</a:t>
            </a: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Conditionals: the first example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Formatting a program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String operations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function </a:t>
            </a:r>
            <a:r>
              <a:rPr kumimoji="1" lang="en-US" altLang="zh-TW" b="1" spc="-150" dirty="0" err="1">
                <a:latin typeface="Courier New" pitchFamily="49" charset="0"/>
              </a:rPr>
              <a:t>len</a:t>
            </a:r>
            <a:r>
              <a:rPr kumimoji="1" lang="en-US" altLang="zh-TW" b="1" spc="-150" dirty="0">
                <a:latin typeface="Courier New" pitchFamily="49" charset="0"/>
              </a:rPr>
              <a:t>()</a:t>
            </a:r>
            <a:r>
              <a:rPr lang="en-US" altLang="zh-TW" dirty="0"/>
              <a:t> returns the </a:t>
            </a:r>
            <a:r>
              <a:rPr lang="en-US" altLang="zh-TW" b="1" dirty="0">
                <a:solidFill>
                  <a:srgbClr val="0070C0"/>
                </a:solidFill>
              </a:rPr>
              <a:t>length</a:t>
            </a:r>
            <a:r>
              <a:rPr lang="en-US" altLang="zh-TW" dirty="0"/>
              <a:t> (i.e., number of characters) of a string. 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Strings </a:t>
            </a:r>
            <a:r>
              <a:rPr lang="en-US" altLang="zh-TW" dirty="0"/>
              <a:t>are </a:t>
            </a:r>
            <a:r>
              <a:rPr lang="en-US" altLang="zh-TW" b="1" dirty="0">
                <a:solidFill>
                  <a:srgbClr val="0070C0"/>
                </a:solidFill>
              </a:rPr>
              <a:t>concatenated</a:t>
            </a:r>
            <a:r>
              <a:rPr lang="en-US" altLang="zh-TW" dirty="0"/>
              <a:t> by the string concatenation operator (</a:t>
            </a:r>
            <a:r>
              <a:rPr lang="en-US" altLang="zh-TW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dirty="0"/>
              <a:t>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34881" y="2060850"/>
            <a:ext cx="1611678" cy="83099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s = "52"</a:t>
            </a:r>
            <a:endParaRPr lang="en-US" altLang="zh-TW" sz="1600" b="1" spc="-150" dirty="0">
              <a:solidFill>
                <a:srgbClr val="0070C0"/>
              </a:solidFill>
              <a:latin typeface="Courier New" pitchFamily="49" charset="0"/>
            </a:endParaRP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print(s)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len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(s))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88084" y="3645024"/>
            <a:ext cx="2105272" cy="181588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s1 = "52"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s2 = " is good"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s = s1 + s2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print(s)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len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(s))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print(s2 + s1)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len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(s2 + s1))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/>
              <a:t>Basics of computers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Casting, </a:t>
            </a:r>
            <a:r>
              <a:rPr lang="en-US" altLang="zh-TW" b="1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input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TW" b="1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print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and division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Conditionals: the first example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Formatting a program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7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Non-English characters and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represent Chinese (and other non-English) characters, we need other encoding standards. </a:t>
            </a:r>
          </a:p>
          <a:p>
            <a:pPr lvl="1"/>
            <a:r>
              <a:rPr lang="en-US" dirty="0" smtClean="0"/>
              <a:t>Common standards include UTF-8, Big-5, etc. </a:t>
            </a:r>
          </a:p>
          <a:p>
            <a:r>
              <a:rPr lang="en-US" dirty="0" smtClean="0"/>
              <a:t>Special symbols (like </a:t>
            </a:r>
            <a:r>
              <a:rPr lang="zh-TW" altLang="en-US" dirty="0" smtClean="0"/>
              <a:t>「</a:t>
            </a:r>
            <a:r>
              <a:rPr lang="en-US" altLang="zh-TW" dirty="0" smtClean="0"/>
              <a:t>, </a:t>
            </a:r>
            <a:r>
              <a:rPr lang="zh-TW" altLang="en-US" dirty="0" smtClean="0"/>
              <a:t>、</a:t>
            </a:r>
            <a:r>
              <a:rPr lang="en-US" altLang="zh-TW" dirty="0" smtClean="0"/>
              <a:t>, </a:t>
            </a:r>
            <a:r>
              <a:rPr lang="zh-TW" altLang="en-US" dirty="0" smtClean="0"/>
              <a:t>～</a:t>
            </a:r>
            <a:r>
              <a:rPr lang="en-US" altLang="zh-TW" dirty="0" smtClean="0"/>
              <a:t>, etc.) also need to be encoded. </a:t>
            </a:r>
          </a:p>
          <a:p>
            <a:pPr lvl="1"/>
            <a:r>
              <a:rPr lang="en-US" dirty="0" smtClean="0"/>
              <a:t>English characters and symbols are all </a:t>
            </a:r>
            <a:r>
              <a:rPr lang="en-US" b="1" dirty="0" err="1" smtClean="0">
                <a:solidFill>
                  <a:srgbClr val="0070C0"/>
                </a:solidFill>
              </a:rPr>
              <a:t>halfwidth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All </a:t>
            </a:r>
            <a:r>
              <a:rPr lang="en-US" b="1" dirty="0" err="1">
                <a:solidFill>
                  <a:srgbClr val="0070C0"/>
                </a:solidFill>
              </a:rPr>
              <a:t>fullwidth</a:t>
            </a:r>
            <a:r>
              <a:rPr lang="en-US" dirty="0" smtClean="0"/>
              <a:t> symbols are non-English symbols. </a:t>
            </a:r>
          </a:p>
          <a:p>
            <a:r>
              <a:rPr lang="en-US" dirty="0" smtClean="0"/>
              <a:t>We will deal with Chinese later in this semester. </a:t>
            </a:r>
            <a:endParaRPr lang="en-US" dirty="0"/>
          </a:p>
        </p:txBody>
      </p:sp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/>
              <a:t>Basics of computers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Casting, </a:t>
            </a:r>
            <a:r>
              <a:rPr lang="en-US" altLang="zh-TW" b="1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input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TW" b="1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print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and division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Conditionals: the first example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Formatting a program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7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/>
              <a:t>Basics of computers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b="1" dirty="0">
                <a:solidFill>
                  <a:srgbClr val="0070C0"/>
                </a:solidFill>
              </a:rPr>
              <a:t>Casting, </a:t>
            </a:r>
            <a:r>
              <a:rPr kumimoji="1" lang="en-US" altLang="zh-TW" b="1" spc="-150" dirty="0">
                <a:solidFill>
                  <a:srgbClr val="0070C0"/>
                </a:solidFill>
                <a:latin typeface="Courier New" pitchFamily="49" charset="0"/>
              </a:rPr>
              <a:t>input</a:t>
            </a:r>
            <a:r>
              <a:rPr lang="en-US" altLang="zh-TW" b="1" dirty="0">
                <a:solidFill>
                  <a:srgbClr val="0070C0"/>
                </a:solidFill>
              </a:rPr>
              <a:t>, </a:t>
            </a:r>
            <a:r>
              <a:rPr kumimoji="1" lang="en-US" altLang="zh-TW" b="1" spc="-150" dirty="0">
                <a:solidFill>
                  <a:srgbClr val="0070C0"/>
                </a:solidFill>
                <a:latin typeface="Courier New" pitchFamily="49" charset="0"/>
              </a:rPr>
              <a:t>print</a:t>
            </a:r>
            <a:r>
              <a:rPr lang="en-US" altLang="zh-TW" b="1" dirty="0">
                <a:solidFill>
                  <a:srgbClr val="0070C0"/>
                </a:solidFill>
              </a:rPr>
              <a:t>, and division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/>
              <a:t>Conditionals: the first example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/>
              <a:t>Formatting a program</a:t>
            </a:r>
          </a:p>
          <a:p>
            <a:endParaRPr lang="en-US" dirty="0"/>
          </a:p>
        </p:txBody>
      </p:sp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Basics of computers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Casting, </a:t>
            </a:r>
            <a:r>
              <a:rPr lang="en-US" altLang="zh-TW" b="1" spc="-150" dirty="0">
                <a:solidFill>
                  <a:schemeClr val="tx1"/>
                </a:solidFill>
                <a:latin typeface="Courier New" pitchFamily="49" charset="0"/>
              </a:rPr>
              <a:t>input</a:t>
            </a:r>
            <a:r>
              <a:rPr lang="en-US" altLang="zh-TW" b="1" dirty="0">
                <a:solidFill>
                  <a:schemeClr val="tx1"/>
                </a:solidFill>
              </a:rPr>
              <a:t>, </a:t>
            </a:r>
            <a:r>
              <a:rPr lang="en-US" altLang="zh-TW" b="1" spc="-150" dirty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en-US" altLang="zh-TW" b="1" dirty="0">
                <a:solidFill>
                  <a:schemeClr val="tx1"/>
                </a:solidFill>
              </a:rPr>
              <a:t>, and division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Conditionals: the first example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Formatting a program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9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b="1" dirty="0" smtClean="0">
                <a:solidFill>
                  <a:srgbClr val="0070C0"/>
                </a:solidFill>
              </a:rPr>
              <a:t>Basics of computers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Casting, </a:t>
            </a:r>
            <a:r>
              <a:rPr kumimoji="1" lang="en-US" altLang="zh-TW" b="1" spc="-150" dirty="0">
                <a:latin typeface="Courier New" pitchFamily="49" charset="0"/>
                <a:cs typeface="+mn-cs"/>
              </a:rPr>
              <a:t>input</a:t>
            </a:r>
            <a:r>
              <a:rPr lang="en-US" altLang="zh-TW" dirty="0" smtClean="0"/>
              <a:t>, </a:t>
            </a:r>
            <a:r>
              <a:rPr kumimoji="1" lang="en-US" altLang="zh-TW" b="1" spc="-150" dirty="0">
                <a:latin typeface="Courier New" pitchFamily="49" charset="0"/>
                <a:cs typeface="+mn-cs"/>
              </a:rPr>
              <a:t>print</a:t>
            </a:r>
            <a:r>
              <a:rPr lang="en-US" altLang="zh-TW" dirty="0" smtClean="0"/>
              <a:t>, and division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Conditionals: the first example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Formatting a program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</p:txBody>
      </p:sp>
      <p:sp>
        <p:nvSpPr>
          <p:cNvPr id="16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/>
              <a:t>Basics of computers</a:t>
            </a: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Casting, </a:t>
            </a:r>
            <a:r>
              <a:rPr lang="en-US" altLang="zh-TW" b="1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input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TW" b="1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print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and division</a:t>
            </a:r>
          </a:p>
        </p:txBody>
      </p:sp>
      <p:sp>
        <p:nvSpPr>
          <p:cNvPr id="19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Conditionals: the first example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20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2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Formatting a program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may convert a value from one type to another type. </a:t>
            </a:r>
          </a:p>
          <a:p>
            <a:pPr lvl="1"/>
            <a:r>
              <a:rPr lang="en-US" dirty="0" smtClean="0"/>
              <a:t>Type conversion is called </a:t>
            </a:r>
            <a:r>
              <a:rPr lang="en-US" b="1" dirty="0" smtClean="0">
                <a:solidFill>
                  <a:srgbClr val="0070C0"/>
                </a:solidFill>
              </a:rPr>
              <a:t>casting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To cast a float or a string to an integer, use </a:t>
            </a:r>
            <a:r>
              <a:rPr kumimoji="1" lang="en-US" b="1" spc="-150" dirty="0" err="1">
                <a:latin typeface="Courier New" pitchFamily="49" charset="0"/>
                <a:cs typeface="+mn-cs"/>
              </a:rPr>
              <a:t>int</a:t>
            </a:r>
            <a:r>
              <a:rPr kumimoji="1" lang="en-US" b="1" spc="-150" dirty="0">
                <a:latin typeface="Courier New" pitchFamily="49" charset="0"/>
                <a:cs typeface="+mn-cs"/>
              </a:rPr>
              <a:t>()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will happen if we try to cast 52.6 or “52 is great” to an integer?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2795444"/>
            <a:ext cx="1611678" cy="156966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s = "52"</a:t>
            </a:r>
          </a:p>
          <a:p>
            <a:pPr marL="0" lvl="1" eaLnBrk="1" hangingPunct="1"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(s)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print(s)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print(type(s))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print(type(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1760" y="2795444"/>
            <a:ext cx="1611678" cy="156966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 = 52.0</a:t>
            </a:r>
          </a:p>
          <a:p>
            <a:pPr marL="0" lvl="1" eaLnBrk="1" hangingPunct="1"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(f)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print(f)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print(type(f))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print(type(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Basics of computers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Casting, </a:t>
            </a:r>
            <a:r>
              <a:rPr lang="en-US" altLang="zh-TW" b="1" spc="-150" dirty="0">
                <a:solidFill>
                  <a:schemeClr val="tx1"/>
                </a:solidFill>
                <a:latin typeface="Courier New" pitchFamily="49" charset="0"/>
              </a:rPr>
              <a:t>input</a:t>
            </a:r>
            <a:r>
              <a:rPr lang="en-US" altLang="zh-TW" b="1" dirty="0">
                <a:solidFill>
                  <a:schemeClr val="tx1"/>
                </a:solidFill>
              </a:rPr>
              <a:t>, </a:t>
            </a:r>
            <a:r>
              <a:rPr lang="en-US" altLang="zh-TW" b="1" spc="-150" dirty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en-US" altLang="zh-TW" b="1" dirty="0">
                <a:solidFill>
                  <a:schemeClr val="tx1"/>
                </a:solidFill>
              </a:rPr>
              <a:t>, and division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Conditionals: the first example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Formatting a program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cast an integer or a string to an float, use </a:t>
            </a:r>
            <a:r>
              <a:rPr kumimoji="1" lang="en-US" b="1" spc="-150" dirty="0">
                <a:latin typeface="Courier New" pitchFamily="49" charset="0"/>
                <a:cs typeface="+mn-cs"/>
              </a:rPr>
              <a:t>float()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Casting an integer to a float creates no error. </a:t>
            </a:r>
          </a:p>
          <a:p>
            <a:r>
              <a:rPr lang="en-US" dirty="0" smtClean="0"/>
              <a:t>What will happen if we try to cast “52 is great” to a float?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2132856"/>
            <a:ext cx="1611678" cy="156966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s = "52"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 = float(s)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print(s)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print(f)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print(type(s))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print(type(f))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1760" y="2132856"/>
            <a:ext cx="1611678" cy="156966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52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 = float(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print(f)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print(type(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print(type(f))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Basics of computers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Casting, </a:t>
            </a:r>
            <a:r>
              <a:rPr lang="en-US" altLang="zh-TW" b="1" spc="-150" dirty="0">
                <a:solidFill>
                  <a:schemeClr val="tx1"/>
                </a:solidFill>
                <a:latin typeface="Courier New" pitchFamily="49" charset="0"/>
              </a:rPr>
              <a:t>input</a:t>
            </a:r>
            <a:r>
              <a:rPr lang="en-US" altLang="zh-TW" b="1" dirty="0">
                <a:solidFill>
                  <a:schemeClr val="tx1"/>
                </a:solidFill>
              </a:rPr>
              <a:t>, </a:t>
            </a:r>
            <a:r>
              <a:rPr lang="en-US" altLang="zh-TW" b="1" spc="-150" dirty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en-US" altLang="zh-TW" b="1" dirty="0">
                <a:solidFill>
                  <a:schemeClr val="tx1"/>
                </a:solidFill>
              </a:rPr>
              <a:t>, and division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Conditionals: the first example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Formatting a program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6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cast an integer or a float to a string, use </a:t>
            </a:r>
            <a:r>
              <a:rPr kumimoji="1" lang="en-US" b="1" spc="-150" dirty="0" err="1">
                <a:latin typeface="Courier New" pitchFamily="49" charset="0"/>
                <a:cs typeface="+mn-cs"/>
              </a:rPr>
              <a:t>str</a:t>
            </a:r>
            <a:r>
              <a:rPr kumimoji="1" lang="en-US" b="1" spc="-150" dirty="0">
                <a:latin typeface="Courier New" pitchFamily="49" charset="0"/>
                <a:cs typeface="+mn-cs"/>
              </a:rPr>
              <a:t>()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kumimoji="1" lang="en-US" b="1" spc="-150" dirty="0" err="1">
                <a:latin typeface="Courier New" pitchFamily="49" charset="0"/>
                <a:cs typeface="+mn-cs"/>
              </a:rPr>
              <a:t>len</a:t>
            </a:r>
            <a:r>
              <a:rPr kumimoji="1" lang="en-US" b="1" spc="-150" dirty="0">
                <a:latin typeface="Courier New" pitchFamily="49" charset="0"/>
                <a:cs typeface="+mn-cs"/>
              </a:rPr>
              <a:t>()</a:t>
            </a:r>
            <a:r>
              <a:rPr lang="en-US" dirty="0" smtClean="0"/>
              <a:t> returns the </a:t>
            </a:r>
            <a:r>
              <a:rPr lang="en-US" b="1" dirty="0" smtClean="0">
                <a:solidFill>
                  <a:srgbClr val="0070C0"/>
                </a:solidFill>
              </a:rPr>
              <a:t>length</a:t>
            </a:r>
            <a:r>
              <a:rPr lang="en-US" dirty="0" smtClean="0"/>
              <a:t> (i.e., number of characters) of a string.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2132856"/>
            <a:ext cx="1611678" cy="181588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f = 52.0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s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str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(f)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print(f)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print(s)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print(type(f))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print(type(s))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len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(s))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1760" y="2132856"/>
            <a:ext cx="1611678" cy="181588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= 52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s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str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print(s)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print(type(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print(type(s))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len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(s))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Basics of computers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Casting, </a:t>
            </a:r>
            <a:r>
              <a:rPr lang="en-US" altLang="zh-TW" b="1" spc="-150" dirty="0">
                <a:solidFill>
                  <a:schemeClr val="tx1"/>
                </a:solidFill>
                <a:latin typeface="Courier New" pitchFamily="49" charset="0"/>
              </a:rPr>
              <a:t>input</a:t>
            </a:r>
            <a:r>
              <a:rPr lang="en-US" altLang="zh-TW" b="1" dirty="0">
                <a:solidFill>
                  <a:schemeClr val="tx1"/>
                </a:solidFill>
              </a:rPr>
              <a:t>, </a:t>
            </a:r>
            <a:r>
              <a:rPr lang="en-US" altLang="zh-TW" b="1" spc="-150" dirty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en-US" altLang="zh-TW" b="1" dirty="0">
                <a:solidFill>
                  <a:schemeClr val="tx1"/>
                </a:solidFill>
              </a:rPr>
              <a:t>, and division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Conditionals: the first example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Formatting a program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0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</a:t>
            </a:r>
            <a:r>
              <a:rPr lang="en-US" altLang="zh-TW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endParaRPr lang="en-US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function </a:t>
            </a:r>
            <a:r>
              <a:rPr lang="en-US" b="1" spc="-1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 smtClean="0"/>
              <a:t> reads a user input from the keyboard (typically). </a:t>
            </a:r>
          </a:p>
          <a:p>
            <a:r>
              <a:rPr lang="en-US" dirty="0" smtClean="0"/>
              <a:t>Whatever the user types, </a:t>
            </a:r>
            <a:r>
              <a:rPr lang="en-US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 smtClean="0"/>
              <a:t> read it as a string. </a:t>
            </a:r>
          </a:p>
          <a:p>
            <a:pPr lvl="1"/>
            <a:r>
              <a:rPr lang="en-US" dirty="0" smtClean="0"/>
              <a:t>Sometimes we need to cast the input by ourselves. </a:t>
            </a:r>
          </a:p>
          <a:p>
            <a:r>
              <a:rPr lang="en-US" altLang="zh-TW" dirty="0" smtClean="0"/>
              <a:t>What is the difference between these two programs?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Strings are </a:t>
            </a:r>
            <a:r>
              <a:rPr lang="en-US" b="1" dirty="0" smtClean="0">
                <a:solidFill>
                  <a:srgbClr val="0070C0"/>
                </a:solidFill>
              </a:rPr>
              <a:t>concatenated</a:t>
            </a:r>
            <a:r>
              <a:rPr lang="en-US" dirty="0" smtClean="0"/>
              <a:t> by the string concatenation operator (</a:t>
            </a:r>
            <a:r>
              <a:rPr lang="en-US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).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3231417"/>
            <a:ext cx="2160240" cy="83099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num1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(input())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num2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(input())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print(num1 + num2)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134" y="3231417"/>
            <a:ext cx="2088170" cy="83099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num1 = input()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num2 = input()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print(num1 + num2)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Basics of computers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Casting, </a:t>
            </a:r>
            <a:r>
              <a:rPr lang="en-US" altLang="zh-TW" b="1" spc="-150" dirty="0">
                <a:solidFill>
                  <a:schemeClr val="tx1"/>
                </a:solidFill>
                <a:latin typeface="Courier New" pitchFamily="49" charset="0"/>
              </a:rPr>
              <a:t>input</a:t>
            </a:r>
            <a:r>
              <a:rPr lang="en-US" altLang="zh-TW" b="1" dirty="0">
                <a:solidFill>
                  <a:schemeClr val="tx1"/>
                </a:solidFill>
              </a:rPr>
              <a:t>, </a:t>
            </a:r>
            <a:r>
              <a:rPr lang="en-US" altLang="zh-TW" b="1" spc="-150" dirty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en-US" altLang="zh-TW" b="1" dirty="0">
                <a:solidFill>
                  <a:schemeClr val="tx1"/>
                </a:solidFill>
              </a:rPr>
              <a:t>, and division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Conditionals: the first example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Formatting a program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6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</a:t>
            </a:r>
            <a:r>
              <a:rPr lang="en-US" altLang="zh-TW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endParaRPr lang="en-US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may include a </a:t>
            </a:r>
            <a:r>
              <a:rPr lang="en-US" b="1" dirty="0" smtClean="0">
                <a:solidFill>
                  <a:srgbClr val="0070C0"/>
                </a:solidFill>
              </a:rPr>
              <a:t>prompt</a:t>
            </a:r>
            <a:r>
              <a:rPr lang="en-US" dirty="0" smtClean="0"/>
              <a:t> (as a message to the user) in </a:t>
            </a:r>
            <a:r>
              <a:rPr lang="en-US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you submit your homework, </a:t>
            </a:r>
            <a:r>
              <a:rPr lang="en-US" b="1" dirty="0" smtClean="0">
                <a:solidFill>
                  <a:srgbClr val="0070C0"/>
                </a:solidFill>
              </a:rPr>
              <a:t>remove</a:t>
            </a:r>
            <a:r>
              <a:rPr lang="en-US" dirty="0" smtClean="0"/>
              <a:t> those prompts!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43425" y="2132858"/>
            <a:ext cx="4932833" cy="83099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num1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(input("Input the first number: "))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num2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(input("Input the second number: "))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print(num1 + num2)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Basics of computers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Casting, </a:t>
            </a:r>
            <a:r>
              <a:rPr lang="en-US" altLang="zh-TW" b="1" spc="-150" dirty="0">
                <a:solidFill>
                  <a:schemeClr val="tx1"/>
                </a:solidFill>
                <a:latin typeface="Courier New" pitchFamily="49" charset="0"/>
              </a:rPr>
              <a:t>input</a:t>
            </a:r>
            <a:r>
              <a:rPr lang="en-US" altLang="zh-TW" b="1" dirty="0">
                <a:solidFill>
                  <a:schemeClr val="tx1"/>
                </a:solidFill>
              </a:rPr>
              <a:t>, </a:t>
            </a:r>
            <a:r>
              <a:rPr lang="en-US" altLang="zh-TW" b="1" spc="-150" dirty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en-US" altLang="zh-TW" b="1" dirty="0">
                <a:solidFill>
                  <a:schemeClr val="tx1"/>
                </a:solidFill>
              </a:rPr>
              <a:t>, and division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Conditionals: the first example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Formatting a program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</a:t>
            </a:r>
            <a:r>
              <a:rPr lang="en-US" altLang="zh-TW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endParaRPr lang="en-US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function </a:t>
            </a:r>
            <a:r>
              <a:rPr lang="en-US" b="1" spc="-1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prints whatever </a:t>
            </a:r>
            <a:r>
              <a:rPr lang="en-US" altLang="zh-TW" dirty="0"/>
              <a:t>behind</a:t>
            </a:r>
            <a:r>
              <a:rPr lang="en-US" dirty="0" smtClean="0"/>
              <a:t> it. </a:t>
            </a:r>
          </a:p>
          <a:p>
            <a:pPr lvl="1"/>
            <a:r>
              <a:rPr lang="en-US" dirty="0" smtClean="0"/>
              <a:t>Those things are actually converted to strings before being printed. </a:t>
            </a:r>
          </a:p>
          <a:p>
            <a:r>
              <a:rPr lang="en-US" dirty="0" smtClean="0"/>
              <a:t>As strings can be </a:t>
            </a:r>
            <a:r>
              <a:rPr lang="en-US" b="1" dirty="0" smtClean="0">
                <a:solidFill>
                  <a:srgbClr val="0070C0"/>
                </a:solidFill>
              </a:rPr>
              <a:t>concatenated</a:t>
            </a:r>
            <a:r>
              <a:rPr lang="en-US" dirty="0" smtClean="0"/>
              <a:t>, we may put multiple pieces of variables/values (sometimes called “tokens”) behind a </a:t>
            </a:r>
            <a:r>
              <a:rPr lang="en-US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to print all of them. </a:t>
            </a:r>
          </a:p>
          <a:p>
            <a:pPr lvl="1"/>
            <a:r>
              <a:rPr lang="en-US" dirty="0" smtClean="0"/>
              <a:t>To do the separation, use the comma operator (</a:t>
            </a:r>
            <a:r>
              <a:rPr lang="en-US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As an example: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There are two items in this print operation. </a:t>
            </a:r>
          </a:p>
          <a:p>
            <a:pPr lvl="1"/>
            <a:r>
              <a:rPr lang="en-US" dirty="0" smtClean="0"/>
              <a:t>The second item </a:t>
            </a:r>
            <a:r>
              <a:rPr lang="en-US" altLang="zh-TW" b="1" spc="-150" dirty="0">
                <a:latin typeface="Courier New" pitchFamily="49" charset="0"/>
              </a:rPr>
              <a:t>num1 + num2</a:t>
            </a:r>
            <a:r>
              <a:rPr lang="en-US" dirty="0" smtClean="0"/>
              <a:t> is first </a:t>
            </a:r>
            <a:r>
              <a:rPr lang="en-US" b="1" dirty="0" smtClean="0">
                <a:solidFill>
                  <a:srgbClr val="0070C0"/>
                </a:solidFill>
              </a:rPr>
              <a:t>cast to a string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The two strings are then concatenated to form a string to be printed out.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4507" y="3861050"/>
            <a:ext cx="3506424" cy="83099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num1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(input())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num2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(input())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print("the sum is", num1 + num2)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Basics of computers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Casting, </a:t>
            </a:r>
            <a:r>
              <a:rPr lang="en-US" altLang="zh-TW" b="1" spc="-150" dirty="0">
                <a:solidFill>
                  <a:schemeClr val="tx1"/>
                </a:solidFill>
                <a:latin typeface="Courier New" pitchFamily="49" charset="0"/>
              </a:rPr>
              <a:t>input</a:t>
            </a:r>
            <a:r>
              <a:rPr lang="en-US" altLang="zh-TW" b="1" dirty="0">
                <a:solidFill>
                  <a:schemeClr val="tx1"/>
                </a:solidFill>
              </a:rPr>
              <a:t>, </a:t>
            </a:r>
            <a:r>
              <a:rPr lang="en-US" altLang="zh-TW" b="1" spc="-150" dirty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en-US" altLang="zh-TW" b="1" dirty="0">
                <a:solidFill>
                  <a:schemeClr val="tx1"/>
                </a:solidFill>
              </a:rPr>
              <a:t>, and division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Conditionals: the first example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Formatting a program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4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</a:t>
            </a:r>
            <a:r>
              <a:rPr lang="en-US" altLang="zh-TW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endParaRPr lang="en-US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there is a </a:t>
            </a:r>
            <a:r>
              <a:rPr lang="en-US" b="1" dirty="0" smtClean="0">
                <a:solidFill>
                  <a:srgbClr val="0070C0"/>
                </a:solidFill>
              </a:rPr>
              <a:t>white space </a:t>
            </a:r>
            <a:r>
              <a:rPr lang="en-US" dirty="0" smtClean="0"/>
              <a:t>between “s” and the sum.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Python </a:t>
            </a:r>
            <a:r>
              <a:rPr lang="en-US" b="1" dirty="0">
                <a:solidFill>
                  <a:srgbClr val="0070C0"/>
                </a:solidFill>
              </a:rPr>
              <a:t>automatically</a:t>
            </a:r>
            <a:r>
              <a:rPr lang="en-US" dirty="0" smtClean="0"/>
              <a:t> insert a white space between two neighboring items. </a:t>
            </a:r>
          </a:p>
          <a:p>
            <a:r>
              <a:rPr lang="en-US" dirty="0" smtClean="0"/>
              <a:t>Sometimes it is bad: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to remove the space between the dollar sign and </a:t>
            </a:r>
            <a:r>
              <a:rPr lang="en-US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income</a:t>
            </a:r>
            <a:r>
              <a:rPr lang="en-US" dirty="0" smtClean="0"/>
              <a:t>?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4507" y="2132858"/>
            <a:ext cx="3506424" cy="83099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num1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(input())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num2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(input())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print("the sum is", num1 + num2)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4113" y="3867078"/>
            <a:ext cx="3347215" cy="58477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income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(input())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print("My income is $", income)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Basics of computers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Casting, </a:t>
            </a:r>
            <a:r>
              <a:rPr lang="en-US" altLang="zh-TW" b="1" spc="-150" dirty="0">
                <a:solidFill>
                  <a:schemeClr val="tx1"/>
                </a:solidFill>
                <a:latin typeface="Courier New" pitchFamily="49" charset="0"/>
              </a:rPr>
              <a:t>input</a:t>
            </a:r>
            <a:r>
              <a:rPr lang="en-US" altLang="zh-TW" b="1" dirty="0">
                <a:solidFill>
                  <a:schemeClr val="tx1"/>
                </a:solidFill>
              </a:rPr>
              <a:t>, </a:t>
            </a:r>
            <a:r>
              <a:rPr lang="en-US" altLang="zh-TW" b="1" spc="-150" dirty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en-US" altLang="zh-TW" b="1" dirty="0">
                <a:solidFill>
                  <a:schemeClr val="tx1"/>
                </a:solidFill>
              </a:rPr>
              <a:t>, and division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Conditionals: the first example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Formatting a program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5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</a:t>
            </a:r>
            <a:r>
              <a:rPr lang="en-US" altLang="zh-TW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endParaRPr lang="en-US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ways in Python to remove the white spaces. </a:t>
            </a:r>
          </a:p>
          <a:p>
            <a:r>
              <a:rPr lang="en-US" dirty="0" smtClean="0"/>
              <a:t>The easiest way (though may not be the best way) is to </a:t>
            </a:r>
            <a:r>
              <a:rPr lang="en-US" b="1" dirty="0" smtClean="0">
                <a:solidFill>
                  <a:srgbClr val="0070C0"/>
                </a:solidFill>
              </a:rPr>
              <a:t>concatenate</a:t>
            </a:r>
            <a:r>
              <a:rPr lang="en-US" dirty="0" smtClean="0"/>
              <a:t> those items into a string </a:t>
            </a:r>
            <a:r>
              <a:rPr lang="en-US" altLang="zh-TW" b="1" dirty="0" smtClean="0">
                <a:solidFill>
                  <a:srgbClr val="0070C0"/>
                </a:solidFill>
              </a:rPr>
              <a:t>manually</a:t>
            </a:r>
            <a:r>
              <a:rPr lang="en-US" dirty="0" smtClean="0"/>
              <a:t> (using </a:t>
            </a:r>
            <a:r>
              <a:rPr lang="en-US" b="1" spc="-150" dirty="0">
                <a:latin typeface="Courier New" pitchFamily="49" charset="0"/>
              </a:rPr>
              <a:t>+</a:t>
            </a:r>
            <a:r>
              <a:rPr lang="en-US" dirty="0" smtClean="0"/>
              <a:t>).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We need to first </a:t>
            </a:r>
            <a:r>
              <a:rPr lang="en-US" b="1" dirty="0" smtClean="0">
                <a:solidFill>
                  <a:srgbClr val="0070C0"/>
                </a:solidFill>
              </a:rPr>
              <a:t>cast</a:t>
            </a:r>
            <a:r>
              <a:rPr lang="en-US" dirty="0" smtClean="0"/>
              <a:t> </a:t>
            </a:r>
            <a:r>
              <a:rPr lang="en-US" b="1" spc="-150" dirty="0">
                <a:latin typeface="Courier New" pitchFamily="49" charset="0"/>
              </a:rPr>
              <a:t>income</a:t>
            </a:r>
            <a:r>
              <a:rPr lang="en-US" dirty="0" smtClean="0"/>
              <a:t> (or any other non-string items) </a:t>
            </a:r>
            <a:r>
              <a:rPr lang="en-US" b="1" dirty="0">
                <a:solidFill>
                  <a:srgbClr val="0070C0"/>
                </a:solidFill>
              </a:rPr>
              <a:t>into a string</a:t>
            </a:r>
            <a:r>
              <a:rPr lang="en-US" dirty="0" smtClean="0"/>
              <a:t> by </a:t>
            </a:r>
            <a:r>
              <a:rPr lang="en-US" b="1" spc="-150" dirty="0" err="1">
                <a:latin typeface="Courier New" pitchFamily="49" charset="0"/>
              </a:rPr>
              <a:t>str</a:t>
            </a:r>
            <a:r>
              <a:rPr lang="en-US" b="1" spc="-150" dirty="0">
                <a:latin typeface="Courier New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o avoid a run-time error.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46081" y="2708922"/>
            <a:ext cx="3923279" cy="58477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income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(input())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print("My income is $" +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str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(income))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Basics of computers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Casting, </a:t>
            </a:r>
            <a:r>
              <a:rPr lang="en-US" altLang="zh-TW" b="1" spc="-150" dirty="0">
                <a:solidFill>
                  <a:schemeClr val="tx1"/>
                </a:solidFill>
                <a:latin typeface="Courier New" pitchFamily="49" charset="0"/>
              </a:rPr>
              <a:t>input</a:t>
            </a:r>
            <a:r>
              <a:rPr lang="en-US" altLang="zh-TW" b="1" dirty="0">
                <a:solidFill>
                  <a:schemeClr val="tx1"/>
                </a:solidFill>
              </a:rPr>
              <a:t>, </a:t>
            </a:r>
            <a:r>
              <a:rPr lang="en-US" altLang="zh-TW" b="1" spc="-150" dirty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en-US" altLang="zh-TW" b="1" dirty="0">
                <a:solidFill>
                  <a:schemeClr val="tx1"/>
                </a:solidFill>
              </a:rPr>
              <a:t>, and division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Conditionals: the first example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Formatting a program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2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</a:t>
            </a:r>
            <a:r>
              <a:rPr lang="en-US" altLang="zh-TW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endParaRPr lang="en-US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another example, to print out two input numbers as a vector, we may: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remove the three bad white spaces, we may: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 (which one is better?)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60891" y="2132858"/>
            <a:ext cx="4893659" cy="83099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num1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(input())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num2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(input())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print("the vector is (", num1, ",", num2, ")")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3080" y="3646915"/>
            <a:ext cx="6209279" cy="83099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num1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(input())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num2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(input())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print("the vector is (" +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str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(num1) + ",",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str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(num2) + ")")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11156" y="5010568"/>
            <a:ext cx="6393122" cy="83099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num1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(input())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num2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(input())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print("the vector is (" +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str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(num1) + ", " +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str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(num2) + ")")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Basics of computers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Casting, </a:t>
            </a:r>
            <a:r>
              <a:rPr lang="en-US" altLang="zh-TW" b="1" spc="-150" dirty="0">
                <a:solidFill>
                  <a:schemeClr val="tx1"/>
                </a:solidFill>
                <a:latin typeface="Courier New" pitchFamily="49" charset="0"/>
              </a:rPr>
              <a:t>input</a:t>
            </a:r>
            <a:r>
              <a:rPr lang="en-US" altLang="zh-TW" b="1" dirty="0">
                <a:solidFill>
                  <a:schemeClr val="tx1"/>
                </a:solidFill>
              </a:rPr>
              <a:t>, </a:t>
            </a:r>
            <a:r>
              <a:rPr lang="en-US" altLang="zh-TW" b="1" spc="-150" dirty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en-US" altLang="zh-TW" b="1" dirty="0">
                <a:solidFill>
                  <a:schemeClr val="tx1"/>
                </a:solidFill>
              </a:rPr>
              <a:t>, and division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Conditionals: the first example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Formatting a program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3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the program we wrote last time: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altLang="zh-TW" dirty="0" smtClean="0"/>
              <a:t>What is the difference between </a:t>
            </a:r>
            <a:r>
              <a:rPr kumimoji="1" lang="en-US" altLang="zh-TW" b="1" spc="-150" dirty="0">
                <a:latin typeface="Courier New" pitchFamily="49" charset="0"/>
                <a:cs typeface="+mn-cs"/>
              </a:rPr>
              <a:t>/</a:t>
            </a:r>
            <a:r>
              <a:rPr lang="en-US" altLang="zh-TW" dirty="0" smtClean="0"/>
              <a:t> and </a:t>
            </a:r>
            <a:r>
              <a:rPr kumimoji="1" lang="en-US" altLang="zh-TW" b="1" spc="-150" dirty="0">
                <a:latin typeface="Courier New" pitchFamily="49" charset="0"/>
                <a:cs typeface="+mn-cs"/>
              </a:rPr>
              <a:t>//</a:t>
            </a:r>
            <a:r>
              <a:rPr lang="en-US" altLang="zh-TW" dirty="0" smtClean="0"/>
              <a:t>?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7631" y="2060848"/>
            <a:ext cx="2164375" cy="230832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num1 = 13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num2 = 4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  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print(num1 - num2)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print(num1 * num2)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print(num1 / num2)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print(num1 // num2)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print(num1 % num2)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print(num1 ** num2)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Basics of computers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Casting, </a:t>
            </a:r>
            <a:r>
              <a:rPr lang="en-US" altLang="zh-TW" b="1" spc="-150" dirty="0">
                <a:solidFill>
                  <a:schemeClr val="tx1"/>
                </a:solidFill>
                <a:latin typeface="Courier New" pitchFamily="49" charset="0"/>
              </a:rPr>
              <a:t>input</a:t>
            </a:r>
            <a:r>
              <a:rPr lang="en-US" altLang="zh-TW" b="1" dirty="0">
                <a:solidFill>
                  <a:schemeClr val="tx1"/>
                </a:solidFill>
              </a:rPr>
              <a:t>, </a:t>
            </a:r>
            <a:r>
              <a:rPr lang="en-US" altLang="zh-TW" b="1" spc="-150" dirty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en-US" altLang="zh-TW" b="1" dirty="0">
                <a:solidFill>
                  <a:schemeClr val="tx1"/>
                </a:solidFill>
              </a:rPr>
              <a:t>, and division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Conditionals: the first example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Formatting a program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5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Computers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a modern computer:</a:t>
            </a:r>
          </a:p>
          <a:p>
            <a:r>
              <a:rPr lang="en-US" altLang="zh-TW" dirty="0" smtClean="0"/>
              <a:t>“</a:t>
            </a:r>
            <a:r>
              <a:rPr lang="en-US" altLang="zh-TW" b="1" dirty="0" smtClean="0">
                <a:solidFill>
                  <a:srgbClr val="0070C0"/>
                </a:solidFill>
              </a:rPr>
              <a:t>Input</a:t>
            </a:r>
            <a:r>
              <a:rPr lang="en-US" altLang="zh-TW" dirty="0" smtClean="0"/>
              <a:t>” includes keyboards, mice, </a:t>
            </a:r>
            <a:br>
              <a:rPr lang="en-US" altLang="zh-TW" dirty="0" smtClean="0"/>
            </a:br>
            <a:r>
              <a:rPr lang="en-US" altLang="zh-TW" dirty="0" smtClean="0"/>
              <a:t>touch screens, microphones, etc. </a:t>
            </a:r>
          </a:p>
          <a:p>
            <a:r>
              <a:rPr lang="en-US" altLang="zh-TW" dirty="0" smtClean="0"/>
              <a:t>“</a:t>
            </a:r>
            <a:r>
              <a:rPr lang="en-US" altLang="zh-TW" b="1" dirty="0" smtClean="0">
                <a:solidFill>
                  <a:srgbClr val="0070C0"/>
                </a:solidFill>
              </a:rPr>
              <a:t>Output</a:t>
            </a:r>
            <a:r>
              <a:rPr lang="en-US" altLang="zh-TW" dirty="0" smtClean="0"/>
              <a:t>” include screens, speakers, </a:t>
            </a:r>
            <a:br>
              <a:rPr lang="en-US" altLang="zh-TW" dirty="0" smtClean="0"/>
            </a:br>
            <a:r>
              <a:rPr lang="en-US" altLang="zh-TW" dirty="0" smtClean="0"/>
              <a:t>printers, etc. </a:t>
            </a:r>
          </a:p>
          <a:p>
            <a:r>
              <a:rPr lang="en-US" altLang="zh-TW" dirty="0" smtClean="0"/>
              <a:t>“</a:t>
            </a:r>
            <a:r>
              <a:rPr lang="en-US" altLang="zh-TW" b="1" dirty="0" smtClean="0">
                <a:solidFill>
                  <a:srgbClr val="0070C0"/>
                </a:solidFill>
              </a:rPr>
              <a:t>Storage</a:t>
            </a:r>
            <a:r>
              <a:rPr lang="en-US" altLang="zh-TW" dirty="0" smtClean="0"/>
              <a:t>” means non-volatile storage, </a:t>
            </a:r>
            <a:br>
              <a:rPr lang="en-US" altLang="zh-TW" dirty="0" smtClean="0"/>
            </a:br>
            <a:r>
              <a:rPr lang="en-US" altLang="zh-TW" dirty="0" smtClean="0"/>
              <a:t>such as hard discs, CDs, DVDs, </a:t>
            </a:r>
            <a:br>
              <a:rPr lang="en-US" altLang="zh-TW" dirty="0" smtClean="0"/>
            </a:br>
            <a:r>
              <a:rPr lang="en-US" altLang="zh-TW" dirty="0" smtClean="0"/>
              <a:t>flash drives, etc. </a:t>
            </a:r>
          </a:p>
          <a:p>
            <a:r>
              <a:rPr lang="en-US" altLang="zh-TW" dirty="0" smtClean="0"/>
              <a:t>“</a:t>
            </a:r>
            <a:r>
              <a:rPr lang="en-US" altLang="zh-TW" b="1" dirty="0" smtClean="0">
                <a:solidFill>
                  <a:srgbClr val="0070C0"/>
                </a:solidFill>
              </a:rPr>
              <a:t>CPU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solidFill>
                  <a:srgbClr val="0070C0"/>
                </a:solidFill>
              </a:rPr>
              <a:t>&amp;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solidFill>
                  <a:srgbClr val="0070C0"/>
                </a:solidFill>
              </a:rPr>
              <a:t>Memory</a:t>
            </a:r>
            <a:r>
              <a:rPr lang="en-US" altLang="zh-TW" dirty="0" smtClean="0"/>
              <a:t>”:</a:t>
            </a:r>
          </a:p>
          <a:p>
            <a:pPr lvl="1"/>
            <a:r>
              <a:rPr lang="en-US" altLang="zh-TW" dirty="0" smtClean="0"/>
              <a:t>“CPU” (central processing unit) is where arithmetic operations are done. </a:t>
            </a:r>
          </a:p>
          <a:p>
            <a:pPr lvl="1"/>
            <a:r>
              <a:rPr lang="en-US" altLang="zh-TW" dirty="0" smtClean="0"/>
              <a:t>“Memory” is a volatile storage space. </a:t>
            </a:r>
          </a:p>
          <a:p>
            <a:pPr lvl="1"/>
            <a:endParaRPr lang="zh-TW" alt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362996" y="1628800"/>
            <a:ext cx="3673500" cy="2663924"/>
            <a:chOff x="5362996" y="1628800"/>
            <a:chExt cx="3673500" cy="2663924"/>
          </a:xfrm>
        </p:grpSpPr>
        <p:sp>
          <p:nvSpPr>
            <p:cNvPr id="4" name="Rectangle 3"/>
            <p:cNvSpPr/>
            <p:nvPr/>
          </p:nvSpPr>
          <p:spPr>
            <a:xfrm>
              <a:off x="5363368" y="1628800"/>
              <a:ext cx="1512888" cy="6477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000" dirty="0">
                  <a:latin typeface="Times New Roman" pitchFamily="18" charset="0"/>
                  <a:cs typeface="Times New Roman" pitchFamily="18" charset="0"/>
                </a:rPr>
                <a:t>Input</a:t>
              </a:r>
              <a:endParaRPr lang="zh-TW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362996" y="2637904"/>
              <a:ext cx="1512888" cy="6477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000" dirty="0">
                  <a:latin typeface="Times New Roman" pitchFamily="18" charset="0"/>
                  <a:cs typeface="Times New Roman" pitchFamily="18" charset="0"/>
                </a:rPr>
                <a:t>CPU</a:t>
              </a:r>
            </a:p>
            <a:p>
              <a:pPr algn="ctr">
                <a:defRPr/>
              </a:pPr>
              <a:r>
                <a:rPr lang="en-US" altLang="zh-TW" sz="2000" dirty="0">
                  <a:latin typeface="Times New Roman" pitchFamily="18" charset="0"/>
                  <a:cs typeface="Times New Roman" pitchFamily="18" charset="0"/>
                </a:rPr>
                <a:t>Memory</a:t>
              </a:r>
              <a:endParaRPr lang="zh-TW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363368" y="3645024"/>
              <a:ext cx="1512888" cy="6477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000" dirty="0">
                  <a:latin typeface="Times New Roman" pitchFamily="18" charset="0"/>
                  <a:cs typeface="Times New Roman" pitchFamily="18" charset="0"/>
                </a:rPr>
                <a:t>Output</a:t>
              </a:r>
              <a:endParaRPr lang="zh-TW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523608" y="2636912"/>
              <a:ext cx="1512888" cy="6477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000" dirty="0">
                  <a:latin typeface="Times New Roman" pitchFamily="18" charset="0"/>
                  <a:cs typeface="Times New Roman" pitchFamily="18" charset="0"/>
                </a:rPr>
                <a:t>Storage</a:t>
              </a:r>
              <a:endParaRPr lang="zh-TW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>
            <a:xfrm flipH="1">
              <a:off x="6119440" y="2276500"/>
              <a:ext cx="372" cy="36140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2"/>
              <a:endCxn id="6" idx="0"/>
            </p:cNvCxnSpPr>
            <p:nvPr/>
          </p:nvCxnSpPr>
          <p:spPr>
            <a:xfrm>
              <a:off x="6119440" y="3285604"/>
              <a:ext cx="372" cy="35942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3"/>
              <a:endCxn id="7" idx="1"/>
            </p:cNvCxnSpPr>
            <p:nvPr/>
          </p:nvCxnSpPr>
          <p:spPr>
            <a:xfrm flipV="1">
              <a:off x="6875884" y="2960762"/>
              <a:ext cx="647724" cy="992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/>
              <a:t>Basics of computers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Casting, </a:t>
            </a:r>
            <a:r>
              <a:rPr lang="en-US" altLang="zh-TW" b="1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input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TW" b="1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print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and division</a:t>
            </a: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Conditionals: the first example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Formatting a program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8" name="圖片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448" y="3974272"/>
            <a:ext cx="873048" cy="318452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/>
              <a:t>Basics of computers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/>
              <a:t>Casting, </a:t>
            </a:r>
            <a:r>
              <a:rPr kumimoji="1" lang="en-US" altLang="zh-TW" b="1" spc="-150" dirty="0">
                <a:latin typeface="Courier New" pitchFamily="49" charset="0"/>
              </a:rPr>
              <a:t>input</a:t>
            </a:r>
            <a:r>
              <a:rPr lang="en-US" altLang="zh-TW" dirty="0"/>
              <a:t>, </a:t>
            </a:r>
            <a:r>
              <a:rPr kumimoji="1" lang="en-US" altLang="zh-TW" b="1" spc="-150" dirty="0">
                <a:latin typeface="Courier New" pitchFamily="49" charset="0"/>
              </a:rPr>
              <a:t>print</a:t>
            </a:r>
            <a:r>
              <a:rPr lang="en-US" altLang="zh-TW" dirty="0"/>
              <a:t>, and division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b="1" dirty="0">
                <a:solidFill>
                  <a:srgbClr val="0070C0"/>
                </a:solidFill>
              </a:rPr>
              <a:t>Conditionals: the first example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/>
              <a:t>Formatting a program</a:t>
            </a:r>
          </a:p>
          <a:p>
            <a:endParaRPr lang="en-US" altLang="zh-TW" dirty="0"/>
          </a:p>
        </p:txBody>
      </p:sp>
      <p:sp>
        <p:nvSpPr>
          <p:cNvPr id="22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Basics of computers</a:t>
            </a:r>
          </a:p>
        </p:txBody>
      </p:sp>
      <p:sp>
        <p:nvSpPr>
          <p:cNvPr id="23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24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Casting,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input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print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and division</a:t>
            </a:r>
          </a:p>
        </p:txBody>
      </p:sp>
      <p:sp>
        <p:nvSpPr>
          <p:cNvPr id="25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Conditionals: the first example</a:t>
            </a:r>
            <a:endParaRPr lang="en-US" altLang="zh-TW" b="1" spc="-150" dirty="0">
              <a:solidFill>
                <a:schemeClr val="tx1"/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26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27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Formatting a program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 all our programs execute statements line by line. </a:t>
            </a:r>
          </a:p>
          <a:p>
            <a:r>
              <a:rPr lang="en-US" dirty="0" smtClean="0"/>
              <a:t>In practice, we may </a:t>
            </a:r>
            <a:r>
              <a:rPr lang="en-US" b="1" dirty="0">
                <a:solidFill>
                  <a:srgbClr val="0070C0"/>
                </a:solidFill>
              </a:rPr>
              <a:t>select</a:t>
            </a:r>
            <a:r>
              <a:rPr lang="en-US" dirty="0" smtClean="0"/>
              <a:t> what to do (or what to skip) upon some </a:t>
            </a:r>
            <a:r>
              <a:rPr lang="en-US" b="1" dirty="0" smtClean="0">
                <a:solidFill>
                  <a:srgbClr val="0070C0"/>
                </a:solidFill>
              </a:rPr>
              <a:t>conditions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To do the selection, we use </a:t>
            </a:r>
            <a:r>
              <a:rPr lang="en-US" b="1" dirty="0" smtClean="0">
                <a:solidFill>
                  <a:srgbClr val="0070C0"/>
                </a:solidFill>
              </a:rPr>
              <a:t>conditionals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 Python, we use </a:t>
            </a:r>
            <a:r>
              <a:rPr lang="en-US" b="1" spc="-150" dirty="0">
                <a:latin typeface="Courier New" pitchFamily="49" charset="0"/>
              </a:rPr>
              <a:t>if</a:t>
            </a:r>
            <a:r>
              <a:rPr lang="en-US" dirty="0" smtClean="0"/>
              <a:t>, </a:t>
            </a:r>
            <a:r>
              <a:rPr lang="en-US" b="1" spc="-150" dirty="0">
                <a:latin typeface="Courier New" pitchFamily="49" charset="0"/>
              </a:rPr>
              <a:t>else</a:t>
            </a:r>
            <a:r>
              <a:rPr lang="en-US" dirty="0" smtClean="0"/>
              <a:t>, and </a:t>
            </a:r>
            <a:r>
              <a:rPr lang="en-US" b="1" spc="-150" dirty="0" err="1">
                <a:latin typeface="Courier New" pitchFamily="49" charset="0"/>
              </a:rPr>
              <a:t>elif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Basics of computers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Casting,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input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print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and division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Conditionals: the first example</a:t>
            </a:r>
            <a:endParaRPr lang="en-US" altLang="zh-TW" b="1" spc="-150" dirty="0">
              <a:solidFill>
                <a:schemeClr val="tx1"/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Formatting a program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3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628775"/>
            <a:ext cx="8713788" cy="4637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The income tax rate often varies according to the level of income.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E.g., 2% for income below $10000 but 8% for the part above $10000.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How to write a program to calculate the amount of income tax based on an input amount of income? 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The first example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447131" y="3068962"/>
            <a:ext cx="4249738" cy="208672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print("Please enter your income:")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income = float(input())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if income &lt;= 10000: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tax = 0.02 * income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if income &gt; 10000: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tax = 0.08 * (income - 10000) + 200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print("Tax amount: $" +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str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(tax))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Basics of computers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Casting,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input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print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and division</a:t>
            </a: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Conditionals: the first example</a:t>
            </a:r>
            <a:endParaRPr lang="en-US" altLang="zh-TW" b="1" spc="-150" dirty="0">
              <a:solidFill>
                <a:schemeClr val="tx1"/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Formatting a program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The first example</a:t>
            </a:r>
            <a:endParaRPr lang="en-US" altLang="zh-TW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50827" y="1600202"/>
            <a:ext cx="4321175" cy="49244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zh-TW" dirty="0" smtClean="0"/>
              <a:t>We use the </a:t>
            </a:r>
            <a:r>
              <a:rPr kumimoji="1" lang="en-US" altLang="zh-TW" b="1" spc="-150" dirty="0">
                <a:solidFill>
                  <a:srgbClr val="0070C0"/>
                </a:solidFill>
                <a:latin typeface="Courier New" pitchFamily="49" charset="0"/>
                <a:cs typeface="+mn-cs"/>
              </a:rPr>
              <a:t>if</a:t>
            </a:r>
            <a:r>
              <a:rPr kumimoji="1" lang="en-US" altLang="zh-TW" sz="1600" b="1" spc="-150" dirty="0">
                <a:latin typeface="Courier New" pitchFamily="49" charset="0"/>
                <a:cs typeface="+mn-cs"/>
              </a:rPr>
              <a:t> </a:t>
            </a:r>
            <a:r>
              <a:rPr lang="en-US" altLang="zh-TW" dirty="0" smtClean="0"/>
              <a:t>statement to control the sequence of executions. 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endParaRPr lang="en-US" altLang="zh-TW" dirty="0" smtClean="0"/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dirty="0" smtClean="0"/>
              <a:t>If</a:t>
            </a:r>
            <a:r>
              <a:rPr lang="en-US" altLang="zh-TW" spc="300" dirty="0"/>
              <a:t> </a:t>
            </a:r>
            <a:r>
              <a:rPr kumimoji="1" lang="en-US" altLang="zh-TW" b="1" i="1" u="sng" spc="-150" dirty="0">
                <a:latin typeface="Courier New" pitchFamily="49" charset="0"/>
              </a:rPr>
              <a:t>condition</a:t>
            </a:r>
            <a:r>
              <a:rPr kumimoji="1" lang="en-US" altLang="zh-TW" spc="300" dirty="0"/>
              <a:t> </a:t>
            </a:r>
            <a:r>
              <a:rPr lang="en-US" altLang="zh-TW" dirty="0" smtClean="0"/>
              <a:t>is </a:t>
            </a:r>
            <a:r>
              <a:rPr lang="en-US" altLang="zh-TW" b="1" dirty="0" smtClean="0">
                <a:solidFill>
                  <a:srgbClr val="0070C0"/>
                </a:solidFill>
              </a:rPr>
              <a:t>true</a:t>
            </a:r>
            <a:r>
              <a:rPr lang="en-US" altLang="zh-TW" dirty="0" smtClean="0"/>
              <a:t>, do </a:t>
            </a:r>
            <a:r>
              <a:rPr lang="en-US" altLang="zh-TW" b="1" i="1" u="sng" spc="-150" dirty="0">
                <a:latin typeface="Courier New" pitchFamily="49" charset="0"/>
              </a:rPr>
              <a:t>statements</a:t>
            </a:r>
            <a:r>
              <a:rPr lang="en-US" altLang="zh-TW" dirty="0" smtClean="0"/>
              <a:t> sequentially. 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TW" dirty="0" smtClean="0"/>
              <a:t>Otherwise, skip those </a:t>
            </a:r>
            <a:r>
              <a:rPr lang="en-US" altLang="zh-TW" b="1" i="1" u="sng" spc="-150" dirty="0">
                <a:latin typeface="Courier New" pitchFamily="49" charset="0"/>
              </a:rPr>
              <a:t>statements</a:t>
            </a:r>
            <a:r>
              <a:rPr lang="en-US" altLang="zh-TW" dirty="0" smtClean="0"/>
              <a:t>. </a:t>
            </a:r>
          </a:p>
          <a:p>
            <a:pPr eaLnBrk="1" hangingPunct="1">
              <a:buFont typeface="Arial" charset="0"/>
              <a:buChar char="–"/>
              <a:defRPr/>
            </a:pPr>
            <a:r>
              <a:rPr lang="en-US" altLang="zh-TW" dirty="0" smtClean="0"/>
              <a:t>The </a:t>
            </a:r>
            <a:r>
              <a:rPr lang="en-US" altLang="zh-TW" b="1" i="1" u="sng" spc="-150" dirty="0">
                <a:latin typeface="Courier New" pitchFamily="49" charset="0"/>
              </a:rPr>
              <a:t>statements</a:t>
            </a:r>
            <a:r>
              <a:rPr lang="en-US" altLang="zh-TW" dirty="0" smtClean="0"/>
              <a:t> are said to be inside </a:t>
            </a:r>
            <a:r>
              <a:rPr lang="en-US" altLang="zh-TW" b="1" dirty="0" smtClean="0">
                <a:solidFill>
                  <a:srgbClr val="0070C0"/>
                </a:solidFill>
              </a:rPr>
              <a:t>the </a:t>
            </a:r>
            <a:r>
              <a:rPr kumimoji="1" lang="en-US" altLang="zh-TW" b="1" spc="-150" dirty="0">
                <a:solidFill>
                  <a:srgbClr val="0070C0"/>
                </a:solidFill>
                <a:latin typeface="Courier New" pitchFamily="49" charset="0"/>
              </a:rPr>
              <a:t>if</a:t>
            </a:r>
            <a:r>
              <a:rPr lang="en-US" altLang="zh-TW" b="1" dirty="0" smtClean="0">
                <a:solidFill>
                  <a:srgbClr val="0070C0"/>
                </a:solidFill>
              </a:rPr>
              <a:t> block</a:t>
            </a:r>
            <a:r>
              <a:rPr lang="en-US" altLang="zh-TW" dirty="0" smtClean="0"/>
              <a:t>. </a:t>
            </a:r>
          </a:p>
        </p:txBody>
      </p:sp>
      <p:sp>
        <p:nvSpPr>
          <p:cNvPr id="6" name="文字方塊 7"/>
          <p:cNvSpPr txBox="1"/>
          <p:nvPr/>
        </p:nvSpPr>
        <p:spPr bwMode="auto">
          <a:xfrm>
            <a:off x="1403648" y="2412179"/>
            <a:ext cx="2017712" cy="584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if </a:t>
            </a:r>
            <a:r>
              <a:rPr lang="en-US" altLang="zh-TW" sz="1600" b="1" i="1" u="sng" spc="-150" dirty="0">
                <a:latin typeface="Courier New" pitchFamily="49" charset="0"/>
              </a:rPr>
              <a:t>condition</a:t>
            </a:r>
            <a:r>
              <a:rPr lang="en-US" altLang="zh-TW" sz="1600" b="1" spc="-150" dirty="0">
                <a:latin typeface="Courier New" pitchFamily="49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0" dirty="0">
                <a:solidFill>
                  <a:schemeClr val="accent6"/>
                </a:solidFill>
                <a:latin typeface="Courier New" pitchFamily="49" charset="0"/>
              </a:rPr>
              <a:t>  </a:t>
            </a:r>
            <a:r>
              <a:rPr lang="en-US" altLang="zh-TW" sz="1600" b="1" i="1" u="sng" spc="-150" dirty="0">
                <a:latin typeface="Courier New" pitchFamily="49" charset="0"/>
              </a:rPr>
              <a:t>statements</a:t>
            </a:r>
          </a:p>
        </p:txBody>
      </p:sp>
      <p:sp>
        <p:nvSpPr>
          <p:cNvPr id="12" name="文字方塊 5"/>
          <p:cNvSpPr txBox="1"/>
          <p:nvPr/>
        </p:nvSpPr>
        <p:spPr>
          <a:xfrm>
            <a:off x="4714875" y="1661203"/>
            <a:ext cx="4249738" cy="208672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print("Please enter your income:")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income = float(input())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if income &lt;= 10000: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tax = 0.02 * income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if income &gt; 10000: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tax = 0.08 * (income - 10000) + 200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print("Tax amount: $" +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str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(tax))</a:t>
            </a:r>
          </a:p>
        </p:txBody>
      </p:sp>
      <p:sp>
        <p:nvSpPr>
          <p:cNvPr id="19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Basics of computers</a:t>
            </a:r>
          </a:p>
        </p:txBody>
      </p:sp>
      <p:sp>
        <p:nvSpPr>
          <p:cNvPr id="20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21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Casting,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input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print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and division</a:t>
            </a:r>
          </a:p>
        </p:txBody>
      </p:sp>
      <p:sp>
        <p:nvSpPr>
          <p:cNvPr id="22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Conditionals: the first example</a:t>
            </a:r>
            <a:endParaRPr lang="en-US" altLang="zh-TW" b="1" spc="-150" dirty="0">
              <a:solidFill>
                <a:schemeClr val="tx1"/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23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24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Formatting a program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  <p:bldP spid="6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The </a:t>
            </a: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zh-TW" spc="300" dirty="0"/>
              <a:t> </a:t>
            </a:r>
            <a:r>
              <a:rPr lang="en-US" altLang="zh-TW" dirty="0" smtClean="0"/>
              <a:t>statement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50827" y="1600200"/>
            <a:ext cx="4968875" cy="4637088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The </a:t>
            </a:r>
            <a:r>
              <a:rPr lang="en-US" altLang="zh-TW" b="1" dirty="0">
                <a:solidFill>
                  <a:srgbClr val="0070C0"/>
                </a:solidFill>
              </a:rPr>
              <a:t>colon</a:t>
            </a:r>
            <a:r>
              <a:rPr lang="en-US" altLang="zh-TW" dirty="0"/>
              <a:t> (</a:t>
            </a:r>
            <a:r>
              <a:rPr kumimoji="1" lang="en-US" altLang="zh-TW" b="1" spc="-150" dirty="0">
                <a:latin typeface="Courier New" pitchFamily="49" charset="0"/>
              </a:rPr>
              <a:t>:</a:t>
            </a:r>
            <a:r>
              <a:rPr lang="en-US" altLang="zh-TW" dirty="0"/>
              <a:t>) is required. </a:t>
            </a: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There can be multiple statements inside an </a:t>
            </a:r>
            <a:r>
              <a:rPr kumimoji="1" lang="en-US" altLang="zh-TW" b="1" spc="-150" dirty="0">
                <a:latin typeface="Courier New" pitchFamily="49" charset="0"/>
              </a:rPr>
              <a:t>if</a:t>
            </a:r>
            <a:r>
              <a:rPr lang="en-US" altLang="zh-TW" dirty="0" smtClean="0"/>
              <a:t> block. </a:t>
            </a:r>
            <a:endParaRPr lang="en-US" altLang="zh-TW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/>
              <a:t>Statements inside an </a:t>
            </a:r>
            <a:r>
              <a:rPr kumimoji="1" lang="en-US" altLang="zh-TW" b="1" spc="-150" dirty="0">
                <a:latin typeface="Courier New" pitchFamily="49" charset="0"/>
              </a:rPr>
              <a:t>if</a:t>
            </a:r>
            <a:r>
              <a:rPr lang="en-US" altLang="zh-TW" dirty="0"/>
              <a:t> block must </a:t>
            </a:r>
            <a:r>
              <a:rPr lang="en-US" altLang="zh-TW" dirty="0" smtClean="0"/>
              <a:t>all have </a:t>
            </a:r>
            <a:r>
              <a:rPr lang="en-US" altLang="zh-TW" b="1" dirty="0">
                <a:solidFill>
                  <a:srgbClr val="0070C0"/>
                </a:solidFill>
              </a:rPr>
              <a:t>one level of indention</a:t>
            </a:r>
            <a:r>
              <a:rPr lang="en-US" altLang="zh-TW" dirty="0"/>
              <a:t>. </a:t>
            </a:r>
          </a:p>
          <a:p>
            <a:pPr lvl="1" eaLnBrk="1" hangingPunct="1">
              <a:buFont typeface="Arial" charset="0"/>
              <a:buChar char="–"/>
              <a:defRPr/>
            </a:pPr>
            <a:endParaRPr lang="en-US" altLang="zh-TW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Statements with no indention are considered outside the if block.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292080" y="2780715"/>
            <a:ext cx="1872134" cy="1077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a = 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 a &lt; 1: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print("a &lt; 1")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print("great!")</a:t>
            </a:r>
          </a:p>
        </p:txBody>
      </p:sp>
      <p:sp>
        <p:nvSpPr>
          <p:cNvPr id="7" name="文字方塊 4"/>
          <p:cNvSpPr txBox="1"/>
          <p:nvPr/>
        </p:nvSpPr>
        <p:spPr>
          <a:xfrm>
            <a:off x="5292081" y="1606646"/>
            <a:ext cx="1872134" cy="8318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a = 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 a &lt; 1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print("a &lt; 1")</a:t>
            </a:r>
          </a:p>
        </p:txBody>
      </p:sp>
      <p:sp>
        <p:nvSpPr>
          <p:cNvPr id="15" name="文字方塊 4"/>
          <p:cNvSpPr txBox="1"/>
          <p:nvPr/>
        </p:nvSpPr>
        <p:spPr>
          <a:xfrm>
            <a:off x="5295754" y="4515566"/>
            <a:ext cx="1872134" cy="1077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a = 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 a &lt; 1: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print("a &lt; 1")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print("great!")</a:t>
            </a:r>
          </a:p>
        </p:txBody>
      </p:sp>
      <p:sp>
        <p:nvSpPr>
          <p:cNvPr id="16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Basics of computers</a:t>
            </a: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Casting,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input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print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and division</a:t>
            </a:r>
          </a:p>
        </p:txBody>
      </p:sp>
      <p:sp>
        <p:nvSpPr>
          <p:cNvPr id="19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Conditionals: the first example</a:t>
            </a:r>
            <a:endParaRPr lang="en-US" altLang="zh-TW" b="1" spc="-150" dirty="0">
              <a:solidFill>
                <a:schemeClr val="tx1"/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20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2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Formatting a program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5" grpId="0" animBg="1"/>
      <p:bldP spid="7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Indention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600200"/>
            <a:ext cx="8713788" cy="4637088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Statements </a:t>
            </a:r>
            <a:r>
              <a:rPr lang="en-US" altLang="zh-TW" dirty="0"/>
              <a:t>inside an </a:t>
            </a:r>
            <a:r>
              <a:rPr kumimoji="1" lang="en-US" altLang="zh-TW" b="1" spc="-150" dirty="0">
                <a:latin typeface="Courier New" pitchFamily="49" charset="0"/>
              </a:rPr>
              <a:t>if</a:t>
            </a:r>
            <a:r>
              <a:rPr lang="en-US" altLang="zh-TW" dirty="0"/>
              <a:t> block must </a:t>
            </a:r>
            <a:r>
              <a:rPr lang="en-US" altLang="zh-TW" dirty="0" smtClean="0"/>
              <a:t>all have </a:t>
            </a:r>
            <a:r>
              <a:rPr lang="en-US" altLang="zh-TW" b="1" dirty="0">
                <a:solidFill>
                  <a:srgbClr val="0070C0"/>
                </a:solidFill>
              </a:rPr>
              <a:t>one level of indention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There is </a:t>
            </a:r>
            <a:r>
              <a:rPr lang="en-US" altLang="zh-TW" b="1" dirty="0" smtClean="0">
                <a:solidFill>
                  <a:srgbClr val="0070C0"/>
                </a:solidFill>
              </a:rPr>
              <a:t>no indention-size restriction</a:t>
            </a:r>
            <a:r>
              <a:rPr lang="en-US" altLang="zh-TW" dirty="0" smtClean="0"/>
              <a:t>; all we need is to make it </a:t>
            </a:r>
            <a:r>
              <a:rPr lang="en-US" altLang="zh-TW" b="1" dirty="0" smtClean="0">
                <a:solidFill>
                  <a:srgbClr val="0070C0"/>
                </a:solidFill>
              </a:rPr>
              <a:t>consistent</a:t>
            </a:r>
            <a:r>
              <a:rPr lang="en-US" altLang="zh-TW" dirty="0" smtClean="0"/>
              <a:t> for all statements inside the same block.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 smtClean="0"/>
              <a:t>Which are good and which are bad?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51520" y="3215878"/>
            <a:ext cx="1872208" cy="1077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a = 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 a &lt; 1: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print("a &lt; 1")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print("great!")</a:t>
            </a:r>
          </a:p>
        </p:txBody>
      </p:sp>
      <p:sp>
        <p:nvSpPr>
          <p:cNvPr id="15" name="文字方塊 4"/>
          <p:cNvSpPr txBox="1"/>
          <p:nvPr/>
        </p:nvSpPr>
        <p:spPr>
          <a:xfrm>
            <a:off x="2343218" y="3215878"/>
            <a:ext cx="2084766" cy="1077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a = 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 a &lt; 1: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print("a &lt; 1")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print("great!")</a:t>
            </a:r>
          </a:p>
        </p:txBody>
      </p:sp>
      <p:sp>
        <p:nvSpPr>
          <p:cNvPr id="16" name="文字方塊 4"/>
          <p:cNvSpPr txBox="1"/>
          <p:nvPr/>
        </p:nvSpPr>
        <p:spPr>
          <a:xfrm>
            <a:off x="4647474" y="3215878"/>
            <a:ext cx="2084766" cy="1077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a = 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 a &lt; 1: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  print("a &lt; 1")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print("great!")</a:t>
            </a:r>
          </a:p>
        </p:txBody>
      </p:sp>
      <p:sp>
        <p:nvSpPr>
          <p:cNvPr id="17" name="文字方塊 4"/>
          <p:cNvSpPr txBox="1"/>
          <p:nvPr/>
        </p:nvSpPr>
        <p:spPr>
          <a:xfrm>
            <a:off x="6951730" y="3215878"/>
            <a:ext cx="1940750" cy="1077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a = 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 a &lt; 1: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print("a &lt; 1")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  print("great!")</a:t>
            </a:r>
          </a:p>
        </p:txBody>
      </p:sp>
      <p:sp>
        <p:nvSpPr>
          <p:cNvPr id="18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Basics of computers</a:t>
            </a:r>
          </a:p>
        </p:txBody>
      </p:sp>
      <p:sp>
        <p:nvSpPr>
          <p:cNvPr id="19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20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Casting,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input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print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and division</a:t>
            </a:r>
          </a:p>
        </p:txBody>
      </p:sp>
      <p:sp>
        <p:nvSpPr>
          <p:cNvPr id="21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Conditionals: the first example</a:t>
            </a:r>
            <a:endParaRPr lang="en-US" altLang="zh-TW" b="1" spc="-150" dirty="0">
              <a:solidFill>
                <a:schemeClr val="tx1"/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22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23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Formatting a program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1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5" grpId="0" animBg="1"/>
      <p:bldP spid="15" grpId="0" animBg="1"/>
      <p:bldP spid="16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600200"/>
            <a:ext cx="6192838" cy="39893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zh-TW" dirty="0" smtClean="0"/>
              <a:t>In many cases, we hope that conditional on whether the condition is true or false, we do different sets of statements. 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zh-TW" dirty="0" smtClean="0"/>
              <a:t>This is done with the </a:t>
            </a:r>
            <a:r>
              <a:rPr lang="en-US" altLang="zh-TW" b="1" spc="-15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 altLang="zh-TW" b="1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/>
              <a:t>statement.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zh-TW" dirty="0" smtClean="0"/>
              <a:t>Do </a:t>
            </a:r>
            <a:r>
              <a:rPr lang="en-US" altLang="zh-TW" b="1" i="1" u="sng" spc="-150" dirty="0">
                <a:latin typeface="Courier New" pitchFamily="49" charset="0"/>
                <a:cs typeface="Courier New" pitchFamily="49" charset="0"/>
              </a:rPr>
              <a:t>statements 1</a:t>
            </a:r>
            <a:r>
              <a:rPr lang="en-US" altLang="zh-TW" dirty="0" smtClean="0"/>
              <a:t> if </a:t>
            </a:r>
            <a:r>
              <a:rPr kumimoji="1" lang="en-US" altLang="zh-TW" b="1" i="1" u="sng" spc="-150" dirty="0">
                <a:solidFill>
                  <a:schemeClr val="dk1"/>
                </a:solidFill>
                <a:latin typeface="Courier New" pitchFamily="49" charset="0"/>
                <a:cs typeface="+mn-cs"/>
              </a:rPr>
              <a:t>condition</a:t>
            </a:r>
            <a:r>
              <a:rPr lang="en-US" altLang="zh-TW" dirty="0" smtClean="0"/>
              <a:t> returns </a:t>
            </a:r>
            <a:r>
              <a:rPr kumimoji="1" lang="en-US" altLang="zh-TW" b="1" spc="-150" dirty="0">
                <a:latin typeface="Courier New" pitchFamily="49" charset="0"/>
                <a:cs typeface="+mn-cs"/>
              </a:rPr>
              <a:t>true</a:t>
            </a:r>
            <a:r>
              <a:rPr lang="en-US" altLang="zh-TW" dirty="0" smtClean="0"/>
              <a:t>.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zh-TW" dirty="0" smtClean="0"/>
              <a:t>Do </a:t>
            </a:r>
            <a:r>
              <a:rPr lang="en-US" altLang="zh-TW" b="1" i="1" u="sng" spc="-150" dirty="0">
                <a:latin typeface="Courier New" pitchFamily="49" charset="0"/>
                <a:cs typeface="Courier New" pitchFamily="49" charset="0"/>
              </a:rPr>
              <a:t>statements 2</a:t>
            </a:r>
            <a:r>
              <a:rPr lang="en-US" altLang="zh-TW" dirty="0" smtClean="0"/>
              <a:t> if </a:t>
            </a:r>
            <a:r>
              <a:rPr kumimoji="1" lang="en-US" altLang="zh-TW" b="1" i="1" u="sng" spc="-150" dirty="0">
                <a:solidFill>
                  <a:schemeClr val="dk1"/>
                </a:solidFill>
                <a:latin typeface="Courier New" pitchFamily="49" charset="0"/>
              </a:rPr>
              <a:t>condition</a:t>
            </a:r>
            <a:r>
              <a:rPr lang="en-US" altLang="zh-TW" dirty="0" smtClean="0"/>
              <a:t> returns </a:t>
            </a:r>
            <a:r>
              <a:rPr kumimoji="1" lang="en-US" altLang="zh-TW" b="1" spc="-150" dirty="0">
                <a:latin typeface="Courier New" pitchFamily="49" charset="0"/>
                <a:cs typeface="+mn-cs"/>
              </a:rPr>
              <a:t>false</a:t>
            </a:r>
            <a:r>
              <a:rPr lang="en-US" altLang="zh-TW" dirty="0" smtClean="0"/>
              <a:t>. 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zh-TW" dirty="0" smtClean="0"/>
              <a:t>An </a:t>
            </a:r>
            <a:r>
              <a:rPr kumimoji="1" lang="en-US" altLang="zh-TW" b="1" spc="-150" dirty="0">
                <a:latin typeface="Courier New" pitchFamily="49" charset="0"/>
                <a:cs typeface="+mn-cs"/>
              </a:rPr>
              <a:t>else</a:t>
            </a:r>
            <a:r>
              <a:rPr lang="en-US" altLang="zh-TW" dirty="0" smtClean="0"/>
              <a:t> must have an associated </a:t>
            </a:r>
            <a:r>
              <a:rPr kumimoji="1" lang="en-US" altLang="zh-TW" b="1" spc="-150" dirty="0">
                <a:latin typeface="Courier New" pitchFamily="49" charset="0"/>
                <a:cs typeface="+mn-cs"/>
              </a:rPr>
              <a:t>if</a:t>
            </a:r>
            <a:r>
              <a:rPr lang="en-US" altLang="zh-TW" dirty="0" smtClean="0"/>
              <a:t>.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endParaRPr lang="en-US" altLang="zh-TW" dirty="0" smtClean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The </a:t>
            </a: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 altLang="zh-TW" dirty="0" smtClean="0"/>
              <a:t> statement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588127" y="1628800"/>
            <a:ext cx="2232025" cy="1077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if</a:t>
            </a:r>
            <a:r>
              <a:rPr lang="zh-TW" altLang="en-US" sz="1600" b="1" spc="-1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b="1" i="1" u="sng" spc="-150" dirty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altLang="zh-TW" sz="1600" b="1" spc="-150" dirty="0">
                <a:latin typeface="Courier New" pitchFamily="49" charset="0"/>
                <a:cs typeface="Courier New" pitchFamily="49" charset="0"/>
              </a:rPr>
              <a:t>:</a:t>
            </a:r>
            <a:endParaRPr lang="en-US" altLang="zh-TW" sz="16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600" b="1" i="1" u="sng" spc="-150" dirty="0">
                <a:latin typeface="Courier New" pitchFamily="49" charset="0"/>
                <a:cs typeface="Courier New" pitchFamily="49" charset="0"/>
              </a:rPr>
              <a:t>statements 1</a:t>
            </a:r>
            <a:endParaRPr lang="en-US" altLang="zh-TW" sz="16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else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:</a:t>
            </a:r>
            <a:endParaRPr lang="en-US" altLang="zh-TW" sz="16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TW" sz="1600" b="1" i="1" u="sng" spc="-150" dirty="0">
                <a:latin typeface="Courier New" pitchFamily="49" charset="0"/>
                <a:cs typeface="Courier New" pitchFamily="49" charset="0"/>
              </a:rPr>
              <a:t>statements 2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Basics of computers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Casting,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input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print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and division</a:t>
            </a: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Conditionals: the first example</a:t>
            </a:r>
            <a:endParaRPr lang="en-US" altLang="zh-TW" b="1" spc="-150" dirty="0">
              <a:solidFill>
                <a:schemeClr val="tx1"/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Formatting a program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628775"/>
            <a:ext cx="8713788" cy="4637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The previous example may be improved with the </a:t>
            </a:r>
            <a:r>
              <a:rPr kumimoji="1" lang="en-US" altLang="zh-TW" b="1" spc="-150" dirty="0">
                <a:latin typeface="Courier New" pitchFamily="49" charset="0"/>
              </a:rPr>
              <a:t>else</a:t>
            </a:r>
            <a:r>
              <a:rPr lang="en-US" altLang="zh-TW" dirty="0" smtClean="0"/>
              <a:t> statement: 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The </a:t>
            </a: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 altLang="zh-TW" dirty="0" smtClean="0"/>
              <a:t> statement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50825" y="2117638"/>
            <a:ext cx="4249738" cy="275152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income = float(0)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tax = float(0)</a:t>
            </a: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print("Please enter your income:")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income = float(input())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 income </a:t>
            </a:r>
            <a:r>
              <a:rPr lang="en-US" altLang="zh-TW" sz="1600" b="1" spc="-150" dirty="0">
                <a:latin typeface="Courier New" pitchFamily="49" charset="0"/>
              </a:rPr>
              <a:t>&lt;= 10000: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tax = 0.02 * income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if income &gt; 10000: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tax = 0.08 * (income - 10000) + 200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print("Tax amount: $" +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str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(tax))</a:t>
            </a:r>
          </a:p>
        </p:txBody>
      </p:sp>
      <p:sp>
        <p:nvSpPr>
          <p:cNvPr id="9" name="文字方塊 5"/>
          <p:cNvSpPr txBox="1"/>
          <p:nvPr/>
        </p:nvSpPr>
        <p:spPr>
          <a:xfrm>
            <a:off x="4643440" y="2117638"/>
            <a:ext cx="4249737" cy="275152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income = float(0)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tax = float(0)</a:t>
            </a: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print("Please enter your income:")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income = float(input())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 income </a:t>
            </a:r>
            <a:r>
              <a:rPr lang="en-US" altLang="zh-TW" sz="1600" b="1" spc="-150" dirty="0">
                <a:latin typeface="Courier New" pitchFamily="49" charset="0"/>
              </a:rPr>
              <a:t>&lt;= 10000: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tax = 0.02 * income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else: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tax = 0.08 * (income - 10000) + 200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print("Tax amount: $"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+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str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(tax))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Basics of computers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Casting,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input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print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and division</a:t>
            </a: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Conditionals: the first example</a:t>
            </a:r>
            <a:endParaRPr lang="en-US" altLang="zh-TW" b="1" spc="-150" dirty="0">
              <a:solidFill>
                <a:schemeClr val="tx1"/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Formatting a program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9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628775"/>
            <a:ext cx="8713788" cy="4637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Is this right or wrong? 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The </a:t>
            </a:r>
            <a:r>
              <a:rPr lang="en-US" altLang="zh-TW" spc="-150" dirty="0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 altLang="zh-TW" dirty="0" smtClean="0"/>
              <a:t> statement</a:t>
            </a:r>
          </a:p>
        </p:txBody>
      </p:sp>
      <p:sp>
        <p:nvSpPr>
          <p:cNvPr id="9" name="文字方塊 5"/>
          <p:cNvSpPr txBox="1"/>
          <p:nvPr/>
        </p:nvSpPr>
        <p:spPr>
          <a:xfrm>
            <a:off x="2411762" y="2117638"/>
            <a:ext cx="4249737" cy="275152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income = float(0)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tax = float(0)</a:t>
            </a: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print("Please enter your income:")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income = float(input())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if income </a:t>
            </a:r>
            <a:r>
              <a:rPr lang="en-US" altLang="zh-TW" sz="1600" b="1" spc="-150" dirty="0">
                <a:latin typeface="Courier New" pitchFamily="49" charset="0"/>
              </a:rPr>
              <a:t>&lt;= 10000: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tax = 0.02 * income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  else: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    tax = 0.08 * (income - 10000) + 200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1600" b="1" spc="-15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print("Tax amount: $" 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+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str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(tax))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Basics of computers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Casting,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input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print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and division</a:t>
            </a: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Conditionals: the first example</a:t>
            </a:r>
            <a:endParaRPr lang="en-US" altLang="zh-TW" b="1" spc="-150" dirty="0">
              <a:solidFill>
                <a:schemeClr val="tx1"/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Formatting a program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0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comparison operators</a:t>
            </a:r>
            <a:endParaRPr lang="zh-TW" alt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We may use the following comparison operators: </a:t>
            </a:r>
            <a:endParaRPr lang="en-US" altLang="zh-TW" b="1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 smtClean="0">
                <a:latin typeface="Courier New" panose="02070309020205020404" pitchFamily="49" charset="0"/>
              </a:rPr>
              <a:t>&gt;</a:t>
            </a:r>
            <a:r>
              <a:rPr lang="en-US" altLang="zh-TW" dirty="0" smtClean="0"/>
              <a:t>: bigger than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 smtClean="0">
                <a:latin typeface="Courier New" panose="02070309020205020404" pitchFamily="49" charset="0"/>
              </a:rPr>
              <a:t>&lt;</a:t>
            </a:r>
            <a:r>
              <a:rPr lang="en-US" altLang="zh-TW" dirty="0" smtClean="0"/>
              <a:t>: smaller than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 smtClean="0">
                <a:latin typeface="Courier New" panose="02070309020205020404" pitchFamily="49" charset="0"/>
              </a:rPr>
              <a:t>&gt;=</a:t>
            </a:r>
            <a:r>
              <a:rPr lang="en-US" altLang="zh-TW" dirty="0" smtClean="0"/>
              <a:t>: not smaller than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 smtClean="0">
                <a:latin typeface="Courier New" panose="02070309020205020404" pitchFamily="49" charset="0"/>
              </a:rPr>
              <a:t>&lt;=</a:t>
            </a:r>
            <a:r>
              <a:rPr lang="en-US" altLang="zh-TW" dirty="0" smtClean="0"/>
              <a:t>: not bigger than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 smtClean="0">
                <a:latin typeface="Courier New" panose="02070309020205020404" pitchFamily="49" charset="0"/>
              </a:rPr>
              <a:t>==</a:t>
            </a:r>
            <a:r>
              <a:rPr lang="en-US" altLang="zh-TW" dirty="0" smtClean="0"/>
              <a:t>: equals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dirty="0" smtClean="0">
                <a:latin typeface="Courier New" panose="02070309020205020404" pitchFamily="49" charset="0"/>
              </a:rPr>
              <a:t>!=</a:t>
            </a:r>
            <a:r>
              <a:rPr lang="en-US" altLang="zh-TW" dirty="0" smtClean="0"/>
              <a:t>: not equals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Note that “equals” is </a:t>
            </a:r>
            <a:r>
              <a:rPr lang="en-US" altLang="zh-TW" b="1" dirty="0">
                <a:latin typeface="Courier New" panose="02070309020205020404" pitchFamily="49" charset="0"/>
              </a:rPr>
              <a:t>==,</a:t>
            </a:r>
            <a:r>
              <a:rPr lang="en-US" altLang="zh-TW" dirty="0" smtClean="0"/>
              <a:t> not </a:t>
            </a:r>
            <a:r>
              <a:rPr lang="en-US" altLang="zh-TW" b="1" dirty="0">
                <a:latin typeface="Courier New" panose="02070309020205020404" pitchFamily="49" charset="0"/>
              </a:rPr>
              <a:t>=</a:t>
            </a:r>
            <a:r>
              <a:rPr lang="en-US" altLang="zh-TW" dirty="0" smtClean="0"/>
              <a:t>! 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Basics of computers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Casting,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input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print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and division</a:t>
            </a: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Conditionals: the first example</a:t>
            </a:r>
            <a:endParaRPr lang="en-US" altLang="zh-TW" b="1" spc="-150" dirty="0">
              <a:solidFill>
                <a:schemeClr val="tx1"/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Formatting a program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b="1" dirty="0" smtClean="0">
                <a:solidFill>
                  <a:srgbClr val="0070C0"/>
                </a:solidFill>
              </a:rPr>
              <a:t>program</a:t>
            </a:r>
            <a:r>
              <a:rPr lang="en-US" altLang="zh-TW" dirty="0" smtClean="0"/>
              <a:t> is a file containing source codes. </a:t>
            </a:r>
          </a:p>
          <a:p>
            <a:pPr lvl="1"/>
            <a:r>
              <a:rPr lang="en-US" altLang="zh-TW" dirty="0" smtClean="0"/>
              <a:t>It is stored in “storage”. </a:t>
            </a:r>
          </a:p>
          <a:p>
            <a:r>
              <a:rPr lang="en-US" altLang="zh-TW" dirty="0" smtClean="0"/>
              <a:t>When we execute/run a program: </a:t>
            </a:r>
          </a:p>
          <a:p>
            <a:pPr lvl="1"/>
            <a:r>
              <a:rPr lang="en-US" altLang="zh-TW" dirty="0" smtClean="0"/>
              <a:t>We create </a:t>
            </a:r>
            <a:r>
              <a:rPr lang="en-US" altLang="zh-TW" b="1" dirty="0" smtClean="0">
                <a:solidFill>
                  <a:srgbClr val="0070C0"/>
                </a:solidFill>
              </a:rPr>
              <a:t>variables</a:t>
            </a:r>
            <a:r>
              <a:rPr lang="en-US" altLang="zh-TW" dirty="0" smtClean="0"/>
              <a:t> in “memory” to </a:t>
            </a:r>
            <a:br>
              <a:rPr lang="en-US" altLang="zh-TW" dirty="0" smtClean="0"/>
            </a:br>
            <a:r>
              <a:rPr lang="en-US" altLang="zh-TW" dirty="0" smtClean="0"/>
              <a:t>store </a:t>
            </a:r>
            <a:r>
              <a:rPr lang="en-US" altLang="zh-TW" b="1" dirty="0" smtClean="0">
                <a:solidFill>
                  <a:srgbClr val="0070C0"/>
                </a:solidFill>
              </a:rPr>
              <a:t>values</a:t>
            </a:r>
            <a:r>
              <a:rPr lang="en-US" altLang="zh-TW" dirty="0" smtClean="0"/>
              <a:t>. </a:t>
            </a:r>
          </a:p>
          <a:p>
            <a:pPr lvl="1"/>
            <a:r>
              <a:rPr lang="en-US" altLang="zh-TW" dirty="0" smtClean="0"/>
              <a:t>We move values into “CPU” for </a:t>
            </a:r>
            <a:br>
              <a:rPr lang="en-US" altLang="zh-TW" dirty="0" smtClean="0"/>
            </a:br>
            <a:r>
              <a:rPr lang="en-US" altLang="zh-TW" b="1" dirty="0" smtClean="0">
                <a:solidFill>
                  <a:srgbClr val="0070C0"/>
                </a:solidFill>
              </a:rPr>
              <a:t>arithmetic operations</a:t>
            </a:r>
            <a:r>
              <a:rPr lang="en-US" altLang="zh-TW" dirty="0" smtClean="0"/>
              <a:t>, and then move</a:t>
            </a:r>
            <a:br>
              <a:rPr lang="en-US" altLang="zh-TW" dirty="0" smtClean="0"/>
            </a:br>
            <a:r>
              <a:rPr lang="en-US" altLang="zh-TW" dirty="0" smtClean="0"/>
              <a:t>the results back to “memory”. </a:t>
            </a:r>
          </a:p>
          <a:p>
            <a:r>
              <a:rPr lang="en-US" altLang="zh-TW" dirty="0" smtClean="0"/>
              <a:t>We may do more: </a:t>
            </a:r>
          </a:p>
          <a:p>
            <a:pPr lvl="1"/>
            <a:r>
              <a:rPr lang="en-US" altLang="zh-TW" dirty="0" smtClean="0"/>
              <a:t>We (probably) </a:t>
            </a:r>
            <a:r>
              <a:rPr lang="en-US" altLang="zh-TW" b="1" dirty="0" smtClean="0">
                <a:solidFill>
                  <a:srgbClr val="0070C0"/>
                </a:solidFill>
              </a:rPr>
              <a:t>read</a:t>
            </a:r>
            <a:r>
              <a:rPr lang="en-US" altLang="zh-TW" dirty="0" smtClean="0"/>
              <a:t> from “input” and </a:t>
            </a:r>
            <a:r>
              <a:rPr lang="en-US" altLang="zh-TW" b="1" dirty="0" smtClean="0">
                <a:solidFill>
                  <a:srgbClr val="0070C0"/>
                </a:solidFill>
              </a:rPr>
              <a:t>write</a:t>
            </a:r>
            <a:r>
              <a:rPr lang="en-US" altLang="zh-TW" dirty="0" smtClean="0"/>
              <a:t> to “output”. </a:t>
            </a:r>
          </a:p>
          <a:p>
            <a:pPr lvl="1"/>
            <a:r>
              <a:rPr lang="en-US" altLang="zh-TW" dirty="0" smtClean="0"/>
              <a:t>We (probably) </a:t>
            </a:r>
            <a:r>
              <a:rPr lang="en-US" altLang="zh-TW" b="1" dirty="0" smtClean="0">
                <a:solidFill>
                  <a:srgbClr val="0070C0"/>
                </a:solidFill>
              </a:rPr>
              <a:t>read</a:t>
            </a:r>
            <a:r>
              <a:rPr lang="en-US" altLang="zh-TW" dirty="0" smtClean="0"/>
              <a:t> from “storage” and </a:t>
            </a:r>
            <a:r>
              <a:rPr lang="en-US" altLang="zh-TW" b="1" dirty="0" smtClean="0">
                <a:solidFill>
                  <a:srgbClr val="0070C0"/>
                </a:solidFill>
              </a:rPr>
              <a:t>write</a:t>
            </a:r>
            <a:r>
              <a:rPr lang="en-US" altLang="zh-TW" dirty="0" smtClean="0"/>
              <a:t> to “storage”. </a:t>
            </a: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363716" y="1628800"/>
            <a:ext cx="3673500" cy="2663924"/>
            <a:chOff x="5363716" y="1628800"/>
            <a:chExt cx="3673500" cy="2663924"/>
          </a:xfrm>
        </p:grpSpPr>
        <p:sp>
          <p:nvSpPr>
            <p:cNvPr id="4" name="Rectangle 3"/>
            <p:cNvSpPr/>
            <p:nvPr/>
          </p:nvSpPr>
          <p:spPr>
            <a:xfrm>
              <a:off x="5364088" y="1628800"/>
              <a:ext cx="1512888" cy="6477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000" dirty="0">
                  <a:latin typeface="Times New Roman" pitchFamily="18" charset="0"/>
                  <a:cs typeface="Times New Roman" pitchFamily="18" charset="0"/>
                </a:rPr>
                <a:t>Input</a:t>
              </a:r>
              <a:endParaRPr lang="zh-TW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363716" y="2637904"/>
              <a:ext cx="1512888" cy="6477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000" dirty="0">
                  <a:latin typeface="Times New Roman" pitchFamily="18" charset="0"/>
                  <a:cs typeface="Times New Roman" pitchFamily="18" charset="0"/>
                </a:rPr>
                <a:t>CPU</a:t>
              </a:r>
            </a:p>
            <a:p>
              <a:pPr algn="ctr">
                <a:defRPr/>
              </a:pPr>
              <a:r>
                <a:rPr lang="en-US" altLang="zh-TW" sz="2000" dirty="0">
                  <a:latin typeface="Times New Roman" pitchFamily="18" charset="0"/>
                  <a:cs typeface="Times New Roman" pitchFamily="18" charset="0"/>
                </a:rPr>
                <a:t>Memory</a:t>
              </a:r>
              <a:endParaRPr lang="zh-TW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364088" y="3645024"/>
              <a:ext cx="1512888" cy="6477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000" dirty="0">
                  <a:latin typeface="Times New Roman" pitchFamily="18" charset="0"/>
                  <a:cs typeface="Times New Roman" pitchFamily="18" charset="0"/>
                </a:rPr>
                <a:t>Output</a:t>
              </a:r>
              <a:endParaRPr lang="zh-TW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524328" y="2636912"/>
              <a:ext cx="1512888" cy="6477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000" dirty="0">
                  <a:latin typeface="Times New Roman" pitchFamily="18" charset="0"/>
                  <a:cs typeface="Times New Roman" pitchFamily="18" charset="0"/>
                </a:rPr>
                <a:t>Storage</a:t>
              </a:r>
              <a:endParaRPr lang="zh-TW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>
            <a:xfrm flipH="1">
              <a:off x="6120160" y="2276500"/>
              <a:ext cx="372" cy="36140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2"/>
              <a:endCxn id="6" idx="0"/>
            </p:cNvCxnSpPr>
            <p:nvPr/>
          </p:nvCxnSpPr>
          <p:spPr>
            <a:xfrm>
              <a:off x="6120160" y="3285604"/>
              <a:ext cx="372" cy="35942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3"/>
              <a:endCxn id="7" idx="1"/>
            </p:cNvCxnSpPr>
            <p:nvPr/>
          </p:nvCxnSpPr>
          <p:spPr>
            <a:xfrm flipV="1">
              <a:off x="6876604" y="2960762"/>
              <a:ext cx="647724" cy="992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/>
              <a:t>Basics of computers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Casting, </a:t>
            </a:r>
            <a:r>
              <a:rPr lang="en-US" altLang="zh-TW" b="1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input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TW" b="1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print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and division</a:t>
            </a: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Conditionals: the first example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Formatting a program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8" name="圖片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168" y="3974272"/>
            <a:ext cx="873048" cy="318452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/>
              <a:t>Basics of computers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/>
              <a:t>Casting, </a:t>
            </a:r>
            <a:r>
              <a:rPr kumimoji="1" lang="en-US" altLang="zh-TW" b="1" spc="-150" dirty="0">
                <a:latin typeface="Courier New" pitchFamily="49" charset="0"/>
              </a:rPr>
              <a:t>input</a:t>
            </a:r>
            <a:r>
              <a:rPr lang="en-US" altLang="zh-TW" dirty="0"/>
              <a:t>, </a:t>
            </a:r>
            <a:r>
              <a:rPr kumimoji="1" lang="en-US" altLang="zh-TW" b="1" spc="-150" dirty="0">
                <a:latin typeface="Courier New" pitchFamily="49" charset="0"/>
              </a:rPr>
              <a:t>print</a:t>
            </a:r>
            <a:r>
              <a:rPr lang="en-US" altLang="zh-TW" dirty="0"/>
              <a:t>, and division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dirty="0"/>
              <a:t>Conditionals: the first example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b="1" dirty="0">
                <a:solidFill>
                  <a:srgbClr val="0070C0"/>
                </a:solidFill>
              </a:rPr>
              <a:t>Formatting a program</a:t>
            </a:r>
          </a:p>
          <a:p>
            <a:endParaRPr lang="en-US" altLang="zh-TW" dirty="0"/>
          </a:p>
        </p:txBody>
      </p:sp>
      <p:sp>
        <p:nvSpPr>
          <p:cNvPr id="16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Basics of computers</a:t>
            </a: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Casting,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input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print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and division</a:t>
            </a:r>
          </a:p>
        </p:txBody>
      </p:sp>
      <p:sp>
        <p:nvSpPr>
          <p:cNvPr id="19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Conditionals: the first example</a:t>
            </a:r>
            <a:endParaRPr lang="en-US" altLang="zh-TW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20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21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Formatting a program</a:t>
            </a:r>
            <a:endParaRPr lang="en-US" altLang="zh-TW" b="1" dirty="0">
              <a:solidFill>
                <a:schemeClr val="tx1"/>
              </a:solidFill>
              <a:ea typeface="新細明體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Formatting a program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Maintaining the program in a good </a:t>
            </a:r>
            <a:r>
              <a:rPr lang="en-US" altLang="zh-TW" b="1" dirty="0" smtClean="0">
                <a:solidFill>
                  <a:srgbClr val="0070C0"/>
                </a:solidFill>
              </a:rPr>
              <a:t>format</a:t>
            </a:r>
            <a:r>
              <a:rPr lang="en-US" altLang="zh-TW" dirty="0" smtClean="0"/>
              <a:t> is very helpful.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While each programmer may have her own programming style, there are some general guidelines</a:t>
            </a:r>
            <a:r>
              <a:rPr lang="en-US" altLang="zh-TW" dirty="0"/>
              <a:t> </a:t>
            </a:r>
            <a:r>
              <a:rPr lang="en-US" altLang="zh-TW" dirty="0" smtClean="0"/>
              <a:t>for Python.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Add proper white spaces and empty lines.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Give variables understandable names.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Write comments. 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Basics of computers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Casting,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input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print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and division</a:t>
            </a: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Conditionals: the first example</a:t>
            </a:r>
            <a:endParaRPr lang="en-US" altLang="zh-TW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Formatting a program</a:t>
            </a:r>
            <a:endParaRPr lang="en-US" altLang="zh-TW" b="1" dirty="0">
              <a:solidFill>
                <a:schemeClr val="tx1"/>
              </a:solidFill>
              <a:ea typeface="新細明體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Write spaces and empty lines</a:t>
            </a:r>
            <a:endParaRPr lang="zh-TW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Some suggestions about white spaces and empty lines are useful.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Add </a:t>
            </a:r>
            <a:r>
              <a:rPr lang="en-US" altLang="zh-TW" b="1" smtClean="0">
                <a:solidFill>
                  <a:srgbClr val="0070C0"/>
                </a:solidFill>
              </a:rPr>
              <a:t>two white spaces </a:t>
            </a:r>
            <a:r>
              <a:rPr lang="en-US" altLang="zh-TW" smtClean="0"/>
              <a:t>around a binary operator.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Add a white space after each comma.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Use </a:t>
            </a:r>
            <a:r>
              <a:rPr lang="en-US" altLang="zh-TW" b="1" smtClean="0">
                <a:solidFill>
                  <a:srgbClr val="0070C0"/>
                </a:solidFill>
              </a:rPr>
              <a:t>empty lines</a:t>
            </a:r>
            <a:r>
              <a:rPr lang="en-US" altLang="zh-TW" smtClean="0"/>
              <a:t> to separate groups of codes.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Which one do you prefer? </a:t>
            </a:r>
          </a:p>
          <a:p>
            <a:endParaRPr lang="zh-TW" altLang="en-US" smtClean="0"/>
          </a:p>
        </p:txBody>
      </p:sp>
      <p:sp>
        <p:nvSpPr>
          <p:cNvPr id="12" name="TextBox 11"/>
          <p:cNvSpPr txBox="1"/>
          <p:nvPr/>
        </p:nvSpPr>
        <p:spPr>
          <a:xfrm>
            <a:off x="411664" y="3356992"/>
            <a:ext cx="3967880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print("Please enter one number:")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num1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(input())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print("Please enter another number:")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num2 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(input())</a:t>
            </a:r>
          </a:p>
          <a:p>
            <a:pPr marL="0" lvl="1" eaLnBrk="1" hangingPunct="1">
              <a:defRPr/>
            </a:pPr>
            <a:endParaRPr lang="en-US" altLang="zh-TW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print("The sum is", num1 + num2)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4008" y="3356994"/>
            <a:ext cx="4039888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print("Please enter one number:")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num1 =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(input())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print("Please enter another number:")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num2= </a:t>
            </a:r>
            <a:r>
              <a:rPr lang="en-US" altLang="zh-TW" sz="1600" b="1" spc="-15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(input())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print("The sum is",num1 + num2)</a:t>
            </a:r>
          </a:p>
        </p:txBody>
      </p:sp>
      <p:sp>
        <p:nvSpPr>
          <p:cNvPr id="14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Basics of computers</a:t>
            </a: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Casting,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input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print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and division</a:t>
            </a: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Conditionals: the first example</a:t>
            </a:r>
            <a:endParaRPr lang="en-US" altLang="zh-TW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Formatting a program</a:t>
            </a:r>
            <a:endParaRPr lang="en-US" altLang="zh-TW" b="1" dirty="0">
              <a:solidFill>
                <a:schemeClr val="tx1"/>
              </a:solidFill>
              <a:ea typeface="新細明體" charset="-12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0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Variable declaration</a:t>
            </a:r>
            <a:endParaRPr lang="zh-TW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When declare variables: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Give variables </a:t>
            </a:r>
            <a:r>
              <a:rPr lang="en-US" altLang="zh-TW" b="1" dirty="0" smtClean="0">
                <a:solidFill>
                  <a:srgbClr val="0070C0"/>
                </a:solidFill>
              </a:rPr>
              <a:t>understandable names</a:t>
            </a:r>
            <a:r>
              <a:rPr lang="en-US" altLang="zh-TW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Which one do you prefer? </a:t>
            </a:r>
          </a:p>
          <a:p>
            <a:endParaRPr lang="zh-TW" altLang="en-US" dirty="0" smtClean="0"/>
          </a:p>
        </p:txBody>
      </p:sp>
      <p:sp>
        <p:nvSpPr>
          <p:cNvPr id="12" name="TextBox 3"/>
          <p:cNvSpPr txBox="1"/>
          <p:nvPr/>
        </p:nvSpPr>
        <p:spPr>
          <a:xfrm>
            <a:off x="1469595" y="2708920"/>
            <a:ext cx="2232248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dice1 =</a:t>
            </a:r>
            <a:r>
              <a:rPr lang="zh-TW" altLang="en-US" sz="1600" b="1" spc="-150" dirty="0"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latin typeface="Courier New" pitchFamily="49" charset="0"/>
              </a:rPr>
              <a:t>int</a:t>
            </a:r>
            <a:r>
              <a:rPr lang="en-US" altLang="zh-TW" sz="1600" b="1" spc="-150" dirty="0">
                <a:latin typeface="Courier New" pitchFamily="49" charset="0"/>
              </a:rPr>
              <a:t>(input())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dice2 = </a:t>
            </a:r>
            <a:r>
              <a:rPr lang="en-US" altLang="zh-TW" sz="1600" b="1" spc="-150" dirty="0" err="1">
                <a:latin typeface="Courier New" pitchFamily="49" charset="0"/>
              </a:rPr>
              <a:t>int</a:t>
            </a:r>
            <a:r>
              <a:rPr lang="en-US" altLang="zh-TW" sz="1600" b="1" spc="-150" dirty="0">
                <a:latin typeface="Courier New" pitchFamily="49" charset="0"/>
              </a:rPr>
              <a:t>(input())</a:t>
            </a:r>
          </a:p>
          <a:p>
            <a:pPr marL="0" lvl="1" eaLnBrk="1" hangingPunct="1">
              <a:defRPr/>
            </a:pPr>
            <a:endParaRPr lang="en-US" altLang="zh-TW" sz="1600" b="1" spc="-150" dirty="0">
              <a:latin typeface="Courier New" pitchFamily="49" charset="0"/>
            </a:endParaRPr>
          </a:p>
          <a:p>
            <a:pPr marL="0" lvl="1"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sum = dice1 + dice2</a:t>
            </a:r>
          </a:p>
          <a:p>
            <a:pPr marL="0" lvl="1" eaLnBrk="1" hangingPunct="1">
              <a:defRPr/>
            </a:pPr>
            <a:endParaRPr lang="en-US" altLang="zh-TW" sz="1600" b="1" spc="-150" dirty="0">
              <a:latin typeface="Courier New" pitchFamily="49" charset="0"/>
            </a:endParaRPr>
          </a:p>
          <a:p>
            <a:pPr marL="0" lvl="1"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print(sum)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5004048" y="2708920"/>
            <a:ext cx="1854100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a =</a:t>
            </a:r>
            <a:r>
              <a:rPr lang="zh-TW" altLang="en-US" sz="1600" b="1" spc="-150" dirty="0">
                <a:latin typeface="Courier New" pitchFamily="49" charset="0"/>
              </a:rPr>
              <a:t> </a:t>
            </a:r>
            <a:r>
              <a:rPr lang="en-US" altLang="zh-TW" sz="1600" b="1" spc="-150" dirty="0" err="1">
                <a:latin typeface="Courier New" pitchFamily="49" charset="0"/>
              </a:rPr>
              <a:t>int</a:t>
            </a:r>
            <a:r>
              <a:rPr lang="en-US" altLang="zh-TW" sz="1600" b="1" spc="-150" dirty="0">
                <a:latin typeface="Courier New" pitchFamily="49" charset="0"/>
              </a:rPr>
              <a:t>(input())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b = </a:t>
            </a:r>
            <a:r>
              <a:rPr lang="en-US" altLang="zh-TW" sz="1600" b="1" spc="-150" dirty="0" err="1">
                <a:latin typeface="Courier New" pitchFamily="49" charset="0"/>
              </a:rPr>
              <a:t>int</a:t>
            </a:r>
            <a:r>
              <a:rPr lang="en-US" altLang="zh-TW" sz="1600" b="1" spc="-150" dirty="0">
                <a:latin typeface="Courier New" pitchFamily="49" charset="0"/>
              </a:rPr>
              <a:t>(input())</a:t>
            </a:r>
          </a:p>
          <a:p>
            <a:pPr marL="0" lvl="1" eaLnBrk="1" hangingPunct="1">
              <a:defRPr/>
            </a:pPr>
            <a:endParaRPr lang="en-US" altLang="zh-TW" sz="1600" b="1" spc="-150" dirty="0">
              <a:latin typeface="Courier New" pitchFamily="49" charset="0"/>
            </a:endParaRPr>
          </a:p>
          <a:p>
            <a:pPr marL="0" lvl="1"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c = a + b</a:t>
            </a:r>
          </a:p>
          <a:p>
            <a:pPr marL="0" lvl="1" eaLnBrk="1" hangingPunct="1">
              <a:defRPr/>
            </a:pPr>
            <a:endParaRPr lang="en-US" altLang="zh-TW" sz="1600" b="1" spc="-150" dirty="0">
              <a:latin typeface="Courier New" pitchFamily="49" charset="0"/>
            </a:endParaRPr>
          </a:p>
          <a:p>
            <a:pPr marL="0" lvl="1"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print(c)</a:t>
            </a:r>
          </a:p>
        </p:txBody>
      </p:sp>
      <p:sp>
        <p:nvSpPr>
          <p:cNvPr id="14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Basics of computers</a:t>
            </a: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Casting,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input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print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and division</a:t>
            </a:r>
          </a:p>
        </p:txBody>
      </p:sp>
      <p:sp>
        <p:nvSpPr>
          <p:cNvPr id="17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Conditionals: the first example</a:t>
            </a:r>
            <a:endParaRPr lang="en-US" altLang="zh-TW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8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Formatting a program</a:t>
            </a:r>
            <a:endParaRPr lang="en-US" altLang="zh-TW" b="1" dirty="0">
              <a:solidFill>
                <a:schemeClr val="tx1"/>
              </a:solidFill>
              <a:ea typeface="新細明體" charset="-12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Comments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zh-TW" b="1" dirty="0" smtClean="0">
                <a:solidFill>
                  <a:srgbClr val="0070C0"/>
                </a:solidFill>
              </a:rPr>
              <a:t>Comments</a:t>
            </a:r>
            <a:r>
              <a:rPr lang="en-US" altLang="zh-TW" dirty="0" smtClean="0"/>
              <a:t> are programmers’ </a:t>
            </a:r>
            <a:r>
              <a:rPr lang="en-US" altLang="zh-TW" b="1" dirty="0" smtClean="0">
                <a:solidFill>
                  <a:srgbClr val="0070C0"/>
                </a:solidFill>
              </a:rPr>
              <a:t>notes</a:t>
            </a:r>
            <a:r>
              <a:rPr lang="en-US" altLang="zh-TW" dirty="0" smtClean="0"/>
              <a:t> and will be ignored by the compiler. 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zh-TW" dirty="0" smtClean="0"/>
              <a:t>In Python, there are two ways of writing comments: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zh-TW" dirty="0" smtClean="0"/>
              <a:t>A single line comment: Everything following a </a:t>
            </a:r>
            <a:r>
              <a:rPr lang="en-US" altLang="zh-TW" b="1" spc="-15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TW" dirty="0" smtClean="0"/>
              <a:t> in the same line are treated as comments.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zh-TW" dirty="0" smtClean="0"/>
              <a:t>A block comment: Everything within a pair of </a:t>
            </a:r>
            <a:r>
              <a:rPr lang="en-US" altLang="zh-TW" b="1" spc="-15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"""</a:t>
            </a:r>
            <a:r>
              <a:rPr lang="en-US" altLang="zh-TW" dirty="0" smtClean="0"/>
              <a:t> (may across multiple lines) are treated as comments. 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endParaRPr lang="en-US" altLang="zh-TW" dirty="0"/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endParaRPr lang="en-US" altLang="zh-TW" dirty="0"/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zh-TW" dirty="0" smtClean="0"/>
              <a:t>Hotkeys are very helpful. Use them!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71548" y="3573016"/>
            <a:ext cx="6332183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"""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Ling-Chieh Kung's work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for the first lecture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"""</a:t>
            </a:r>
            <a:b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</a:br>
            <a:endParaRPr lang="en-US" altLang="zh-TW" sz="1600" b="1" spc="-150" dirty="0">
              <a:latin typeface="Courier New" pitchFamily="49" charset="0"/>
            </a:endParaRPr>
          </a:p>
          <a:p>
            <a:pPr marL="0" lvl="1" eaLnBrk="1" hangingPunct="1">
              <a:defRPr/>
            </a:pPr>
            <a:r>
              <a:rPr lang="en-US" altLang="zh-TW" sz="1600" b="1" spc="-150" dirty="0">
                <a:latin typeface="Courier New" pitchFamily="49" charset="0"/>
              </a:rPr>
              <a:t>print("Hello World! \n") </a:t>
            </a:r>
            <a:r>
              <a:rPr lang="en-US" altLang="zh-TW" sz="1600" b="1" spc="-150" dirty="0">
                <a:solidFill>
                  <a:srgbClr val="00B050"/>
                </a:solidFill>
                <a:latin typeface="Courier New" pitchFamily="49" charset="0"/>
              </a:rPr>
              <a:t># the program terminates correctly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Basics of computers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Casting</a:t>
            </a:r>
            <a:r>
              <a:rPr lang="en-US" altLang="zh-TW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TW" spc="-15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raw_input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TW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print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and division</a:t>
            </a: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Conditionals: the first example</a:t>
            </a:r>
            <a:endParaRPr lang="en-US" altLang="zh-TW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b="1" dirty="0">
                <a:solidFill>
                  <a:schemeClr val="tx1"/>
                </a:solidFill>
              </a:rPr>
              <a:t>Formatting a program</a:t>
            </a:r>
            <a:endParaRPr lang="en-US" altLang="zh-TW" b="1" dirty="0">
              <a:solidFill>
                <a:schemeClr val="tx1"/>
              </a:solidFill>
              <a:ea typeface="新細明體" charset="-12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597"/>
          <p:cNvSpPr txBox="1">
            <a:spLocks noGrp="1"/>
          </p:cNvSpPr>
          <p:nvPr>
            <p:ph type="title" idx="4294967295"/>
          </p:nvPr>
        </p:nvSpPr>
        <p:spPr>
          <a:xfrm>
            <a:off x="-657077" y="332656"/>
            <a:ext cx="10441557" cy="8525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zh-TW" altLang="en-US" sz="2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版權聲明</a:t>
            </a:r>
          </a:p>
        </p:txBody>
      </p:sp>
      <p:graphicFrame>
        <p:nvGraphicFramePr>
          <p:cNvPr id="9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209244"/>
              </p:ext>
            </p:extLst>
          </p:nvPr>
        </p:nvGraphicFramePr>
        <p:xfrm>
          <a:off x="179512" y="1010891"/>
          <a:ext cx="8832548" cy="52984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00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00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86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757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0020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作品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版權標章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作者 </a:t>
                      </a:r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 </a:t>
                      </a:r>
                      <a:r>
                        <a:rPr lang="zh-TW" altLang="en-US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3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smtClean="0"/>
                        <a:t>3</a:t>
                      </a:r>
                    </a:p>
                    <a:p>
                      <a:pPr algn="ctr"/>
                      <a:r>
                        <a:rPr lang="en-US" altLang="zh-TW" sz="1000" dirty="0" smtClean="0"/>
                        <a:t>4</a:t>
                      </a:r>
                      <a:endParaRPr lang="zh-TW" altLang="en-US" sz="1000" dirty="0"/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台灣大學 孔令傑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2"/>
                        </a:rPr>
                        <a:t>CC BY-NC-ND 3.0 </a:t>
                      </a:r>
                      <a:endParaRPr lang="zh-TW" alt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6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台灣大學 孔令傑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2"/>
                        </a:rPr>
                        <a:t>CC BY-NC-ND 3.0 </a:t>
                      </a:r>
                      <a:endParaRPr lang="zh-TW" alt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337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台灣大學 孔令傑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2"/>
                        </a:rPr>
                        <a:t>CC BY-NC-ND 3.0 </a:t>
                      </a:r>
                      <a:endParaRPr lang="zh-TW" alt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841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1-45</a:t>
                      </a:r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台灣大學 孔令傑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, </a:t>
                      </a:r>
                      <a:r>
                        <a:rPr lang="en-US" altLang="zh-TW" sz="1000" b="0" i="0" u="none" strike="noStrike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  <a:hlinkClick r:id="rId2"/>
                        </a:rPr>
                        <a:t>CC BY-NC-ND 3.0 </a:t>
                      </a:r>
                      <a:endParaRPr lang="zh-TW" alt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23370">
                <a:tc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endParaRPr lang="zh-TW" alt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47261">
                <a:tc>
                  <a:txBody>
                    <a:bodyPr/>
                    <a:lstStyle/>
                    <a:p>
                      <a:pPr algn="ctr"/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0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SzPct val="25000"/>
                      </a:pPr>
                      <a:endParaRPr lang="zh-TW" altLang="en-US" sz="1000" b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3" marR="45723" marT="22857" marB="22857" anchor="ctr">
                    <a:lnL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17" name="圖片 16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64" y="1545035"/>
            <a:ext cx="873048" cy="31845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39" y="3965855"/>
            <a:ext cx="1077541" cy="610066"/>
          </a:xfrm>
          <a:prstGeom prst="rect">
            <a:avLst/>
          </a:prstGeom>
        </p:spPr>
      </p:pic>
      <p:pic>
        <p:nvPicPr>
          <p:cNvPr id="18" name="圖片 17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64" y="2383605"/>
            <a:ext cx="873048" cy="318452"/>
          </a:xfrm>
          <a:prstGeom prst="rect">
            <a:avLst/>
          </a:prstGeom>
        </p:spPr>
      </p:pic>
      <p:pic>
        <p:nvPicPr>
          <p:cNvPr id="14" name="圖片 13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64" y="3269607"/>
            <a:ext cx="873048" cy="31845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243" y="2200930"/>
            <a:ext cx="445604" cy="74924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9243" y="3040545"/>
            <a:ext cx="445604" cy="77416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1340" y="1336403"/>
            <a:ext cx="1076400" cy="772257"/>
          </a:xfrm>
          <a:prstGeom prst="rect">
            <a:avLst/>
          </a:prstGeom>
        </p:spPr>
      </p:pic>
      <p:pic>
        <p:nvPicPr>
          <p:cNvPr id="11" name="圖片 10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64" y="4168387"/>
            <a:ext cx="873048" cy="31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Variables and values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When we declare a </a:t>
            </a:r>
            <a:r>
              <a:rPr lang="en-US" altLang="zh-TW" b="1" dirty="0" smtClean="0">
                <a:solidFill>
                  <a:srgbClr val="0070C0"/>
                </a:solidFill>
              </a:rPr>
              <a:t>variable</a:t>
            </a:r>
            <a:r>
              <a:rPr lang="en-US" altLang="zh-TW" dirty="0" smtClean="0"/>
              <a:t>, the operating system (OS) allocates a space in memory for that variable. </a:t>
            </a:r>
          </a:p>
          <a:p>
            <a:pPr lvl="1"/>
            <a:r>
              <a:rPr lang="en-US" altLang="zh-TW" dirty="0" smtClean="0"/>
              <a:t>Later </a:t>
            </a:r>
            <a:r>
              <a:rPr lang="en-US" altLang="zh-TW" b="1" dirty="0" smtClean="0">
                <a:solidFill>
                  <a:srgbClr val="0070C0"/>
                </a:solidFill>
              </a:rPr>
              <a:t>values</a:t>
            </a:r>
            <a:r>
              <a:rPr lang="en-US" altLang="zh-TW" dirty="0" smtClean="0"/>
              <a:t> can be stored there. </a:t>
            </a:r>
          </a:p>
          <a:p>
            <a:pPr lvl="1"/>
            <a:r>
              <a:rPr lang="en-US" altLang="zh-TW" dirty="0" smtClean="0"/>
              <a:t>That value can be read, written, and overwritten. </a:t>
            </a:r>
          </a:p>
          <a:p>
            <a:r>
              <a:rPr lang="en-US" altLang="zh-TW" dirty="0" smtClean="0"/>
              <a:t>The OS records four things for each variable:</a:t>
            </a:r>
          </a:p>
          <a:p>
            <a:pPr lvl="1"/>
            <a:r>
              <a:rPr lang="en-US" altLang="zh-TW" dirty="0" smtClean="0"/>
              <a:t>Address. </a:t>
            </a:r>
          </a:p>
          <a:p>
            <a:pPr lvl="1"/>
            <a:r>
              <a:rPr lang="en-US" altLang="zh-TW" dirty="0" smtClean="0"/>
              <a:t>Name (also called “identifier”). </a:t>
            </a:r>
          </a:p>
          <a:p>
            <a:pPr lvl="1"/>
            <a:r>
              <a:rPr lang="en-US" altLang="zh-TW" dirty="0" smtClean="0"/>
              <a:t>Value. </a:t>
            </a:r>
          </a:p>
          <a:p>
            <a:pPr lvl="1"/>
            <a:r>
              <a:rPr lang="en-US" altLang="zh-TW" dirty="0" smtClean="0"/>
              <a:t>Type. </a:t>
            </a:r>
          </a:p>
          <a:p>
            <a:pPr lvl="1"/>
            <a:endParaRPr lang="zh-TW" altLang="en-US" dirty="0"/>
          </a:p>
        </p:txBody>
      </p:sp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/>
              <a:t>Basics of computers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Casting, </a:t>
            </a:r>
            <a:r>
              <a:rPr lang="en-US" altLang="zh-TW" b="1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input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TW" b="1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print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and division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Conditionals: the first example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Formatting a program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字方塊 3"/>
          <p:cNvSpPr txBox="1"/>
          <p:nvPr/>
        </p:nvSpPr>
        <p:spPr>
          <a:xfrm>
            <a:off x="2987677" y="4967290"/>
            <a:ext cx="2663825" cy="116998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endParaRPr lang="en-US" altLang="zh-TW" sz="1400" b="1" spc="-150" dirty="0">
              <a:latin typeface="Courier New" pitchFamily="49" charset="0"/>
            </a:endParaRPr>
          </a:p>
          <a:p>
            <a:pPr algn="ctr" eaLnBrk="1" hangingPunct="1">
              <a:defRPr/>
            </a:pPr>
            <a:endParaRPr lang="en-US" altLang="zh-TW" sz="1400" b="1" spc="-150" dirty="0">
              <a:latin typeface="Courier New" pitchFamily="49" charset="0"/>
            </a:endParaRPr>
          </a:p>
          <a:p>
            <a:pPr algn="ctr" eaLnBrk="1" hangingPunct="1">
              <a:defRPr/>
            </a:pPr>
            <a:endParaRPr lang="en-US" altLang="zh-TW" sz="1400" b="1" spc="-150" dirty="0">
              <a:latin typeface="Courier New" pitchFamily="49" charset="0"/>
            </a:endParaRPr>
          </a:p>
          <a:p>
            <a:pPr algn="ctr" eaLnBrk="1" hangingPunct="1">
              <a:defRPr/>
            </a:pPr>
            <a:endParaRPr lang="en-US" altLang="zh-TW" sz="1400" b="1" spc="-150" dirty="0">
              <a:latin typeface="Courier New" pitchFamily="49" charset="0"/>
            </a:endParaRPr>
          </a:p>
          <a:p>
            <a:pPr algn="ctr" eaLnBrk="1" hangingPunct="1">
              <a:defRPr/>
            </a:pPr>
            <a:endParaRPr lang="en-US" altLang="zh-TW" sz="1400" b="1" spc="-150" dirty="0">
              <a:latin typeface="Courier New" pitchFamily="49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When we execute this program</a:t>
            </a:r>
            <a:endParaRPr lang="zh-TW" altLang="en-US" smtClean="0"/>
          </a:p>
        </p:txBody>
      </p:sp>
      <p:sp>
        <p:nvSpPr>
          <p:cNvPr id="5" name="文字方塊 3"/>
          <p:cNvSpPr txBox="1"/>
          <p:nvPr/>
        </p:nvSpPr>
        <p:spPr>
          <a:xfrm>
            <a:off x="7019927" y="1731965"/>
            <a:ext cx="936625" cy="440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endParaRPr lang="en-US" altLang="zh-TW" sz="2000" b="1" spc="-150" dirty="0">
              <a:latin typeface="Courier New" pitchFamily="49" charset="0"/>
            </a:endParaRPr>
          </a:p>
          <a:p>
            <a:pPr eaLnBrk="1" hangingPunct="1">
              <a:defRPr/>
            </a:pPr>
            <a:endParaRPr lang="en-US" altLang="zh-TW" sz="2000" b="1" spc="-150" dirty="0">
              <a:latin typeface="Courier New" pitchFamily="49" charset="0"/>
            </a:endParaRPr>
          </a:p>
          <a:p>
            <a:pPr eaLnBrk="1" hangingPunct="1">
              <a:defRPr/>
            </a:pPr>
            <a:endParaRPr lang="en-US" altLang="zh-TW" sz="2000" b="1" spc="-150" dirty="0">
              <a:latin typeface="Courier New" pitchFamily="49" charset="0"/>
            </a:endParaRPr>
          </a:p>
          <a:p>
            <a:pPr eaLnBrk="1" hangingPunct="1">
              <a:defRPr/>
            </a:pPr>
            <a:endParaRPr lang="en-US" altLang="zh-TW" sz="2000" b="1" spc="-150" dirty="0">
              <a:latin typeface="Courier New" pitchFamily="49" charset="0"/>
            </a:endParaRPr>
          </a:p>
          <a:p>
            <a:pPr eaLnBrk="1" hangingPunct="1">
              <a:defRPr/>
            </a:pPr>
            <a:endParaRPr lang="en-US" altLang="zh-TW" sz="2000" b="1" spc="-150" dirty="0">
              <a:latin typeface="Courier New" pitchFamily="49" charset="0"/>
            </a:endParaRPr>
          </a:p>
          <a:p>
            <a:pPr eaLnBrk="1" hangingPunct="1">
              <a:defRPr/>
            </a:pPr>
            <a:endParaRPr lang="en-US" altLang="zh-TW" sz="2000" b="1" spc="-150" dirty="0">
              <a:latin typeface="Courier New" pitchFamily="49" charset="0"/>
            </a:endParaRPr>
          </a:p>
          <a:p>
            <a:pPr eaLnBrk="1" hangingPunct="1">
              <a:defRPr/>
            </a:pPr>
            <a:endParaRPr lang="en-US" altLang="zh-TW" sz="2000" b="1" spc="-150" dirty="0">
              <a:latin typeface="Courier New" pitchFamily="49" charset="0"/>
            </a:endParaRPr>
          </a:p>
          <a:p>
            <a:pPr eaLnBrk="1" hangingPunct="1">
              <a:defRPr/>
            </a:pPr>
            <a:endParaRPr lang="en-US" altLang="zh-TW" sz="2000" b="1" spc="-150" dirty="0">
              <a:latin typeface="Courier New" pitchFamily="49" charset="0"/>
            </a:endParaRPr>
          </a:p>
          <a:p>
            <a:pPr eaLnBrk="1" hangingPunct="1">
              <a:defRPr/>
            </a:pPr>
            <a:endParaRPr lang="en-US" altLang="zh-TW" sz="2000" b="1" spc="-150" dirty="0">
              <a:latin typeface="Courier New" pitchFamily="49" charset="0"/>
            </a:endParaRPr>
          </a:p>
          <a:p>
            <a:pPr eaLnBrk="1" hangingPunct="1">
              <a:defRPr/>
            </a:pPr>
            <a:endParaRPr lang="en-US" altLang="zh-TW" sz="2000" b="1" spc="-150" dirty="0">
              <a:latin typeface="Courier New" pitchFamily="49" charset="0"/>
            </a:endParaRPr>
          </a:p>
          <a:p>
            <a:pPr eaLnBrk="1" hangingPunct="1">
              <a:defRPr/>
            </a:pPr>
            <a:endParaRPr lang="en-US" altLang="zh-TW" sz="2000" b="1" spc="-150" dirty="0">
              <a:latin typeface="Courier New" pitchFamily="49" charset="0"/>
            </a:endParaRPr>
          </a:p>
          <a:p>
            <a:pPr eaLnBrk="1" hangingPunct="1">
              <a:defRPr/>
            </a:pPr>
            <a:endParaRPr lang="en-US" altLang="zh-TW" sz="2000" b="1" spc="-150" dirty="0">
              <a:latin typeface="Courier New" pitchFamily="49" charset="0"/>
            </a:endParaRPr>
          </a:p>
          <a:p>
            <a:pPr eaLnBrk="1" hangingPunct="1">
              <a:defRPr/>
            </a:pPr>
            <a:endParaRPr lang="en-US" altLang="zh-TW" sz="2000" b="1" spc="-150" dirty="0">
              <a:latin typeface="Courier New" pitchFamily="49" charset="0"/>
            </a:endParaRPr>
          </a:p>
          <a:p>
            <a:pPr eaLnBrk="1" hangingPunct="1">
              <a:defRPr/>
            </a:pPr>
            <a:endParaRPr lang="en-US" altLang="zh-TW" sz="2000" b="1" spc="-150" dirty="0">
              <a:latin typeface="Courier New" pitchFamily="49" charset="0"/>
            </a:endParaRPr>
          </a:p>
        </p:txBody>
      </p:sp>
      <p:sp>
        <p:nvSpPr>
          <p:cNvPr id="30725" name="TextBox 5"/>
          <p:cNvSpPr txBox="1">
            <a:spLocks noChangeArrowheads="1"/>
          </p:cNvSpPr>
          <p:nvPr/>
        </p:nvSpPr>
        <p:spPr bwMode="auto">
          <a:xfrm>
            <a:off x="6948488" y="6165850"/>
            <a:ext cx="106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Memory</a:t>
            </a:r>
            <a:endParaRPr lang="zh-TW" altLang="en-US"/>
          </a:p>
        </p:txBody>
      </p:sp>
      <p:sp>
        <p:nvSpPr>
          <p:cNvPr id="7" name="文字方塊 3"/>
          <p:cNvSpPr txBox="1"/>
          <p:nvPr/>
        </p:nvSpPr>
        <p:spPr>
          <a:xfrm>
            <a:off x="7956552" y="1731965"/>
            <a:ext cx="936625" cy="440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endParaRPr lang="en-US" altLang="zh-TW" sz="2000" b="1" spc="-150" dirty="0">
              <a:latin typeface="Courier New" pitchFamily="49" charset="0"/>
            </a:endParaRPr>
          </a:p>
          <a:p>
            <a:pPr eaLnBrk="1" hangingPunct="1">
              <a:defRPr/>
            </a:pPr>
            <a:endParaRPr lang="en-US" altLang="zh-TW" sz="2000" b="1" spc="-150" dirty="0">
              <a:latin typeface="Courier New" pitchFamily="49" charset="0"/>
            </a:endParaRPr>
          </a:p>
          <a:p>
            <a:pPr eaLnBrk="1" hangingPunct="1">
              <a:defRPr/>
            </a:pPr>
            <a:endParaRPr lang="en-US" altLang="zh-TW" sz="2000" b="1" spc="-150" dirty="0">
              <a:latin typeface="Courier New" pitchFamily="49" charset="0"/>
            </a:endParaRPr>
          </a:p>
          <a:p>
            <a:pPr eaLnBrk="1" hangingPunct="1">
              <a:defRPr/>
            </a:pPr>
            <a:endParaRPr lang="en-US" altLang="zh-TW" sz="2000" b="1" spc="-150" dirty="0">
              <a:latin typeface="Courier New" pitchFamily="49" charset="0"/>
            </a:endParaRPr>
          </a:p>
          <a:p>
            <a:pPr eaLnBrk="1" hangingPunct="1">
              <a:defRPr/>
            </a:pPr>
            <a:endParaRPr lang="en-US" altLang="zh-TW" sz="2000" b="1" spc="-150" dirty="0">
              <a:latin typeface="Courier New" pitchFamily="49" charset="0"/>
            </a:endParaRPr>
          </a:p>
          <a:p>
            <a:pPr eaLnBrk="1" hangingPunct="1">
              <a:defRPr/>
            </a:pPr>
            <a:endParaRPr lang="en-US" altLang="zh-TW" sz="2000" b="1" spc="-150" dirty="0">
              <a:latin typeface="Courier New" pitchFamily="49" charset="0"/>
            </a:endParaRPr>
          </a:p>
          <a:p>
            <a:pPr eaLnBrk="1" hangingPunct="1">
              <a:defRPr/>
            </a:pPr>
            <a:endParaRPr lang="en-US" altLang="zh-TW" sz="2000" b="1" spc="-150" dirty="0">
              <a:latin typeface="Courier New" pitchFamily="49" charset="0"/>
            </a:endParaRPr>
          </a:p>
          <a:p>
            <a:pPr eaLnBrk="1" hangingPunct="1">
              <a:defRPr/>
            </a:pPr>
            <a:endParaRPr lang="en-US" altLang="zh-TW" sz="2000" b="1" spc="-150" dirty="0">
              <a:latin typeface="Courier New" pitchFamily="49" charset="0"/>
            </a:endParaRPr>
          </a:p>
          <a:p>
            <a:pPr eaLnBrk="1" hangingPunct="1">
              <a:defRPr/>
            </a:pPr>
            <a:endParaRPr lang="en-US" altLang="zh-TW" sz="2000" b="1" spc="-150" dirty="0">
              <a:latin typeface="Courier New" pitchFamily="49" charset="0"/>
            </a:endParaRPr>
          </a:p>
          <a:p>
            <a:pPr eaLnBrk="1" hangingPunct="1">
              <a:defRPr/>
            </a:pPr>
            <a:endParaRPr lang="en-US" altLang="zh-TW" sz="2000" b="1" spc="-150" dirty="0">
              <a:latin typeface="Courier New" pitchFamily="49" charset="0"/>
            </a:endParaRPr>
          </a:p>
          <a:p>
            <a:pPr eaLnBrk="1" hangingPunct="1">
              <a:defRPr/>
            </a:pPr>
            <a:endParaRPr lang="en-US" altLang="zh-TW" sz="2000" b="1" spc="-150" dirty="0">
              <a:latin typeface="Courier New" pitchFamily="49" charset="0"/>
            </a:endParaRPr>
          </a:p>
          <a:p>
            <a:pPr eaLnBrk="1" hangingPunct="1">
              <a:defRPr/>
            </a:pPr>
            <a:endParaRPr lang="en-US" altLang="zh-TW" sz="2000" b="1" spc="-150" dirty="0">
              <a:latin typeface="Courier New" pitchFamily="49" charset="0"/>
            </a:endParaRPr>
          </a:p>
          <a:p>
            <a:pPr eaLnBrk="1" hangingPunct="1">
              <a:defRPr/>
            </a:pPr>
            <a:endParaRPr lang="en-US" altLang="zh-TW" sz="2000" b="1" spc="-150" dirty="0">
              <a:latin typeface="Courier New" pitchFamily="49" charset="0"/>
            </a:endParaRPr>
          </a:p>
          <a:p>
            <a:pPr eaLnBrk="1" hangingPunct="1">
              <a:defRPr/>
            </a:pPr>
            <a:endParaRPr lang="en-US" altLang="zh-TW" sz="2000" b="1" spc="-150" dirty="0">
              <a:latin typeface="Courier New" pitchFamily="49" charset="0"/>
            </a:endParaRPr>
          </a:p>
        </p:txBody>
      </p:sp>
      <p:sp>
        <p:nvSpPr>
          <p:cNvPr id="8" name="文字方塊 3"/>
          <p:cNvSpPr txBox="1"/>
          <p:nvPr/>
        </p:nvSpPr>
        <p:spPr>
          <a:xfrm>
            <a:off x="7019927" y="4397375"/>
            <a:ext cx="936625" cy="306388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1400" b="1" spc="-150" dirty="0">
                <a:latin typeface="Courier New" pitchFamily="49" charset="0"/>
              </a:rPr>
              <a:t>num2</a:t>
            </a:r>
          </a:p>
        </p:txBody>
      </p:sp>
      <p:sp>
        <p:nvSpPr>
          <p:cNvPr id="10" name="文字方塊 3"/>
          <p:cNvSpPr txBox="1"/>
          <p:nvPr/>
        </p:nvSpPr>
        <p:spPr>
          <a:xfrm>
            <a:off x="6084890" y="1731965"/>
            <a:ext cx="935037" cy="4402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endParaRPr lang="en-US" altLang="zh-TW" sz="2000" b="1" spc="-150" dirty="0">
              <a:latin typeface="Courier New" pitchFamily="49" charset="0"/>
            </a:endParaRPr>
          </a:p>
          <a:p>
            <a:pPr eaLnBrk="1" hangingPunct="1">
              <a:defRPr/>
            </a:pPr>
            <a:endParaRPr lang="en-US" altLang="zh-TW" sz="2000" b="1" spc="-150" dirty="0">
              <a:latin typeface="Courier New" pitchFamily="49" charset="0"/>
            </a:endParaRPr>
          </a:p>
          <a:p>
            <a:pPr eaLnBrk="1" hangingPunct="1">
              <a:defRPr/>
            </a:pPr>
            <a:endParaRPr lang="en-US" altLang="zh-TW" sz="2000" b="1" spc="-150" dirty="0">
              <a:latin typeface="Courier New" pitchFamily="49" charset="0"/>
            </a:endParaRPr>
          </a:p>
          <a:p>
            <a:pPr eaLnBrk="1" hangingPunct="1">
              <a:defRPr/>
            </a:pPr>
            <a:endParaRPr lang="en-US" altLang="zh-TW" sz="2000" b="1" spc="-150" dirty="0">
              <a:latin typeface="Courier New" pitchFamily="49" charset="0"/>
            </a:endParaRPr>
          </a:p>
          <a:p>
            <a:pPr eaLnBrk="1" hangingPunct="1">
              <a:defRPr/>
            </a:pPr>
            <a:endParaRPr lang="en-US" altLang="zh-TW" sz="2000" b="1" spc="-150" dirty="0">
              <a:latin typeface="Courier New" pitchFamily="49" charset="0"/>
            </a:endParaRPr>
          </a:p>
          <a:p>
            <a:pPr eaLnBrk="1" hangingPunct="1">
              <a:defRPr/>
            </a:pPr>
            <a:endParaRPr lang="en-US" altLang="zh-TW" sz="2000" b="1" spc="-150" dirty="0">
              <a:latin typeface="Courier New" pitchFamily="49" charset="0"/>
            </a:endParaRPr>
          </a:p>
          <a:p>
            <a:pPr eaLnBrk="1" hangingPunct="1">
              <a:defRPr/>
            </a:pPr>
            <a:endParaRPr lang="en-US" altLang="zh-TW" sz="2000" b="1" spc="-150" dirty="0">
              <a:latin typeface="Courier New" pitchFamily="49" charset="0"/>
            </a:endParaRPr>
          </a:p>
          <a:p>
            <a:pPr eaLnBrk="1" hangingPunct="1">
              <a:defRPr/>
            </a:pPr>
            <a:endParaRPr lang="en-US" altLang="zh-TW" sz="2000" b="1" spc="-150" dirty="0">
              <a:latin typeface="Courier New" pitchFamily="49" charset="0"/>
            </a:endParaRPr>
          </a:p>
          <a:p>
            <a:pPr eaLnBrk="1" hangingPunct="1">
              <a:defRPr/>
            </a:pPr>
            <a:endParaRPr lang="en-US" altLang="zh-TW" sz="2000" b="1" spc="-150" dirty="0">
              <a:latin typeface="Courier New" pitchFamily="49" charset="0"/>
            </a:endParaRPr>
          </a:p>
          <a:p>
            <a:pPr eaLnBrk="1" hangingPunct="1">
              <a:defRPr/>
            </a:pPr>
            <a:endParaRPr lang="en-US" altLang="zh-TW" sz="2000" b="1" spc="-150" dirty="0">
              <a:latin typeface="Courier New" pitchFamily="49" charset="0"/>
            </a:endParaRPr>
          </a:p>
          <a:p>
            <a:pPr eaLnBrk="1" hangingPunct="1">
              <a:defRPr/>
            </a:pPr>
            <a:endParaRPr lang="en-US" altLang="zh-TW" sz="2000" b="1" spc="-150" dirty="0">
              <a:latin typeface="Courier New" pitchFamily="49" charset="0"/>
            </a:endParaRPr>
          </a:p>
          <a:p>
            <a:pPr eaLnBrk="1" hangingPunct="1">
              <a:defRPr/>
            </a:pPr>
            <a:endParaRPr lang="en-US" altLang="zh-TW" sz="2000" b="1" spc="-150" dirty="0">
              <a:latin typeface="Courier New" pitchFamily="49" charset="0"/>
            </a:endParaRPr>
          </a:p>
          <a:p>
            <a:pPr eaLnBrk="1" hangingPunct="1">
              <a:defRPr/>
            </a:pPr>
            <a:endParaRPr lang="en-US" altLang="zh-TW" sz="2000" b="1" spc="-150" dirty="0">
              <a:latin typeface="Courier New" pitchFamily="49" charset="0"/>
            </a:endParaRPr>
          </a:p>
          <a:p>
            <a:pPr eaLnBrk="1" hangingPunct="1">
              <a:defRPr/>
            </a:pPr>
            <a:endParaRPr lang="en-US" altLang="zh-TW" sz="2000" b="1" spc="-150" dirty="0">
              <a:latin typeface="Courier New" pitchFamily="49" charset="0"/>
            </a:endParaRPr>
          </a:p>
        </p:txBody>
      </p:sp>
      <p:sp>
        <p:nvSpPr>
          <p:cNvPr id="11" name="文字方塊 3"/>
          <p:cNvSpPr txBox="1"/>
          <p:nvPr/>
        </p:nvSpPr>
        <p:spPr>
          <a:xfrm>
            <a:off x="6084890" y="4397375"/>
            <a:ext cx="935037" cy="306388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1400" b="1" spc="-150" dirty="0">
                <a:latin typeface="Courier New" pitchFamily="49" charset="0"/>
              </a:rPr>
              <a:t>0x22fd4c</a:t>
            </a:r>
          </a:p>
        </p:txBody>
      </p:sp>
      <p:sp>
        <p:nvSpPr>
          <p:cNvPr id="30730" name="TextBox 11"/>
          <p:cNvSpPr txBox="1">
            <a:spLocks noChangeArrowheads="1"/>
          </p:cNvSpPr>
          <p:nvPr/>
        </p:nvSpPr>
        <p:spPr bwMode="auto">
          <a:xfrm>
            <a:off x="6084890" y="1423990"/>
            <a:ext cx="935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Address</a:t>
            </a:r>
            <a:endParaRPr lang="zh-TW" altLang="en-US" sz="1400"/>
          </a:p>
        </p:txBody>
      </p:sp>
      <p:sp>
        <p:nvSpPr>
          <p:cNvPr id="30731" name="TextBox 12"/>
          <p:cNvSpPr txBox="1">
            <a:spLocks noChangeArrowheads="1"/>
          </p:cNvSpPr>
          <p:nvPr/>
        </p:nvSpPr>
        <p:spPr bwMode="auto">
          <a:xfrm>
            <a:off x="7019927" y="1423990"/>
            <a:ext cx="936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Identifier</a:t>
            </a:r>
            <a:endParaRPr lang="zh-TW" altLang="en-US" sz="1400"/>
          </a:p>
        </p:txBody>
      </p:sp>
      <p:sp>
        <p:nvSpPr>
          <p:cNvPr id="30732" name="TextBox 13"/>
          <p:cNvSpPr txBox="1">
            <a:spLocks noChangeArrowheads="1"/>
          </p:cNvSpPr>
          <p:nvPr/>
        </p:nvSpPr>
        <p:spPr bwMode="auto">
          <a:xfrm>
            <a:off x="7956552" y="1423990"/>
            <a:ext cx="936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Value</a:t>
            </a:r>
            <a:endParaRPr lang="zh-TW" altLang="en-US" sz="1400"/>
          </a:p>
        </p:txBody>
      </p:sp>
      <p:sp>
        <p:nvSpPr>
          <p:cNvPr id="15" name="文字方塊 3"/>
          <p:cNvSpPr txBox="1"/>
          <p:nvPr/>
        </p:nvSpPr>
        <p:spPr>
          <a:xfrm>
            <a:off x="7956552" y="4402140"/>
            <a:ext cx="936625" cy="30797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400" b="1">
                <a:solidFill>
                  <a:srgbClr val="000000"/>
                </a:solidFill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16" name="文字方塊 3"/>
          <p:cNvSpPr txBox="1"/>
          <p:nvPr/>
        </p:nvSpPr>
        <p:spPr>
          <a:xfrm>
            <a:off x="7019927" y="3316290"/>
            <a:ext cx="936625" cy="3079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1400" b="1" spc="-150" dirty="0">
                <a:latin typeface="Courier New" pitchFamily="49" charset="0"/>
              </a:rPr>
              <a:t>num1</a:t>
            </a:r>
          </a:p>
        </p:txBody>
      </p:sp>
      <p:sp>
        <p:nvSpPr>
          <p:cNvPr id="17" name="文字方塊 3"/>
          <p:cNvSpPr txBox="1"/>
          <p:nvPr/>
        </p:nvSpPr>
        <p:spPr>
          <a:xfrm>
            <a:off x="7956552" y="3316290"/>
            <a:ext cx="936625" cy="3079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1400" b="1" spc="-150" dirty="0">
                <a:latin typeface="Courier New" pitchFamily="49" charset="0"/>
              </a:rPr>
              <a:t>13</a:t>
            </a:r>
          </a:p>
        </p:txBody>
      </p:sp>
      <p:sp>
        <p:nvSpPr>
          <p:cNvPr id="18" name="文字方塊 3"/>
          <p:cNvSpPr txBox="1"/>
          <p:nvPr/>
        </p:nvSpPr>
        <p:spPr>
          <a:xfrm>
            <a:off x="6084890" y="3316290"/>
            <a:ext cx="935037" cy="3079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1400" b="1" spc="-150" dirty="0">
                <a:latin typeface="Courier New" pitchFamily="49" charset="0"/>
              </a:rPr>
              <a:t>0x20c648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47815" y="1844677"/>
            <a:ext cx="2060179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num1 = 13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num2 = 4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rgbClr val="0070C0"/>
                </a:solidFill>
                <a:latin typeface="Courier New" pitchFamily="49" charset="0"/>
              </a:rPr>
              <a:t>print(num1 + num2)</a:t>
            </a:r>
          </a:p>
        </p:txBody>
      </p:sp>
      <p:sp>
        <p:nvSpPr>
          <p:cNvPr id="28" name="文字方塊 3"/>
          <p:cNvSpPr txBox="1"/>
          <p:nvPr/>
        </p:nvSpPr>
        <p:spPr>
          <a:xfrm>
            <a:off x="7019927" y="2205040"/>
            <a:ext cx="936625" cy="30797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1400" b="1" spc="-150" dirty="0">
                <a:latin typeface="Courier New" pitchFamily="49" charset="0"/>
              </a:rPr>
              <a:t>(no name)</a:t>
            </a:r>
          </a:p>
        </p:txBody>
      </p:sp>
      <p:sp>
        <p:nvSpPr>
          <p:cNvPr id="29" name="文字方塊 3"/>
          <p:cNvSpPr txBox="1"/>
          <p:nvPr/>
        </p:nvSpPr>
        <p:spPr>
          <a:xfrm>
            <a:off x="7956552" y="2205040"/>
            <a:ext cx="936625" cy="30797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1400" b="1" spc="-150" dirty="0">
                <a:latin typeface="Courier New" pitchFamily="49" charset="0"/>
              </a:rPr>
              <a:t>17</a:t>
            </a:r>
          </a:p>
        </p:txBody>
      </p:sp>
      <p:sp>
        <p:nvSpPr>
          <p:cNvPr id="30" name="文字方塊 3"/>
          <p:cNvSpPr txBox="1"/>
          <p:nvPr/>
        </p:nvSpPr>
        <p:spPr>
          <a:xfrm>
            <a:off x="6084890" y="2205040"/>
            <a:ext cx="935037" cy="30797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1400" b="1" spc="-150" dirty="0">
                <a:latin typeface="Courier New" pitchFamily="49" charset="0"/>
              </a:rPr>
              <a:t>0x20c630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1619672" y="2132856"/>
            <a:ext cx="10081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19672" y="2372690"/>
            <a:ext cx="100811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195736" y="2591095"/>
            <a:ext cx="1260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619672" y="2636912"/>
            <a:ext cx="18360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"/>
          <p:cNvSpPr txBox="1"/>
          <p:nvPr/>
        </p:nvSpPr>
        <p:spPr>
          <a:xfrm>
            <a:off x="3079752" y="5067302"/>
            <a:ext cx="936625" cy="30797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1400" b="1" spc="-150" dirty="0">
                <a:latin typeface="Courier New" pitchFamily="49" charset="0"/>
              </a:rPr>
              <a:t>17</a:t>
            </a:r>
          </a:p>
        </p:txBody>
      </p:sp>
      <p:sp>
        <p:nvSpPr>
          <p:cNvPr id="30753" name="TextBox 5"/>
          <p:cNvSpPr txBox="1">
            <a:spLocks noChangeArrowheads="1"/>
          </p:cNvSpPr>
          <p:nvPr/>
        </p:nvSpPr>
        <p:spPr bwMode="auto">
          <a:xfrm>
            <a:off x="3851277" y="6165850"/>
            <a:ext cx="1025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Console</a:t>
            </a:r>
            <a:endParaRPr lang="zh-TW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619752" y="3336927"/>
            <a:ext cx="392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(1)</a:t>
            </a:r>
            <a:endParaRPr lang="zh-TW" altLang="en-US" sz="1400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619752" y="4418015"/>
            <a:ext cx="3921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(2)</a:t>
            </a:r>
            <a:endParaRPr lang="zh-TW" altLang="en-US" sz="1400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619752" y="2205040"/>
            <a:ext cx="392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(3)</a:t>
            </a:r>
            <a:endParaRPr lang="zh-TW" altLang="en-US" sz="1400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522538" y="5084765"/>
            <a:ext cx="393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/>
              <a:t>(4)</a:t>
            </a:r>
            <a:endParaRPr lang="zh-TW" altLang="en-US" sz="1400"/>
          </a:p>
        </p:txBody>
      </p:sp>
      <p:sp>
        <p:nvSpPr>
          <p:cNvPr id="33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/>
              <a:t>Basics of computers</a:t>
            </a:r>
          </a:p>
        </p:txBody>
      </p:sp>
      <p:sp>
        <p:nvSpPr>
          <p:cNvPr id="39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41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Casting, </a:t>
            </a:r>
            <a:r>
              <a:rPr lang="en-US" altLang="zh-TW" b="1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input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TW" b="1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print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and division</a:t>
            </a:r>
          </a:p>
        </p:txBody>
      </p:sp>
      <p:sp>
        <p:nvSpPr>
          <p:cNvPr id="43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Conditionals: the first example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44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45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Formatting a program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2" grpId="0" animBg="1"/>
      <p:bldP spid="35" grpId="0"/>
      <p:bldP spid="37" grpId="0"/>
      <p:bldP spid="38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Types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variable’s type is </a:t>
            </a:r>
            <a:r>
              <a:rPr lang="en-US" altLang="zh-TW" b="1" dirty="0" smtClean="0">
                <a:solidFill>
                  <a:srgbClr val="0070C0"/>
                </a:solidFill>
              </a:rPr>
              <a:t>automatically</a:t>
            </a:r>
            <a:r>
              <a:rPr lang="en-US" altLang="zh-TW" dirty="0" smtClean="0"/>
              <a:t> determined by Python according to the type of the initial value. </a:t>
            </a:r>
          </a:p>
          <a:p>
            <a:pPr lvl="1"/>
            <a:r>
              <a:rPr lang="en-US" altLang="zh-TW" dirty="0" smtClean="0"/>
              <a:t>In some other programming languages, the programmer must determine it. </a:t>
            </a:r>
          </a:p>
          <a:p>
            <a:pPr lvl="1"/>
            <a:r>
              <a:rPr lang="en-US" altLang="zh-TW" dirty="0" smtClean="0"/>
              <a:t>E.g., 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	</a:t>
            </a:r>
            <a:br>
              <a:rPr lang="en-US" altLang="zh-TW" dirty="0" smtClean="0"/>
            </a:br>
            <a:r>
              <a:rPr lang="en-US" altLang="zh-TW" dirty="0" smtClean="0"/>
              <a:t>makes </a:t>
            </a:r>
            <a:r>
              <a:rPr kumimoji="1" lang="en-US" altLang="zh-TW" b="1" spc="-150" dirty="0">
                <a:latin typeface="Courier New" pitchFamily="49" charset="0"/>
                <a:cs typeface="+mn-cs"/>
              </a:rPr>
              <a:t>num1</a:t>
            </a:r>
            <a:r>
              <a:rPr lang="en-US" altLang="zh-TW" dirty="0" smtClean="0"/>
              <a:t> an </a:t>
            </a:r>
            <a:r>
              <a:rPr lang="en-US" altLang="zh-TW" b="1" dirty="0" smtClean="0">
                <a:solidFill>
                  <a:srgbClr val="0070C0"/>
                </a:solidFill>
              </a:rPr>
              <a:t>integer</a:t>
            </a:r>
            <a:r>
              <a:rPr lang="en-US" altLang="zh-TW" dirty="0" smtClean="0"/>
              <a:t>, </a:t>
            </a:r>
            <a:r>
              <a:rPr kumimoji="1" lang="en-US" altLang="zh-TW" b="1" spc="-150" dirty="0">
                <a:latin typeface="Courier New" pitchFamily="49" charset="0"/>
                <a:cs typeface="+mn-cs"/>
              </a:rPr>
              <a:t>num2</a:t>
            </a:r>
            <a:r>
              <a:rPr lang="en-US" altLang="zh-TW" dirty="0" smtClean="0"/>
              <a:t> a </a:t>
            </a:r>
            <a:r>
              <a:rPr lang="en-US" altLang="zh-TW" b="1" dirty="0" smtClean="0">
                <a:solidFill>
                  <a:srgbClr val="0070C0"/>
                </a:solidFill>
              </a:rPr>
              <a:t>floating-point number</a:t>
            </a:r>
            <a:r>
              <a:rPr lang="en-US" altLang="zh-TW" dirty="0" smtClean="0"/>
              <a:t>, and </a:t>
            </a:r>
            <a:r>
              <a:rPr kumimoji="1" lang="en-US" altLang="zh-TW" b="1" spc="-150" dirty="0">
                <a:latin typeface="Courier New" pitchFamily="49" charset="0"/>
                <a:cs typeface="+mn-cs"/>
              </a:rPr>
              <a:t>str1</a:t>
            </a:r>
            <a:r>
              <a:rPr lang="en-US" altLang="zh-TW" dirty="0" smtClean="0"/>
              <a:t> a </a:t>
            </a:r>
            <a:r>
              <a:rPr lang="en-US" altLang="zh-TW" b="1" dirty="0" smtClean="0">
                <a:solidFill>
                  <a:srgbClr val="0070C0"/>
                </a:solidFill>
              </a:rPr>
              <a:t>string</a:t>
            </a:r>
            <a:r>
              <a:rPr lang="en-US" altLang="zh-TW" dirty="0" smtClean="0"/>
              <a:t>. </a:t>
            </a:r>
          </a:p>
          <a:p>
            <a:r>
              <a:rPr lang="en-US" altLang="zh-TW" dirty="0" smtClean="0"/>
              <a:t>These are the most important three types at this moment:</a:t>
            </a:r>
          </a:p>
          <a:p>
            <a:pPr lvl="1"/>
            <a:r>
              <a:rPr lang="en-US" altLang="zh-TW" dirty="0" smtClean="0"/>
              <a:t>An integer is an integer. </a:t>
            </a:r>
          </a:p>
          <a:p>
            <a:pPr lvl="1"/>
            <a:r>
              <a:rPr lang="en-US" altLang="zh-TW" dirty="0" smtClean="0"/>
              <a:t>A string is a sequence of characters. </a:t>
            </a:r>
          </a:p>
          <a:p>
            <a:pPr lvl="1"/>
            <a:r>
              <a:rPr lang="en-US" altLang="zh-TW" dirty="0" smtClean="0"/>
              <a:t>What is a floating-point number? 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4218" y="3140968"/>
            <a:ext cx="1330814" cy="83099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num1 = 13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num2 = 4.13</a:t>
            </a:r>
          </a:p>
          <a:p>
            <a:pPr marL="0" lvl="1" eaLnBrk="1" hangingPunct="1">
              <a:defRPr/>
            </a:pPr>
            <a:r>
              <a:rPr lang="en-US" altLang="zh-TW" sz="1600" b="1" spc="-150" dirty="0">
                <a:solidFill>
                  <a:schemeClr val="tx1"/>
                </a:solidFill>
                <a:latin typeface="Courier New" pitchFamily="49" charset="0"/>
              </a:rPr>
              <a:t>str1 = "52"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/>
              <a:t>Basics of computers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Casting, </a:t>
            </a:r>
            <a:r>
              <a:rPr lang="en-US" altLang="zh-TW" b="1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input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TW" b="1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print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and division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Conditionals: the first example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Formatting a program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Integers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1600202"/>
                <a:ext cx="6553423" cy="4924425"/>
              </a:xfrm>
            </p:spPr>
            <p:txBody>
              <a:bodyPr/>
              <a:lstStyle/>
              <a:p>
                <a:r>
                  <a:rPr lang="en-US" altLang="zh-TW" dirty="0" smtClean="0"/>
                  <a:t>A computer stores values in a </a:t>
                </a:r>
                <a:r>
                  <a:rPr lang="en-US" altLang="zh-TW" b="1" dirty="0" smtClean="0">
                    <a:solidFill>
                      <a:srgbClr val="0070C0"/>
                    </a:solidFill>
                  </a:rPr>
                  <a:t>binary system</a:t>
                </a:r>
                <a:r>
                  <a:rPr lang="en-US" altLang="zh-TW" dirty="0" smtClean="0"/>
                  <a:t>. </a:t>
                </a:r>
              </a:p>
              <a:p>
                <a:r>
                  <a:rPr lang="en-US" altLang="zh-TW" b="0" dirty="0" smtClean="0"/>
                  <a:t>A binary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altLang="zh-TW" dirty="0" smtClean="0"/>
                  <a:t> for all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 smtClean="0"/>
                  <a:t>, equals the decimal number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8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TW" dirty="0" smtClean="0"/>
                  <a:t> </a:t>
                </a:r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See the table at the right for a typical mapping.  </a:t>
                </a:r>
              </a:p>
              <a:p>
                <a:pPr lvl="1"/>
                <a:r>
                  <a:rPr lang="en-US" altLang="zh-TW" dirty="0" smtClean="0"/>
                  <a:t>With four </a:t>
                </a:r>
                <a:r>
                  <a:rPr lang="en-US" altLang="zh-TW" b="1" dirty="0" smtClean="0">
                    <a:solidFill>
                      <a:srgbClr val="0070C0"/>
                    </a:solidFill>
                  </a:rPr>
                  <a:t>bits</a:t>
                </a:r>
                <a:r>
                  <a:rPr lang="en-US" altLang="zh-TW" dirty="0" smtClean="0"/>
                  <a:t>, a binary variable may store 16 values. </a:t>
                </a:r>
              </a:p>
              <a:p>
                <a:r>
                  <a:rPr lang="en-US" altLang="zh-TW" dirty="0" smtClean="0"/>
                  <a:t>Today common lengths of an integer are 16 bits, 32 bits, 64 bits, 96 bits, 128 bits, etc. </a:t>
                </a:r>
              </a:p>
              <a:p>
                <a:pPr lvl="1"/>
                <a:r>
                  <a:rPr lang="en-US" altLang="zh-TW" dirty="0" smtClean="0"/>
                  <a:t>1 byte = 8 bits. </a:t>
                </a:r>
              </a:p>
              <a:p>
                <a:r>
                  <a:rPr lang="en-US" altLang="zh-TW" dirty="0" smtClean="0"/>
                  <a:t>In general, with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 smtClean="0"/>
                  <a:t> bits, a binary number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/>
                  <a:t> equals the decimal number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1600202"/>
                <a:ext cx="6553423" cy="4924425"/>
              </a:xfrm>
              <a:blipFill>
                <a:blip r:embed="rId3"/>
                <a:stretch>
                  <a:fillRect l="-837" t="-743" b="-13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318188"/>
              </p:ext>
            </p:extLst>
          </p:nvPr>
        </p:nvGraphicFramePr>
        <p:xfrm>
          <a:off x="6901120" y="1628800"/>
          <a:ext cx="199136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Decimal </a:t>
                      </a:r>
                    </a:p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Binary </a:t>
                      </a:r>
                    </a:p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0000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0001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0010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0011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0100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0101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1111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9575943"/>
                  </p:ext>
                </p:extLst>
              </p:nvPr>
            </p:nvGraphicFramePr>
            <p:xfrm>
              <a:off x="971600" y="2780928"/>
              <a:ext cx="1932224" cy="43776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83056">
                      <a:extLst>
                        <a:ext uri="{9D8B030D-6E8A-4147-A177-3AD203B41FA5}">
                          <a16:colId xmlns:a16="http://schemas.microsoft.com/office/drawing/2014/main" xmlns="" val="1691214388"/>
                        </a:ext>
                      </a:extLst>
                    </a:gridCol>
                    <a:gridCol w="483056">
                      <a:extLst>
                        <a:ext uri="{9D8B030D-6E8A-4147-A177-3AD203B41FA5}">
                          <a16:colId xmlns:a16="http://schemas.microsoft.com/office/drawing/2014/main" xmlns="" val="3170647752"/>
                        </a:ext>
                      </a:extLst>
                    </a:gridCol>
                    <a:gridCol w="483056">
                      <a:extLst>
                        <a:ext uri="{9D8B030D-6E8A-4147-A177-3AD203B41FA5}">
                          <a16:colId xmlns:a16="http://schemas.microsoft.com/office/drawing/2014/main" xmlns="" val="631964707"/>
                        </a:ext>
                      </a:extLst>
                    </a:gridCol>
                    <a:gridCol w="483056">
                      <a:extLst>
                        <a:ext uri="{9D8B030D-6E8A-4147-A177-3AD203B41FA5}">
                          <a16:colId xmlns:a16="http://schemas.microsoft.com/office/drawing/2014/main" xmlns="" val="3750495175"/>
                        </a:ext>
                      </a:extLst>
                    </a:gridCol>
                  </a:tblGrid>
                  <a:tr h="43776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604894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9575943"/>
                  </p:ext>
                </p:extLst>
              </p:nvPr>
            </p:nvGraphicFramePr>
            <p:xfrm>
              <a:off x="971600" y="2780928"/>
              <a:ext cx="1932224" cy="43776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83056">
                      <a:extLst>
                        <a:ext uri="{9D8B030D-6E8A-4147-A177-3AD203B41FA5}">
                          <a16:colId xmlns:a16="http://schemas.microsoft.com/office/drawing/2014/main" val="1691214388"/>
                        </a:ext>
                      </a:extLst>
                    </a:gridCol>
                    <a:gridCol w="483056">
                      <a:extLst>
                        <a:ext uri="{9D8B030D-6E8A-4147-A177-3AD203B41FA5}">
                          <a16:colId xmlns:a16="http://schemas.microsoft.com/office/drawing/2014/main" val="3170647752"/>
                        </a:ext>
                      </a:extLst>
                    </a:gridCol>
                    <a:gridCol w="483056">
                      <a:extLst>
                        <a:ext uri="{9D8B030D-6E8A-4147-A177-3AD203B41FA5}">
                          <a16:colId xmlns:a16="http://schemas.microsoft.com/office/drawing/2014/main" val="631964707"/>
                        </a:ext>
                      </a:extLst>
                    </a:gridCol>
                    <a:gridCol w="483056">
                      <a:extLst>
                        <a:ext uri="{9D8B030D-6E8A-4147-A177-3AD203B41FA5}">
                          <a16:colId xmlns:a16="http://schemas.microsoft.com/office/drawing/2014/main" val="3750495175"/>
                        </a:ext>
                      </a:extLst>
                    </a:gridCol>
                  </a:tblGrid>
                  <a:tr h="43776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00" t="-4110" r="-303750" b="-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797" t="-4110" r="-207595" b="-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250" t="-4110" r="-105000" b="-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5063" t="-4110" r="-6329" b="-54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04894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ight Arrow 5"/>
          <p:cNvSpPr/>
          <p:nvPr/>
        </p:nvSpPr>
        <p:spPr>
          <a:xfrm>
            <a:off x="3203848" y="2780928"/>
            <a:ext cx="648072" cy="43776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15793" y="2815146"/>
                <a:ext cx="23976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93" y="2815146"/>
                <a:ext cx="2397643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/>
              <a:t>Basics of computers</a:t>
            </a:r>
          </a:p>
        </p:txBody>
      </p:sp>
      <p:sp>
        <p:nvSpPr>
          <p:cNvPr id="9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Casting, </a:t>
            </a:r>
            <a:r>
              <a:rPr lang="en-US" altLang="zh-TW" b="1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input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TW" b="1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print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and division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Conditionals: the first example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Formatting a program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4" name="圖片 13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1" y="5446761"/>
            <a:ext cx="1028935" cy="360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Signed integers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1600202"/>
                <a:ext cx="6553423" cy="4924425"/>
              </a:xfrm>
            </p:spPr>
            <p:txBody>
              <a:bodyPr/>
              <a:lstStyle/>
              <a:p>
                <a:r>
                  <a:rPr lang="en-US" altLang="zh-TW" b="0" dirty="0" smtClean="0"/>
                  <a:t>Integers may be positive, zero, or negative. </a:t>
                </a:r>
              </a:p>
              <a:p>
                <a:r>
                  <a:rPr lang="en-US" altLang="zh-TW" dirty="0" smtClean="0"/>
                  <a:t>To represent negative numbers, we use </a:t>
                </a:r>
                <a:r>
                  <a:rPr lang="en-US" altLang="zh-TW" b="1" dirty="0" smtClean="0">
                    <a:solidFill>
                      <a:srgbClr val="0070C0"/>
                    </a:solidFill>
                  </a:rPr>
                  <a:t>the first bit </a:t>
                </a:r>
                <a:r>
                  <a:rPr lang="en-US" altLang="zh-TW" dirty="0" smtClean="0"/>
                  <a:t>to denote the </a:t>
                </a:r>
                <a:r>
                  <a:rPr lang="en-US" altLang="zh-TW" b="1" dirty="0" smtClean="0">
                    <a:solidFill>
                      <a:srgbClr val="0070C0"/>
                    </a:solidFill>
                  </a:rPr>
                  <a:t>sign</a:t>
                </a:r>
                <a:r>
                  <a:rPr lang="en-US" altLang="zh-TW" dirty="0" smtClean="0"/>
                  <a:t>. </a:t>
                </a:r>
                <a:endParaRPr lang="en-US" altLang="zh-TW" b="0" dirty="0" smtClean="0"/>
              </a:p>
              <a:p>
                <a:r>
                  <a:rPr lang="en-US" altLang="zh-TW" b="0" dirty="0" smtClean="0"/>
                  <a:t>A binary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/>
                  <a:t> equals the decimal number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 in one mapping system. </a:t>
                </a:r>
              </a:p>
              <a:p>
                <a:endParaRPr lang="en-US" altLang="zh-TW" dirty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1600202"/>
                <a:ext cx="6553423" cy="4924425"/>
              </a:xfrm>
              <a:blipFill>
                <a:blip r:embed="rId2"/>
                <a:stretch>
                  <a:fillRect l="-837" t="-7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027797"/>
              </p:ext>
            </p:extLst>
          </p:nvPr>
        </p:nvGraphicFramePr>
        <p:xfrm>
          <a:off x="6901120" y="1628800"/>
          <a:ext cx="199136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8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Decimal </a:t>
                      </a:r>
                    </a:p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Binary </a:t>
                      </a:r>
                    </a:p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0000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0001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0010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0011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–5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1101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–6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1110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4434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–7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Times New Roman" pitchFamily="18" charset="0"/>
                          <a:cs typeface="Times New Roman" pitchFamily="18" charset="0"/>
                        </a:rPr>
                        <a:t>1111</a:t>
                      </a:r>
                      <a:endParaRPr lang="zh-TW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8205189"/>
                  </p:ext>
                </p:extLst>
              </p:nvPr>
            </p:nvGraphicFramePr>
            <p:xfrm>
              <a:off x="729581" y="3495288"/>
              <a:ext cx="1932224" cy="43776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83056">
                      <a:extLst>
                        <a:ext uri="{9D8B030D-6E8A-4147-A177-3AD203B41FA5}">
                          <a16:colId xmlns:a16="http://schemas.microsoft.com/office/drawing/2014/main" xmlns="" val="1691214388"/>
                        </a:ext>
                      </a:extLst>
                    </a:gridCol>
                    <a:gridCol w="483056">
                      <a:extLst>
                        <a:ext uri="{9D8B030D-6E8A-4147-A177-3AD203B41FA5}">
                          <a16:colId xmlns:a16="http://schemas.microsoft.com/office/drawing/2014/main" xmlns="" val="3170647752"/>
                        </a:ext>
                      </a:extLst>
                    </a:gridCol>
                    <a:gridCol w="483056">
                      <a:extLst>
                        <a:ext uri="{9D8B030D-6E8A-4147-A177-3AD203B41FA5}">
                          <a16:colId xmlns:a16="http://schemas.microsoft.com/office/drawing/2014/main" xmlns="" val="631964707"/>
                        </a:ext>
                      </a:extLst>
                    </a:gridCol>
                    <a:gridCol w="483056">
                      <a:extLst>
                        <a:ext uri="{9D8B030D-6E8A-4147-A177-3AD203B41FA5}">
                          <a16:colId xmlns:a16="http://schemas.microsoft.com/office/drawing/2014/main" xmlns="" val="3750495175"/>
                        </a:ext>
                      </a:extLst>
                    </a:gridCol>
                  </a:tblGrid>
                  <a:tr h="43776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604894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8205189"/>
                  </p:ext>
                </p:extLst>
              </p:nvPr>
            </p:nvGraphicFramePr>
            <p:xfrm>
              <a:off x="729581" y="3495288"/>
              <a:ext cx="1932224" cy="43776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83056">
                      <a:extLst>
                        <a:ext uri="{9D8B030D-6E8A-4147-A177-3AD203B41FA5}">
                          <a16:colId xmlns:a16="http://schemas.microsoft.com/office/drawing/2014/main" val="1691214388"/>
                        </a:ext>
                      </a:extLst>
                    </a:gridCol>
                    <a:gridCol w="483056">
                      <a:extLst>
                        <a:ext uri="{9D8B030D-6E8A-4147-A177-3AD203B41FA5}">
                          <a16:colId xmlns:a16="http://schemas.microsoft.com/office/drawing/2014/main" val="3170647752"/>
                        </a:ext>
                      </a:extLst>
                    </a:gridCol>
                    <a:gridCol w="483056">
                      <a:extLst>
                        <a:ext uri="{9D8B030D-6E8A-4147-A177-3AD203B41FA5}">
                          <a16:colId xmlns:a16="http://schemas.microsoft.com/office/drawing/2014/main" val="631964707"/>
                        </a:ext>
                      </a:extLst>
                    </a:gridCol>
                    <a:gridCol w="483056">
                      <a:extLst>
                        <a:ext uri="{9D8B030D-6E8A-4147-A177-3AD203B41FA5}">
                          <a16:colId xmlns:a16="http://schemas.microsoft.com/office/drawing/2014/main" val="3750495175"/>
                        </a:ext>
                      </a:extLst>
                    </a:gridCol>
                  </a:tblGrid>
                  <a:tr h="43776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00" t="-2740" r="-303750" b="-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797" t="-2740" r="-207595" b="-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50" t="-2740" r="-105000" b="-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5063" t="-2740" r="-6329" b="-54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04894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ight Arrow 8"/>
          <p:cNvSpPr/>
          <p:nvPr/>
        </p:nvSpPr>
        <p:spPr>
          <a:xfrm>
            <a:off x="2961829" y="3495288"/>
            <a:ext cx="648072" cy="43776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673772" y="3529506"/>
                <a:ext cx="29144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772" y="3529506"/>
                <a:ext cx="29144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4"/>
          <p:cNvSpPr txBox="1">
            <a:spLocks/>
          </p:cNvSpPr>
          <p:nvPr/>
        </p:nvSpPr>
        <p:spPr bwMode="auto">
          <a:xfrm>
            <a:off x="2" y="0"/>
            <a:ext cx="30591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defRPr>
            </a:lvl9pPr>
          </a:lstStyle>
          <a:p>
            <a:pPr eaLnBrk="1" hangingPunct="1">
              <a:buNone/>
              <a:defRPr/>
            </a:pPr>
            <a:r>
              <a:rPr lang="en-US" altLang="zh-TW" sz="1200" b="1" dirty="0"/>
              <a:t>Basics of computers</a:t>
            </a:r>
          </a:p>
        </p:txBody>
      </p:sp>
      <p:sp>
        <p:nvSpPr>
          <p:cNvPr id="12" name="Footer Placeholder 4"/>
          <p:cNvSpPr txBox="1">
            <a:spLocks/>
          </p:cNvSpPr>
          <p:nvPr/>
        </p:nvSpPr>
        <p:spPr>
          <a:xfrm>
            <a:off x="3059115" y="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6084888" y="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Casting, </a:t>
            </a:r>
            <a:r>
              <a:rPr lang="en-US" altLang="zh-TW" b="1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input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TW" b="1" spc="-15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print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and division</a:t>
            </a:r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2" y="260350"/>
            <a:ext cx="3059113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Conditionals: the first example</a:t>
            </a: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3059115" y="260350"/>
            <a:ext cx="3025775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ctr" eaLnBrk="1" hangingPunct="1">
              <a:defRPr/>
            </a:pPr>
            <a:endParaRPr lang="en-US" altLang="zh-TW" b="1" spc="-150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新細明體" charset="-120"/>
              <a:cs typeface="Courier New" pitchFamily="49" charset="0"/>
            </a:endParaRPr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6084888" y="260350"/>
            <a:ext cx="3059112" cy="260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algn="r"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Formatting a program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charset="-120"/>
            </a:endParaRPr>
          </a:p>
        </p:txBody>
      </p:sp>
      <p:pic>
        <p:nvPicPr>
          <p:cNvPr id="17" name="圖片 16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1" y="5446761"/>
            <a:ext cx="1028935" cy="360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093296"/>
            <a:ext cx="1715121" cy="50400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9" y="6093296"/>
            <a:ext cx="66585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5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10633</TotalTime>
  <Words>3723</Words>
  <Application>Microsoft Office PowerPoint</Application>
  <PresentationFormat>如螢幕大小 (4:3)</PresentationFormat>
  <Paragraphs>906</Paragraphs>
  <Slides>45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5" baseType="lpstr">
      <vt:lpstr>微軟正黑體</vt:lpstr>
      <vt:lpstr>新細明體</vt:lpstr>
      <vt:lpstr>標楷體</vt:lpstr>
      <vt:lpstr>Arial</vt:lpstr>
      <vt:lpstr>Calibri</vt:lpstr>
      <vt:lpstr>Cambria Math</vt:lpstr>
      <vt:lpstr>Courier New</vt:lpstr>
      <vt:lpstr>Times New Roman</vt:lpstr>
      <vt:lpstr>Wingdings</vt:lpstr>
      <vt:lpstr>Office Theme</vt:lpstr>
      <vt:lpstr>Programming for Business Computing  Computers and Conditionals</vt:lpstr>
      <vt:lpstr>Outline</vt:lpstr>
      <vt:lpstr>Computers</vt:lpstr>
      <vt:lpstr>Programs</vt:lpstr>
      <vt:lpstr>Variables and values</vt:lpstr>
      <vt:lpstr>When we execute this program</vt:lpstr>
      <vt:lpstr>Types</vt:lpstr>
      <vt:lpstr>Integers</vt:lpstr>
      <vt:lpstr>Signed integers</vt:lpstr>
      <vt:lpstr>Integers in Python</vt:lpstr>
      <vt:lpstr>Floating-point numbers</vt:lpstr>
      <vt:lpstr>Floating-point numbers in Python</vt:lpstr>
      <vt:lpstr>Memory allocation</vt:lpstr>
      <vt:lpstr>Characters</vt:lpstr>
      <vt:lpstr>Characters</vt:lpstr>
      <vt:lpstr>Characters/strings in Python</vt:lpstr>
      <vt:lpstr>String operations in Python</vt:lpstr>
      <vt:lpstr>Non-English characters and symbols</vt:lpstr>
      <vt:lpstr>Outline</vt:lpstr>
      <vt:lpstr>Casting</vt:lpstr>
      <vt:lpstr>Casting</vt:lpstr>
      <vt:lpstr>Casting</vt:lpstr>
      <vt:lpstr>More about input</vt:lpstr>
      <vt:lpstr>More about input</vt:lpstr>
      <vt:lpstr>More about print</vt:lpstr>
      <vt:lpstr>More about print</vt:lpstr>
      <vt:lpstr>More about print</vt:lpstr>
      <vt:lpstr>More about print</vt:lpstr>
      <vt:lpstr>More about division</vt:lpstr>
      <vt:lpstr>Outline</vt:lpstr>
      <vt:lpstr>Conditionals</vt:lpstr>
      <vt:lpstr>The first example</vt:lpstr>
      <vt:lpstr>The first example</vt:lpstr>
      <vt:lpstr>The if statement</vt:lpstr>
      <vt:lpstr>Indention</vt:lpstr>
      <vt:lpstr>The if-else statement</vt:lpstr>
      <vt:lpstr>The if-else statement</vt:lpstr>
      <vt:lpstr>The if-else statement</vt:lpstr>
      <vt:lpstr>The comparison operators</vt:lpstr>
      <vt:lpstr>Outline</vt:lpstr>
      <vt:lpstr>Formatting a program</vt:lpstr>
      <vt:lpstr>Write spaces and empty lines</vt:lpstr>
      <vt:lpstr>Variable declaration</vt:lpstr>
      <vt:lpstr>Comments</vt:lpstr>
      <vt:lpstr>版權聲明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小傑</dc:creator>
  <cp:lastModifiedBy>user</cp:lastModifiedBy>
  <cp:revision>1357</cp:revision>
  <dcterms:created xsi:type="dcterms:W3CDTF">2005-01-26T13:58:59Z</dcterms:created>
  <dcterms:modified xsi:type="dcterms:W3CDTF">2018-10-27T07:12:55Z</dcterms:modified>
</cp:coreProperties>
</file>