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54"/>
  </p:notesMasterIdLst>
  <p:handoutMasterIdLst>
    <p:handoutMasterId r:id="rId55"/>
  </p:handoutMasterIdLst>
  <p:sldIdLst>
    <p:sldId id="256" r:id="rId2"/>
    <p:sldId id="492" r:id="rId3"/>
    <p:sldId id="543" r:id="rId4"/>
    <p:sldId id="544" r:id="rId5"/>
    <p:sldId id="546" r:id="rId6"/>
    <p:sldId id="545" r:id="rId7"/>
    <p:sldId id="547" r:id="rId8"/>
    <p:sldId id="549" r:id="rId9"/>
    <p:sldId id="548" r:id="rId10"/>
    <p:sldId id="54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2" r:id="rId20"/>
    <p:sldId id="503" r:id="rId21"/>
    <p:sldId id="504" r:id="rId22"/>
    <p:sldId id="505" r:id="rId23"/>
    <p:sldId id="506" r:id="rId24"/>
    <p:sldId id="550" r:id="rId25"/>
    <p:sldId id="507" r:id="rId26"/>
    <p:sldId id="551" r:id="rId27"/>
    <p:sldId id="508" r:id="rId28"/>
    <p:sldId id="509" r:id="rId29"/>
    <p:sldId id="518" r:id="rId30"/>
    <p:sldId id="519" r:id="rId31"/>
    <p:sldId id="520" r:id="rId32"/>
    <p:sldId id="552" r:id="rId33"/>
    <p:sldId id="554" r:id="rId34"/>
    <p:sldId id="555" r:id="rId35"/>
    <p:sldId id="559" r:id="rId36"/>
    <p:sldId id="556" r:id="rId37"/>
    <p:sldId id="557" r:id="rId38"/>
    <p:sldId id="524" r:id="rId39"/>
    <p:sldId id="561" r:id="rId40"/>
    <p:sldId id="526" r:id="rId41"/>
    <p:sldId id="527" r:id="rId42"/>
    <p:sldId id="562" r:id="rId43"/>
    <p:sldId id="563" r:id="rId44"/>
    <p:sldId id="529" r:id="rId45"/>
    <p:sldId id="564" r:id="rId46"/>
    <p:sldId id="536" r:id="rId47"/>
    <p:sldId id="565" r:id="rId48"/>
    <p:sldId id="566" r:id="rId49"/>
    <p:sldId id="567" r:id="rId50"/>
    <p:sldId id="568" r:id="rId51"/>
    <p:sldId id="531" r:id="rId52"/>
    <p:sldId id="570" r:id="rId5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49"/>
    <a:srgbClr val="FF0000"/>
    <a:srgbClr val="0A0C6A"/>
    <a:srgbClr val="1014B0"/>
    <a:srgbClr val="0000FF"/>
    <a:srgbClr val="005696"/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12"/>
  </p:normalViewPr>
  <p:slideViewPr>
    <p:cSldViewPr>
      <p:cViewPr varScale="1">
        <p:scale>
          <a:sx n="100" d="100"/>
          <a:sy n="100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2019/9/6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89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55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106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7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3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1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  <a:ea typeface="新細明體" charset="-120"/>
              </a:rPr>
              <a:t>Programming for Business Computing – Control</a:t>
            </a:r>
            <a:endParaRPr lang="en-US" altLang="zh-TW" sz="12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2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52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7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8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Conditionals and Iterations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371600" y="3200400"/>
            <a:ext cx="6400800" cy="2438400"/>
            <a:chOff x="2895600" y="3200400"/>
            <a:chExt cx="6400800" cy="2438400"/>
          </a:xfrm>
        </p:grpSpPr>
        <p:sp>
          <p:nvSpPr>
            <p:cNvPr id="27" name="Subtitle 2"/>
            <p:cNvSpPr txBox="1">
              <a:spLocks/>
            </p:cNvSpPr>
            <p:nvPr/>
          </p:nvSpPr>
          <p:spPr>
            <a:xfrm>
              <a:off x="2895600" y="3200400"/>
              <a:ext cx="6400800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Ling-</a:t>
              </a:r>
              <a:r>
                <a:rPr kumimoji="0" lang="en-US" altLang="zh-TW" sz="20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Chieh</a:t>
              </a: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 Kung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Department of Information Management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National Taiwan University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3863757" y="4983562"/>
              <a:ext cx="5044339" cy="461665"/>
              <a:chOff x="2555776" y="5978079"/>
              <a:chExt cx="5044339" cy="46166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566085" y="5978079"/>
                <a:ext cx="40340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defRPr/>
                </a:pPr>
                <a:r>
                  <a:rPr kumimoji="0" lang="en-US" altLang="zh-TW" sz="1200" b="1" dirty="0">
                    <a:ea typeface="標楷體" pitchFamily="65" charset="-120"/>
                  </a:rPr>
                  <a:t>【</a:t>
                </a:r>
                <a:r>
                  <a:rPr kumimoji="0" lang="zh-TW" altLang="en-US" sz="1200" b="1" dirty="0">
                    <a:ea typeface="標楷體" pitchFamily="65" charset="-120"/>
                  </a:rPr>
                  <a:t>本著作除另有註明外，採取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創用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CC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「姓名標示－非商業性－禁止改作分享」台灣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3.0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版</a:t>
                </a:r>
                <a:r>
                  <a:rPr kumimoji="0" lang="zh-TW" altLang="en-US" sz="1200" b="1" dirty="0">
                    <a:ea typeface="標楷體" pitchFamily="65" charset="-120"/>
                  </a:rPr>
                  <a:t>授權釋出</a:t>
                </a:r>
                <a:r>
                  <a:rPr kumimoji="0" lang="en-US" altLang="zh-TW" sz="1200" b="1" dirty="0">
                    <a:ea typeface="標楷體" pitchFamily="65" charset="-120"/>
                  </a:rPr>
                  <a:t>】</a:t>
                </a:r>
              </a:p>
            </p:txBody>
          </p:sp>
          <p:pic>
            <p:nvPicPr>
              <p:cNvPr id="30" name="圖片 29">
                <a:hlinkClick r:id="rId2"/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76" y="6021328"/>
                <a:ext cx="1028935" cy="360000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6" y="5949280"/>
            <a:ext cx="2411754" cy="6039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Preparations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Conditionals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</a:rPr>
              <a:t>if-else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Logical operators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Iterations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1"/>
            <a:ext cx="6192839" cy="3989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We use the </a:t>
            </a: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smtClean="0"/>
              <a:t> statement</a:t>
            </a:r>
            <a:r>
              <a:rPr lang="en-US" altLang="zh-TW" dirty="0"/>
              <a:t> </a:t>
            </a:r>
            <a:r>
              <a:rPr lang="en-US" altLang="zh-TW" dirty="0" smtClean="0"/>
              <a:t>to enter or skip a block.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</a:t>
            </a:r>
            <a:r>
              <a:rPr lang="en-US" altLang="zh-TW" dirty="0" smtClean="0"/>
              <a:t> returns a Boolean value.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kumimoji="1" lang="en-US" altLang="zh-TW" b="1" i="1" u="sng" spc="-151" dirty="0">
                <a:latin typeface="Courier New" pitchFamily="49" charset="0"/>
                <a:cs typeface="+mn-cs"/>
              </a:rPr>
              <a:t>statements</a:t>
            </a:r>
            <a:r>
              <a:rPr kumimoji="1" lang="en-US" altLang="zh-TW" dirty="0" smtClean="0"/>
              <a:t> in the </a:t>
            </a:r>
            <a:r>
              <a:rPr kumimoji="1" lang="en-US" altLang="zh-TW" b="1" spc="-151" dirty="0">
                <a:latin typeface="Courier New" pitchFamily="49" charset="0"/>
                <a:cs typeface="+mn-cs"/>
              </a:rPr>
              <a:t>if</a:t>
            </a:r>
            <a:r>
              <a:rPr kumimoji="1" lang="en-US" altLang="zh-TW" dirty="0" smtClean="0"/>
              <a:t> block are executed one by one if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</a:t>
            </a:r>
            <a:r>
              <a:rPr kumimoji="1" lang="en-US" altLang="zh-TW" dirty="0" smtClean="0"/>
              <a:t> is true. 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We may hope that conditional on whether the condition is true or false, we do different sets of statements.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This is done with the </a:t>
            </a: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statement.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Do </a:t>
            </a: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statements 1</a:t>
            </a:r>
            <a:r>
              <a:rPr lang="en-US" altLang="zh-TW" dirty="0" smtClean="0"/>
              <a:t> if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</a:t>
            </a:r>
            <a:r>
              <a:rPr lang="en-US" altLang="zh-TW" dirty="0" smtClean="0"/>
              <a:t> is true.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Do </a:t>
            </a: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statements 2</a:t>
            </a:r>
            <a:r>
              <a:rPr lang="en-US" altLang="zh-TW" dirty="0" smtClean="0"/>
              <a:t> if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</a:rPr>
              <a:t>condition</a:t>
            </a:r>
            <a:r>
              <a:rPr lang="en-US" altLang="zh-TW" dirty="0" smtClean="0"/>
              <a:t> is false.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An </a:t>
            </a:r>
            <a:r>
              <a:rPr kumimoji="1" lang="en-US" altLang="zh-TW" b="1" spc="-151" dirty="0">
                <a:latin typeface="Courier New" pitchFamily="49" charset="0"/>
                <a:cs typeface="+mn-cs"/>
              </a:rPr>
              <a:t>else</a:t>
            </a:r>
            <a:r>
              <a:rPr lang="en-US" altLang="zh-TW" dirty="0" smtClean="0"/>
              <a:t> must have an associated </a:t>
            </a:r>
            <a:r>
              <a:rPr kumimoji="1" lang="en-US" altLang="zh-TW" b="1" spc="-151" dirty="0">
                <a:latin typeface="Courier New" pitchFamily="49" charset="0"/>
                <a:cs typeface="+mn-cs"/>
              </a:rPr>
              <a:t>if</a:t>
            </a:r>
            <a:r>
              <a:rPr lang="en-US" altLang="zh-TW" dirty="0" smtClean="0"/>
              <a:t>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A block must be </a:t>
            </a:r>
            <a:r>
              <a:rPr lang="en-US" altLang="zh-TW" b="1" dirty="0" smtClean="0">
                <a:solidFill>
                  <a:srgbClr val="0070C0"/>
                </a:solidFill>
              </a:rPr>
              <a:t>nonempty</a:t>
            </a:r>
            <a:r>
              <a:rPr lang="en-US" altLang="zh-TW" dirty="0" smtClean="0"/>
              <a:t>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6" name="文字方塊 7"/>
          <p:cNvSpPr txBox="1"/>
          <p:nvPr/>
        </p:nvSpPr>
        <p:spPr bwMode="auto">
          <a:xfrm>
            <a:off x="6588130" y="1628780"/>
            <a:ext cx="2232025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</a:rPr>
              <a:t>condition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</a:rPr>
              <a:t>statements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88130" y="3311525"/>
            <a:ext cx="2232025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zh-TW" altLang="en-US" sz="1600" b="1" spc="-15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600" b="1" spc="-151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 1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 2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1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628775"/>
            <a:ext cx="8713788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Given two integers, how to print out the smaller one?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Example of the </a:t>
            </a:r>
            <a:r>
              <a:rPr lang="en-US" altLang="zh-TW" spc="-15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919594" y="2105971"/>
            <a:ext cx="3376255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num1 = </a:t>
            </a:r>
            <a:r>
              <a:rPr lang="pt-BR" altLang="zh-TW" sz="1600" b="1" spc="-151" dirty="0" err="1">
                <a:latin typeface="Courier New" pitchFamily="49" charset="0"/>
              </a:rPr>
              <a:t>int</a:t>
            </a:r>
            <a:r>
              <a:rPr lang="pt-BR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num2 = </a:t>
            </a:r>
            <a:r>
              <a:rPr lang="pt-BR" altLang="zh-TW" sz="1600" b="1" spc="-151" dirty="0" err="1">
                <a:latin typeface="Courier New" pitchFamily="49" charset="0"/>
              </a:rPr>
              <a:t>int</a:t>
            </a:r>
            <a:r>
              <a:rPr lang="pt-BR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min = num1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 num1 &gt; num2: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  min = num2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latin typeface="Courier New" pitchFamily="49" charset="0"/>
              </a:rPr>
              <a:t>print</a:t>
            </a:r>
            <a:r>
              <a:rPr lang="pt-BR" altLang="zh-TW" sz="1600" b="1" spc="-151" dirty="0">
                <a:latin typeface="Courier New" pitchFamily="49" charset="0"/>
              </a:rPr>
              <a:t>(min,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"is the smaller")</a:t>
            </a:r>
            <a:endParaRPr lang="pt-BR" altLang="zh-TW" sz="1600" b="1" spc="-151" dirty="0"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0831" y="1628775"/>
            <a:ext cx="5834063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An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smtClean="0"/>
              <a:t> or an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 can be </a:t>
            </a:r>
            <a:r>
              <a:rPr lang="en-US" altLang="zh-TW" b="1" dirty="0" smtClean="0">
                <a:solidFill>
                  <a:srgbClr val="0070C0"/>
                </a:solidFill>
              </a:rPr>
              <a:t>nested</a:t>
            </a:r>
            <a:r>
              <a:rPr lang="en-US" altLang="zh-TW" dirty="0" smtClean="0"/>
              <a:t> in an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block.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In this example, if both conditions are true,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statements A</a:t>
            </a:r>
            <a:r>
              <a:rPr lang="en-US" altLang="zh-TW" b="1" u="sng" dirty="0" smtClean="0"/>
              <a:t> </a:t>
            </a:r>
            <a:r>
              <a:rPr lang="en-US" altLang="zh-TW" dirty="0" smtClean="0"/>
              <a:t>will be executed.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If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 1</a:t>
            </a:r>
            <a:r>
              <a:rPr lang="en-US" altLang="zh-TW" dirty="0" smtClean="0"/>
              <a:t> is true but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 2</a:t>
            </a:r>
            <a:r>
              <a:rPr lang="en-US" altLang="zh-TW" dirty="0" smtClean="0"/>
              <a:t> is false,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statements B</a:t>
            </a:r>
            <a:r>
              <a:rPr lang="en-US" altLang="zh-TW" dirty="0" smtClean="0"/>
              <a:t> will be executed.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If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 1</a:t>
            </a:r>
            <a:r>
              <a:rPr lang="en-US" altLang="zh-TW" dirty="0" smtClean="0"/>
              <a:t> is false, </a:t>
            </a:r>
            <a:r>
              <a:rPr kumimoji="1" lang="en-US" altLang="zh-TW" b="1" i="1" u="sng" spc="-151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statements C</a:t>
            </a:r>
            <a:r>
              <a:rPr lang="en-US" altLang="zh-TW" dirty="0" smtClean="0"/>
              <a:t> will be </a:t>
            </a:r>
            <a:r>
              <a:rPr lang="en-US" altLang="zh-TW" dirty="0"/>
              <a:t>executed.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An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smtClean="0"/>
              <a:t> or an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 can be nested in an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spc="300" dirty="0"/>
              <a:t> </a:t>
            </a:r>
            <a:r>
              <a:rPr lang="en-US" altLang="zh-TW" dirty="0" smtClean="0"/>
              <a:t>block.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We may do this for any level of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smtClean="0"/>
              <a:t> or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Nested </a:t>
            </a:r>
            <a:r>
              <a:rPr lang="en-US" altLang="zh-TW" spc="-15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300793" y="1700217"/>
            <a:ext cx="2230437" cy="16435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dirty="0">
                <a:latin typeface="Courier New" pitchFamily="49" charset="0"/>
              </a:rPr>
              <a:t>if </a:t>
            </a:r>
            <a:r>
              <a:rPr lang="en-US" altLang="zh-TW" sz="1600" b="1" i="1" u="sng" dirty="0">
                <a:latin typeface="Courier New" pitchFamily="49" charset="0"/>
              </a:rPr>
              <a:t>condition 1</a:t>
            </a:r>
            <a:r>
              <a:rPr lang="en-US" altLang="zh-TW" sz="16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if </a:t>
            </a:r>
            <a:r>
              <a:rPr lang="en-US" altLang="zh-TW" sz="1600" b="1" i="1" u="sng" dirty="0">
                <a:latin typeface="Courier New" pitchFamily="49" charset="0"/>
              </a:rPr>
              <a:t>condition 2</a:t>
            </a:r>
            <a:r>
              <a:rPr lang="en-US" altLang="zh-TW" sz="16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  </a:t>
            </a:r>
            <a:r>
              <a:rPr lang="en-US" altLang="zh-TW" sz="1600" b="1" i="1" u="sng" dirty="0">
                <a:latin typeface="Courier New" pitchFamily="49" charset="0"/>
              </a:rPr>
              <a:t>statements A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  </a:t>
            </a:r>
            <a:r>
              <a:rPr lang="en-US" altLang="zh-TW" sz="1600" b="1" i="1" u="sng" dirty="0">
                <a:latin typeface="Courier New" pitchFamily="49" charset="0"/>
              </a:rPr>
              <a:t>statements B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</a:t>
            </a:r>
            <a:r>
              <a:rPr lang="en-US" altLang="zh-TW" sz="1600" b="1" i="1" u="sng" dirty="0">
                <a:latin typeface="Courier New" pitchFamily="49" charset="0"/>
              </a:rPr>
              <a:t>statements C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2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0831" y="1628775"/>
            <a:ext cx="4681215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Given three integers, how to find the smallest one?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Nested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zh-TW" dirty="0" smtClean="0"/>
              <a:t> helps: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Some questions: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What will happen if there are multiple smallest values?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Are there better implementations?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Example of nested </a:t>
            </a:r>
            <a:r>
              <a:rPr lang="en-US" altLang="zh-TW" spc="-15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/>
              <a:t> statements</a:t>
            </a:r>
            <a:endParaRPr lang="en-US" altLang="zh-TW" dirty="0" smtClean="0"/>
          </a:p>
        </p:txBody>
      </p:sp>
      <p:sp>
        <p:nvSpPr>
          <p:cNvPr id="8" name="文字方塊 4"/>
          <p:cNvSpPr txBox="1"/>
          <p:nvPr/>
        </p:nvSpPr>
        <p:spPr>
          <a:xfrm>
            <a:off x="5048256" y="1706569"/>
            <a:ext cx="3340173" cy="31947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b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c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&lt;= b: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 a &lt;= 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print(a, "is the smallest")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print(c, "is the smallest")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b &lt;= 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print(b, "is the smallest")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print(c, "is the smallest")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5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Two different implementations</a:t>
            </a:r>
          </a:p>
        </p:txBody>
      </p:sp>
      <p:sp>
        <p:nvSpPr>
          <p:cNvPr id="8" name="文字方塊 4"/>
          <p:cNvSpPr txBox="1"/>
          <p:nvPr/>
        </p:nvSpPr>
        <p:spPr>
          <a:xfrm>
            <a:off x="755577" y="1757599"/>
            <a:ext cx="3168352" cy="27515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min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&lt;= b: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a &lt;= 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min = 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min =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b &lt;= 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min = 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min =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print(min, "is the smallest")</a:t>
            </a:r>
          </a:p>
        </p:txBody>
      </p:sp>
      <p:sp>
        <p:nvSpPr>
          <p:cNvPr id="10" name="文字方塊 4"/>
          <p:cNvSpPr txBox="1"/>
          <p:nvPr/>
        </p:nvSpPr>
        <p:spPr>
          <a:xfrm>
            <a:off x="4716469" y="1757599"/>
            <a:ext cx="3291593" cy="18651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min =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&lt;= b: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a &lt;= 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min = 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b &lt;= c: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min = 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print(min, "is the smallest")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ternary </a:t>
            </a:r>
            <a:r>
              <a:rPr lang="en-US" altLang="zh-TW" dirty="0" smtClean="0"/>
              <a:t>if operator</a:t>
            </a:r>
            <a:endParaRPr lang="en-US" altLang="zh-TW" spc="-151" dirty="0">
              <a:latin typeface="Courier New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891" lvl="1" indent="-342891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many cases, what to do after an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zh-TW" dirty="0" smtClean="0"/>
              <a:t> selection is simple. </a:t>
            </a:r>
          </a:p>
          <a:p>
            <a:pPr marL="342891" lvl="1" indent="-342891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0070C0"/>
                </a:solidFill>
              </a:rPr>
              <a:t>ternary if operator </a:t>
            </a:r>
            <a:r>
              <a:rPr lang="en-US" altLang="zh-TW" dirty="0"/>
              <a:t>c</a:t>
            </a:r>
            <a:r>
              <a:rPr lang="en-US" altLang="zh-TW" dirty="0" smtClean="0"/>
              <a:t>an be helpful in this case. </a:t>
            </a:r>
          </a:p>
          <a:p>
            <a:pPr marL="342891" lvl="1" indent="-342891"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zh-TW" dirty="0" smtClean="0"/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If </a:t>
            </a:r>
            <a:r>
              <a:rPr lang="en-US" altLang="zh-TW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TW" dirty="0" smtClean="0"/>
              <a:t> is true, do </a:t>
            </a:r>
            <a:r>
              <a:rPr lang="en-US" altLang="zh-TW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altLang="zh-TW" b="1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 smtClean="0"/>
              <a:t>; otherwise, </a:t>
            </a:r>
            <a:r>
              <a:rPr lang="en-US" altLang="zh-TW" b="1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B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pPr marL="342891" lvl="1" indent="-342891"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marL="342891" lvl="1" indent="-342891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Let’s modify the previous example:</a:t>
            </a:r>
          </a:p>
        </p:txBody>
      </p:sp>
      <p:sp>
        <p:nvSpPr>
          <p:cNvPr id="8" name="文字方塊 4"/>
          <p:cNvSpPr txBox="1"/>
          <p:nvPr/>
        </p:nvSpPr>
        <p:spPr>
          <a:xfrm>
            <a:off x="1993890" y="2528252"/>
            <a:ext cx="5227663" cy="3139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i="1" u="sng" dirty="0">
                <a:latin typeface="Courier New" pitchFamily="49" charset="0"/>
              </a:rPr>
              <a:t>operation A</a:t>
            </a:r>
            <a:r>
              <a:rPr lang="en-US" altLang="zh-TW" sz="1600" dirty="0"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altLang="zh-TW" sz="1600" b="1" i="1" u="sng" dirty="0">
                <a:latin typeface="Courier New" pitchFamily="49" charset="0"/>
              </a:rPr>
              <a:t>condition</a:t>
            </a: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</a:rPr>
              <a:t>operation</a:t>
            </a:r>
            <a:r>
              <a:rPr lang="en-US" altLang="zh-TW" sz="1600" b="1" i="1" u="sng" dirty="0">
                <a:latin typeface="Courier New" pitchFamily="49" charset="0"/>
              </a:rPr>
              <a:t> B</a:t>
            </a:r>
          </a:p>
        </p:txBody>
      </p:sp>
      <p:sp>
        <p:nvSpPr>
          <p:cNvPr id="9" name="文字方塊 4"/>
          <p:cNvSpPr txBox="1"/>
          <p:nvPr/>
        </p:nvSpPr>
        <p:spPr>
          <a:xfrm>
            <a:off x="4572000" y="3884617"/>
            <a:ext cx="2952328" cy="9787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 a &lt;= b: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min = a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a &lt;= c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min = b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b &lt;= c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c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72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ternary </a:t>
            </a:r>
            <a:r>
              <a:rPr lang="en-US" altLang="zh-TW" dirty="0" smtClean="0"/>
              <a:t>if operator</a:t>
            </a:r>
            <a:endParaRPr lang="en-US" altLang="zh-TW" spc="-151" dirty="0">
              <a:latin typeface="Courier New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rgbClr val="0070C0"/>
                </a:solidFill>
              </a:rPr>
              <a:t>Parentheses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are helpful</a:t>
            </a:r>
            <a:r>
              <a:rPr lang="en-US" altLang="zh-TW" dirty="0" smtClean="0"/>
              <a:t> (though not needed): </a:t>
            </a:r>
          </a:p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r>
              <a:rPr lang="en-US" altLang="zh-TW" dirty="0" smtClean="0"/>
              <a:t>Ternary if operators can also be nested (but </a:t>
            </a:r>
            <a:r>
              <a:rPr lang="en-US" altLang="zh-TW" b="1" dirty="0" smtClean="0">
                <a:solidFill>
                  <a:srgbClr val="0070C0"/>
                </a:solidFill>
              </a:rPr>
              <a:t>not suggested</a:t>
            </a:r>
            <a:r>
              <a:rPr lang="en-US" altLang="zh-TW" dirty="0" smtClean="0"/>
              <a:t>):</a:t>
            </a:r>
          </a:p>
          <a:p>
            <a:pPr marL="342891" lvl="1" indent="-342891" eaLnBrk="1" hangingPunct="1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sp>
        <p:nvSpPr>
          <p:cNvPr id="11" name="文字方塊 4"/>
          <p:cNvSpPr txBox="1"/>
          <p:nvPr/>
        </p:nvSpPr>
        <p:spPr>
          <a:xfrm>
            <a:off x="3120555" y="2183182"/>
            <a:ext cx="3118916" cy="9787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 a &lt;= b: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min = a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(a &lt;= c)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min = b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(b &lt;= c)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c</a:t>
            </a:r>
          </a:p>
        </p:txBody>
      </p:sp>
      <p:sp>
        <p:nvSpPr>
          <p:cNvPr id="12" name="文字方塊 4"/>
          <p:cNvSpPr txBox="1"/>
          <p:nvPr/>
        </p:nvSpPr>
        <p:spPr>
          <a:xfrm>
            <a:off x="1331640" y="3989672"/>
            <a:ext cx="6696744" cy="3139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min = (a if a &lt;= c else c)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latin typeface="Courier New" pitchFamily="49" charset="0"/>
              </a:rPr>
              <a:t> a &lt;= b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latin typeface="Courier New" pitchFamily="49" charset="0"/>
              </a:rPr>
              <a:t> (a if b &lt;= c else c)</a:t>
            </a:r>
          </a:p>
        </p:txBody>
      </p:sp>
      <p:sp>
        <p:nvSpPr>
          <p:cNvPr id="13" name="文字方塊 4"/>
          <p:cNvSpPr txBox="1"/>
          <p:nvPr/>
        </p:nvSpPr>
        <p:spPr>
          <a:xfrm>
            <a:off x="1178047" y="4486166"/>
            <a:ext cx="7003935" cy="3139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min = (a if a &lt;= c else c)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latin typeface="Courier New" pitchFamily="49" charset="0"/>
              </a:rPr>
              <a:t> (a &lt;= b)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1" dirty="0">
                <a:latin typeface="Courier New" pitchFamily="49" charset="0"/>
              </a:rPr>
              <a:t> ((a if b &lt;= c else c))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35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Indention matters</a:t>
            </a:r>
            <a:endParaRPr lang="en-US" altLang="zh-TW" spc="-151" dirty="0"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600201"/>
            <a:ext cx="8713788" cy="39893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What does the following two problems mean?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</a:t>
            </a:r>
            <a:r>
              <a:rPr lang="en-US" altLang="zh-TW" dirty="0"/>
              <a:t>Python,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else</a:t>
            </a:r>
            <a:r>
              <a:rPr lang="en-US" altLang="zh-TW" spc="300" dirty="0"/>
              <a:t> </a:t>
            </a:r>
            <a:r>
              <a:rPr lang="en-US" altLang="zh-TW" dirty="0"/>
              <a:t>will only be paired to the </a:t>
            </a:r>
            <a:r>
              <a:rPr lang="en-US" altLang="zh-TW" b="1" spc="-151" dirty="0">
                <a:latin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at the same level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395542" y="2204869"/>
            <a:ext cx="4103687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==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b ==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print("a and b are both ten.\n")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print("a is not ten.\n")</a:t>
            </a:r>
          </a:p>
        </p:txBody>
      </p:sp>
      <p:sp>
        <p:nvSpPr>
          <p:cNvPr id="6" name="文字方塊 4"/>
          <p:cNvSpPr txBox="1"/>
          <p:nvPr/>
        </p:nvSpPr>
        <p:spPr>
          <a:xfrm>
            <a:off x="4609735" y="2206538"/>
            <a:ext cx="4103687" cy="13234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==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b ==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print("a and b are both ten.\n")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else: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print("a is not ten.\n")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2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1" dirty="0">
                <a:latin typeface="Courier New" pitchFamily="49" charset="0"/>
              </a:rPr>
              <a:t>else-if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0831" y="1600200"/>
            <a:ext cx="5184775" cy="46370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if-else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 allows us to respond to one condition.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When we want to respond to more than one condition, we may put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if-else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 in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else</a:t>
            </a:r>
            <a:r>
              <a:rPr lang="en-US" altLang="zh-TW" spc="300" dirty="0"/>
              <a:t> </a:t>
            </a:r>
            <a:r>
              <a:rPr lang="en-US" altLang="zh-TW" dirty="0" smtClean="0"/>
              <a:t>block: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For this situation, people typically combine the second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behind </a:t>
            </a:r>
            <a:r>
              <a:rPr lang="en-US" altLang="zh-TW" b="1" spc="-151" dirty="0">
                <a:latin typeface="Courier New" pitchFamily="49" charset="0"/>
              </a:rPr>
              <a:t>else</a:t>
            </a:r>
            <a:r>
              <a:rPr lang="en-US" altLang="zh-TW" dirty="0" smtClean="0"/>
              <a:t> to create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else-if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statement: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53088" y="1624014"/>
            <a:ext cx="2590800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print("a &lt; 10.")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if a &gt;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print("a &gt; 10.")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else: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print("a == 10.")</a:t>
            </a:r>
          </a:p>
        </p:txBody>
      </p:sp>
      <p:sp>
        <p:nvSpPr>
          <p:cNvPr id="7" name="文字方塊 4"/>
          <p:cNvSpPr txBox="1"/>
          <p:nvPr/>
        </p:nvSpPr>
        <p:spPr>
          <a:xfrm>
            <a:off x="5653088" y="4019551"/>
            <a:ext cx="25908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print("a &lt; 10.")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elif</a:t>
            </a:r>
            <a:r>
              <a:rPr lang="en-US" altLang="zh-TW" sz="1600" b="1" spc="-151" dirty="0">
                <a:latin typeface="Courier New" pitchFamily="49" charset="0"/>
              </a:rPr>
              <a:t> a &gt; 10: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print("a &gt; 10.")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print("a == 10.")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57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Preparations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The Boolean data type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Assignment and comparison operators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Conditionals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Iterations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0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1" dirty="0">
                <a:latin typeface="Courier New" pitchFamily="49" charset="0"/>
              </a:rPr>
              <a:t>else-if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0831" y="1600200"/>
            <a:ext cx="5184775" cy="46370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else-if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 is generated by using two nested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if-else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 is logically fine if we do not use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else-if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However, if we want to respond to many conditions, using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else-if</a:t>
            </a:r>
            <a:r>
              <a:rPr lang="en-US" altLang="zh-TW" spc="300" dirty="0"/>
              <a:t> </a:t>
            </a:r>
            <a:r>
              <a:rPr lang="en-US" altLang="zh-TW" dirty="0" smtClean="0"/>
              <a:t>greatly enhances the </a:t>
            </a:r>
            <a:r>
              <a:rPr lang="en-US" altLang="zh-TW" b="1" dirty="0" smtClean="0">
                <a:solidFill>
                  <a:srgbClr val="0070C0"/>
                </a:solidFill>
              </a:rPr>
              <a:t>readability</a:t>
            </a:r>
            <a:r>
              <a:rPr lang="en-US" altLang="zh-TW" dirty="0" smtClean="0"/>
              <a:t> of our program.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651501" y="1628775"/>
            <a:ext cx="2305051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month ==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print("31 days")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elif</a:t>
            </a:r>
            <a:r>
              <a:rPr lang="en-US" altLang="zh-TW" sz="1600" b="1" spc="-151" dirty="0">
                <a:latin typeface="Courier New" pitchFamily="49" charset="0"/>
              </a:rPr>
              <a:t> month == 2: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print("28 days")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elif</a:t>
            </a:r>
            <a:r>
              <a:rPr lang="en-US" altLang="zh-TW" sz="1600" b="1" spc="-151" dirty="0">
                <a:latin typeface="Courier New" pitchFamily="49" charset="0"/>
              </a:rPr>
              <a:t> month == 3: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print("31 days")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elif</a:t>
            </a:r>
            <a:r>
              <a:rPr lang="en-US" altLang="zh-TW" sz="1600" b="1" spc="-151" dirty="0">
                <a:latin typeface="Courier New" pitchFamily="49" charset="0"/>
              </a:rPr>
              <a:t> month == 4: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print("30 days")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elif</a:t>
            </a:r>
            <a:r>
              <a:rPr lang="en-US" altLang="zh-TW" sz="1600" b="1" spc="-151" dirty="0">
                <a:latin typeface="Courier New" pitchFamily="49" charset="0"/>
              </a:rPr>
              <a:t> month == 5: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print("31 days")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elif</a:t>
            </a:r>
            <a:r>
              <a:rPr lang="en-US" altLang="zh-TW" sz="1600" b="1" spc="-151" dirty="0">
                <a:latin typeface="Courier New" pitchFamily="49" charset="0"/>
              </a:rPr>
              <a:t> month == 11: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print("30 days")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print("31 days")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17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Preprocessors and namespaces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Conditionals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if-else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Logical operators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Iterations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Logical operators</a:t>
            </a:r>
            <a:endParaRPr lang="zh-TW" altLang="en-US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some cases, the condition for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 is complicated.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If I am hungry </a:t>
            </a:r>
            <a:r>
              <a:rPr lang="en-US" altLang="zh-TW" b="1" dirty="0" smtClean="0">
                <a:solidFill>
                  <a:srgbClr val="0070C0"/>
                </a:solidFill>
              </a:rPr>
              <a:t>and</a:t>
            </a:r>
            <a:r>
              <a:rPr lang="en-US" altLang="zh-TW" dirty="0" smtClean="0"/>
              <a:t> I have money, I will buy myself a meal.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If I am not hungry </a:t>
            </a:r>
            <a:r>
              <a:rPr lang="en-US" altLang="zh-TW" b="1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I have no money, I will not buy myself a meal. 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We may use </a:t>
            </a:r>
            <a:r>
              <a:rPr lang="en-US" altLang="zh-TW" b="1" dirty="0" smtClean="0">
                <a:solidFill>
                  <a:srgbClr val="0070C0"/>
                </a:solidFill>
              </a:rPr>
              <a:t>logical operators </a:t>
            </a:r>
            <a:r>
              <a:rPr lang="en-US" altLang="zh-TW" dirty="0" smtClean="0"/>
              <a:t>to combine multiple conditions.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We have three logica</a:t>
            </a:r>
            <a:r>
              <a:rPr lang="en-US" altLang="zh-TW" dirty="0"/>
              <a:t>l</a:t>
            </a:r>
            <a:r>
              <a:rPr lang="en-US" altLang="zh-TW" dirty="0" smtClean="0"/>
              <a:t> operators: </a:t>
            </a:r>
            <a:r>
              <a:rPr lang="en-US" altLang="zh-TW" b="1" spc="-151" dirty="0">
                <a:latin typeface="Courier New" pitchFamily="49" charset="0"/>
              </a:rPr>
              <a:t>and</a:t>
            </a:r>
            <a:r>
              <a:rPr lang="en-US" altLang="zh-TW" dirty="0" smtClean="0"/>
              <a:t>, </a:t>
            </a:r>
            <a:r>
              <a:rPr lang="en-US" altLang="zh-TW" b="1" spc="-151" dirty="0">
                <a:latin typeface="Courier New" pitchFamily="49" charset="0"/>
              </a:rPr>
              <a:t>or</a:t>
            </a:r>
            <a:r>
              <a:rPr lang="en-US" altLang="zh-TW" dirty="0" smtClean="0"/>
              <a:t>, and </a:t>
            </a:r>
            <a:r>
              <a:rPr lang="en-US" altLang="zh-TW" b="1" spc="-151" dirty="0">
                <a:latin typeface="Courier New" pitchFamily="49" charset="0"/>
              </a:rPr>
              <a:t>not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There is a </a:t>
            </a:r>
            <a:r>
              <a:rPr lang="en-US" altLang="zh-TW" b="1" dirty="0">
                <a:solidFill>
                  <a:srgbClr val="0070C0"/>
                </a:solidFill>
              </a:rPr>
              <a:t>precedence</a:t>
            </a:r>
            <a:r>
              <a:rPr lang="en-US" altLang="zh-TW" dirty="0"/>
              <a:t> rule for operators.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/>
              <a:t>You may find the rule in the textbook.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/>
              <a:t>You do not need to memorize them: Just use </a:t>
            </a:r>
            <a:r>
              <a:rPr lang="en-US" altLang="zh-TW" b="1" dirty="0">
                <a:solidFill>
                  <a:srgbClr val="0070C0"/>
                </a:solidFill>
              </a:rPr>
              <a:t>parentheses</a:t>
            </a:r>
            <a:r>
              <a:rPr lang="en-US" altLang="zh-TW" dirty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7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Logical operators: 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“and” operator operates on </a:t>
            </a:r>
            <a:r>
              <a:rPr lang="en-US" altLang="zh-TW" b="1" dirty="0" smtClean="0">
                <a:solidFill>
                  <a:srgbClr val="0070C0"/>
                </a:solidFill>
              </a:rPr>
              <a:t>two conditions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 returns true if </a:t>
            </a:r>
            <a:r>
              <a:rPr lang="en-US" altLang="zh-TW" b="1" dirty="0" smtClean="0">
                <a:solidFill>
                  <a:srgbClr val="0070C0"/>
                </a:solidFill>
              </a:rPr>
              <a:t>both</a:t>
            </a:r>
            <a:r>
              <a:rPr lang="en-US" altLang="zh-TW" dirty="0" smtClean="0"/>
              <a:t> conditions are true. Otherwise it returns false.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(3 &gt; 2) and (2 &gt; 3)</a:t>
            </a:r>
            <a:r>
              <a:rPr lang="en-US" altLang="zh-TW" dirty="0" smtClean="0"/>
              <a:t> returns </a:t>
            </a:r>
            <a:r>
              <a:rPr lang="en-US" altLang="zh-TW" b="1" spc="-151" dirty="0">
                <a:latin typeface="Courier New" pitchFamily="49" charset="0"/>
              </a:rPr>
              <a:t>false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(3 &gt; 2) and (2 &gt; 1)</a:t>
            </a:r>
            <a:r>
              <a:rPr lang="en-US" altLang="zh-TW" dirty="0" smtClean="0"/>
              <a:t> returns </a:t>
            </a:r>
            <a:r>
              <a:rPr lang="en-US" altLang="zh-TW" b="1" spc="-151" dirty="0">
                <a:latin typeface="Courier New" pitchFamily="49" charset="0"/>
              </a:rPr>
              <a:t>true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When we use it in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statement, the grammar is: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843737" y="3770030"/>
            <a:ext cx="3456533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condition 1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condition 2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2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Logical operators: 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As an example: 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TW" dirty="0" smtClean="0"/>
          </a:p>
        </p:txBody>
      </p:sp>
      <p:sp>
        <p:nvSpPr>
          <p:cNvPr id="9" name="文字方塊 5"/>
          <p:cNvSpPr txBox="1"/>
          <p:nvPr/>
        </p:nvSpPr>
        <p:spPr>
          <a:xfrm>
            <a:off x="2775707" y="2132860"/>
            <a:ext cx="3664024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c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 b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TW" sz="1600" b="1" spc="-151" dirty="0">
                <a:latin typeface="Courier New" pitchFamily="49" charset="0"/>
              </a:rPr>
              <a:t> b &lt; c: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in between a and c")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outside a and c")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Logical </a:t>
            </a:r>
            <a:r>
              <a:rPr lang="en-US" altLang="zh-TW" dirty="0" smtClean="0"/>
              <a:t>operators: 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An “and” operation can replace a nested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TW" dirty="0" smtClean="0"/>
          </a:p>
        </p:txBody>
      </p:sp>
      <p:sp>
        <p:nvSpPr>
          <p:cNvPr id="12" name="文字方塊 5"/>
          <p:cNvSpPr txBox="1"/>
          <p:nvPr/>
        </p:nvSpPr>
        <p:spPr>
          <a:xfrm>
            <a:off x="763960" y="2132860"/>
            <a:ext cx="3664024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c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 b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and b &lt; c: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in between a and c")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outside a and c")</a:t>
            </a:r>
          </a:p>
        </p:txBody>
      </p:sp>
      <p:sp>
        <p:nvSpPr>
          <p:cNvPr id="13" name="文字方塊 5"/>
          <p:cNvSpPr txBox="1"/>
          <p:nvPr/>
        </p:nvSpPr>
        <p:spPr>
          <a:xfrm>
            <a:off x="4572000" y="2132857"/>
            <a:ext cx="3888432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c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a &lt; b: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 b &lt; c: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print("b is in between a and c")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outside a and c")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5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Logical </a:t>
            </a:r>
            <a:r>
              <a:rPr lang="en-US" altLang="zh-TW" dirty="0" smtClean="0"/>
              <a:t>operators: 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Sometimes conditions may </a:t>
            </a:r>
            <a:r>
              <a:rPr lang="en-US" altLang="zh-TW" dirty="0"/>
              <a:t>be combined </a:t>
            </a:r>
            <a:r>
              <a:rPr lang="en-US" altLang="zh-TW" dirty="0" smtClean="0"/>
              <a:t>without a logical operator: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Nevertheless, avoid weird expressions (unless you know what you are doing):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Each condition must be complete by itself: </a:t>
            </a:r>
            <a:endParaRPr lang="en-US" altLang="zh-TW" dirty="0"/>
          </a:p>
        </p:txBody>
      </p:sp>
      <p:sp>
        <p:nvSpPr>
          <p:cNvPr id="10" name="文字方塊 5"/>
          <p:cNvSpPr txBox="1"/>
          <p:nvPr/>
        </p:nvSpPr>
        <p:spPr>
          <a:xfrm>
            <a:off x="2717591" y="2091296"/>
            <a:ext cx="3708823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 &lt; b &lt; c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in between a and c")</a:t>
            </a:r>
            <a:endParaRPr lang="en-US" altLang="zh-TW" sz="16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5"/>
          <p:cNvSpPr txBox="1"/>
          <p:nvPr/>
        </p:nvSpPr>
        <p:spPr>
          <a:xfrm>
            <a:off x="2717591" y="3167157"/>
            <a:ext cx="3708823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 &lt; b &lt; c &gt; 10</a:t>
            </a:r>
            <a:r>
              <a:rPr lang="en-US" altLang="zh-TW" sz="1600" b="1" spc="-151" dirty="0">
                <a:latin typeface="Courier New" pitchFamily="49" charset="0"/>
              </a:rPr>
              <a:t>: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not good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in between a and c")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print("b is outside a and c")</a:t>
            </a:r>
            <a:endParaRPr lang="en-US" altLang="zh-TW" sz="16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5"/>
          <p:cNvSpPr txBox="1"/>
          <p:nvPr/>
        </p:nvSpPr>
        <p:spPr>
          <a:xfrm>
            <a:off x="2717591" y="4735468"/>
            <a:ext cx="3708823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 &gt; a and &lt; c</a:t>
            </a:r>
            <a:r>
              <a:rPr lang="en-US" altLang="zh-TW" sz="1600" b="1" spc="-15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error!</a:t>
            </a:r>
            <a:endParaRPr lang="en-US" altLang="zh-TW" sz="1600" b="1" spc="-15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  <a:cs typeface="Courier New" pitchFamily="49" charset="0"/>
              </a:rPr>
              <a:t>  print("a is between 10 and 20")</a:t>
            </a:r>
            <a:endParaRPr lang="en-US" altLang="zh-TW" sz="16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4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10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Logical </a:t>
            </a:r>
            <a:r>
              <a:rPr lang="en-US" altLang="zh-TW" dirty="0" smtClean="0"/>
              <a:t>operators: 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“or” operator returns true if </a:t>
            </a:r>
            <a:r>
              <a:rPr lang="en-US" altLang="zh-TW" b="1" dirty="0" smtClean="0">
                <a:solidFill>
                  <a:srgbClr val="0070C0"/>
                </a:solidFill>
              </a:rPr>
              <a:t>at least </a:t>
            </a:r>
            <a:r>
              <a:rPr lang="en-US" altLang="zh-TW" dirty="0" smtClean="0"/>
              <a:t>one of the two conditions is true. Otherwise it returns false.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(3 &gt; 2) or (2 &gt; 3)</a:t>
            </a:r>
            <a:r>
              <a:rPr lang="en-US" altLang="zh-TW" dirty="0" smtClean="0"/>
              <a:t> returns </a:t>
            </a:r>
            <a:r>
              <a:rPr lang="en-US" altLang="zh-TW" b="1" spc="-151" dirty="0">
                <a:latin typeface="Courier New" pitchFamily="49" charset="0"/>
              </a:rPr>
              <a:t>true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(3 &lt; 2) or (2 &lt; 1)</a:t>
            </a:r>
            <a:r>
              <a:rPr lang="en-US" altLang="zh-TW" dirty="0" smtClean="0"/>
              <a:t> returns </a:t>
            </a:r>
            <a:r>
              <a:rPr lang="en-US" altLang="zh-TW" b="1" spc="-151" dirty="0">
                <a:latin typeface="Courier New" pitchFamily="49" charset="0"/>
              </a:rPr>
              <a:t>false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When the or operator is used in an</a:t>
            </a:r>
            <a:r>
              <a:rPr lang="en-US" altLang="zh-TW" spc="300" dirty="0"/>
              <a:t>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statement, the grammar is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55875" y="3500442"/>
            <a:ext cx="3240088" cy="5355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if </a:t>
            </a:r>
            <a:r>
              <a:rPr lang="en-US" altLang="zh-TW" sz="1600" b="1" i="1" u="sng" spc="-151" dirty="0">
                <a:latin typeface="Courier New" pitchFamily="49" charset="0"/>
              </a:rPr>
              <a:t>condition 1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</a:rPr>
              <a:t>condition 2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</a:rPr>
              <a:t>statements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2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“not” operator returns the </a:t>
            </a:r>
            <a:r>
              <a:rPr lang="en-US" altLang="zh-TW" b="1" dirty="0" smtClean="0">
                <a:solidFill>
                  <a:srgbClr val="0070C0"/>
                </a:solidFill>
              </a:rPr>
              <a:t>opposite</a:t>
            </a:r>
            <a:r>
              <a:rPr lang="en-US" altLang="zh-TW" dirty="0" smtClean="0"/>
              <a:t> of the condition.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not (2 &gt; 3)</a:t>
            </a:r>
            <a:r>
              <a:rPr lang="en-US" altLang="zh-TW" dirty="0" smtClean="0"/>
              <a:t> returns </a:t>
            </a:r>
            <a:r>
              <a:rPr lang="en-US" altLang="zh-TW" b="1" spc="-151" dirty="0">
                <a:latin typeface="Courier New" pitchFamily="49" charset="0"/>
              </a:rPr>
              <a:t>true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not (2 &gt; 1)</a:t>
            </a:r>
            <a:r>
              <a:rPr lang="en-US" altLang="zh-TW" dirty="0" smtClean="0"/>
              <a:t> returns </a:t>
            </a:r>
            <a:r>
              <a:rPr lang="en-US" altLang="zh-TW" b="1" spc="-151" dirty="0">
                <a:latin typeface="Courier New" pitchFamily="49" charset="0"/>
              </a:rPr>
              <a:t>false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 may be used when naturally there is nothing to do in the </a:t>
            </a:r>
            <a:r>
              <a:rPr lang="en-US" altLang="zh-TW" b="1" spc="-151" dirty="0">
                <a:latin typeface="Courier New" pitchFamily="49" charset="0"/>
              </a:rPr>
              <a:t>if</a:t>
            </a:r>
            <a:r>
              <a:rPr lang="en-US" altLang="zh-TW" dirty="0" smtClean="0"/>
              <a:t> block: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Logical </a:t>
            </a:r>
            <a:r>
              <a:rPr lang="en-US" altLang="zh-TW" dirty="0" smtClean="0"/>
              <a:t>operator: not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67544" y="3185686"/>
            <a:ext cx="4104456" cy="13234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key = input("continue? ")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key != "y"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TW" sz="1600" b="1" spc="-151" dirty="0">
                <a:latin typeface="Courier New" pitchFamily="49" charset="0"/>
              </a:rPr>
              <a:t> key != "Y":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error!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else: 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print("Game over!")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logic error!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99179" y="3185682"/>
            <a:ext cx="3977281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key = input("continue? ")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if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not</a:t>
            </a:r>
            <a:r>
              <a:rPr lang="en-US" altLang="zh-TW" sz="1600" b="1" spc="-151" dirty="0">
                <a:latin typeface="Courier New" pitchFamily="49" charset="0"/>
              </a:rPr>
              <a:t> (key == "y"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or</a:t>
            </a:r>
            <a:r>
              <a:rPr lang="en-US" altLang="zh-TW" sz="1600" b="1" spc="-151" dirty="0">
                <a:latin typeface="Courier New" pitchFamily="49" charset="0"/>
              </a:rPr>
              <a:t> key == "Y"):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print("Game over!")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60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Preprocessors and namespaces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Conditionals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Iterations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for</a:t>
            </a:r>
            <a:endParaRPr lang="en-US" altLang="zh-TW" dirty="0" smtClean="0"/>
          </a:p>
        </p:txBody>
      </p:sp>
      <p:sp>
        <p:nvSpPr>
          <p:cNvPr id="13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5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Boolean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600206"/>
            <a:ext cx="8713788" cy="4924425"/>
          </a:xfrm>
        </p:spPr>
        <p:txBody>
          <a:bodyPr/>
          <a:lstStyle/>
          <a:p>
            <a:r>
              <a:rPr lang="en-US" dirty="0" smtClean="0"/>
              <a:t>We have introduced three data types: integer, float, and string. </a:t>
            </a:r>
          </a:p>
          <a:p>
            <a:pPr lvl="1"/>
            <a:r>
              <a:rPr lang="en-US" dirty="0" smtClean="0"/>
              <a:t>Variables of these types can be created by </a:t>
            </a:r>
            <a:r>
              <a:rPr lang="en-US" b="1" spc="-151" dirty="0" err="1">
                <a:latin typeface="Courier New" pitchFamily="49" charset="0"/>
              </a:rPr>
              <a:t>int</a:t>
            </a:r>
            <a:r>
              <a:rPr lang="en-US" b="1" spc="-151" dirty="0">
                <a:latin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spc="-151" dirty="0">
                <a:latin typeface="Courier New" pitchFamily="49" charset="0"/>
              </a:rPr>
              <a:t>float()</a:t>
            </a:r>
            <a:r>
              <a:rPr lang="en-US" dirty="0" smtClean="0"/>
              <a:t>, and </a:t>
            </a:r>
            <a:r>
              <a:rPr lang="en-US" b="1" spc="-151" dirty="0" err="1">
                <a:latin typeface="Courier New" pitchFamily="49" charset="0"/>
              </a:rPr>
              <a:t>str</a:t>
            </a:r>
            <a:r>
              <a:rPr lang="en-US" b="1" spc="-151" dirty="0">
                <a:latin typeface="Courier New" pitchFamily="49" charset="0"/>
              </a:rPr>
              <a:t>()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Another common data type is </a:t>
            </a:r>
            <a:r>
              <a:rPr lang="en-US" b="1" dirty="0" smtClean="0">
                <a:solidFill>
                  <a:srgbClr val="0070C0"/>
                </a:solidFill>
              </a:rPr>
              <a:t>the Boolean data type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There are only two possible values: 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Boolean variable is also called a binary variable. </a:t>
            </a:r>
          </a:p>
          <a:p>
            <a:r>
              <a:rPr lang="en-US" dirty="0" smtClean="0"/>
              <a:t>Boolean variables can be created by </a:t>
            </a:r>
            <a:r>
              <a:rPr lang="en-US" b="1" spc="-151" dirty="0">
                <a:solidFill>
                  <a:srgbClr val="0070C0"/>
                </a:solidFill>
                <a:latin typeface="Courier New" pitchFamily="49" charset="0"/>
              </a:rPr>
              <a:t>bool()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One may also assign </a:t>
            </a:r>
            <a:r>
              <a:rPr lang="en-US" b="1" spc="-15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spc="-151" dirty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dirty="0" smtClean="0"/>
              <a:t> to a variable.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6173582" y="4293098"/>
            <a:ext cx="1584871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bool()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print(type(a))</a:t>
            </a:r>
          </a:p>
        </p:txBody>
      </p:sp>
      <p:sp>
        <p:nvSpPr>
          <p:cNvPr id="5" name="文字方塊 5"/>
          <p:cNvSpPr txBox="1"/>
          <p:nvPr/>
        </p:nvSpPr>
        <p:spPr>
          <a:xfrm>
            <a:off x="3815288" y="4293098"/>
            <a:ext cx="1584871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print(type(a))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56995" y="4293098"/>
            <a:ext cx="1584871" cy="7571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False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print(type(a))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7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1" dirty="0">
                <a:latin typeface="Courier New" pitchFamily="49" charset="0"/>
              </a:rPr>
              <a:t>while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1"/>
            <a:ext cx="8642351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many cases, we want to repeatedly execute a set of codes.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One way to implement </a:t>
            </a:r>
            <a:r>
              <a:rPr lang="en-US" altLang="zh-TW" b="1" dirty="0" smtClean="0">
                <a:solidFill>
                  <a:srgbClr val="0070C0"/>
                </a:solidFill>
              </a:rPr>
              <a:t>repetition</a:t>
            </a:r>
            <a:r>
              <a:rPr lang="en-US" altLang="zh-TW" dirty="0" smtClean="0"/>
              <a:t> is to use the </a:t>
            </a: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dirty="0" smtClean="0"/>
              <a:t> statement.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Guess what do these programs do?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kumimoji="1" lang="en-US" altLang="zh-TW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altLang="zh-TW" dirty="0"/>
              <a:t> is nothing but an </a:t>
            </a:r>
            <a:r>
              <a:rPr kumimoji="1" lang="en-US" altLang="zh-TW" b="1" spc="-151" dirty="0">
                <a:latin typeface="Courier New" pitchFamily="49" charset="0"/>
              </a:rPr>
              <a:t>if</a:t>
            </a:r>
            <a:r>
              <a:rPr lang="en-US" altLang="zh-TW" dirty="0"/>
              <a:t> that </a:t>
            </a:r>
            <a:r>
              <a:rPr lang="en-US" altLang="zh-TW" b="1" dirty="0">
                <a:solidFill>
                  <a:srgbClr val="0070C0"/>
                </a:solidFill>
              </a:rPr>
              <a:t>repeats</a:t>
            </a:r>
            <a:r>
              <a:rPr lang="en-US" altLang="zh-TW" dirty="0" smtClean="0"/>
              <a:t>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The statements in a while block are repeated if the condition is satisfied.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4" name="文字方塊 7"/>
          <p:cNvSpPr txBox="1"/>
          <p:nvPr/>
        </p:nvSpPr>
        <p:spPr bwMode="auto">
          <a:xfrm>
            <a:off x="989193" y="2781304"/>
            <a:ext cx="1800200" cy="20621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&lt;= 100: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sum = sum +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+ 1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print(sum)</a:t>
            </a:r>
            <a:endParaRPr lang="en-US" altLang="zh-TW" sz="1600" spc="-15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27766" y="2781300"/>
            <a:ext cx="475324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do something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exit = input("Press y or Y to exit: ")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not (exit == "y" or exit == "Y"):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  # do something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exit = input("Press y or Y to exit: ")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Modifying loop counters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1"/>
            <a:ext cx="8642351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Sometimes we need to add 1 to or subtract 1 from a </a:t>
            </a:r>
            <a:r>
              <a:rPr lang="en-US" altLang="zh-TW" b="1" dirty="0" smtClean="0">
                <a:solidFill>
                  <a:srgbClr val="0070C0"/>
                </a:solidFill>
              </a:rPr>
              <a:t>loop counter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Binary </a:t>
            </a:r>
            <a:r>
              <a:rPr lang="en-US" altLang="zh-TW" b="1" dirty="0" smtClean="0">
                <a:solidFill>
                  <a:srgbClr val="0070C0"/>
                </a:solidFill>
              </a:rPr>
              <a:t>self assignment</a:t>
            </a:r>
            <a:r>
              <a:rPr lang="en-US" altLang="zh-TW" dirty="0" smtClean="0"/>
              <a:t> </a:t>
            </a:r>
            <a:r>
              <a:rPr lang="en-US" altLang="zh-TW" dirty="0"/>
              <a:t>operators (e.g., </a:t>
            </a:r>
            <a:r>
              <a:rPr kumimoji="1" lang="en-US" altLang="zh-TW" b="1" spc="-151" dirty="0">
                <a:latin typeface="Courier New" pitchFamily="49" charset="0"/>
              </a:rPr>
              <a:t>+=)</a:t>
            </a:r>
            <a:r>
              <a:rPr lang="en-US" altLang="zh-TW" dirty="0"/>
              <a:t> </a:t>
            </a:r>
            <a:r>
              <a:rPr lang="en-US" altLang="zh-TW" dirty="0" smtClean="0"/>
              <a:t>may </a:t>
            </a:r>
            <a:r>
              <a:rPr lang="en-US" altLang="zh-TW" dirty="0"/>
              <a:t>help.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4" name="文字方塊 7"/>
          <p:cNvSpPr txBox="1"/>
          <p:nvPr/>
        </p:nvSpPr>
        <p:spPr bwMode="auto">
          <a:xfrm>
            <a:off x="1529558" y="2563846"/>
            <a:ext cx="1798639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&lt;= 100: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sum = sum +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+ 1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print(sum)</a:t>
            </a:r>
            <a:endParaRPr lang="en-US" altLang="zh-TW" sz="1600" spc="-151" dirty="0"/>
          </a:p>
        </p:txBody>
      </p:sp>
      <p:sp>
        <p:nvSpPr>
          <p:cNvPr id="9" name="文字方塊 7"/>
          <p:cNvSpPr txBox="1"/>
          <p:nvPr/>
        </p:nvSpPr>
        <p:spPr bwMode="auto">
          <a:xfrm>
            <a:off x="3707619" y="2563846"/>
            <a:ext cx="1800200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&lt;= 100: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sum = sum +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+= 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print(sum)</a:t>
            </a:r>
            <a:endParaRPr lang="en-US" altLang="zh-TW" sz="1600" spc="-151" dirty="0"/>
          </a:p>
        </p:txBody>
      </p:sp>
      <p:sp>
        <p:nvSpPr>
          <p:cNvPr id="11" name="文字方塊 7"/>
          <p:cNvSpPr txBox="1"/>
          <p:nvPr/>
        </p:nvSpPr>
        <p:spPr bwMode="auto">
          <a:xfrm>
            <a:off x="5887244" y="2575791"/>
            <a:ext cx="1800200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&lt;= 100: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 sum += </a:t>
            </a: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endParaRPr lang="en-US" altLang="zh-TW" sz="1600" b="1" spc="-15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+=  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print(sum)</a:t>
            </a:r>
            <a:endParaRPr lang="en-US" altLang="zh-TW" sz="1600" spc="-151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0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" grpId="0" animBg="1"/>
      <p:bldP spid="9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7" y="1600201"/>
                <a:ext cx="8642351" cy="3989388"/>
              </a:xfrm>
            </p:spPr>
            <p:txBody>
              <a:bodyPr/>
              <a:lstStyle/>
              <a:p>
                <a:pPr eaLnBrk="1" hangingPunct="1">
                  <a:buFont typeface="Arial" charset="0"/>
                  <a:buChar char="•"/>
                  <a:defRPr/>
                </a:pPr>
                <a:r>
                  <a:rPr lang="en-US" altLang="zh-TW" dirty="0" smtClean="0"/>
                  <a:t>Given an integer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 for some integer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TW" dirty="0" smtClean="0"/>
                  <a:t>? </a:t>
                </a:r>
              </a:p>
            </p:txBody>
          </p:sp>
        </mc:Choice>
        <mc:Fallback>
          <p:sp>
            <p:nvSpPr>
              <p:cNvPr id="48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1600201"/>
                <a:ext cx="8642351" cy="3989388"/>
              </a:xfrm>
              <a:blipFill>
                <a:blip r:embed="rId2"/>
                <a:stretch>
                  <a:fillRect l="-635" t="-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7"/>
          <p:cNvSpPr txBox="1"/>
          <p:nvPr/>
        </p:nvSpPr>
        <p:spPr bwMode="auto">
          <a:xfrm>
            <a:off x="2654454" y="2060852"/>
            <a:ext cx="4005783" cy="28007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n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k = 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 n &gt; m: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 *= 2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k += 1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  # print(m, k)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 m == n: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print(n, "is 2 to the power of", k)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0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Infinite loops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infinite loop is a loop that does not terminate.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In many cases an infinite loop is a </a:t>
            </a:r>
            <a:r>
              <a:rPr lang="en-US" altLang="zh-TW" b="1" dirty="0" smtClean="0">
                <a:solidFill>
                  <a:srgbClr val="0070C0"/>
                </a:solidFill>
              </a:rPr>
              <a:t>logical error </a:t>
            </a:r>
            <a:r>
              <a:rPr lang="en-US" altLang="zh-TW" dirty="0" smtClean="0"/>
              <a:t>made by the programmer. </a:t>
            </a:r>
          </a:p>
          <a:p>
            <a:pPr lvl="1" eaLnBrk="1" hangingPunct="1"/>
            <a:r>
              <a:rPr lang="en-US" altLang="zh-TW" dirty="0" smtClean="0"/>
              <a:t>When it happens, check your program.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1" name="文字方塊 7"/>
          <p:cNvSpPr txBox="1"/>
          <p:nvPr/>
        </p:nvSpPr>
        <p:spPr bwMode="auto">
          <a:xfrm>
            <a:off x="2654454" y="2132860"/>
            <a:ext cx="4005783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n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k = 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n != m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 *= 2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k +=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 m == n: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print(n, "is 2 to the power of", k)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9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6" y="1600201"/>
            <a:ext cx="8713788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When we implement a repetition process, sometimes we need to further change the flow of execution of the loop. </a:t>
            </a:r>
          </a:p>
          <a:p>
            <a:pPr marL="342891" indent="-342891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0" lang="en-US" altLang="zh-TW" sz="2000" b="1" spc="-151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 statement brings us to </a:t>
            </a:r>
            <a:r>
              <a:rPr kumimoji="0" lang="en-US" altLang="zh-TW" sz="2000" b="1" dirty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exit the loop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 immediately. </a:t>
            </a:r>
          </a:p>
          <a:p>
            <a:pPr marL="342891" indent="-342891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When </a:t>
            </a:r>
            <a:r>
              <a:rPr kumimoji="0" lang="en-US" altLang="zh-TW" sz="2000" b="1" spc="-151" dirty="0">
                <a:solidFill>
                  <a:srgbClr val="0070C0"/>
                </a:solidFill>
                <a:latin typeface="Courier New" pitchFamily="49" charset="0"/>
                <a:ea typeface="+mn-ea"/>
                <a:cs typeface="Times New Roman" pitchFamily="18" charset="0"/>
              </a:rPr>
              <a:t>continue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 is executed, statements after it in the loop are </a:t>
            </a:r>
            <a:r>
              <a:rPr kumimoji="0" lang="en-US" altLang="zh-TW" sz="2000" b="1" dirty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skipped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pPr marL="742932" lvl="1" indent="-285744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The looping condition will be checked immediately. </a:t>
            </a:r>
          </a:p>
          <a:p>
            <a:pPr marL="742932" lvl="1" indent="-285744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If it is satisfied, the loop starts from the beginning again.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pc="-151" dirty="0">
                <a:latin typeface="Courier New" pitchFamily="49" charset="0"/>
              </a:rPr>
              <a:t>break</a:t>
            </a:r>
            <a:r>
              <a:rPr lang="en-US" altLang="zh-TW" dirty="0" smtClean="0"/>
              <a:t> and </a:t>
            </a:r>
            <a:r>
              <a:rPr lang="en-US" altLang="zh-TW" spc="-151" dirty="0">
                <a:latin typeface="Courier New" pitchFamily="49" charset="0"/>
              </a:rPr>
              <a:t>continue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2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1"/>
            <a:ext cx="8642351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Which of the following programs work? </a:t>
            </a:r>
          </a:p>
        </p:txBody>
      </p:sp>
      <p:sp>
        <p:nvSpPr>
          <p:cNvPr id="4" name="文字方塊 7"/>
          <p:cNvSpPr txBox="1"/>
          <p:nvPr/>
        </p:nvSpPr>
        <p:spPr bwMode="auto">
          <a:xfrm>
            <a:off x="350199" y="2060849"/>
            <a:ext cx="4005783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n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 = n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k = 0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 m &gt; 1: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 if m % 2 != 0: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   break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 //= 2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k +=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 m == 1: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print(n, "is 2 to the power of", k)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7" name="文字方塊 7"/>
          <p:cNvSpPr txBox="1"/>
          <p:nvPr/>
        </p:nvSpPr>
        <p:spPr bwMode="auto">
          <a:xfrm>
            <a:off x="4788030" y="2060849"/>
            <a:ext cx="4005783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n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 = n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k = 0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 m &gt; 1: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 if m % 2 != 0: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   continue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m //= 2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k +=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if m == 1: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print(n, "is 2 to the power of", k)</a:t>
            </a:r>
          </a:p>
        </p:txBody>
      </p:sp>
    </p:spTree>
    <p:extLst>
      <p:ext uri="{BB962C8B-B14F-4D97-AF65-F5344CB8AC3E}">
        <p14:creationId xmlns:p14="http://schemas.microsoft.com/office/powerpoint/2010/main" val="50862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pc="-151" dirty="0">
                <a:latin typeface="Courier New" pitchFamily="49" charset="0"/>
              </a:rPr>
              <a:t>break</a:t>
            </a:r>
            <a:r>
              <a:rPr lang="en-US" altLang="zh-TW" dirty="0" smtClean="0"/>
              <a:t> and </a:t>
            </a:r>
            <a:r>
              <a:rPr lang="en-US" altLang="zh-TW" spc="-151" dirty="0">
                <a:latin typeface="Courier New" pitchFamily="49" charset="0"/>
              </a:rPr>
              <a:t>continue</a:t>
            </a:r>
            <a:endParaRPr lang="en-US" altLang="zh-TW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50830" y="1600200"/>
            <a:ext cx="6625431" cy="46370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effect of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 smtClean="0"/>
              <a:t> and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zh-TW" dirty="0" smtClean="0"/>
              <a:t> is just on </a:t>
            </a:r>
            <a:r>
              <a:rPr lang="en-US" altLang="zh-TW" b="1" dirty="0" smtClean="0">
                <a:solidFill>
                  <a:srgbClr val="0070C0"/>
                </a:solidFill>
              </a:rPr>
              <a:t>the current level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If a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 smtClean="0"/>
              <a:t> is used in an inner loop, the execution jumps to the outer loop.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If a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zh-TW" dirty="0" smtClean="0"/>
              <a:t> is used in an inner loop, the execution jumps to the condition check of the inner loop.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What will be printed out at the end of this program?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4" name="文字方塊 4"/>
          <p:cNvSpPr txBox="1"/>
          <p:nvPr/>
        </p:nvSpPr>
        <p:spPr>
          <a:xfrm>
            <a:off x="7101800" y="1600200"/>
            <a:ext cx="187156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while a &lt;= 10: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while b &lt;= 10: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if b == 5: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  break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print(a * b)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b +=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  a +=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 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?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Infinite loops with a </a:t>
            </a:r>
            <a:r>
              <a:rPr lang="en-US" altLang="zh-TW" spc="-151" dirty="0">
                <a:latin typeface="Courier New" pitchFamily="49" charset="0"/>
              </a:rPr>
              <a:t>break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We may intentionally create an infinite loop and terminate it with a </a:t>
            </a:r>
            <a:r>
              <a:rPr kumimoji="1" lang="en-US" altLang="zh-TW" b="1" spc="-151" dirty="0">
                <a:latin typeface="Courier New" pitchFamily="49" charset="0"/>
                <a:cs typeface="+mn-cs"/>
              </a:rPr>
              <a:t>break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E.g., we may wait for an “exit” input and then leave the loop with a </a:t>
            </a:r>
            <a:r>
              <a:rPr kumimoji="1" lang="en-US" altLang="zh-TW" b="1" spc="-151" dirty="0">
                <a:latin typeface="Courier New" pitchFamily="49" charset="0"/>
                <a:cs typeface="+mn-cs"/>
              </a:rPr>
              <a:t>break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0" name="文字方塊 4"/>
          <p:cNvSpPr txBox="1"/>
          <p:nvPr/>
        </p:nvSpPr>
        <p:spPr>
          <a:xfrm>
            <a:off x="2231338" y="2471860"/>
            <a:ext cx="475276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do something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exit = input("Press y or Y to exit: ")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not (exit == "y" or exit == "Y"):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  # do something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exit = input("Press y or Y to exit: ")</a:t>
            </a:r>
          </a:p>
        </p:txBody>
      </p:sp>
      <p:sp>
        <p:nvSpPr>
          <p:cNvPr id="11" name="文字方塊 4"/>
          <p:cNvSpPr txBox="1"/>
          <p:nvPr/>
        </p:nvSpPr>
        <p:spPr>
          <a:xfrm>
            <a:off x="2232470" y="4240422"/>
            <a:ext cx="4751635" cy="13234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while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  # do something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exit = input("Press y or Y to exit: ")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1" dirty="0">
                <a:latin typeface="Courier New" pitchFamily="49" charset="0"/>
              </a:rPr>
              <a:t> exit == "y" or exit == "Y":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break</a:t>
            </a:r>
            <a:endParaRPr lang="en-US" altLang="zh-TW" sz="1600" b="1" spc="-151" dirty="0">
              <a:latin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9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600201"/>
            <a:ext cx="8713788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above mentioned technique is widely used to eliminate redundant codes.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Redundancy introduces potential </a:t>
            </a:r>
            <a:r>
              <a:rPr lang="en-US" altLang="zh-TW" b="1" dirty="0" smtClean="0">
                <a:solidFill>
                  <a:srgbClr val="0070C0"/>
                </a:solidFill>
              </a:rPr>
              <a:t>inconsistency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some other languages, this technique is offered as a “do-while loop”.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In Python, just do it by yourself.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Infinite loops with a </a:t>
            </a:r>
            <a:r>
              <a:rPr lang="en-US" altLang="zh-TW" spc="-151" dirty="0">
                <a:latin typeface="Courier New" pitchFamily="49" charset="0"/>
              </a:rPr>
              <a:t>break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2195677" y="2074070"/>
            <a:ext cx="4752653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do something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exit = input("Press y or Y to exit: ")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not (exit == "y" or exit == "Y"):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  # do something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exit = input("Press y or Y to exit: ")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9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pc="-151" dirty="0">
                <a:latin typeface="Courier New" pitchFamily="49" charset="0"/>
              </a:rPr>
              <a:t>break</a:t>
            </a:r>
            <a:r>
              <a:rPr lang="en-US" altLang="zh-TW" dirty="0"/>
              <a:t> and </a:t>
            </a:r>
            <a:r>
              <a:rPr lang="en-US" altLang="zh-TW" spc="-151" dirty="0">
                <a:latin typeface="Courier New" pitchFamily="49" charset="0"/>
              </a:rPr>
              <a:t>continue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Using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TW" dirty="0" smtClean="0"/>
              <a:t> gives a loop </a:t>
            </a:r>
            <a:r>
              <a:rPr lang="en-US" altLang="zh-TW" b="1" dirty="0" smtClean="0">
                <a:solidFill>
                  <a:srgbClr val="0070C0"/>
                </a:solidFill>
              </a:rPr>
              <a:t>multiple exits</a:t>
            </a:r>
            <a:r>
              <a:rPr lang="en-US" altLang="zh-TW" dirty="0" smtClean="0"/>
              <a:t>. </a:t>
            </a:r>
          </a:p>
          <a:p>
            <a:pPr lvl="1">
              <a:defRPr/>
            </a:pPr>
            <a:r>
              <a:rPr lang="en-US" altLang="zh-TW" dirty="0" smtClean="0"/>
              <a:t>It becomes harder to track the flow of a program. </a:t>
            </a:r>
          </a:p>
          <a:p>
            <a:pPr lvl="1">
              <a:defRPr/>
            </a:pPr>
            <a:r>
              <a:rPr lang="en-US" altLang="zh-TW" dirty="0" smtClean="0"/>
              <a:t>It becomes harder to know the state after a loop. </a:t>
            </a:r>
          </a:p>
          <a:p>
            <a:pPr>
              <a:defRPr/>
            </a:pPr>
            <a:r>
              <a:rPr lang="en-US" altLang="zh-TW" dirty="0" smtClean="0"/>
              <a:t>Using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zh-TW" dirty="0" smtClean="0"/>
              <a:t> highlights the need of </a:t>
            </a:r>
            <a:r>
              <a:rPr lang="en-US" altLang="zh-TW" b="1" dirty="0" smtClean="0">
                <a:solidFill>
                  <a:srgbClr val="0070C0"/>
                </a:solidFill>
              </a:rPr>
              <a:t>getting to the next iteration</a:t>
            </a:r>
            <a:r>
              <a:rPr lang="en-US" altLang="zh-TW" dirty="0" smtClean="0"/>
              <a:t>. </a:t>
            </a:r>
          </a:p>
          <a:p>
            <a:pPr lvl="1">
              <a:defRPr/>
            </a:pPr>
            <a:r>
              <a:rPr lang="en-US" altLang="zh-TW" dirty="0" smtClean="0"/>
              <a:t>Having too many continue still gets people confused. </a:t>
            </a:r>
          </a:p>
          <a:p>
            <a:pPr marL="342891" lvl="1" indent="-342891">
              <a:buFont typeface="Arial" panose="020B0604020202020204" pitchFamily="34" charset="0"/>
              <a:buChar char="•"/>
              <a:defRPr/>
            </a:pPr>
            <a:r>
              <a:rPr lang="en-US" altLang="zh-TW" dirty="0" smtClean="0"/>
              <a:t>Be </a:t>
            </a:r>
            <a:r>
              <a:rPr lang="en-US" altLang="zh-TW" dirty="0"/>
              <a:t>careful </a:t>
            </a:r>
            <a:r>
              <a:rPr lang="en-US" altLang="zh-TW" b="1" dirty="0">
                <a:solidFill>
                  <a:srgbClr val="0070C0"/>
                </a:solidFill>
              </a:rPr>
              <a:t>not to hurt the readability</a:t>
            </a:r>
            <a:r>
              <a:rPr lang="en-US" altLang="zh-TW" dirty="0"/>
              <a:t> of a program too much.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8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Boolean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600206"/>
            <a:ext cx="8713788" cy="4924425"/>
          </a:xfrm>
        </p:spPr>
        <p:txBody>
          <a:bodyPr/>
          <a:lstStyle/>
          <a:p>
            <a:r>
              <a:rPr lang="en-US" dirty="0" smtClean="0"/>
              <a:t>Note that </a:t>
            </a:r>
            <a:r>
              <a:rPr lang="en-US" b="1" spc="-151" dirty="0">
                <a:latin typeface="Courier New" pitchFamily="49" charset="0"/>
              </a:rPr>
              <a:t>bool()</a:t>
            </a:r>
            <a:r>
              <a:rPr lang="en-US" dirty="0" smtClean="0"/>
              <a:t> gives us </a:t>
            </a:r>
            <a:r>
              <a:rPr lang="en-US" b="1" spc="-151" dirty="0">
                <a:latin typeface="Courier New" pitchFamily="49" charset="0"/>
              </a:rPr>
              <a:t>False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Python (and many other modern languages): </a:t>
            </a:r>
          </a:p>
          <a:p>
            <a:pPr lvl="1"/>
            <a:r>
              <a:rPr lang="en-US" dirty="0" smtClean="0"/>
              <a:t>False </a:t>
            </a:r>
            <a:r>
              <a:rPr lang="en-US" altLang="zh-TW" dirty="0" smtClean="0">
                <a:sym typeface="Wingdings" panose="05000000000000000000" pitchFamily="2" charset="2"/>
              </a:rPr>
              <a:t>means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True means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not 0</a:t>
            </a:r>
            <a:r>
              <a:rPr lang="en-US" altLang="zh-TW" dirty="0" smtClean="0">
                <a:sym typeface="Wingdings" panose="05000000000000000000" pitchFamily="2" charset="2"/>
              </a:rPr>
              <a:t>. </a:t>
            </a:r>
            <a:endParaRPr lang="en-US" dirty="0"/>
          </a:p>
          <a:p>
            <a:r>
              <a:rPr lang="en-US" dirty="0" smtClean="0"/>
              <a:t>This explains the following program: </a:t>
            </a:r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3797317" y="3573016"/>
            <a:ext cx="1620813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bool(0)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bool(123)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bool(-4.8)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39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Preprocessors and namespaces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Conditionals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Iterations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latin typeface="Courier New" pitchFamily="49" charset="0"/>
              </a:rPr>
              <a:t>while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endParaRPr lang="en-US" altLang="zh-TW" dirty="0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2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1" dirty="0">
                <a:latin typeface="Courier New" pitchFamily="49" charset="0"/>
              </a:rPr>
              <a:t>for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50830" y="1600201"/>
            <a:ext cx="8730695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Another way of implementing a loop is to use a </a:t>
            </a:r>
            <a:r>
              <a:rPr lang="en-US" altLang="zh-TW" b="1" spc="-15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statement.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The typical way of using a for statement is: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zh-TW" dirty="0" smtClean="0"/>
              <a:t>: A variable called the loop counter. </a:t>
            </a:r>
            <a:endParaRPr lang="en-US" altLang="zh-TW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 smtClean="0"/>
              <a:t>: A list of variables that will be “traversed.”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altLang="zh-TW" dirty="0"/>
              <a:t>: The things that we really want to do. 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each iteration, </a:t>
            </a: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zh-TW" dirty="0" smtClean="0"/>
              <a:t> will take a value in </a:t>
            </a:r>
            <a:r>
              <a:rPr lang="en-US" altLang="zh-TW" b="1" i="1" u="sng" spc="-15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 smtClean="0"/>
              <a:t> (from the first to the last). </a:t>
            </a:r>
            <a:endParaRPr lang="en-US" altLang="zh-TW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3239294" y="2060854"/>
            <a:ext cx="2340819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39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40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2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3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9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list, simply list them: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string can also be treated as a list. </a:t>
            </a:r>
          </a:p>
          <a:p>
            <a:pPr lvl="1"/>
            <a:r>
              <a:rPr lang="en-US" dirty="0" smtClean="0"/>
              <a:t>Each character will be considered in each iteration. </a:t>
            </a:r>
            <a:endParaRPr lang="en-US" dirty="0"/>
          </a:p>
        </p:txBody>
      </p:sp>
      <p:sp>
        <p:nvSpPr>
          <p:cNvPr id="4" name="文字方塊 7"/>
          <p:cNvSpPr txBox="1"/>
          <p:nvPr/>
        </p:nvSpPr>
        <p:spPr bwMode="auto">
          <a:xfrm>
            <a:off x="683574" y="2060854"/>
            <a:ext cx="2232025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1, 2, 3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if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% 2 != 0: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" name="文字方塊 7"/>
          <p:cNvSpPr txBox="1"/>
          <p:nvPr/>
        </p:nvSpPr>
        <p:spPr bwMode="auto">
          <a:xfrm>
            <a:off x="3503617" y="2060849"/>
            <a:ext cx="2232025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= 1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b = 2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c = 3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a, c, b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6" name="文字方塊 7"/>
          <p:cNvSpPr txBox="1"/>
          <p:nvPr/>
        </p:nvSpPr>
        <p:spPr bwMode="auto">
          <a:xfrm>
            <a:off x="3491711" y="4653136"/>
            <a:ext cx="2232025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= "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abwyz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"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* 3)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3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spc="-151" dirty="0">
                    <a:solidFill>
                      <a:srgbClr val="0070C0"/>
                    </a:solidFill>
                    <a:latin typeface="Courier New" pitchFamily="49" charset="0"/>
                  </a:rPr>
                  <a:t>range()</a:t>
                </a:r>
                <a:r>
                  <a:rPr lang="en-US" dirty="0" smtClean="0"/>
                  <a:t> function is useful in creating a list of integers. </a:t>
                </a:r>
                <a:endParaRPr lang="en-US" dirty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input into </a:t>
                </a:r>
                <a:r>
                  <a:rPr lang="en-US" altLang="zh-TW" b="1" spc="-151" dirty="0">
                    <a:latin typeface="Courier New" pitchFamily="49" charset="0"/>
                  </a:rPr>
                  <a:t>range()</a:t>
                </a:r>
                <a:r>
                  <a:rPr lang="en-US" dirty="0" smtClean="0"/>
                  <a:t>, a list of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 1, 2,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 smtClean="0"/>
                  <a:t> is returned.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are </a:t>
                </a:r>
                <a:r>
                  <a:rPr lang="en-US" altLang="zh-TW" dirty="0"/>
                  <a:t>input into </a:t>
                </a:r>
                <a:r>
                  <a:rPr lang="en-US" altLang="zh-TW" b="1" spc="-151" dirty="0">
                    <a:latin typeface="Courier New" pitchFamily="49" charset="0"/>
                  </a:rPr>
                  <a:t>range()</a:t>
                </a:r>
                <a:r>
                  <a:rPr lang="en-US" altLang="zh-TW" dirty="0"/>
                  <a:t>, a list of integers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+2,  …,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altLang="zh-TW" dirty="0"/>
                  <a:t> is returned.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are input into </a:t>
                </a:r>
                <a:r>
                  <a:rPr lang="en-US" altLang="zh-TW" b="1" spc="-151" dirty="0">
                    <a:latin typeface="Courier New" pitchFamily="49" charset="0"/>
                  </a:rPr>
                  <a:t>range()</a:t>
                </a:r>
                <a:r>
                  <a:rPr lang="en-US" altLang="zh-TW" dirty="0"/>
                  <a:t>, a list of integers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…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is </a:t>
                </a:r>
                <a:r>
                  <a:rPr lang="en-US" altLang="zh-TW" dirty="0" smtClean="0"/>
                  <a:t>returned, where the last integer plus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 is greater than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More details about list will be introduced later in this semester. </a:t>
                </a:r>
              </a:p>
              <a:p>
                <a:pPr lvl="1"/>
                <a:r>
                  <a:rPr lang="en-US" altLang="zh-TW" dirty="0" smtClean="0"/>
                  <a:t>For now, let’s just use it in a </a:t>
                </a:r>
                <a:r>
                  <a:rPr lang="en-US" altLang="zh-TW" b="1" spc="-151" dirty="0">
                    <a:latin typeface="Courier New" pitchFamily="49" charset="0"/>
                  </a:rPr>
                  <a:t>for</a:t>
                </a:r>
                <a:r>
                  <a:rPr lang="en-US" altLang="zh-TW" dirty="0" smtClean="0"/>
                  <a:t> loop. 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629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7"/>
          <p:cNvSpPr txBox="1"/>
          <p:nvPr/>
        </p:nvSpPr>
        <p:spPr bwMode="auto">
          <a:xfrm>
            <a:off x="3347779" y="3573021"/>
            <a:ext cx="2448447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fr-F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(range(10))</a:t>
            </a:r>
          </a:p>
          <a:p>
            <a:pPr eaLnBrk="1" hangingPunct="1">
              <a:defRPr/>
            </a:pPr>
            <a:r>
              <a:rPr lang="fr-F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fr-F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(range(2, 10))</a:t>
            </a:r>
          </a:p>
          <a:p>
            <a:pPr eaLnBrk="1" hangingPunct="1">
              <a:defRPr/>
            </a:pPr>
            <a:r>
              <a:rPr lang="fr-F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fr-F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(range(2, 10, 3))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12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1"/>
            <a:ext cx="5329239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Let’s calculate the sum of 1 + 2 + … + 100: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We used </a:t>
            </a:r>
            <a:r>
              <a:rPr lang="en-US" altLang="zh-TW" b="1" spc="-151" dirty="0">
                <a:latin typeface="Courier New" pitchFamily="49" charset="0"/>
              </a:rPr>
              <a:t>while</a:t>
            </a:r>
            <a:r>
              <a:rPr lang="en-US" altLang="zh-TW" dirty="0" smtClean="0"/>
              <a:t>. How about </a:t>
            </a:r>
            <a:r>
              <a:rPr lang="en-US" altLang="zh-TW" b="1" spc="-151" dirty="0">
                <a:latin typeface="Courier New" pitchFamily="49" charset="0"/>
              </a:rPr>
              <a:t>for</a:t>
            </a:r>
            <a:r>
              <a:rPr lang="en-US" altLang="zh-TW" dirty="0" smtClean="0"/>
              <a:t>?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To use </a:t>
            </a:r>
            <a:r>
              <a:rPr lang="en-US" altLang="zh-TW" b="1" spc="-151" dirty="0">
                <a:latin typeface="Courier New" pitchFamily="49" charset="0"/>
              </a:rPr>
              <a:t>for</a:t>
            </a:r>
            <a:r>
              <a:rPr lang="en-US" altLang="zh-TW" dirty="0" smtClean="0"/>
              <a:t>: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We first prepare a list of values 1, 2, …, and 100.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Then we sum them up. 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pc="-151" dirty="0">
                <a:latin typeface="Courier New" pitchFamily="49" charset="0"/>
              </a:rPr>
              <a:t>for</a:t>
            </a:r>
            <a:r>
              <a:rPr lang="en-US" altLang="zh-TW" dirty="0" smtClean="0"/>
              <a:t> vs. </a:t>
            </a:r>
            <a:r>
              <a:rPr lang="en-US" altLang="zh-TW" spc="-151" dirty="0">
                <a:latin typeface="Courier New" pitchFamily="49" charset="0"/>
              </a:rPr>
              <a:t>while</a:t>
            </a:r>
            <a:r>
              <a:rPr lang="en-US" altLang="zh-TW" dirty="0" smtClean="0"/>
              <a:t>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580068" y="3884327"/>
            <a:ext cx="324008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in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altLang="zh-TW" sz="1600" b="1" spc="-151" dirty="0">
                <a:latin typeface="Courier New" pitchFamily="49" charset="0"/>
              </a:rPr>
              <a:t>(1,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101</a:t>
            </a:r>
            <a:r>
              <a:rPr lang="en-US" altLang="zh-TW" sz="1600" b="1" spc="-151" dirty="0">
                <a:latin typeface="Courier New" pitchFamily="49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sum = sum + i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print(sum)</a:t>
            </a:r>
            <a:endParaRPr lang="en-US" altLang="zh-TW" sz="1600" spc="-151" dirty="0"/>
          </a:p>
        </p:txBody>
      </p:sp>
      <p:sp>
        <p:nvSpPr>
          <p:cNvPr id="7" name="文字方塊 7"/>
          <p:cNvSpPr txBox="1"/>
          <p:nvPr/>
        </p:nvSpPr>
        <p:spPr bwMode="auto">
          <a:xfrm>
            <a:off x="5580069" y="1628780"/>
            <a:ext cx="2232025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= 1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&lt;= 100: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sum = sum +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+ 1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print(sum)</a:t>
            </a:r>
            <a:endParaRPr lang="en-US" altLang="zh-TW" sz="1600" spc="-151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4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600201"/>
            <a:ext cx="8713788" cy="39893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What will be the outcome of this program?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Manual modifications of the loop counter is of no effect! 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Modifying the loop counter?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951962" y="2132858"/>
            <a:ext cx="3240087" cy="18158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in range(1, 101):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sum = sum + 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= </a:t>
            </a: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 + 10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print(sum)</a:t>
            </a:r>
            <a:endParaRPr lang="en-US" altLang="zh-TW" sz="1600" spc="-151" dirty="0">
              <a:solidFill>
                <a:schemeClr val="tx1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1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Like the selection process, </a:t>
            </a:r>
            <a:r>
              <a:rPr lang="en-US" altLang="zh-TW" b="1" dirty="0" smtClean="0">
                <a:solidFill>
                  <a:srgbClr val="0070C0"/>
                </a:solidFill>
              </a:rPr>
              <a:t>loops</a:t>
            </a:r>
            <a:r>
              <a:rPr lang="en-US" altLang="zh-TW" dirty="0" smtClean="0"/>
              <a:t> can also be </a:t>
            </a:r>
            <a:r>
              <a:rPr lang="en-US" altLang="zh-TW" b="1" dirty="0" smtClean="0">
                <a:solidFill>
                  <a:srgbClr val="0070C0"/>
                </a:solidFill>
              </a:rPr>
              <a:t>nested</a:t>
            </a:r>
            <a:r>
              <a:rPr lang="en-US" altLang="zh-TW" dirty="0" smtClean="0"/>
              <a:t>. </a:t>
            </a:r>
          </a:p>
          <a:p>
            <a:pPr lvl="1" eaLnBrk="1" hangingPunct="1"/>
            <a:r>
              <a:rPr lang="en-US" altLang="zh-TW" dirty="0" smtClean="0"/>
              <a:t>Outer loop, inner loop, most inner loop, etc.  </a:t>
            </a:r>
          </a:p>
          <a:p>
            <a:pPr eaLnBrk="1" hangingPunct="1"/>
            <a:r>
              <a:rPr lang="en-US" altLang="zh-TW" dirty="0" smtClean="0"/>
              <a:t>Nested loops are not always necessary, but they can be helpful. </a:t>
            </a:r>
          </a:p>
          <a:p>
            <a:pPr lvl="1" eaLnBrk="1" hangingPunct="1"/>
            <a:r>
              <a:rPr lang="en-US" altLang="zh-TW" dirty="0" smtClean="0"/>
              <a:t>Particularly when we need to handle a </a:t>
            </a:r>
            <a:r>
              <a:rPr lang="en-US" altLang="zh-TW" b="1" dirty="0" smtClean="0">
                <a:solidFill>
                  <a:srgbClr val="0070C0"/>
                </a:solidFill>
              </a:rPr>
              <a:t>multi-dimensional</a:t>
            </a:r>
            <a:r>
              <a:rPr lang="en-US" altLang="zh-TW" dirty="0" smtClean="0"/>
              <a:t> case. 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Nested loops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Please write a program to output some integer points on an 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)-plane like this: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	(1, 1) (1, 2) (1,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	(2, 1) (2, 2) (2,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	(3, 1) (3, 2) (3, 3)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Note that there is a comma at the end of the inner print. </a:t>
            </a:r>
          </a:p>
          <a:p>
            <a:pPr lvl="1" eaLnBrk="1" hangingPunct="1"/>
            <a:r>
              <a:rPr lang="en-US" altLang="zh-TW" dirty="0" smtClean="0"/>
              <a:t>It says “do not change to a new line.”</a:t>
            </a:r>
          </a:p>
          <a:p>
            <a:pPr lvl="1" eaLnBrk="1" hangingPunct="1"/>
            <a:r>
              <a:rPr lang="en-US" altLang="zh-TW" dirty="0" smtClean="0"/>
              <a:t>We change to a new line only in the outer loop by printing out a newline character. </a:t>
            </a:r>
          </a:p>
          <a:p>
            <a:pPr eaLnBrk="1" hangingPunct="1"/>
            <a:r>
              <a:rPr lang="en-US" altLang="zh-TW" dirty="0"/>
              <a:t>This can still be done with only </a:t>
            </a:r>
            <a:r>
              <a:rPr lang="en-US" altLang="zh-TW" dirty="0" smtClean="0"/>
              <a:t>one </a:t>
            </a:r>
            <a:r>
              <a:rPr lang="en-US" altLang="zh-TW" dirty="0"/>
              <a:t>level of loop. but using a </a:t>
            </a:r>
            <a:r>
              <a:rPr lang="en-US" altLang="zh-TW" dirty="0" smtClean="0"/>
              <a:t>nested </a:t>
            </a:r>
            <a:r>
              <a:rPr lang="en-US" altLang="zh-TW" dirty="0"/>
              <a:t>loop is much easier. 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Nested loops: Example 1</a:t>
            </a:r>
          </a:p>
        </p:txBody>
      </p:sp>
      <p:sp>
        <p:nvSpPr>
          <p:cNvPr id="6" name="文字方塊 4"/>
          <p:cNvSpPr txBox="1"/>
          <p:nvPr/>
        </p:nvSpPr>
        <p:spPr>
          <a:xfrm>
            <a:off x="3995940" y="2060848"/>
            <a:ext cx="496867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for x in range(3):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x += 1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for y in range(3):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y += 1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print("(" + 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(x) + ", " + 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(y) + ")"),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print("\n"),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67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Please write a program to output a multiplication table: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How would you make the lower and upper bounds flexible? </a:t>
            </a:r>
          </a:p>
          <a:p>
            <a:pPr eaLnBrk="1" hangingPunct="1"/>
            <a:r>
              <a:rPr lang="en-US" altLang="zh-TW" dirty="0" smtClean="0"/>
              <a:t>How would you align the outputs in the same column? 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Nested loops: Example 2</a:t>
            </a:r>
          </a:p>
        </p:txBody>
      </p:sp>
      <p:sp>
        <p:nvSpPr>
          <p:cNvPr id="6" name="文字方塊 4"/>
          <p:cNvSpPr txBox="1"/>
          <p:nvPr/>
        </p:nvSpPr>
        <p:spPr>
          <a:xfrm>
            <a:off x="1331583" y="2207768"/>
            <a:ext cx="6552791" cy="10772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for x in range(1, 5):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for y in range(1, 5):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print(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(x) + " * " + 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(y) + " = " + 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(x * y) + ";"),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print("\n"),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2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Monopoly pricing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sell a product to a small town. </a:t>
                </a:r>
              </a:p>
              <a:p>
                <a:r>
                  <a:rPr lang="en-US" dirty="0" smtClean="0"/>
                  <a:t>The demand of this product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the base demand.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measures the price sensitivity of the product.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unit price to be determined.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be the unit production cost. 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how to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𝑏𝑝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to </a:t>
                </a:r>
                <a:r>
                  <a:rPr lang="en-US" altLang="zh-TW" dirty="0" smtClean="0"/>
                  <a:t>find </a:t>
                </a:r>
                <a:r>
                  <a:rPr lang="en-US" altLang="zh-TW" dirty="0"/>
                  <a:t>an optimal (profit-maximizing) </a:t>
                </a:r>
                <a:r>
                  <a:rPr lang="en-US" altLang="zh-TW" dirty="0" smtClean="0"/>
                  <a:t>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? 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7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600206"/>
            <a:ext cx="8713788" cy="49244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comparison operator </a:t>
            </a:r>
            <a:r>
              <a:rPr lang="en-US" dirty="0" smtClean="0"/>
              <a:t>compares two operands and returns a </a:t>
            </a:r>
            <a:r>
              <a:rPr lang="en-US" b="1" dirty="0" smtClean="0">
                <a:solidFill>
                  <a:srgbClr val="0070C0"/>
                </a:solidFill>
              </a:rPr>
              <a:t>Boolean</a:t>
            </a:r>
            <a:r>
              <a:rPr lang="en-US" dirty="0" smtClean="0"/>
              <a:t> value.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anose="02070309020205020404" pitchFamily="49" charset="0"/>
              </a:rPr>
              <a:t>&gt;</a:t>
            </a:r>
            <a:r>
              <a:rPr lang="en-US" altLang="zh-TW" dirty="0"/>
              <a:t>: bigger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anose="02070309020205020404" pitchFamily="49" charset="0"/>
              </a:rPr>
              <a:t>&lt;</a:t>
            </a:r>
            <a:r>
              <a:rPr lang="en-US" altLang="zh-TW" dirty="0"/>
              <a:t>: smaller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anose="02070309020205020404" pitchFamily="49" charset="0"/>
              </a:rPr>
              <a:t>&gt;=</a:t>
            </a:r>
            <a:r>
              <a:rPr lang="en-US" altLang="zh-TW" dirty="0"/>
              <a:t>: not smaller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anose="02070309020205020404" pitchFamily="49" charset="0"/>
              </a:rPr>
              <a:t>&lt;=</a:t>
            </a:r>
            <a:r>
              <a:rPr lang="en-US" altLang="zh-TW" dirty="0"/>
              <a:t>: not bigger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anose="02070309020205020404" pitchFamily="49" charset="0"/>
              </a:rPr>
              <a:t>==</a:t>
            </a:r>
            <a:r>
              <a:rPr lang="en-US" altLang="zh-TW" dirty="0"/>
              <a:t>: equals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latin typeface="Courier New" panose="02070309020205020404" pitchFamily="49" charset="0"/>
              </a:rPr>
              <a:t>!=</a:t>
            </a:r>
            <a:r>
              <a:rPr lang="en-US" altLang="zh-TW" dirty="0"/>
              <a:t>: not equals</a:t>
            </a:r>
          </a:p>
          <a:p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3284275" y="4062416"/>
            <a:ext cx="2800617" cy="164352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s = "123"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 &lt; b)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len</a:t>
            </a:r>
            <a:r>
              <a:rPr lang="en-US" altLang="zh-TW" sz="1600" b="1" spc="-151" dirty="0">
                <a:latin typeface="Courier New" pitchFamily="49" charset="0"/>
              </a:rPr>
              <a:t>(s) != b)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print((a + 2) == (b * 3))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04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Monopoly pricing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31" y="1600206"/>
                <a:ext cx="3817119" cy="4924425"/>
              </a:xfrm>
            </p:spPr>
            <p:txBody>
              <a:bodyPr/>
              <a:lstStyle/>
              <a:p>
                <a:r>
                  <a:rPr lang="en-US" dirty="0" smtClean="0"/>
                  <a:t>Where there is an analytical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(please consult the professors of your Economics/Calculus/Marketing courses), let’s write a program to solve it. </a:t>
                </a:r>
              </a:p>
              <a:p>
                <a:r>
                  <a:rPr lang="en-US" dirty="0" smtClean="0"/>
                  <a:t>Let’s assume that the price can only be an integer: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31" y="1600206"/>
                <a:ext cx="3817119" cy="4924425"/>
              </a:xfrm>
              <a:blipFill>
                <a:blip r:embed="rId3"/>
                <a:stretch>
                  <a:fillRect l="-1438" t="-743" r="-1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4"/>
          <p:cNvSpPr txBox="1"/>
          <p:nvPr/>
        </p:nvSpPr>
        <p:spPr>
          <a:xfrm>
            <a:off x="4139957" y="1600204"/>
            <a:ext cx="4824661" cy="40318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(input("base demand = "))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(input("price sensitivity = "))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c = </a:t>
            </a:r>
            <a:r>
              <a:rPr lang="en-US" altLang="zh-TW" sz="1600" b="1" spc="-151" dirty="0" err="1">
                <a:latin typeface="Courier New" pitchFamily="49" charset="0"/>
              </a:rPr>
              <a:t>int</a:t>
            </a:r>
            <a:r>
              <a:rPr lang="en-US" altLang="zh-TW" sz="1600" b="1" spc="-151" dirty="0">
                <a:latin typeface="Courier New" pitchFamily="49" charset="0"/>
              </a:rPr>
              <a:t>(input("unit cost = "))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maxProfit</a:t>
            </a:r>
            <a:r>
              <a:rPr lang="en-US" altLang="zh-TW" sz="1600" b="1" spc="-151" dirty="0">
                <a:latin typeface="Courier New" pitchFamily="49" charset="0"/>
              </a:rPr>
              <a:t> = 0</a:t>
            </a:r>
          </a:p>
          <a:p>
            <a:pPr eaLnBrk="1" hangingPunct="1"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optimalPrice</a:t>
            </a:r>
            <a:r>
              <a:rPr lang="en-US" altLang="zh-TW" sz="1600" b="1" spc="-151" dirty="0">
                <a:latin typeface="Courier New" pitchFamily="49" charset="0"/>
              </a:rPr>
              <a:t> = 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for p in range(c + 1, a // b):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profit = (a - b * p) * (p - c)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print(p, profit)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if profit &gt; </a:t>
            </a:r>
            <a:r>
              <a:rPr lang="en-US" altLang="zh-TW" sz="1600" b="1" spc="-151" dirty="0" err="1">
                <a:solidFill>
                  <a:srgbClr val="0070C0"/>
                </a:solidFill>
                <a:latin typeface="Courier New" pitchFamily="49" charset="0"/>
              </a:rPr>
              <a:t>maxProfit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</a:t>
            </a:r>
            <a:r>
              <a:rPr lang="en-US" altLang="zh-TW" sz="1600" b="1" spc="-151" dirty="0" err="1">
                <a:latin typeface="Courier New" pitchFamily="49" charset="0"/>
              </a:rPr>
              <a:t>maxProfit</a:t>
            </a:r>
            <a:r>
              <a:rPr lang="en-US" altLang="zh-TW" sz="1600" b="1" spc="-151" dirty="0">
                <a:latin typeface="Courier New" pitchFamily="49" charset="0"/>
              </a:rPr>
              <a:t> = profit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    </a:t>
            </a:r>
            <a:r>
              <a:rPr lang="en-US" altLang="zh-TW" sz="1600" b="1" spc="-151" dirty="0" err="1">
                <a:latin typeface="Courier New" pitchFamily="49" charset="0"/>
              </a:rPr>
              <a:t>optimalPrice</a:t>
            </a:r>
            <a:r>
              <a:rPr lang="en-US" altLang="zh-TW" sz="1600" b="1" spc="-151" dirty="0">
                <a:latin typeface="Courier New" pitchFamily="49" charset="0"/>
              </a:rPr>
              <a:t> = p</a:t>
            </a:r>
          </a:p>
          <a:p>
            <a:pPr eaLnBrk="1" hangingPunct="1"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print("optimal price = " + 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</a:t>
            </a:r>
            <a:r>
              <a:rPr lang="en-US" altLang="zh-TW" sz="1600" b="1" spc="-151" dirty="0" err="1">
                <a:latin typeface="Courier New" pitchFamily="49" charset="0"/>
              </a:rPr>
              <a:t>optimalPrice</a:t>
            </a:r>
            <a:r>
              <a:rPr lang="en-US" altLang="zh-TW" sz="1600" b="1" spc="-151" dirty="0">
                <a:latin typeface="Courier New" pitchFamily="49" charset="0"/>
              </a:rPr>
              <a:t>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print("maximized profit = " + </a:t>
            </a:r>
            <a:r>
              <a:rPr lang="en-US" altLang="zh-TW" sz="1600" b="1" spc="-151" dirty="0" err="1">
                <a:latin typeface="Courier New" pitchFamily="49" charset="0"/>
              </a:rPr>
              <a:t>str</a:t>
            </a:r>
            <a:r>
              <a:rPr lang="en-US" altLang="zh-TW" sz="1600" b="1" spc="-151" dirty="0">
                <a:latin typeface="Courier New" pitchFamily="49" charset="0"/>
              </a:rPr>
              <a:t>(</a:t>
            </a:r>
            <a:r>
              <a:rPr lang="en-US" altLang="zh-TW" sz="1600" b="1" spc="-151" dirty="0" err="1">
                <a:latin typeface="Courier New" pitchFamily="49" charset="0"/>
              </a:rPr>
              <a:t>maxProfit</a:t>
            </a:r>
            <a:r>
              <a:rPr lang="en-US" altLang="zh-TW" sz="1600" b="1" spc="-151" dirty="0">
                <a:latin typeface="Courier New" pitchFamily="49" charset="0"/>
              </a:rPr>
              <a:t>))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8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Good programming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Use the loop that makes your program the most </a:t>
            </a:r>
            <a:r>
              <a:rPr lang="en-US" altLang="zh-TW" b="1" dirty="0">
                <a:solidFill>
                  <a:srgbClr val="0070C0"/>
                </a:solidFill>
              </a:rPr>
              <a:t>readable</a:t>
            </a:r>
            <a:r>
              <a:rPr lang="en-US" altLang="zh-TW" dirty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When you need to execute a loop for </a:t>
            </a:r>
            <a:r>
              <a:rPr lang="en-US" altLang="zh-TW" b="1" dirty="0" smtClean="0">
                <a:solidFill>
                  <a:srgbClr val="0070C0"/>
                </a:solidFill>
              </a:rPr>
              <a:t>a fixed number of iterations</a:t>
            </a:r>
            <a:r>
              <a:rPr lang="en-US" altLang="zh-TW" dirty="0" smtClean="0"/>
              <a:t>, use a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statement with a counter declared only for the loop.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This also applies if you know the maximum number of iterations.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If the number of (maximum) number of iterations is uncertain, use </a:t>
            </a:r>
            <a:r>
              <a:rPr lang="en-US" altLang="zh-TW" b="1" spc="-15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2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pic>
        <p:nvPicPr>
          <p:cNvPr id="17" name="圖片 1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4" y="1545035"/>
            <a:ext cx="873048" cy="3184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399227"/>
            <a:ext cx="1077541" cy="61006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" y="5949280"/>
            <a:ext cx="2411754" cy="6039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195968"/>
              </p:ext>
            </p:extLst>
          </p:nvPr>
        </p:nvGraphicFramePr>
        <p:xfrm>
          <a:off x="179512" y="1010891"/>
          <a:ext cx="8832548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1-52</a:t>
                      </a:r>
                      <a:endParaRPr lang="zh-TW" altLang="en-US" sz="1000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endParaRPr lang="zh-TW" altLang="en-US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vs.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600206"/>
            <a:ext cx="8713788" cy="4924425"/>
          </a:xfrm>
        </p:spPr>
        <p:txBody>
          <a:bodyPr/>
          <a:lstStyle/>
          <a:p>
            <a:r>
              <a:rPr lang="en-US" dirty="0" smtClean="0"/>
              <a:t>Note that to compare whether two values are identical, we use </a:t>
            </a:r>
            <a:r>
              <a:rPr lang="en-US" b="1" spc="-151" dirty="0">
                <a:latin typeface="Courier New" pitchFamily="49" charset="0"/>
              </a:rPr>
              <a:t>==</a:t>
            </a:r>
            <a:r>
              <a:rPr lang="en-US" dirty="0"/>
              <a:t>,</a:t>
            </a:r>
            <a:r>
              <a:rPr lang="en-US" dirty="0" smtClean="0"/>
              <a:t> not </a:t>
            </a:r>
            <a:r>
              <a:rPr lang="en-US" b="1" spc="-151" dirty="0">
                <a:latin typeface="Courier New" pitchFamily="49" charset="0"/>
              </a:rPr>
              <a:t>=</a:t>
            </a:r>
            <a:r>
              <a:rPr lang="en-US" dirty="0" smtClean="0"/>
              <a:t>. </a:t>
            </a:r>
          </a:p>
          <a:p>
            <a:pPr lvl="1"/>
            <a:r>
              <a:rPr lang="en-US" b="1" spc="-151" dirty="0">
                <a:latin typeface="Courier New" pitchFamily="49" charset="0"/>
              </a:rPr>
              <a:t>==</a:t>
            </a:r>
            <a:r>
              <a:rPr lang="en-US" dirty="0" smtClean="0"/>
              <a:t> is a comparison operator. </a:t>
            </a:r>
          </a:p>
          <a:p>
            <a:pPr lvl="1"/>
            <a:r>
              <a:rPr lang="en-US" b="1" spc="-151" dirty="0">
                <a:latin typeface="Courier New" pitchFamily="49" charset="0"/>
              </a:rPr>
              <a:t>=</a:t>
            </a:r>
            <a:r>
              <a:rPr lang="en-US" dirty="0" smtClean="0"/>
              <a:t> is an assignment operator. </a:t>
            </a:r>
          </a:p>
          <a:p>
            <a:r>
              <a:rPr lang="en-US" b="1" spc="-151" dirty="0">
                <a:latin typeface="Courier New" pitchFamily="49" charset="0"/>
              </a:rPr>
              <a:t>=</a:t>
            </a:r>
            <a:r>
              <a:rPr lang="en-US" dirty="0" smtClean="0"/>
              <a:t> assigns the </a:t>
            </a:r>
            <a:r>
              <a:rPr lang="en-US" b="1" dirty="0" smtClean="0">
                <a:solidFill>
                  <a:srgbClr val="0070C0"/>
                </a:solidFill>
              </a:rPr>
              <a:t>value at its right</a:t>
            </a:r>
            <a:r>
              <a:rPr lang="en-US" dirty="0" smtClean="0"/>
              <a:t> to the </a:t>
            </a:r>
            <a:r>
              <a:rPr lang="en-US" b="1" dirty="0" smtClean="0">
                <a:solidFill>
                  <a:srgbClr val="0070C0"/>
                </a:solidFill>
              </a:rPr>
              <a:t>variable at its left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a variable is at its right, its value is used. </a:t>
            </a:r>
          </a:p>
          <a:p>
            <a:pPr lvl="1"/>
            <a:r>
              <a:rPr lang="en-US" dirty="0" smtClean="0"/>
              <a:t>If it is not a variable at its left, there is a syntax error.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2106643" y="3933058"/>
            <a:ext cx="1503753" cy="1200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a 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b =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c = a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print(c == a)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8064" y="3933060"/>
            <a:ext cx="2088232" cy="53553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latin typeface="Courier New" pitchFamily="49" charset="0"/>
              </a:rPr>
              <a:t>4 = d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error!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+ b = 4 </a:t>
            </a:r>
            <a:r>
              <a:rPr lang="en-US" altLang="zh-TW" sz="1600" b="1" spc="-151" dirty="0">
                <a:solidFill>
                  <a:srgbClr val="00B050"/>
                </a:solidFill>
                <a:latin typeface="Courier New" pitchFamily="49" charset="0"/>
              </a:rPr>
              <a:t># error! 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3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vs.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6" y="1600206"/>
                <a:ext cx="8713788" cy="4924425"/>
              </a:xfrm>
            </p:spPr>
            <p:txBody>
              <a:bodyPr/>
              <a:lstStyle/>
              <a:p>
                <a:r>
                  <a:rPr lang="en-US" dirty="0" smtClean="0"/>
                  <a:t>Is the following operation valid?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spc="-151" dirty="0">
                    <a:latin typeface="Courier New" pitchFamily="49" charset="0"/>
                  </a:rPr>
                  <a:t>a = a + 2</a:t>
                </a:r>
                <a:r>
                  <a:rPr lang="en-US" dirty="0" smtClean="0"/>
                  <a:t> does the following:</a:t>
                </a:r>
              </a:p>
              <a:p>
                <a:pPr lvl="1"/>
                <a:r>
                  <a:rPr lang="en-US" dirty="0" smtClean="0"/>
                  <a:t>Finding the value at its right: the value of </a:t>
                </a:r>
                <a:r>
                  <a:rPr lang="en-US" b="1" spc="-151" dirty="0">
                    <a:latin typeface="Courier New" pitchFamily="49" charset="0"/>
                  </a:rPr>
                  <a:t>a + 2</a:t>
                </a:r>
                <a:r>
                  <a:rPr lang="en-US" dirty="0" smtClean="0"/>
                  <a:t> is 12. </a:t>
                </a:r>
              </a:p>
              <a:p>
                <a:pPr lvl="1"/>
                <a:r>
                  <a:rPr lang="en-US" dirty="0" smtClean="0"/>
                  <a:t>Assigning that value to the variable at its left: </a:t>
                </a:r>
                <a:r>
                  <a:rPr lang="en-US" b="1" spc="-151" dirty="0">
                    <a:solidFill>
                      <a:srgbClr val="0070C0"/>
                    </a:solidFill>
                    <a:latin typeface="Courier New" pitchFamily="49" charset="0"/>
                  </a:rPr>
                  <a:t>a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becomes 12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It has nothing to do with the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/>
                  <a:t> that cannot be satisfied! </a:t>
                </a:r>
              </a:p>
              <a:p>
                <a:r>
                  <a:rPr lang="en-US" dirty="0" smtClean="0"/>
                  <a:t>In summary: </a:t>
                </a:r>
              </a:p>
              <a:p>
                <a:pPr lvl="1"/>
                <a:r>
                  <a:rPr lang="en-US" dirty="0" smtClean="0"/>
                  <a:t>Read </a:t>
                </a:r>
                <a:r>
                  <a:rPr lang="en-US" b="1" spc="-151" dirty="0">
                    <a:latin typeface="Courier New" pitchFamily="49" charset="0"/>
                  </a:rPr>
                  <a:t>==</a:t>
                </a:r>
                <a:r>
                  <a:rPr lang="en-US" dirty="0" smtClean="0"/>
                  <a:t> as “</a:t>
                </a:r>
                <a:r>
                  <a:rPr lang="en-US" b="1" dirty="0">
                    <a:solidFill>
                      <a:srgbClr val="0070C0"/>
                    </a:solidFill>
                  </a:rPr>
                  <a:t>equals</a:t>
                </a:r>
                <a:r>
                  <a:rPr lang="en-US" dirty="0" smtClean="0"/>
                  <a:t>”: </a:t>
                </a:r>
                <a:r>
                  <a:rPr lang="en-US" b="1" spc="-151" dirty="0">
                    <a:latin typeface="Courier New" pitchFamily="49" charset="0"/>
                  </a:rPr>
                  <a:t>if a == b + 2</a:t>
                </a:r>
                <a:r>
                  <a:rPr lang="en-US" dirty="0" smtClean="0"/>
                  <a:t> is asking whether </a:t>
                </a:r>
                <a:r>
                  <a:rPr lang="en-US" b="1" spc="-151" dirty="0">
                    <a:solidFill>
                      <a:srgbClr val="0070C0"/>
                    </a:solidFill>
                    <a:latin typeface="Courier New" pitchFamily="49" charset="0"/>
                  </a:rPr>
                  <a:t>a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equals </a:t>
                </a:r>
                <a:r>
                  <a:rPr lang="en-US" b="1" spc="-151" dirty="0">
                    <a:solidFill>
                      <a:srgbClr val="0070C0"/>
                    </a:solidFill>
                    <a:latin typeface="Courier New" pitchFamily="49" charset="0"/>
                  </a:rPr>
                  <a:t>b + 2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altLang="zh-TW" dirty="0"/>
                  <a:t>Read </a:t>
                </a:r>
                <a:r>
                  <a:rPr lang="en-US" altLang="zh-TW" b="1" spc="-151" dirty="0">
                    <a:latin typeface="Courier New" pitchFamily="49" charset="0"/>
                  </a:rPr>
                  <a:t>=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as </a:t>
                </a:r>
                <a:r>
                  <a:rPr lang="en-US" altLang="zh-TW" dirty="0" smtClean="0"/>
                  <a:t>“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becomes</a:t>
                </a:r>
                <a:r>
                  <a:rPr lang="en-US" altLang="zh-TW" dirty="0" smtClean="0"/>
                  <a:t>”: </a:t>
                </a:r>
                <a:r>
                  <a:rPr lang="en-US" altLang="zh-TW" b="1" spc="-151">
                    <a:latin typeface="Courier New" pitchFamily="49" charset="0"/>
                  </a:rPr>
                  <a:t>a = </a:t>
                </a:r>
                <a:r>
                  <a:rPr lang="en-US" altLang="zh-TW" b="1" spc="-151" dirty="0">
                    <a:latin typeface="Courier New" pitchFamily="49" charset="0"/>
                  </a:rPr>
                  <a:t>a + 2</a:t>
                </a:r>
                <a:r>
                  <a:rPr lang="en-US" altLang="zh-TW" dirty="0"/>
                  <a:t> means </a:t>
                </a:r>
                <a:r>
                  <a:rPr lang="en-US" altLang="zh-TW" b="1" spc="-151" dirty="0">
                    <a:solidFill>
                      <a:srgbClr val="0070C0"/>
                    </a:solidFill>
                    <a:latin typeface="Courier New" pitchFamily="49" charset="0"/>
                  </a:rPr>
                  <a:t>a</a:t>
                </a:r>
                <a:r>
                  <a:rPr lang="en-US" altLang="zh-TW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becomes </a:t>
                </a:r>
                <a:r>
                  <a:rPr lang="en-US" altLang="zh-TW" b="1" spc="-151" dirty="0">
                    <a:solidFill>
                      <a:srgbClr val="0070C0"/>
                    </a:solidFill>
                    <a:latin typeface="Courier New" pitchFamily="49" charset="0"/>
                  </a:rPr>
                  <a:t>a + 2</a:t>
                </a:r>
                <a:r>
                  <a:rPr lang="en-US" altLang="zh-TW" dirty="0"/>
                  <a:t>. </a:t>
                </a:r>
              </a:p>
              <a:p>
                <a:pPr lvl="1"/>
                <a:endParaRPr lang="en-US" dirty="0" smtClean="0"/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6" y="1600206"/>
                <a:ext cx="8713788" cy="4924425"/>
              </a:xfrm>
              <a:blipFill>
                <a:blip r:embed="rId2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5"/>
          <p:cNvSpPr txBox="1"/>
          <p:nvPr/>
        </p:nvSpPr>
        <p:spPr>
          <a:xfrm>
            <a:off x="3807086" y="2036308"/>
            <a:ext cx="1601267" cy="9787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a 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a = a + 2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latin typeface="Courier New" pitchFamily="49" charset="0"/>
              </a:rPr>
              <a:t>print</a:t>
            </a:r>
            <a:r>
              <a:rPr lang="pt-BR" altLang="zh-TW" sz="1600" b="1" spc="-151" dirty="0">
                <a:latin typeface="Courier New" pitchFamily="49" charset="0"/>
              </a:rPr>
              <a:t>(a == 12)</a:t>
            </a:r>
            <a:endParaRPr lang="en-US" altLang="zh-TW" sz="1600" b="1" spc="-151" dirty="0"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29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600206"/>
            <a:ext cx="8713788" cy="4924425"/>
          </a:xfrm>
        </p:spPr>
        <p:txBody>
          <a:bodyPr/>
          <a:lstStyle/>
          <a:p>
            <a:r>
              <a:rPr lang="en-US" dirty="0" smtClean="0"/>
              <a:t>A statement like </a:t>
            </a:r>
            <a:r>
              <a:rPr lang="en-US" b="1" spc="-151" dirty="0">
                <a:latin typeface="Courier New" pitchFamily="49" charset="0"/>
              </a:rPr>
              <a:t>a = a + 2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070C0"/>
                </a:solidFill>
              </a:rPr>
              <a:t>self assignment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variable is modified from its own value. </a:t>
            </a:r>
          </a:p>
          <a:p>
            <a:r>
              <a:rPr lang="en-US" dirty="0" smtClean="0"/>
              <a:t>As self assignment is common, there are </a:t>
            </a:r>
            <a:br>
              <a:rPr lang="en-US" dirty="0" smtClean="0"/>
            </a:br>
            <a:r>
              <a:rPr lang="en-US" dirty="0" smtClean="0"/>
              <a:t>self-assignment operators: </a:t>
            </a:r>
          </a:p>
          <a:p>
            <a:pPr lvl="1"/>
            <a:r>
              <a:rPr lang="en-US" b="1" spc="-151" dirty="0">
                <a:latin typeface="Courier New" pitchFamily="49" charset="0"/>
              </a:rPr>
              <a:t>a </a:t>
            </a:r>
            <a:r>
              <a:rPr lang="en-US" b="1" spc="-151" dirty="0">
                <a:solidFill>
                  <a:srgbClr val="0070C0"/>
                </a:solidFill>
                <a:latin typeface="Courier New" pitchFamily="49" charset="0"/>
              </a:rPr>
              <a:t>+=</a:t>
            </a:r>
            <a:r>
              <a:rPr lang="en-US" b="1" spc="-151" dirty="0">
                <a:latin typeface="Courier New" pitchFamily="49" charset="0"/>
              </a:rPr>
              <a:t> 2</a:t>
            </a:r>
            <a:r>
              <a:rPr lang="en-US" dirty="0" smtClean="0"/>
              <a:t> means </a:t>
            </a:r>
            <a:r>
              <a:rPr lang="en-US" b="1" spc="-151" dirty="0">
                <a:latin typeface="Courier New" pitchFamily="49" charset="0"/>
              </a:rPr>
              <a:t>a = a + 2</a:t>
            </a:r>
            <a:r>
              <a:rPr lang="en-US" dirty="0" smtClean="0"/>
              <a:t>. </a:t>
            </a:r>
          </a:p>
          <a:p>
            <a:pPr lvl="1"/>
            <a:r>
              <a:rPr lang="en-US" b="1" spc="-151" dirty="0">
                <a:latin typeface="Courier New" pitchFamily="49" charset="0"/>
              </a:rPr>
              <a:t>a </a:t>
            </a:r>
            <a:r>
              <a:rPr lang="en-US" b="1" spc="-151" dirty="0">
                <a:solidFill>
                  <a:srgbClr val="0070C0"/>
                </a:solidFill>
                <a:latin typeface="Courier New" pitchFamily="49" charset="0"/>
              </a:rPr>
              <a:t>-=</a:t>
            </a:r>
            <a:r>
              <a:rPr lang="en-US" b="1" spc="-151" dirty="0">
                <a:latin typeface="Courier New" pitchFamily="49" charset="0"/>
              </a:rPr>
              <a:t> 2</a:t>
            </a:r>
            <a:r>
              <a:rPr lang="en-US" dirty="0" smtClean="0"/>
              <a:t> means </a:t>
            </a:r>
            <a:r>
              <a:rPr lang="en-US" b="1" spc="-151" dirty="0">
                <a:latin typeface="Courier New" pitchFamily="49" charset="0"/>
              </a:rPr>
              <a:t>a = a - 2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also have </a:t>
            </a:r>
            <a:r>
              <a:rPr lang="en-US" b="1" spc="-151" dirty="0">
                <a:latin typeface="Courier New" pitchFamily="49" charset="0"/>
              </a:rPr>
              <a:t>*=</a:t>
            </a:r>
            <a:r>
              <a:rPr lang="en-US" dirty="0" smtClean="0"/>
              <a:t>, </a:t>
            </a:r>
            <a:r>
              <a:rPr lang="en-US" b="1" spc="-151" dirty="0">
                <a:latin typeface="Courier New" pitchFamily="49" charset="0"/>
              </a:rPr>
              <a:t>/=</a:t>
            </a:r>
            <a:r>
              <a:rPr lang="en-US" dirty="0" smtClean="0"/>
              <a:t>, </a:t>
            </a:r>
            <a:r>
              <a:rPr lang="en-US" b="1" spc="-151" dirty="0">
                <a:latin typeface="Courier New" pitchFamily="49" charset="0"/>
              </a:rPr>
              <a:t>//=</a:t>
            </a:r>
            <a:r>
              <a:rPr lang="en-US" dirty="0" smtClean="0"/>
              <a:t>, </a:t>
            </a:r>
            <a:r>
              <a:rPr lang="en-US" b="1" spc="-151" dirty="0">
                <a:latin typeface="Courier New" pitchFamily="49" charset="0"/>
              </a:rPr>
              <a:t>**=</a:t>
            </a:r>
            <a:r>
              <a:rPr lang="en-US" dirty="0" smtClean="0"/>
              <a:t>, </a:t>
            </a:r>
            <a:r>
              <a:rPr lang="en-US" b="1" spc="-151" dirty="0">
                <a:latin typeface="Courier New" pitchFamily="49" charset="0"/>
              </a:rPr>
              <a:t>%=</a:t>
            </a:r>
            <a:r>
              <a:rPr lang="en-US" dirty="0" smtClean="0"/>
              <a:t>, etc. </a:t>
            </a:r>
          </a:p>
        </p:txBody>
      </p:sp>
      <p:sp>
        <p:nvSpPr>
          <p:cNvPr id="5" name="文字方塊 5"/>
          <p:cNvSpPr txBox="1"/>
          <p:nvPr/>
        </p:nvSpPr>
        <p:spPr>
          <a:xfrm>
            <a:off x="6084169" y="1638962"/>
            <a:ext cx="1052947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+=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-=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*=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//=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/=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**=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%=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pt-BR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(a)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91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Cascade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600206"/>
            <a:ext cx="8713788" cy="4924425"/>
          </a:xfrm>
        </p:spPr>
        <p:txBody>
          <a:bodyPr/>
          <a:lstStyle/>
          <a:p>
            <a:r>
              <a:rPr lang="en-US" dirty="0" smtClean="0"/>
              <a:t>Is the following operation valid?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spc="-151" dirty="0">
                <a:solidFill>
                  <a:srgbClr val="0070C0"/>
                </a:solidFill>
                <a:latin typeface="Courier New" pitchFamily="49" charset="0"/>
              </a:rPr>
              <a:t>a = b = 10</a:t>
            </a:r>
            <a:r>
              <a:rPr lang="en-US" dirty="0" smtClean="0"/>
              <a:t> </a:t>
            </a:r>
            <a:r>
              <a:rPr lang="en-US" altLang="zh-TW" dirty="0" smtClean="0"/>
              <a:t>assigns 10 to both a and b. </a:t>
            </a:r>
          </a:p>
          <a:p>
            <a:r>
              <a:rPr lang="en-US" dirty="0" smtClean="0"/>
              <a:t>More variables may be assigned the same value in one statement. </a:t>
            </a:r>
          </a:p>
          <a:p>
            <a:pPr lvl="1"/>
            <a:r>
              <a:rPr lang="en-US" dirty="0" smtClean="0"/>
              <a:t>And of course, they are different variables. </a:t>
            </a:r>
          </a:p>
          <a:p>
            <a:pPr lvl="1"/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3807086" y="2156666"/>
            <a:ext cx="1601267" cy="1200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a = b 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>
                <a:latin typeface="Courier New" pitchFamily="49" charset="0"/>
              </a:rPr>
              <a:t>a = a + 2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zh-TW" sz="1600" b="1" spc="-15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latin typeface="Courier New" pitchFamily="49" charset="0"/>
              </a:rPr>
              <a:t>print</a:t>
            </a:r>
            <a:r>
              <a:rPr lang="pt-BR" altLang="zh-TW" sz="1600" b="1" spc="-151" dirty="0"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zh-TW" sz="1600" b="1" spc="-151" dirty="0" err="1">
                <a:latin typeface="Courier New" pitchFamily="49" charset="0"/>
              </a:rPr>
              <a:t>print</a:t>
            </a:r>
            <a:r>
              <a:rPr lang="pt-BR" altLang="zh-TW" sz="1600" b="1" spc="-151" dirty="0">
                <a:latin typeface="Courier New" pitchFamily="49" charset="0"/>
              </a:rPr>
              <a:t>(</a:t>
            </a:r>
            <a:r>
              <a:rPr lang="pt-BR" altLang="zh-TW" sz="1600" b="1" spc="-151" dirty="0" err="1">
                <a:latin typeface="Courier New" pitchFamily="49" charset="0"/>
              </a:rPr>
              <a:t>b</a:t>
            </a:r>
            <a:r>
              <a:rPr lang="pt-BR" altLang="zh-TW" sz="1600" b="1" spc="-151" dirty="0">
                <a:latin typeface="Courier New" pitchFamily="49" charset="0"/>
              </a:rPr>
              <a:t>)</a:t>
            </a:r>
            <a:endParaRPr lang="en-US" altLang="zh-TW" sz="1600" b="1" spc="-151" dirty="0"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6" y="2"/>
            <a:ext cx="305911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Preparations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9" y="2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Conditionals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2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Iterations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" y="260351"/>
            <a:ext cx="3059113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9" y="260351"/>
            <a:ext cx="3025775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1"/>
            <a:ext cx="3059112" cy="26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6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9918</TotalTime>
  <Words>4293</Words>
  <Application>Microsoft Office PowerPoint</Application>
  <PresentationFormat>如螢幕大小 (4:3)</PresentationFormat>
  <Paragraphs>909</Paragraphs>
  <Slides>52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2" baseType="lpstr"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Programming for Business Computing  Conditionals and Iterations</vt:lpstr>
      <vt:lpstr>Outline</vt:lpstr>
      <vt:lpstr>The Boolean data type</vt:lpstr>
      <vt:lpstr>The Boolean data type</vt:lpstr>
      <vt:lpstr>Comparison operators</vt:lpstr>
      <vt:lpstr>Comparison vs. assignment</vt:lpstr>
      <vt:lpstr>Comparison vs. assignment</vt:lpstr>
      <vt:lpstr>Self assignment</vt:lpstr>
      <vt:lpstr>Cascade assignment</vt:lpstr>
      <vt:lpstr>Outline</vt:lpstr>
      <vt:lpstr>The if statement</vt:lpstr>
      <vt:lpstr>Example of the if-else statement</vt:lpstr>
      <vt:lpstr>Nested if-else statement</vt:lpstr>
      <vt:lpstr>Example of nested if-else statements</vt:lpstr>
      <vt:lpstr>Two different implementations</vt:lpstr>
      <vt:lpstr>The ternary if operator</vt:lpstr>
      <vt:lpstr>The ternary if operator</vt:lpstr>
      <vt:lpstr>Indention matters</vt:lpstr>
      <vt:lpstr>The else-if statement</vt:lpstr>
      <vt:lpstr>The else-if statement</vt:lpstr>
      <vt:lpstr>Outline</vt:lpstr>
      <vt:lpstr>Logical operators</vt:lpstr>
      <vt:lpstr>Logical operators: and</vt:lpstr>
      <vt:lpstr>Logical operators: and</vt:lpstr>
      <vt:lpstr>Logical operators: and</vt:lpstr>
      <vt:lpstr>Logical operators: and</vt:lpstr>
      <vt:lpstr>Logical operators: or</vt:lpstr>
      <vt:lpstr>Logical operator: not</vt:lpstr>
      <vt:lpstr>Outline</vt:lpstr>
      <vt:lpstr>The while statement</vt:lpstr>
      <vt:lpstr>Modifying loop counters</vt:lpstr>
      <vt:lpstr>Example</vt:lpstr>
      <vt:lpstr>Infinite loops</vt:lpstr>
      <vt:lpstr>break and continue</vt:lpstr>
      <vt:lpstr>Example</vt:lpstr>
      <vt:lpstr>break and continue</vt:lpstr>
      <vt:lpstr>Infinite loops with a break</vt:lpstr>
      <vt:lpstr>Infinite loops with a break</vt:lpstr>
      <vt:lpstr>break and continue</vt:lpstr>
      <vt:lpstr>Outline</vt:lpstr>
      <vt:lpstr>The for statement</vt:lpstr>
      <vt:lpstr>Example</vt:lpstr>
      <vt:lpstr>range()</vt:lpstr>
      <vt:lpstr>for vs. while </vt:lpstr>
      <vt:lpstr>Modifying the loop counter?</vt:lpstr>
      <vt:lpstr>Nested loops</vt:lpstr>
      <vt:lpstr>Nested loops: Example 1</vt:lpstr>
      <vt:lpstr>Nested loops: Example 2</vt:lpstr>
      <vt:lpstr>Case study: Monopoly pricing</vt:lpstr>
      <vt:lpstr>Case study: Monopoly pricing</vt:lpstr>
      <vt:lpstr>Good programming style</vt:lpstr>
      <vt:lpstr>版權聲明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1551</cp:revision>
  <dcterms:created xsi:type="dcterms:W3CDTF">2005-01-26T13:58:59Z</dcterms:created>
  <dcterms:modified xsi:type="dcterms:W3CDTF">2019-09-06T01:58:04Z</dcterms:modified>
</cp:coreProperties>
</file>