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55"/>
  </p:notesMasterIdLst>
  <p:handoutMasterIdLst>
    <p:handoutMasterId r:id="rId56"/>
  </p:handoutMasterIdLst>
  <p:sldIdLst>
    <p:sldId id="256" r:id="rId2"/>
    <p:sldId id="545" r:id="rId3"/>
    <p:sldId id="548" r:id="rId4"/>
    <p:sldId id="551" r:id="rId5"/>
    <p:sldId id="552" r:id="rId6"/>
    <p:sldId id="553" r:id="rId7"/>
    <p:sldId id="554" r:id="rId8"/>
    <p:sldId id="557" r:id="rId9"/>
    <p:sldId id="558" r:id="rId10"/>
    <p:sldId id="594" r:id="rId11"/>
    <p:sldId id="556" r:id="rId12"/>
    <p:sldId id="559" r:id="rId13"/>
    <p:sldId id="595" r:id="rId14"/>
    <p:sldId id="598" r:id="rId15"/>
    <p:sldId id="599" r:id="rId16"/>
    <p:sldId id="555" r:id="rId17"/>
    <p:sldId id="546" r:id="rId18"/>
    <p:sldId id="549" r:id="rId19"/>
    <p:sldId id="547" r:id="rId20"/>
    <p:sldId id="550" r:id="rId21"/>
    <p:sldId id="561" r:id="rId22"/>
    <p:sldId id="560" r:id="rId23"/>
    <p:sldId id="562" r:id="rId24"/>
    <p:sldId id="565" r:id="rId25"/>
    <p:sldId id="593" r:id="rId26"/>
    <p:sldId id="567" r:id="rId27"/>
    <p:sldId id="568" r:id="rId28"/>
    <p:sldId id="57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9" r:id="rId38"/>
    <p:sldId id="577" r:id="rId39"/>
    <p:sldId id="566" r:id="rId40"/>
    <p:sldId id="580" r:id="rId41"/>
    <p:sldId id="581" r:id="rId42"/>
    <p:sldId id="582" r:id="rId43"/>
    <p:sldId id="587" r:id="rId44"/>
    <p:sldId id="583" r:id="rId45"/>
    <p:sldId id="584" r:id="rId46"/>
    <p:sldId id="585" r:id="rId47"/>
    <p:sldId id="588" r:id="rId48"/>
    <p:sldId id="589" r:id="rId49"/>
    <p:sldId id="590" r:id="rId50"/>
    <p:sldId id="591" r:id="rId51"/>
    <p:sldId id="592" r:id="rId52"/>
    <p:sldId id="600" r:id="rId53"/>
    <p:sldId id="601" r:id="rId54"/>
  </p:sldIdLst>
  <p:sldSz cx="9144000" cy="6858000" type="screen4x3"/>
  <p:notesSz cx="7104063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49"/>
    <a:srgbClr val="FF0000"/>
    <a:srgbClr val="0A0C6A"/>
    <a:srgbClr val="1014B0"/>
    <a:srgbClr val="0000FF"/>
    <a:srgbClr val="005696"/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12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639" cy="511175"/>
          </a:xfrm>
          <a:prstGeom prst="rect">
            <a:avLst/>
          </a:prstGeom>
        </p:spPr>
        <p:txBody>
          <a:bodyPr vert="horz" lIns="99050" tIns="49526" rIns="99050" bIns="49526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838" y="1"/>
            <a:ext cx="3078639" cy="511175"/>
          </a:xfrm>
          <a:prstGeom prst="rect">
            <a:avLst/>
          </a:prstGeom>
        </p:spPr>
        <p:txBody>
          <a:bodyPr vert="horz" lIns="99050" tIns="49526" rIns="99050" bIns="49526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852"/>
            <a:ext cx="3078639" cy="511175"/>
          </a:xfrm>
          <a:prstGeom prst="rect">
            <a:avLst/>
          </a:prstGeom>
        </p:spPr>
        <p:txBody>
          <a:bodyPr vert="horz" lIns="99050" tIns="49526" rIns="99050" bIns="49526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838" y="9721852"/>
            <a:ext cx="3078639" cy="511175"/>
          </a:xfrm>
          <a:prstGeom prst="rect">
            <a:avLst/>
          </a:prstGeom>
        </p:spPr>
        <p:txBody>
          <a:bodyPr vert="horz" wrap="square" lIns="99050" tIns="49526" rIns="99050" bIns="4952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0" tIns="49526" rIns="99050" bIns="4952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8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0" tIns="49526" rIns="99050" bIns="4952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1" y="4860926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0" tIns="49526" rIns="99050" bIns="49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0" tIns="49526" rIns="99050" bIns="4952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8" y="9721852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0" tIns="49526" rIns="99050" bIns="4952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9938"/>
            <a:ext cx="5113337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311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9938"/>
            <a:ext cx="5113337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402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9938"/>
            <a:ext cx="5113337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88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9938"/>
            <a:ext cx="5113337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23" indent="-228623">
              <a:buAutoNum type="arabicPeriod"/>
            </a:pP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38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7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2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1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  <a:ea typeface="新細明體" charset="-120"/>
              </a:rPr>
              <a:t>Programming for Business Computing – Control</a:t>
            </a:r>
            <a:endParaRPr lang="en-US" altLang="zh-TW" sz="12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1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53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reativecommons.org/licenses/by-nc-nd/3.0/tw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10" Type="http://schemas.openxmlformats.org/officeDocument/2006/relationships/image" Target="../media/image3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7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Applications in Operations Management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371600" y="3200400"/>
            <a:ext cx="6400800" cy="2438400"/>
            <a:chOff x="2895600" y="3200400"/>
            <a:chExt cx="6400800" cy="2438400"/>
          </a:xfrm>
        </p:grpSpPr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2895600" y="3200400"/>
              <a:ext cx="6400800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Ling-</a:t>
              </a:r>
              <a:r>
                <a:rPr kumimoji="0" lang="en-US" altLang="zh-TW" sz="20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Chieh</a:t>
              </a: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 Kung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Department of Information Management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National Taiwan University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3863757" y="4983562"/>
              <a:ext cx="5044339" cy="461665"/>
              <a:chOff x="2555776" y="5978079"/>
              <a:chExt cx="5044339" cy="46166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566086" y="5978079"/>
                <a:ext cx="40340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defRPr/>
                </a:pPr>
                <a:r>
                  <a:rPr kumimoji="0" lang="en-US" altLang="zh-TW" sz="1200" b="1" dirty="0">
                    <a:ea typeface="標楷體" pitchFamily="65" charset="-120"/>
                  </a:rPr>
                  <a:t>【</a:t>
                </a:r>
                <a:r>
                  <a:rPr kumimoji="0" lang="zh-TW" altLang="en-US" sz="1200" b="1" dirty="0">
                    <a:ea typeface="標楷體" pitchFamily="65" charset="-120"/>
                  </a:rPr>
                  <a:t>本著作除另有註明外，採取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創用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CC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「姓名標示－非商業性－禁止改作分享」台灣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3.0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版</a:t>
                </a:r>
                <a:r>
                  <a:rPr kumimoji="0" lang="zh-TW" altLang="en-US" sz="1200" b="1" dirty="0">
                    <a:ea typeface="標楷體" pitchFamily="65" charset="-120"/>
                  </a:rPr>
                  <a:t>授權釋出</a:t>
                </a:r>
                <a:r>
                  <a:rPr kumimoji="0" lang="en-US" altLang="zh-TW" sz="1200" b="1" dirty="0">
                    <a:ea typeface="標楷體" pitchFamily="65" charset="-120"/>
                  </a:rPr>
                  <a:t>】</a:t>
                </a:r>
              </a:p>
            </p:txBody>
          </p:sp>
          <p:pic>
            <p:nvPicPr>
              <p:cNvPr id="27" name="圖片 26">
                <a:hlinkClick r:id="rId2"/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76" y="6021328"/>
                <a:ext cx="1028935" cy="360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Putting items into a list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may add items into a list by invoking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append()</a:t>
            </a:r>
            <a:r>
              <a:rPr lang="en-US" altLang="zh-TW" dirty="0" smtClean="0"/>
              <a:t>.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Note that the last item is an integer, not a string. </a:t>
            </a:r>
          </a:p>
          <a:p>
            <a:r>
              <a:rPr lang="en-US" altLang="zh-TW" dirty="0" smtClean="0"/>
              <a:t>We may even put </a:t>
            </a:r>
            <a:r>
              <a:rPr lang="en-US" altLang="zh-TW" b="1" dirty="0" smtClean="0">
                <a:solidFill>
                  <a:srgbClr val="0070C0"/>
                </a:solidFill>
              </a:rPr>
              <a:t>a list </a:t>
            </a:r>
            <a:r>
              <a:rPr lang="en-US" altLang="zh-TW" dirty="0" smtClean="0"/>
              <a:t>into a list: 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267744" y="2060850"/>
            <a:ext cx="4824536" cy="9787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 4 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gradeStr.split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.append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(-1)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print(grades)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['1', '2', '3', '4', '5', -1]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sp>
        <p:nvSpPr>
          <p:cNvPr id="13" name="文字方塊 5"/>
          <p:cNvSpPr txBox="1"/>
          <p:nvPr/>
        </p:nvSpPr>
        <p:spPr>
          <a:xfrm>
            <a:off x="2267744" y="3890433"/>
            <a:ext cx="4824536" cy="9787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gradeStr.split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.append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([9, 7, 5])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print(grades)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['1', '2', '3', [9, 7, 5]]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Traversing a list in a loop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does the following programs do? </a:t>
            </a:r>
          </a:p>
          <a:p>
            <a:endParaRPr lang="en-US" altLang="zh-TW" dirty="0" smtClean="0"/>
          </a:p>
        </p:txBody>
      </p:sp>
      <p:sp>
        <p:nvSpPr>
          <p:cNvPr id="5" name="文字方塊 5"/>
          <p:cNvSpPr txBox="1"/>
          <p:nvPr/>
        </p:nvSpPr>
        <p:spPr>
          <a:xfrm>
            <a:off x="2915941" y="2132858"/>
            <a:ext cx="6048672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 4 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gradeList</a:t>
            </a:r>
            <a:r>
              <a:rPr lang="en-US" altLang="zh-TW" sz="1600" b="1" spc="-150" dirty="0"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latin typeface="Courier New" pitchFamily="49" charset="0"/>
              </a:rPr>
              <a:t>gradeStr.split</a:t>
            </a:r>
            <a:r>
              <a:rPr lang="en-US" altLang="zh-TW" sz="1600" b="1" spc="-15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latin typeface="Courier New" pitchFamily="49" charset="0"/>
              </a:rPr>
              <a:t>gradeList</a:t>
            </a:r>
            <a:r>
              <a:rPr lang="en-US" altLang="zh-TW" sz="1600" b="1" spc="-150" dirty="0">
                <a:latin typeface="Courier New" pitchFamily="49" charset="0"/>
              </a:rPr>
              <a:t>)   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['1', '2', '3', '4', '5']</a:t>
            </a: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[]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for g in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gradeList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latin typeface="Courier New" pitchFamily="49" charset="0"/>
              </a:rPr>
              <a:t>grades.append</a:t>
            </a:r>
            <a:r>
              <a:rPr lang="en-US" altLang="zh-TW" sz="1600" b="1" spc="-150" dirty="0"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(g)</a:t>
            </a:r>
            <a:r>
              <a:rPr lang="en-US" altLang="zh-TW" sz="1600" b="1" spc="-15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print(grades)      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[1, 2, 3, 4, 5]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sp>
        <p:nvSpPr>
          <p:cNvPr id="12" name="文字方塊 4"/>
          <p:cNvSpPr txBox="1"/>
          <p:nvPr/>
        </p:nvSpPr>
        <p:spPr>
          <a:xfrm>
            <a:off x="179514" y="2132858"/>
            <a:ext cx="2592337" cy="20621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print(range(1, 101)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altLang="zh-TW" sz="1600" b="1" spc="-150" dirty="0"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latin typeface="Courier New" pitchFamily="49" charset="0"/>
              </a:rPr>
              <a:t>i</a:t>
            </a:r>
            <a:r>
              <a:rPr lang="en-US" altLang="zh-TW" sz="1600" b="1" spc="-150" dirty="0">
                <a:latin typeface="Courier New" pitchFamily="49" charset="0"/>
              </a:rPr>
              <a:t> in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altLang="zh-TW" sz="1600" b="1" spc="-150" dirty="0">
                <a:latin typeface="Courier New" pitchFamily="49" charset="0"/>
              </a:rPr>
              <a:t>(1,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101</a:t>
            </a:r>
            <a:r>
              <a:rPr lang="en-US" altLang="zh-TW" sz="1600" b="1" spc="-150" dirty="0">
                <a:latin typeface="Courier New" pitchFamily="49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latin typeface="Courier New" pitchFamily="49" charset="0"/>
              </a:rPr>
              <a:t>  sum = sum + i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print(sum)</a:t>
            </a:r>
            <a:endParaRPr lang="en-US" altLang="zh-TW" sz="1600" spc="-1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modification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does the following program do? </a:t>
            </a:r>
          </a:p>
          <a:p>
            <a:endParaRPr lang="en-US" altLang="zh-TW" dirty="0" smtClean="0"/>
          </a:p>
        </p:txBody>
      </p:sp>
      <p:sp>
        <p:nvSpPr>
          <p:cNvPr id="5" name="文字方塊 5"/>
          <p:cNvSpPr txBox="1"/>
          <p:nvPr/>
        </p:nvSpPr>
        <p:spPr>
          <a:xfrm>
            <a:off x="1475656" y="2060848"/>
            <a:ext cx="6048672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gradeStr = input()            </a:t>
            </a: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 4 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grades = gradeStr.split()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print(</a:t>
            </a:r>
            <a:r>
              <a:rPr lang="sv-SE" altLang="zh-TW" sz="1600" b="1" spc="-150" dirty="0" err="1">
                <a:latin typeface="Courier New" pitchFamily="49" charset="0"/>
              </a:rPr>
              <a:t>grades</a:t>
            </a:r>
            <a:r>
              <a:rPr lang="sv-SE" altLang="zh-TW" sz="1600" b="1" spc="-150" dirty="0">
                <a:latin typeface="Courier New" pitchFamily="49" charset="0"/>
              </a:rPr>
              <a:t>)                 </a:t>
            </a: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['1', '2', '3', '4', '5']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for i in range(len(grades)):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  grades[i] = </a:t>
            </a:r>
            <a:r>
              <a:rPr lang="sv-SE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int(grades[i]) *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>
                <a:latin typeface="Courier New" pitchFamily="49" charset="0"/>
              </a:rPr>
              <a:t>grades)      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[2, 4, 6, 8, 10]</a:t>
            </a:r>
            <a:endParaRPr lang="sv-SE" altLang="zh-TW" sz="1600" b="1" spc="-150" dirty="0"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does the following program do?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What will you do if you cannot use a list? </a:t>
            </a:r>
          </a:p>
          <a:p>
            <a:endParaRPr lang="en-US" altLang="zh-TW" dirty="0" smtClean="0"/>
          </a:p>
        </p:txBody>
      </p:sp>
      <p:sp>
        <p:nvSpPr>
          <p:cNvPr id="5" name="文字方塊 5"/>
          <p:cNvSpPr txBox="1"/>
          <p:nvPr/>
        </p:nvSpPr>
        <p:spPr>
          <a:xfrm>
            <a:off x="1835696" y="2060848"/>
            <a:ext cx="5472608" cy="16496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months is a list used as a lookup table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months = ["Jan", "Feb", "Mar", "Apr", "May", "Jun",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      "Jul", "Aug", "Sep", "Oct", "Nov", "Dec"]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n = input("Enter a month number (1-12): 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print("The month is", months[n - 1] + ".")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76091"/>
              </p:ext>
            </p:extLst>
          </p:nvPr>
        </p:nvGraphicFramePr>
        <p:xfrm>
          <a:off x="250826" y="1600200"/>
          <a:ext cx="871378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006">
                  <a:extLst>
                    <a:ext uri="{9D8B030D-6E8A-4147-A177-3AD203B41FA5}">
                      <a16:colId xmlns:a16="http://schemas.microsoft.com/office/drawing/2014/main" xmlns="" val="2687908574"/>
                    </a:ext>
                  </a:extLst>
                </a:gridCol>
                <a:gridCol w="5904782">
                  <a:extLst>
                    <a:ext uri="{9D8B030D-6E8A-4147-A177-3AD203B41FA5}">
                      <a16:colId xmlns:a16="http://schemas.microsoft.com/office/drawing/2014/main" xmlns="" val="211051149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30658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&lt;list&gt;.append(x)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element 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end of list.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8551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&lt;list&gt;.sort()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 (order) the list. A comparison function may be passed as a parameter.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36387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&lt;list&gt;.reverse()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the list.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51164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&lt;list&gt;.index(x)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index of first occurrence of 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1550138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&lt;list&gt;.insert(</a:t>
                      </a:r>
                      <a:r>
                        <a:rPr kumimoji="1" lang="en-US" altLang="en-US" sz="2000" b="1" kern="1200" spc="-15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x)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 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into list at index </a:t>
                      </a:r>
                      <a:r>
                        <a:rPr kumimoji="1" lang="en-US" altLang="en-US" sz="2000" b="1" kern="1200" spc="-15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989419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&lt;list&gt;.count(x)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occurrences of 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list.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274297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&lt;list&gt;.remove(x)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Deletes the first occurrence of 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list.</a:t>
                      </a: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85910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&lt;list&gt;.pop(</a:t>
                      </a:r>
                      <a:r>
                        <a:rPr kumimoji="1" lang="en-US" altLang="en-US" sz="2000" b="1" kern="1200" spc="-15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en-US" sz="2000" b="1" kern="1200" spc="-15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Deletes the </a:t>
                      </a:r>
                      <a:r>
                        <a:rPr kumimoji="1" lang="en-US" altLang="en-US" sz="2000" b="1" kern="1200" spc="-15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element of the list and returns its value.</a:t>
                      </a:r>
                    </a:p>
                  </a:txBody>
                  <a:tcPr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1487680"/>
                  </a:ext>
                </a:extLst>
              </a:tr>
            </a:tbl>
          </a:graphicData>
        </a:graphic>
      </p:graphicFrame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60" y="5624114"/>
            <a:ext cx="1028935" cy="3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list operations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does the following program do? </a:t>
            </a:r>
          </a:p>
          <a:p>
            <a:endParaRPr lang="en-US" altLang="zh-TW" dirty="0" smtClean="0"/>
          </a:p>
        </p:txBody>
      </p:sp>
      <p:sp>
        <p:nvSpPr>
          <p:cNvPr id="5" name="文字方塊 5"/>
          <p:cNvSpPr txBox="1"/>
          <p:nvPr/>
        </p:nvSpPr>
        <p:spPr>
          <a:xfrm>
            <a:off x="467544" y="2060850"/>
            <a:ext cx="3744416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 = [3, 1, 4, 1, 5, 9]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 err="1">
                <a:latin typeface="Courier New" pitchFamily="49" charset="0"/>
              </a:rPr>
              <a:t>lst.append</a:t>
            </a:r>
            <a:r>
              <a:rPr lang="en-US" altLang="en-US" sz="1600" b="1" spc="-150" dirty="0">
                <a:latin typeface="Courier New" pitchFamily="49" charset="0"/>
              </a:rPr>
              <a:t>(2)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[3, 1, 4, 1, 5, 9, 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 err="1">
                <a:latin typeface="Courier New" pitchFamily="49" charset="0"/>
              </a:rPr>
              <a:t>lst.sort</a:t>
            </a:r>
            <a:r>
              <a:rPr lang="en-US" altLang="en-US" sz="1600" b="1" spc="-15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[1, 1, 2, 3, 4, 5, 9]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 err="1">
                <a:latin typeface="Courier New" pitchFamily="49" charset="0"/>
              </a:rPr>
              <a:t>lst.reverse</a:t>
            </a:r>
            <a:r>
              <a:rPr lang="en-US" altLang="en-US" sz="1600" b="1" spc="-15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[9, 5, 4, 3, 2, 1, 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lst.index</a:t>
            </a:r>
            <a:r>
              <a:rPr lang="en-US" altLang="en-US" sz="1600" b="1" spc="-150" dirty="0">
                <a:latin typeface="Courier New" pitchFamily="49" charset="0"/>
              </a:rPr>
              <a:t>(4))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2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sp>
        <p:nvSpPr>
          <p:cNvPr id="12" name="文字方塊 5"/>
          <p:cNvSpPr txBox="1"/>
          <p:nvPr/>
        </p:nvSpPr>
        <p:spPr>
          <a:xfrm>
            <a:off x="4420726" y="2060850"/>
            <a:ext cx="4327865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spc="-150" dirty="0" err="1">
                <a:latin typeface="Courier New" pitchFamily="49" charset="0"/>
              </a:rPr>
              <a:t>lst.insert</a:t>
            </a:r>
            <a:r>
              <a:rPr lang="en-US" altLang="en-US" sz="1600" b="1" spc="-150" dirty="0">
                <a:latin typeface="Courier New" pitchFamily="49" charset="0"/>
              </a:rPr>
              <a:t>(4, "Hi")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[9, 5, 4, 3, 'Hi', 2, 1, 1]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lst.count</a:t>
            </a:r>
            <a:r>
              <a:rPr lang="en-US" altLang="en-US" sz="1600" b="1" spc="-150" dirty="0">
                <a:latin typeface="Courier New" pitchFamily="49" charset="0"/>
              </a:rPr>
              <a:t>(1))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2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spc="-150" dirty="0" err="1">
                <a:latin typeface="Courier New" pitchFamily="49" charset="0"/>
              </a:rPr>
              <a:t>lst.remove</a:t>
            </a:r>
            <a:r>
              <a:rPr lang="en-US" altLang="en-US" sz="1600" b="1" spc="-150" dirty="0">
                <a:latin typeface="Courier New" pitchFamily="49" charset="0"/>
              </a:rPr>
              <a:t>(1)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[9, 5, 4, 3, 'Hi', 2, 1]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lst.pop</a:t>
            </a:r>
            <a:r>
              <a:rPr lang="en-US" altLang="en-US" sz="1600" b="1" spc="-150" dirty="0">
                <a:latin typeface="Courier New" pitchFamily="49" charset="0"/>
              </a:rPr>
              <a:t>(3))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3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b="1" spc="-150" dirty="0">
                <a:latin typeface="Courier New" pitchFamily="49" charset="0"/>
              </a:rPr>
              <a:t>print(</a:t>
            </a:r>
            <a:r>
              <a:rPr lang="en-US" altLang="en-US" sz="1600" b="1" spc="-150" dirty="0" err="1">
                <a:latin typeface="Courier New" pitchFamily="49" charset="0"/>
              </a:rPr>
              <a:t>lst</a:t>
            </a:r>
            <a:r>
              <a:rPr lang="en-US" altLang="en-US" sz="1600" b="1" spc="-150" dirty="0">
                <a:latin typeface="Courier New" pitchFamily="49" charset="0"/>
              </a:rPr>
              <a:t>) </a:t>
            </a:r>
            <a:r>
              <a:rPr lang="en-US" altLang="en-US" sz="1600" b="1" spc="-150" dirty="0">
                <a:solidFill>
                  <a:srgbClr val="00B050"/>
                </a:solidFill>
                <a:latin typeface="Courier New" pitchFamily="49" charset="0"/>
              </a:rPr>
              <a:t># [9, 5, 4, 'Hi', 2, 1] 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Preparations: strings and lists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Scheduling</a:t>
            </a:r>
          </a:p>
          <a:p>
            <a:r>
              <a:rPr lang="en-US" altLang="zh-TW" dirty="0"/>
              <a:t>Inventory control</a:t>
            </a:r>
          </a:p>
          <a:p>
            <a:r>
              <a:rPr lang="en-US" altLang="zh-TW" dirty="0" smtClean="0"/>
              <a:t>Demand forecasting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Scheduling: </a:t>
            </a:r>
            <a:r>
              <a:rPr lang="en-US" dirty="0" err="1" smtClean="0"/>
              <a:t>Makespan</a:t>
            </a:r>
            <a:r>
              <a:rPr lang="en-US" dirty="0" smtClean="0"/>
              <a:t>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machines</a:t>
                </a:r>
                <a:r>
                  <a:rPr lang="en-US" dirty="0" smtClean="0"/>
                  <a:t> in a factory. 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jobs</a:t>
                </a:r>
                <a:r>
                  <a:rPr lang="en-US" dirty="0" smtClean="0"/>
                  <a:t> to be processed. </a:t>
                </a:r>
              </a:p>
              <a:p>
                <a:r>
                  <a:rPr lang="en-US" dirty="0" smtClean="0"/>
                  <a:t>Job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has a given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processing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For a machine to complete job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it needs to spend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amount of time. </a:t>
                </a:r>
              </a:p>
              <a:p>
                <a:pPr lvl="1"/>
                <a:r>
                  <a:rPr lang="en-US" dirty="0" smtClean="0"/>
                  <a:t>We say job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completed at its completion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its starting time (the time that it is started to be processed). </a:t>
                </a:r>
              </a:p>
              <a:p>
                <a:r>
                  <a:rPr lang="en-US" dirty="0" smtClean="0"/>
                  <a:t>A typical scheduling problem is to schedule these jobs to machines 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minimize the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makespan</a:t>
                </a:r>
                <a:r>
                  <a:rPr lang="en-US" dirty="0" smtClean="0"/>
                  <a:t>, i.e., the latest completion time among all jobs.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629" t="-74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ten jobs with processing times 3, 3, 3, 4, 4, 5, 5, 6, 7, and 8. </a:t>
            </a:r>
          </a:p>
          <a:p>
            <a:r>
              <a:rPr lang="en-US" dirty="0" smtClean="0"/>
              <a:t>There are three machines. </a:t>
            </a:r>
          </a:p>
          <a:p>
            <a:r>
              <a:rPr lang="en-US" dirty="0" smtClean="0"/>
              <a:t>Schedule 1: </a:t>
            </a:r>
            <a:r>
              <a:rPr lang="en-US" dirty="0" err="1" smtClean="0"/>
              <a:t>Makespan</a:t>
            </a:r>
            <a:r>
              <a:rPr lang="en-US" dirty="0" smtClean="0"/>
              <a:t> = 18.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Schedule 2: </a:t>
            </a:r>
            <a:r>
              <a:rPr lang="en-US" dirty="0" err="1" smtClean="0"/>
              <a:t>Makespan</a:t>
            </a:r>
            <a:r>
              <a:rPr lang="en-US" dirty="0" smtClean="0"/>
              <a:t> = 16.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89129"/>
              </p:ext>
            </p:extLst>
          </p:nvPr>
        </p:nvGraphicFramePr>
        <p:xfrm>
          <a:off x="611560" y="2892544"/>
          <a:ext cx="8208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38">
                  <a:extLst>
                    <a:ext uri="{9D8B030D-6E8A-4147-A177-3AD203B41FA5}">
                      <a16:colId xmlns:a16="http://schemas.microsoft.com/office/drawing/2014/main" xmlns="" val="206553957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251377147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516974489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511151202"/>
                    </a:ext>
                  </a:extLst>
                </a:gridCol>
                <a:gridCol w="820892">
                  <a:extLst>
                    <a:ext uri="{9D8B030D-6E8A-4147-A177-3AD203B41FA5}">
                      <a16:colId xmlns:a16="http://schemas.microsoft.com/office/drawing/2014/main" xmlns="" val="1473199922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339495355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338341668"/>
                    </a:ext>
                  </a:extLst>
                </a:gridCol>
                <a:gridCol w="2052230">
                  <a:extLst>
                    <a:ext uri="{9D8B030D-6E8A-4147-A177-3AD203B41FA5}">
                      <a16:colId xmlns:a16="http://schemas.microsoft.com/office/drawing/2014/main" xmlns="" val="19272075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283883095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0323760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2833340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32909181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94785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47291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89950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3438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5486"/>
              </p:ext>
            </p:extLst>
          </p:nvPr>
        </p:nvGraphicFramePr>
        <p:xfrm>
          <a:off x="611560" y="4741148"/>
          <a:ext cx="8208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38">
                  <a:extLst>
                    <a:ext uri="{9D8B030D-6E8A-4147-A177-3AD203B41FA5}">
                      <a16:colId xmlns:a16="http://schemas.microsoft.com/office/drawing/2014/main" xmlns="" val="206553957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251377147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516974489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511151202"/>
                    </a:ext>
                  </a:extLst>
                </a:gridCol>
                <a:gridCol w="820892">
                  <a:extLst>
                    <a:ext uri="{9D8B030D-6E8A-4147-A177-3AD203B41FA5}">
                      <a16:colId xmlns:a16="http://schemas.microsoft.com/office/drawing/2014/main" xmlns="" val="1473199922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75394506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3746636893"/>
                    </a:ext>
                  </a:extLst>
                </a:gridCol>
                <a:gridCol w="2462676">
                  <a:extLst>
                    <a:ext uri="{9D8B030D-6E8A-4147-A177-3AD203B41FA5}">
                      <a16:colId xmlns:a16="http://schemas.microsoft.com/office/drawing/2014/main" xmlns="" val="19272075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0323760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2833340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132909181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xmlns="" val="94785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47291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89950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343816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Makespan</a:t>
            </a:r>
            <a:r>
              <a:rPr lang="en-US" dirty="0" smtClean="0"/>
              <a:t>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Makespan</a:t>
            </a:r>
            <a:r>
              <a:rPr lang="en-US" altLang="zh-TW" dirty="0" smtClean="0"/>
              <a:t> minimization is for </a:t>
            </a:r>
            <a:r>
              <a:rPr lang="en-US" altLang="zh-TW" b="1" dirty="0" smtClean="0">
                <a:solidFill>
                  <a:srgbClr val="0070C0"/>
                </a:solidFill>
              </a:rPr>
              <a:t>load balancing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dirty="0" smtClean="0"/>
              <a:t>To fairly allocation jobs. </a:t>
            </a:r>
          </a:p>
          <a:p>
            <a:pPr lvl="1"/>
            <a:r>
              <a:rPr lang="en-US" altLang="zh-TW" dirty="0"/>
              <a:t>To save </a:t>
            </a:r>
            <a:r>
              <a:rPr lang="en-US" altLang="zh-TW" dirty="0" smtClean="0"/>
              <a:t>utility fees. </a:t>
            </a:r>
            <a:endParaRPr lang="en-US" dirty="0" smtClean="0"/>
          </a:p>
          <a:p>
            <a:pPr lvl="1"/>
            <a:r>
              <a:rPr lang="en-US" dirty="0" smtClean="0"/>
              <a:t>To go home as early as possible. </a:t>
            </a:r>
          </a:p>
          <a:p>
            <a:r>
              <a:rPr lang="en-US" altLang="zh-TW" dirty="0"/>
              <a:t>It turns out that this problem is “hard.” </a:t>
            </a:r>
          </a:p>
          <a:p>
            <a:pPr lvl="1"/>
            <a:r>
              <a:rPr lang="en-US" altLang="zh-TW" dirty="0"/>
              <a:t>Most researchers believe that </a:t>
            </a:r>
            <a:r>
              <a:rPr lang="en-US" altLang="zh-TW" dirty="0" smtClean="0"/>
              <a:t>an optimal schedule is too time-consuming to obtain in general. </a:t>
            </a:r>
          </a:p>
          <a:p>
            <a:r>
              <a:rPr lang="en-US" altLang="zh-TW" dirty="0" smtClean="0"/>
              <a:t>Several </a:t>
            </a:r>
            <a:r>
              <a:rPr lang="en-US" altLang="zh-TW" b="1" dirty="0" smtClean="0">
                <a:solidFill>
                  <a:srgbClr val="0070C0"/>
                </a:solidFill>
              </a:rPr>
              <a:t>heuristic algorithms</a:t>
            </a:r>
            <a:r>
              <a:rPr lang="en-US" altLang="zh-TW" dirty="0" smtClean="0"/>
              <a:t> have been developed. </a:t>
            </a:r>
          </a:p>
          <a:p>
            <a:pPr lvl="1"/>
            <a:r>
              <a:rPr lang="en-US" altLang="zh-TW" dirty="0" smtClean="0"/>
              <a:t>Typically easy to implement, easy to execute, and time-efficient. </a:t>
            </a:r>
          </a:p>
          <a:p>
            <a:pPr lvl="1"/>
            <a:r>
              <a:rPr lang="en-US" altLang="zh-TW" dirty="0" smtClean="0"/>
              <a:t>Typically not too bad (near optimal). </a:t>
            </a:r>
            <a:endParaRPr lang="en-US" altLang="zh-TW" dirty="0"/>
          </a:p>
          <a:p>
            <a:endParaRPr lang="en-US" dirty="0" smtClean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Operations Management </a:t>
            </a:r>
            <a:r>
              <a:rPr lang="en-US" dirty="0" smtClean="0"/>
              <a:t>(OM) deals with “operations.”</a:t>
            </a:r>
          </a:p>
          <a:p>
            <a:pPr lvl="1"/>
            <a:r>
              <a:rPr lang="en-US" dirty="0" smtClean="0"/>
              <a:t>Operations are activities inside a company. </a:t>
            </a:r>
          </a:p>
          <a:p>
            <a:pPr lvl="1"/>
            <a:r>
              <a:rPr lang="en-US" dirty="0" smtClean="0"/>
              <a:t>It was </a:t>
            </a:r>
            <a:r>
              <a:rPr lang="en-US" b="1" dirty="0" smtClean="0">
                <a:solidFill>
                  <a:srgbClr val="0070C0"/>
                </a:solidFill>
              </a:rPr>
              <a:t>Production Management </a:t>
            </a:r>
            <a:r>
              <a:rPr lang="en-US" dirty="0" smtClean="0"/>
              <a:t>at the beginning. </a:t>
            </a:r>
          </a:p>
          <a:p>
            <a:pPr lvl="1"/>
            <a:r>
              <a:rPr lang="en-US" dirty="0" smtClean="0"/>
              <a:t>Today it includes (or is highly related to) Service Management, Decision Analysis, Supply Chain Management, etc. </a:t>
            </a:r>
          </a:p>
          <a:p>
            <a:r>
              <a:rPr lang="en-US" dirty="0" smtClean="0"/>
              <a:t>Typically OM issues:</a:t>
            </a:r>
          </a:p>
          <a:p>
            <a:pPr lvl="1"/>
            <a:r>
              <a:rPr lang="en-US" dirty="0" smtClean="0"/>
              <a:t>Production planning and scheduling. </a:t>
            </a:r>
          </a:p>
          <a:p>
            <a:pPr lvl="1"/>
            <a:r>
              <a:rPr lang="en-US" dirty="0" smtClean="0"/>
              <a:t>Facility location. </a:t>
            </a:r>
          </a:p>
          <a:p>
            <a:pPr lvl="1"/>
            <a:r>
              <a:rPr lang="en-US" dirty="0" smtClean="0"/>
              <a:t>Inventory control. </a:t>
            </a:r>
          </a:p>
          <a:p>
            <a:pPr lvl="1"/>
            <a:r>
              <a:rPr lang="en-US" dirty="0" smtClean="0"/>
              <a:t>Logistics and transportation. </a:t>
            </a:r>
          </a:p>
          <a:p>
            <a:r>
              <a:rPr lang="en-US" dirty="0" smtClean="0"/>
              <a:t>We will solve some OM problems by writing computer programs. </a:t>
            </a:r>
          </a:p>
          <a:p>
            <a:pPr lvl="1"/>
            <a:r>
              <a:rPr lang="en-US" dirty="0" smtClean="0"/>
              <a:t>Basically we implement </a:t>
            </a:r>
            <a:r>
              <a:rPr lang="en-US" b="1" dirty="0">
                <a:solidFill>
                  <a:srgbClr val="0070C0"/>
                </a:solidFill>
              </a:rPr>
              <a:t>algorithms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processing time first (LPT)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well-known algorithm for </a:t>
            </a:r>
            <a:r>
              <a:rPr lang="en-US" dirty="0" err="1" smtClean="0"/>
              <a:t>makespan</a:t>
            </a:r>
            <a:r>
              <a:rPr lang="en-US" dirty="0" smtClean="0"/>
              <a:t> minimization is the </a:t>
            </a:r>
            <a:r>
              <a:rPr lang="en-US" b="1" dirty="0" smtClean="0">
                <a:solidFill>
                  <a:srgbClr val="0070C0"/>
                </a:solidFill>
              </a:rPr>
              <a:t>longest processing time first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70C0"/>
                </a:solidFill>
              </a:rPr>
              <a:t>LPT</a:t>
            </a:r>
            <a:r>
              <a:rPr lang="en-US" dirty="0" smtClean="0"/>
              <a:t>) rule. </a:t>
            </a:r>
          </a:p>
          <a:p>
            <a:pPr lvl="1"/>
            <a:r>
              <a:rPr lang="en-US" dirty="0" smtClean="0"/>
              <a:t>First, </a:t>
            </a:r>
            <a:r>
              <a:rPr lang="en-US" b="1" dirty="0" smtClean="0">
                <a:solidFill>
                  <a:srgbClr val="0070C0"/>
                </a:solidFill>
              </a:rPr>
              <a:t>sort</a:t>
            </a:r>
            <a:r>
              <a:rPr lang="en-US" dirty="0" smtClean="0"/>
              <a:t> jobs in the descending order of their processing times. </a:t>
            </a:r>
          </a:p>
          <a:p>
            <a:pPr lvl="1"/>
            <a:r>
              <a:rPr lang="en-US" dirty="0" smtClean="0"/>
              <a:t>Then in each iteration schedule a job to the machine that is currently </a:t>
            </a:r>
            <a:r>
              <a:rPr lang="en-US" b="1" dirty="0" smtClean="0">
                <a:solidFill>
                  <a:srgbClr val="0070C0"/>
                </a:solidFill>
              </a:rPr>
              <a:t>the least loaded</a:t>
            </a:r>
            <a:r>
              <a:rPr lang="en-US" dirty="0" smtClean="0"/>
              <a:t> (having the earliest completion time). </a:t>
            </a:r>
          </a:p>
          <a:p>
            <a:r>
              <a:rPr lang="en-US" dirty="0" smtClean="0"/>
              <a:t>We </a:t>
            </a:r>
            <a:r>
              <a:rPr lang="en-US" altLang="zh-TW" dirty="0" smtClean="0"/>
              <a:t>call </a:t>
            </a:r>
            <a:r>
              <a:rPr lang="en-US" dirty="0" smtClean="0"/>
              <a:t>LPT an </a:t>
            </a:r>
            <a:r>
              <a:rPr lang="en-US" b="1" dirty="0" smtClean="0">
                <a:solidFill>
                  <a:srgbClr val="0070C0"/>
                </a:solidFill>
              </a:rPr>
              <a:t>iterative algorithm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runs in iterations. </a:t>
            </a:r>
          </a:p>
          <a:p>
            <a:pPr lvl="1"/>
            <a:r>
              <a:rPr lang="en-US" dirty="0" smtClean="0"/>
              <a:t>In each iteration, it performs a similar action. </a:t>
            </a:r>
          </a:p>
          <a:p>
            <a:r>
              <a:rPr lang="en-US" dirty="0" smtClean="0"/>
              <a:t>We call LPT a </a:t>
            </a:r>
            <a:r>
              <a:rPr lang="en-US" b="1" dirty="0" smtClean="0">
                <a:solidFill>
                  <a:srgbClr val="0070C0"/>
                </a:solidFill>
              </a:rPr>
              <a:t>greedy algorithm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each iteration, it makes the choice that is </a:t>
            </a:r>
            <a:r>
              <a:rPr lang="en-US" b="1" dirty="0" smtClean="0">
                <a:solidFill>
                  <a:srgbClr val="0070C0"/>
                </a:solidFill>
              </a:rPr>
              <a:t>the best at that moment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fact, even if we skip the sorting step, the algorithm still performs “well.”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LPT implementation (without sorting)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implement LPT without the sorting step.</a:t>
            </a:r>
          </a:p>
          <a:p>
            <a:r>
              <a:rPr lang="en-US" dirty="0" smtClean="0"/>
              <a:t>First, read inputs and do the preparations: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267744" y="2420888"/>
            <a:ext cx="4536504" cy="27576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read and prepare n, m, and p</a:t>
            </a:r>
            <a:r>
              <a:rPr lang="sv-SE" altLang="zh-TW" sz="1600" b="1" spc="-150" dirty="0">
                <a:latin typeface="Courier New" pitchFamily="49" charset="0"/>
              </a:rPr>
              <a:t/>
            </a:r>
            <a:br>
              <a:rPr lang="sv-SE" altLang="zh-TW" sz="1600" b="1" spc="-150" dirty="0">
                <a:latin typeface="Courier New" pitchFamily="49" charset="0"/>
              </a:rPr>
            </a:br>
            <a:r>
              <a:rPr lang="sv-SE" altLang="zh-TW" sz="1600" b="1" spc="-150" dirty="0">
                <a:latin typeface="Courier New" pitchFamily="49" charset="0"/>
              </a:rPr>
              <a:t>n = </a:t>
            </a:r>
            <a:r>
              <a:rPr lang="sv-SE" altLang="zh-TW" sz="1600" b="1" spc="-150" dirty="0" err="1">
                <a:latin typeface="Courier New" pitchFamily="49" charset="0"/>
              </a:rPr>
              <a:t>int</a:t>
            </a:r>
            <a:r>
              <a:rPr lang="sv-SE" altLang="zh-TW" sz="1600" b="1" spc="-150" dirty="0">
                <a:latin typeface="Courier New" pitchFamily="49" charset="0"/>
              </a:rPr>
              <a:t>(input("Number of jobs: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m = </a:t>
            </a:r>
            <a:r>
              <a:rPr lang="sv-SE" altLang="zh-TW" sz="1600" b="1" spc="-150" dirty="0" err="1">
                <a:latin typeface="Courier New" pitchFamily="49" charset="0"/>
              </a:rPr>
              <a:t>int</a:t>
            </a:r>
            <a:r>
              <a:rPr lang="sv-SE" altLang="zh-TW" sz="1600" b="1" spc="-150" dirty="0">
                <a:latin typeface="Courier New" pitchFamily="49" charset="0"/>
              </a:rPr>
              <a:t>(input("Number of machines: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pStr = input("Processing times: ")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p = pStr.split(' 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for i in range(n):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latin typeface="Courier New" pitchFamily="49" charset="0"/>
              </a:rPr>
              <a:t>  p[i] = int(p[i])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machine completion times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loads = [0] * 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assignment = [0] * n</a:t>
            </a:r>
            <a:endParaRPr lang="sv-SE" altLang="zh-TW" sz="1600" b="1" spc="-150" dirty="0"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LPT implementation</a:t>
            </a:r>
            <a:r>
              <a:rPr lang="en-US" altLang="zh-TW" dirty="0" smtClean="0"/>
              <a:t> (without sorting)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we do the iterative assignment: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475656" y="2060850"/>
            <a:ext cx="6264696" cy="319472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in iteration j, assign job j to the least loaded machine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j in range(n):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find the least loaded machine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leastLoadedMachine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loads[0]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range(1, m):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loads[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&lt;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leastLoadedMachine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loads[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 # schedule a job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loads[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leastLoadedMachine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+= p[j]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assignment[j]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leastLoadedMachine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+ 1</a:t>
            </a: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LPT implementation</a:t>
            </a:r>
            <a:r>
              <a:rPr lang="en-US" altLang="zh-TW" dirty="0" smtClean="0"/>
              <a:t> (without sorting)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we check the result: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123728" y="2060848"/>
            <a:ext cx="4608512" cy="76328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the result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print("Job assignment: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(assignment))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print("Machine loads: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(loads))</a:t>
            </a: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LPT has been shown to have a worst-case performance guarantee.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</a:t>
                </a:r>
                <a:r>
                  <a:rPr lang="en-US" dirty="0" err="1" smtClean="0"/>
                  <a:t>makespan</a:t>
                </a:r>
                <a:r>
                  <a:rPr lang="en-US" dirty="0" smtClean="0"/>
                  <a:t> associated with an optimal solution. 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LPT</m:t>
                        </m:r>
                      </m:sup>
                    </m:sSup>
                  </m:oMath>
                </a14:m>
                <a:r>
                  <a:rPr lang="en-US" altLang="zh-TW" dirty="0" smtClean="0"/>
                  <a:t> be the </a:t>
                </a:r>
                <a:r>
                  <a:rPr lang="en-US" altLang="zh-TW" dirty="0" err="1" smtClean="0"/>
                  <a:t>makespan</a:t>
                </a:r>
                <a:r>
                  <a:rPr lang="en-US" altLang="zh-TW" dirty="0" smtClean="0"/>
                  <a:t> obtained by LPT. </a:t>
                </a:r>
              </a:p>
              <a:p>
                <a:pPr lvl="1"/>
                <a:r>
                  <a:rPr lang="en-US" altLang="zh-TW" dirty="0" smtClean="0"/>
                  <a:t>For any instance,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LPT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r>
                  <a:rPr lang="en-US" altLang="zh-TW" dirty="0" smtClean="0"/>
                  <a:t>The approximation factor of LPT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Even if we do not sort jobs first, the approximation factor is 2. </a:t>
                </a:r>
              </a:p>
              <a:p>
                <a:r>
                  <a:rPr lang="en-US" altLang="zh-TW" dirty="0" smtClean="0"/>
                  <a:t>Analysis is hard, but implementation (and problem solving) is easy!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job allocation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another problem of assigning jobs to agents. </a:t>
            </a:r>
          </a:p>
          <a:p>
            <a:pPr lvl="1"/>
            <a:r>
              <a:rPr lang="en-US" dirty="0" smtClean="0"/>
              <a:t>A job has a required processing time. </a:t>
            </a:r>
          </a:p>
          <a:p>
            <a:pPr lvl="1"/>
            <a:r>
              <a:rPr lang="en-US" dirty="0" smtClean="0"/>
              <a:t>By completing a job, an agent earns a benefit. </a:t>
            </a:r>
          </a:p>
          <a:p>
            <a:pPr lvl="1"/>
            <a:r>
              <a:rPr lang="en-US" dirty="0" smtClean="0"/>
              <a:t>Each agent has a maximum amount of time to work. </a:t>
            </a:r>
          </a:p>
          <a:p>
            <a:pPr lvl="1"/>
            <a:r>
              <a:rPr lang="en-US" dirty="0" smtClean="0"/>
              <a:t>How to allocate jobs to agents to maximize the benefit earned by the agent earning the lowest benefit? </a:t>
            </a:r>
          </a:p>
          <a:p>
            <a:r>
              <a:rPr lang="en-US" dirty="0" smtClean="0"/>
              <a:t>Let’s modify LPT:</a:t>
            </a:r>
          </a:p>
          <a:p>
            <a:pPr lvl="1"/>
            <a:r>
              <a:rPr lang="en-US" dirty="0" smtClean="0"/>
              <a:t>Sort jobs in the descending order of benefits. </a:t>
            </a:r>
          </a:p>
          <a:p>
            <a:pPr lvl="1"/>
            <a:r>
              <a:rPr lang="en-US" dirty="0" smtClean="0"/>
              <a:t>In each iteration, assign a job to the agent currently having the lowest total benefit, if that does not violate the maximum working time constraint. </a:t>
            </a:r>
          </a:p>
          <a:p>
            <a:r>
              <a:rPr lang="en-US" dirty="0" smtClean="0"/>
              <a:t>How would you implement it?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Preparations: strings and lists</a:t>
            </a:r>
          </a:p>
          <a:p>
            <a:r>
              <a:rPr lang="en-US" altLang="zh-TW" dirty="0"/>
              <a:t>Scheduling 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Inventory control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dirty="0" smtClean="0"/>
              <a:t>Demand forecasting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Inventory</a:t>
            </a:r>
            <a:r>
              <a:rPr lang="en-US" dirty="0" smtClean="0"/>
              <a:t> are commonly needed in practice. </a:t>
            </a:r>
          </a:p>
          <a:p>
            <a:pPr lvl="1"/>
            <a:r>
              <a:rPr lang="en-US" dirty="0" smtClean="0"/>
              <a:t>Retailers keep inventory of products. </a:t>
            </a:r>
          </a:p>
          <a:p>
            <a:pPr lvl="1"/>
            <a:r>
              <a:rPr lang="en-US" dirty="0" smtClean="0"/>
              <a:t>Manufacturers keep inventory of raw materials. </a:t>
            </a:r>
          </a:p>
          <a:p>
            <a:r>
              <a:rPr lang="en-US" dirty="0" smtClean="0"/>
              <a:t>Why inventory? </a:t>
            </a:r>
          </a:p>
          <a:p>
            <a:pPr lvl="1"/>
            <a:r>
              <a:rPr lang="en-US" dirty="0" smtClean="0"/>
              <a:t>To be a buffer between supply and demand. </a:t>
            </a:r>
          </a:p>
          <a:p>
            <a:pPr lvl="1"/>
            <a:r>
              <a:rPr lang="en-US" dirty="0" smtClean="0"/>
              <a:t>To balance between fixed ordering cost and variable holding cost. </a:t>
            </a:r>
          </a:p>
          <a:p>
            <a:r>
              <a:rPr lang="en-US" dirty="0" smtClean="0"/>
              <a:t>To control inventory, people develop </a:t>
            </a:r>
            <a:r>
              <a:rPr lang="en-US" b="1" dirty="0" smtClean="0">
                <a:solidFill>
                  <a:srgbClr val="0070C0"/>
                </a:solidFill>
              </a:rPr>
              <a:t>inventory policies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When to order. </a:t>
            </a:r>
          </a:p>
          <a:p>
            <a:pPr lvl="1"/>
            <a:r>
              <a:rPr lang="en-US" dirty="0" smtClean="0"/>
              <a:t>How many to order. </a:t>
            </a:r>
          </a:p>
          <a:p>
            <a:pPr lvl="1"/>
            <a:r>
              <a:rPr lang="en-US" dirty="0" smtClean="0"/>
              <a:t>From whom to order (if there are multiple suppliers). </a:t>
            </a:r>
          </a:p>
          <a:p>
            <a:pPr lvl="1"/>
            <a:r>
              <a:rPr lang="en-US" dirty="0" smtClean="0"/>
              <a:t>Etc. 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inventory </a:t>
            </a:r>
            <a:r>
              <a:rPr lang="en-US" altLang="zh-TW" dirty="0" smtClean="0"/>
              <a:t>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inventory policy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policy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Regularly check the amount of inventory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, order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units. </a:t>
                </a:r>
                <a:r>
                  <a:rPr lang="en-US" altLang="zh-TW" dirty="0" smtClean="0"/>
                  <a:t>Otherwise, do nothing. </a:t>
                </a:r>
              </a:p>
              <a:p>
                <a:r>
                  <a:rPr lang="en-US" dirty="0" smtClean="0"/>
                  <a:t>Another common policy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TW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policy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altLang="zh-TW" dirty="0"/>
                  <a:t>Regularly check the amount of on-hand inventory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, order up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 Otherwise, do nothing.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Obviously, today people may implement </a:t>
            </a:r>
            <a:r>
              <a:rPr lang="en-US" b="1" dirty="0" smtClean="0">
                <a:solidFill>
                  <a:srgbClr val="0070C0"/>
                </a:solidFill>
              </a:rPr>
              <a:t>automatic ordering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we build a </a:t>
            </a:r>
            <a:r>
              <a:rPr lang="en-US" b="1" dirty="0" smtClean="0">
                <a:solidFill>
                  <a:srgbClr val="0070C0"/>
                </a:solidFill>
              </a:rPr>
              <a:t>continuous</a:t>
            </a:r>
            <a:r>
              <a:rPr lang="en-US" dirty="0" smtClean="0"/>
              <a:t> review system: </a:t>
            </a:r>
          </a:p>
          <a:p>
            <a:pPr lvl="1"/>
            <a:r>
              <a:rPr lang="en-US" dirty="0" smtClean="0"/>
              <a:t>Whenever one item is sold through the POS (point-of-sales) system, check the inventory level. </a:t>
            </a:r>
          </a:p>
          <a:p>
            <a:pPr lvl="1"/>
            <a:r>
              <a:rPr lang="en-US" dirty="0" smtClean="0"/>
              <a:t>If the reorder point is reached, place an order. </a:t>
            </a:r>
          </a:p>
          <a:p>
            <a:r>
              <a:rPr lang="en-US" dirty="0" smtClean="0"/>
              <a:t>If we build a </a:t>
            </a:r>
            <a:r>
              <a:rPr lang="en-US" b="1" dirty="0" smtClean="0">
                <a:solidFill>
                  <a:srgbClr val="0070C0"/>
                </a:solidFill>
              </a:rPr>
              <a:t>periodic</a:t>
            </a:r>
            <a:r>
              <a:rPr lang="en-US" dirty="0" smtClean="0"/>
              <a:t> review system: </a:t>
            </a:r>
          </a:p>
          <a:p>
            <a:pPr lvl="1"/>
            <a:r>
              <a:rPr lang="en-US" dirty="0" smtClean="0"/>
              <a:t>Check the inventory level at the end of each “period,” (e.g., a day). </a:t>
            </a:r>
          </a:p>
          <a:p>
            <a:pPr lvl="1"/>
            <a:r>
              <a:rPr lang="en-US" altLang="zh-TW" dirty="0"/>
              <a:t>If the reorder point is reached, place an order. </a:t>
            </a:r>
            <a:endParaRPr lang="en-US" altLang="zh-TW" dirty="0" smtClean="0"/>
          </a:p>
          <a:p>
            <a:r>
              <a:rPr lang="en-US" altLang="zh-TW" dirty="0" smtClean="0"/>
              <a:t>Let’s implement a periodic review system. </a:t>
            </a:r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70C0"/>
                </a:solidFill>
              </a:rPr>
              <a:t>algorithm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070C0"/>
                </a:solidFill>
              </a:rPr>
              <a:t>step-by-step</a:t>
            </a:r>
            <a:r>
              <a:rPr lang="en-US" dirty="0" smtClean="0"/>
              <a:t> procedure for solving a problem. </a:t>
            </a:r>
          </a:p>
          <a:p>
            <a:pPr lvl="1"/>
            <a:r>
              <a:rPr lang="en-US" dirty="0" smtClean="0"/>
              <a:t>For a given task, it precisely describes </a:t>
            </a:r>
            <a:r>
              <a:rPr lang="en-US" b="1" dirty="0" smtClean="0">
                <a:solidFill>
                  <a:srgbClr val="0070C0"/>
                </a:solidFill>
              </a:rPr>
              <a:t>what to do </a:t>
            </a:r>
            <a:r>
              <a:rPr lang="en-US" dirty="0" smtClean="0"/>
              <a:t>at each moment to complete that task. </a:t>
            </a:r>
          </a:p>
          <a:p>
            <a:r>
              <a:rPr lang="en-US" dirty="0" smtClean="0"/>
              <a:t>As an example, suppose that I want to sort Poker cards on my hands: </a:t>
            </a:r>
          </a:p>
          <a:p>
            <a:pPr lvl="1"/>
            <a:r>
              <a:rPr lang="en-US" dirty="0" smtClean="0"/>
              <a:t>First put one card at the first position. </a:t>
            </a:r>
          </a:p>
          <a:p>
            <a:pPr lvl="1"/>
            <a:r>
              <a:rPr lang="en-US" dirty="0" smtClean="0"/>
              <a:t>Look at the second card. Leave it there is it is bigger than the first one; exchange it with the first one otherwise. </a:t>
            </a:r>
          </a:p>
          <a:p>
            <a:pPr lvl="1"/>
            <a:r>
              <a:rPr lang="en-US" dirty="0" smtClean="0"/>
              <a:t>Look at the third card and put it as the first, second, or third card to make the first three cards sorted.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For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card, “insert” it to a position that makes the first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card sorted. </a:t>
            </a:r>
          </a:p>
          <a:p>
            <a:r>
              <a:rPr lang="en-US" dirty="0" smtClean="0"/>
              <a:t>Anyway, it is a </a:t>
            </a:r>
            <a:r>
              <a:rPr lang="en-US" b="1" dirty="0" smtClean="0">
                <a:solidFill>
                  <a:srgbClr val="0070C0"/>
                </a:solidFill>
              </a:rPr>
              <a:t>detailed description of actions</a:t>
            </a:r>
            <a:r>
              <a:rPr lang="en-US" dirty="0"/>
              <a:t> </a:t>
            </a:r>
            <a:r>
              <a:rPr lang="en-US" dirty="0" smtClean="0"/>
              <a:t>such that each action is doable.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Implementation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policy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08" b="-16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implement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policy: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How to implement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policy?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5"/>
          <p:cNvSpPr txBox="1"/>
          <p:nvPr/>
        </p:nvSpPr>
        <p:spPr>
          <a:xfrm>
            <a:off x="2231455" y="2132858"/>
            <a:ext cx="4752528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Q = 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(input("Order quantity Q: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 = 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(input("Reorder point R: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(input("Initial inventory I: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Inventory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 " + 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(I))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while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sales = 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(input("Sales in a day: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 = I - sales if I - sales &gt;= 0 else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if I &lt; 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I = I + Q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Inventory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 " + </a:t>
            </a:r>
            <a:r>
              <a:rPr lang="sv-SE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(I))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Optimizing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policy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08" b="-16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choose the policy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? </a:t>
                </a:r>
              </a:p>
              <a:p>
                <a:r>
                  <a:rPr lang="en-US" dirty="0" smtClean="0"/>
                  <a:t>Three relevant costs:</a:t>
                </a:r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Inventory cost</a:t>
                </a:r>
                <a:r>
                  <a:rPr lang="en-US" dirty="0" smtClean="0"/>
                  <a:t>: Cash generates investment returns, but inventory does not. 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Ordering cost</a:t>
                </a:r>
                <a:r>
                  <a:rPr lang="en-US" dirty="0" smtClean="0"/>
                  <a:t>: The fixed cost incurred for each order (e.g., shipping cost). 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Shortage cost</a:t>
                </a:r>
                <a:r>
                  <a:rPr lang="en-US" dirty="0" smtClean="0"/>
                  <a:t>: The loss sales and goodwill upon shortage. </a:t>
                </a:r>
              </a:p>
              <a:p>
                <a:r>
                  <a:rPr lang="en-US" dirty="0" smtClean="0"/>
                  <a:t>Objective: Minimize the sum of inventory, ordering, and shortage cost.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that your boss asks you to </a:t>
                </a:r>
                <a:r>
                  <a:rPr lang="en-US" altLang="zh-TW" dirty="0" smtClean="0"/>
                  <a:t>optimize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policy: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is fixed to 30 due to a requirement set by the supplier. </a:t>
                </a:r>
              </a:p>
              <a:p>
                <a:pPr lvl="1"/>
                <a:r>
                  <a:rPr lang="en-US" dirty="0" smtClean="0"/>
                  <a:t>The unit purchasing cost is $1000 and the annual interest rate is 7.3%. </a:t>
                </a:r>
              </a:p>
              <a:p>
                <a:pPr lvl="1"/>
                <a:r>
                  <a:rPr lang="en-US" dirty="0" smtClean="0"/>
                  <a:t>The per order shipping cost paid to the supplier is $200. </a:t>
                </a:r>
              </a:p>
              <a:p>
                <a:pPr lvl="1"/>
                <a:r>
                  <a:rPr lang="en-US" dirty="0" smtClean="0"/>
                  <a:t>If a customer comes but there is no on-hand inventory, she waits while getting $2 off. </a:t>
                </a:r>
              </a:p>
              <a:p>
                <a:pPr lvl="1"/>
                <a:r>
                  <a:rPr lang="en-US" dirty="0" smtClean="0"/>
                  <a:t>Daily demands for the past twenty days are given. Thirty units were on hand twenty days ago.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Note that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fixed, the ordering cost does not matter. </a:t>
                </a:r>
              </a:p>
              <a:p>
                <a:r>
                  <a:rPr lang="en-US" dirty="0" smtClean="0"/>
                  <a:t>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minimizes the total cost?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5"/>
          <p:cNvSpPr txBox="1"/>
          <p:nvPr/>
        </p:nvSpPr>
        <p:spPr>
          <a:xfrm>
            <a:off x="1421224" y="4627236"/>
            <a:ext cx="6372993" cy="3139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14,23,26,17,17,12,24,19,10,18,22,31,19,16,22,28,20,27,20,32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we have chosen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The total cost (for the past twenty days)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/>
                  <a:t> is $191. </a:t>
                </a:r>
              </a:p>
              <a:p>
                <a:pPr lvl="1"/>
                <a:r>
                  <a:rPr lang="en-US" altLang="zh-TW" dirty="0" smtClean="0"/>
                  <a:t>Is it good or bad?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2060848"/>
          <a:ext cx="82855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xmlns="" val="3233290912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2953694973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1781950082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2231969286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3824888237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243935021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2973376773"/>
                    </a:ext>
                  </a:extLst>
                </a:gridCol>
                <a:gridCol w="867244">
                  <a:extLst>
                    <a:ext uri="{9D8B030D-6E8A-4147-A177-3AD203B41FA5}">
                      <a16:colId xmlns:a16="http://schemas.microsoft.com/office/drawing/2014/main" xmlns="" val="338916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781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replenishment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66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replenishment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27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cost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62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Shortage cost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237947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Finding the “optimal”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08" b="-16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that minimizes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expected total cost </a:t>
                </a:r>
                <a:r>
                  <a:rPr lang="en-US" dirty="0" smtClean="0"/>
                  <a:t>for the future, we need to estimate/forecast/predict future demands. </a:t>
                </a:r>
              </a:p>
              <a:p>
                <a:r>
                  <a:rPr lang="en-US" dirty="0" smtClean="0"/>
                  <a:t>A proxy is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that minimizes the total cost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for the past twenty days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For each value of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=0, 1, 2, 3,…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smtClean="0"/>
                  <a:t>s</a:t>
                </a:r>
                <a:r>
                  <a:rPr lang="en-US" dirty="0" smtClean="0"/>
                  <a:t>uppose that we have implemented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policy, what is the cost for the past twenty days? </a:t>
                </a:r>
              </a:p>
              <a:p>
                <a:pPr lvl="1"/>
                <a:r>
                  <a:rPr lang="en-US" altLang="zh-TW" dirty="0"/>
                  <a:t>If the demand pattern is going to remain unchanged, this should be good. </a:t>
                </a:r>
              </a:p>
              <a:p>
                <a:pPr lvl="1"/>
                <a:r>
                  <a:rPr lang="en-US" dirty="0" smtClean="0"/>
                  <a:t>This works only if we have past demand, not only past sales. 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get the given information ready: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773152" y="2132655"/>
            <a:ext cx="7669137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past sales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salesStr = "14,23,26,17,17,12,24,19,10,18,22,31,19,16,22,28,20,27,20,32"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sales = salesStr.split(',')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i in range(len(sales)):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sales[i] = int(sales[i])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given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stgCost 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invCost = 1000 * 0.073 / 365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Q =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 = 20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1600202"/>
                <a:ext cx="4033143" cy="4924425"/>
              </a:xfrm>
            </p:spPr>
            <p:txBody>
              <a:bodyPr/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e then search for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and print it out.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1600202"/>
                <a:ext cx="4033143" cy="4924425"/>
              </a:xfrm>
              <a:blipFill>
                <a:blip r:embed="rId2"/>
                <a:stretch>
                  <a:fillRect l="-1360" t="-743" r="-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5"/>
          <p:cNvSpPr txBox="1"/>
          <p:nvPr/>
        </p:nvSpPr>
        <p:spPr>
          <a:xfrm>
            <a:off x="5030635" y="1417638"/>
            <a:ext cx="3933978" cy="49675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finding the best 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bestR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costOfBestR = 100000000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R in range(Q):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totalCost = 0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finding the total cost of this 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s in sales: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 -= 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I &lt; 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totalCost += -I * stgCost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I += Q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elif I &lt; 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I += Q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totalCost += I * invCost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 # update bestR when necessary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 totalCost &lt; costOfBestR: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bestR = 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costOfBestR = totalCost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sv-SE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1600203"/>
            <a:ext cx="6165744" cy="4804362"/>
          </a:xfrm>
        </p:spPr>
      </p:pic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5" name="圖片 1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9" y="6021288"/>
            <a:ext cx="1028935" cy="36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we also want to optimize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? </a:t>
                </a:r>
              </a:p>
              <a:p>
                <a:r>
                  <a:rPr lang="en-US" dirty="0" smtClean="0"/>
                  <a:t>What if we have multiple products with independent ordering operations?  </a:t>
                </a:r>
              </a:p>
              <a:p>
                <a:r>
                  <a:rPr lang="en-US" dirty="0" smtClean="0"/>
                  <a:t>What if we have multiple products, and it is preferred to combine their purchasing orders? </a:t>
                </a:r>
              </a:p>
              <a:p>
                <a:r>
                  <a:rPr lang="en-US" dirty="0" smtClean="0"/>
                  <a:t>What if sales are lost rather than backlogged?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Preparations: strings and lists</a:t>
            </a:r>
          </a:p>
          <a:p>
            <a:r>
              <a:rPr lang="en-US" altLang="zh-TW" dirty="0" smtClean="0"/>
              <a:t>Scheduling</a:t>
            </a:r>
          </a:p>
          <a:p>
            <a:r>
              <a:rPr lang="en-US" altLang="zh-TW" dirty="0" smtClean="0"/>
              <a:t>Inventory control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Demand forecasting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Preparations: strings and lists</a:t>
            </a:r>
          </a:p>
          <a:p>
            <a:r>
              <a:rPr lang="en-US" altLang="zh-TW" dirty="0"/>
              <a:t>Scheduling </a:t>
            </a:r>
            <a:endParaRPr lang="en-US" altLang="zh-TW" dirty="0" smtClean="0"/>
          </a:p>
          <a:p>
            <a:r>
              <a:rPr lang="en-US" altLang="zh-TW" dirty="0" smtClean="0"/>
              <a:t>Inventory control </a:t>
            </a:r>
          </a:p>
          <a:p>
            <a:r>
              <a:rPr lang="en-US" altLang="zh-TW" dirty="0" smtClean="0"/>
              <a:t>Demand forecasting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really need to predict future demands. </a:t>
            </a:r>
          </a:p>
          <a:p>
            <a:pPr lvl="1"/>
            <a:r>
              <a:rPr lang="en-US" dirty="0" smtClean="0"/>
              <a:t>To prepare inventory. </a:t>
            </a:r>
          </a:p>
          <a:p>
            <a:pPr lvl="1"/>
            <a:r>
              <a:rPr lang="en-US" dirty="0" smtClean="0"/>
              <a:t>To hire workers. </a:t>
            </a:r>
          </a:p>
          <a:p>
            <a:pPr lvl="1"/>
            <a:r>
              <a:rPr lang="en-US" dirty="0" smtClean="0"/>
              <a:t>To plan for capacity. </a:t>
            </a:r>
          </a:p>
          <a:p>
            <a:pPr lvl="1"/>
            <a:r>
              <a:rPr lang="en-US" dirty="0" smtClean="0"/>
              <a:t>To negotiate prices. </a:t>
            </a:r>
          </a:p>
          <a:p>
            <a:r>
              <a:rPr lang="en-US" dirty="0" smtClean="0"/>
              <a:t>We do </a:t>
            </a:r>
            <a:r>
              <a:rPr lang="en-US" b="1" dirty="0" smtClean="0">
                <a:solidFill>
                  <a:srgbClr val="0070C0"/>
                </a:solidFill>
              </a:rPr>
              <a:t>demand forecasting</a:t>
            </a:r>
            <a:r>
              <a:rPr lang="en-US" dirty="0"/>
              <a:t> </a:t>
            </a:r>
            <a:r>
              <a:rPr lang="en-US" dirty="0" smtClean="0"/>
              <a:t>typically according to past sales. </a:t>
            </a:r>
          </a:p>
          <a:p>
            <a:r>
              <a:rPr lang="en-US" dirty="0" smtClean="0"/>
              <a:t>While there are many ways, an easiest way is </a:t>
            </a:r>
            <a:r>
              <a:rPr lang="en-US" b="1" dirty="0" smtClean="0">
                <a:solidFill>
                  <a:srgbClr val="0070C0"/>
                </a:solidFill>
              </a:rPr>
              <a:t>the moving average method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is one kind of </a:t>
            </a:r>
            <a:r>
              <a:rPr lang="en-US" b="1" dirty="0" smtClean="0">
                <a:solidFill>
                  <a:srgbClr val="0070C0"/>
                </a:solidFill>
              </a:rPr>
              <a:t>time series </a:t>
            </a:r>
            <a:r>
              <a:rPr lang="en-US" dirty="0" smtClean="0"/>
              <a:t>methods. </a:t>
            </a:r>
          </a:p>
          <a:p>
            <a:pPr lvl="1"/>
            <a:r>
              <a:rPr lang="en-US" dirty="0" smtClean="0"/>
              <a:t>It uses nothing but the </a:t>
            </a:r>
            <a:r>
              <a:rPr lang="en-US" b="1" dirty="0" smtClean="0">
                <a:solidFill>
                  <a:srgbClr val="0070C0"/>
                </a:solidFill>
              </a:rPr>
              <a:t>past sales </a:t>
            </a:r>
            <a:r>
              <a:rPr lang="en-US" dirty="0" smtClean="0"/>
              <a:t>information.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Moving average: </a:t>
                </a:r>
              </a:p>
              <a:p>
                <a:pPr lvl="1"/>
                <a:r>
                  <a:rPr lang="en-US" dirty="0" smtClean="0"/>
                  <a:t>We say that the next period demand will be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average of the demands in the past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periods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term “moving” comes from the fact that we keep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moving the reference window</a:t>
                </a:r>
                <a:r>
                  <a:rPr lang="en-US" dirty="0" smtClean="0"/>
                  <a:t> when we move one period further. </a:t>
                </a:r>
              </a:p>
              <a:p>
                <a:r>
                  <a:rPr lang="en-US" dirty="0" smtClean="0"/>
                  <a:t>As an example, 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Why moving average? </a:t>
                </a:r>
              </a:p>
              <a:p>
                <a:pPr lvl="1"/>
                <a:r>
                  <a:rPr lang="en-US" dirty="0" smtClean="0"/>
                  <a:t>Taking averages should get close to the expected sales. </a:t>
                </a:r>
              </a:p>
              <a:p>
                <a:pPr lvl="1"/>
                <a:r>
                  <a:rPr lang="en-US" dirty="0" smtClean="0"/>
                  <a:t>“Smoothing” is good for ordering.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72604"/>
              </p:ext>
            </p:extLst>
          </p:nvPr>
        </p:nvGraphicFramePr>
        <p:xfrm>
          <a:off x="630001" y="3839448"/>
          <a:ext cx="788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xmlns="" val="32332909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78195008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2319692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382488823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4393502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97337677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35402952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72799191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288257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036575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36541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781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15.3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17.7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18.3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17.7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9751417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moving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implement moving average. </a:t>
            </a:r>
          </a:p>
          <a:p>
            <a:r>
              <a:rPr lang="en-US" dirty="0" smtClean="0"/>
              <a:t>First, we get the given data ready: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952210" y="2492898"/>
            <a:ext cx="5311018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past sales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salesStr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"12,23,21,15,24,8,9,12,17,32,28,33,24"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sales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salesStr.split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(',')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(sales)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sales[t]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(sales[t])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setting up 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(input("n: "))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forecast = []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moving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calculate the forecasts and print them out: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757764" y="2132858"/>
            <a:ext cx="3699910" cy="297927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do the forecasting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range(n, T + 1):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sum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range(1, n + 1):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sum += sales[t -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forecast.append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(sum / n)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printing out the results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range(n):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print(sales[t], "--")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range(n, T):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print(sales[t], forecast[t - n])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print("--", forecast[T - n])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sales and forecasts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forecasts for period 14 are 28.3 and 28.5, respectively.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7" y="2113462"/>
            <a:ext cx="4275399" cy="337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84" y="2123260"/>
            <a:ext cx="4232399" cy="3366262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3" name="圖片 1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409620"/>
            <a:ext cx="706962" cy="247349"/>
          </a:xfrm>
          <a:prstGeom prst="rect">
            <a:avLst/>
          </a:prstGeom>
        </p:spPr>
      </p:pic>
      <p:pic>
        <p:nvPicPr>
          <p:cNvPr id="14" name="圖片 13">
            <a:hlinkClick r:id="rId5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409619"/>
            <a:ext cx="720082" cy="25194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Choosing the window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08" b="-16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window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typically set to be within 2 and 6. </a:t>
                </a:r>
              </a:p>
              <a:p>
                <a:r>
                  <a:rPr lang="en-US" dirty="0" smtClean="0"/>
                  <a:t>How to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? </a:t>
                </a:r>
              </a:p>
              <a:p>
                <a:pPr lvl="1"/>
                <a:r>
                  <a:rPr lang="en-US" dirty="0" smtClean="0"/>
                  <a:t>In practice, sometimes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chosen with domain knowledge. </a:t>
                </a:r>
              </a:p>
              <a:p>
                <a:pPr lvl="1"/>
                <a:r>
                  <a:rPr lang="en-US" dirty="0" smtClean="0"/>
                  <a:t>For most products, however, this is impossible. </a:t>
                </a:r>
              </a:p>
              <a:p>
                <a:r>
                  <a:rPr lang="en-US" dirty="0" smtClean="0"/>
                  <a:t>One thing we may do is to let the computer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learn</a:t>
                </a:r>
                <a:r>
                  <a:rPr lang="en-US" dirty="0" smtClean="0"/>
                  <a:t> from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historical observations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Let’s consider past sales and ask “what if we have chosen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to be …”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9" t="-743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general, we may split observations into two parts. 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training set </a:t>
                </a:r>
                <a:r>
                  <a:rPr lang="en-US" dirty="0" smtClean="0"/>
                  <a:t>that is used to compute required parameters. 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testing set</a:t>
                </a:r>
                <a:r>
                  <a:rPr lang="en-US" dirty="0" smtClean="0"/>
                  <a:t> that is used to test the quality of the computed parameters. </a:t>
                </a:r>
              </a:p>
              <a:p>
                <a:r>
                  <a:rPr lang="en-US" dirty="0" smtClean="0"/>
                  <a:t>For moving average, no training set is needed. </a:t>
                </a:r>
              </a:p>
              <a:p>
                <a:pPr lvl="1"/>
                <a:r>
                  <a:rPr lang="en-US" dirty="0" smtClean="0"/>
                  <a:t>We may simply try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3, 4, 5, 6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All the past sales for the testing set. </a:t>
                </a:r>
              </a:p>
              <a:p>
                <a:r>
                  <a:rPr lang="en-US" dirty="0" smtClean="0"/>
                  <a:t>For each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we need to calculate its “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performance</a:t>
                </a:r>
                <a:r>
                  <a:rPr lang="en-US" dirty="0" smtClean="0"/>
                  <a:t>.” </a:t>
                </a:r>
              </a:p>
              <a:p>
                <a:pPr lvl="1"/>
                <a:r>
                  <a:rPr lang="en-US" dirty="0" smtClean="0"/>
                  <a:t>A simple measurement is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mean absolute error </a:t>
                </a:r>
                <a:r>
                  <a:rPr lang="en-US" dirty="0" smtClean="0"/>
                  <a:t>(MAE):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are the sales and forecast in period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respectively. </a:t>
                </a:r>
                <a:endParaRPr lang="en-US" dirty="0"/>
              </a:p>
              <a:p>
                <a:pPr lvl="1"/>
                <a:r>
                  <a:rPr lang="en-US" dirty="0" smtClean="0"/>
                  <a:t>We will choose the window size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whose MAE is the smallest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47866" y="4553420"/>
                <a:ext cx="2268633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6" y="4553420"/>
                <a:ext cx="2268633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implement the learning process. </a:t>
                </a:r>
              </a:p>
              <a:p>
                <a:r>
                  <a:rPr lang="en-US" dirty="0" smtClean="0"/>
                  <a:t>First, let’s get the given information ready.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Compared to the program on Page 37, now we do not input 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Our program will search for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5"/>
          <p:cNvSpPr txBox="1"/>
          <p:nvPr/>
        </p:nvSpPr>
        <p:spPr>
          <a:xfrm>
            <a:off x="1907704" y="2649571"/>
            <a:ext cx="5311018" cy="164352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past sales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salesStr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"12,23,21,15,24,8,9,12,17,32,28,33,24"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sales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salesStr.split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(',')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(sales)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 t in range(T):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sales[t]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(sales[t])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600202"/>
                <a:ext cx="4105276" cy="4924425"/>
              </a:xfrm>
            </p:spPr>
            <p:txBody>
              <a:bodyPr/>
              <a:lstStyle/>
              <a:p>
                <a:r>
                  <a:rPr lang="en-US" dirty="0" smtClean="0"/>
                  <a:t>We then search for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we calculate its MAE and update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when necessary. </a:t>
                </a:r>
              </a:p>
              <a:p>
                <a:r>
                  <a:rPr lang="en-US" dirty="0" smtClean="0"/>
                  <a:t>The function </a:t>
                </a:r>
                <a:r>
                  <a:rPr kumimoji="1" lang="en-US" b="1" spc="-150" dirty="0">
                    <a:latin typeface="Courier New" pitchFamily="49" charset="0"/>
                    <a:cs typeface="+mn-cs"/>
                  </a:rPr>
                  <a:t>abs()</a:t>
                </a:r>
                <a:r>
                  <a:rPr lang="en-US" dirty="0" smtClean="0"/>
                  <a:t> finds the absolute value of the input value.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600202"/>
                <a:ext cx="4105276" cy="4924425"/>
              </a:xfrm>
              <a:blipFill>
                <a:blip r:embed="rId3"/>
                <a:stretch>
                  <a:fillRect l="-1335" t="-7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5"/>
          <p:cNvSpPr txBox="1"/>
          <p:nvPr/>
        </p:nvSpPr>
        <p:spPr>
          <a:xfrm>
            <a:off x="4356101" y="1591609"/>
            <a:ext cx="4608512" cy="474591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finding n with the smallest MAE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minMAE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10000000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for n in range(2, 7):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forecast = []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 # do the forecasting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t in range(n, T + 1):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sum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range(1, n + 1):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sum += sales[t -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forecast.append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(sum / n)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 # calculate MAE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SAE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t in range(n, T):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SAE +=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abs(sales[t] - forecast[t - n])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MAE = SAE / (T - 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 MAE &lt;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minMAE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bestN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minMAE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MAE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altLang="zh-TW" dirty="0" smtClean="0"/>
                  <a:t>demands 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12, 23, 21, 15, 24, 8, 9, 12, 17, 32, 28, 33, 24)</a:t>
                </a:r>
                <a:r>
                  <a:rPr lang="en-US" dirty="0" smtClean="0"/>
                  <a:t>, </a:t>
                </a:r>
                <a:r>
                  <a:rPr lang="en-US" dirty="0"/>
                  <a:t>we </a:t>
                </a:r>
                <a:r>
                  <a:rPr lang="en-US" dirty="0" smtClean="0"/>
                  <a:t>conclude that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2. </a:t>
                </a:r>
              </a:p>
              <a:p>
                <a:pPr lvl="1"/>
                <a:r>
                  <a:rPr lang="en-US" dirty="0" smtClean="0"/>
                  <a:t>Others do not do well in following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rapid increasing trend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84" y="2718720"/>
            <a:ext cx="4232399" cy="3366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720443"/>
            <a:ext cx="4230234" cy="3364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54648" y="6021288"/>
                <a:ext cx="90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48" y="6021288"/>
                <a:ext cx="9051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369" t="-10000" r="-536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2607" y="6053701"/>
                <a:ext cx="90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07" y="6053701"/>
                <a:ext cx="905184" cy="369332"/>
              </a:xfrm>
              <a:prstGeom prst="rect">
                <a:avLst/>
              </a:prstGeom>
              <a:blipFill>
                <a:blip r:embed="rId6"/>
                <a:stretch>
                  <a:fillRect l="-5369" t="-8197" r="-536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6" name="圖片 1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01" y="6039650"/>
            <a:ext cx="701146" cy="245314"/>
          </a:xfrm>
          <a:prstGeom prst="rect">
            <a:avLst/>
          </a:prstGeom>
        </p:spPr>
      </p:pic>
      <p:pic>
        <p:nvPicPr>
          <p:cNvPr id="18" name="圖片 1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58" y="6039650"/>
            <a:ext cx="701146" cy="24531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many values in a 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many cases we need to read a lot of values into our program. </a:t>
            </a:r>
          </a:p>
          <a:p>
            <a:r>
              <a:rPr lang="en-US" altLang="zh-TW" dirty="0" smtClean="0"/>
              <a:t>An easy way to express an input is: </a:t>
            </a:r>
          </a:p>
          <a:p>
            <a:pPr lvl="1"/>
            <a:r>
              <a:rPr lang="en-US" altLang="zh-TW" dirty="0" smtClean="0"/>
              <a:t>Values will be </a:t>
            </a:r>
            <a:r>
              <a:rPr lang="en-US" altLang="zh-TW" b="1" dirty="0" smtClean="0">
                <a:solidFill>
                  <a:srgbClr val="0070C0"/>
                </a:solidFill>
              </a:rPr>
              <a:t>put in a line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0070C0"/>
                </a:solidFill>
              </a:rPr>
              <a:t>separated by </a:t>
            </a:r>
            <a:r>
              <a:rPr lang="en-US" altLang="zh-TW" dirty="0" smtClean="0"/>
              <a:t>white spaces (or commas or other </a:t>
            </a:r>
            <a:r>
              <a:rPr lang="en-US" altLang="zh-TW" b="1" dirty="0" smtClean="0">
                <a:solidFill>
                  <a:srgbClr val="0070C0"/>
                </a:solidFill>
              </a:rPr>
              <a:t>delimiters</a:t>
            </a:r>
            <a:r>
              <a:rPr lang="en-US" altLang="zh-TW" dirty="0" smtClean="0"/>
              <a:t>). </a:t>
            </a:r>
          </a:p>
          <a:p>
            <a:pPr lvl="1"/>
            <a:r>
              <a:rPr lang="en-US" altLang="zh-TW" dirty="0" smtClean="0"/>
              <a:t>For example, five student grades may be put in these ways: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One type of plain-text file, </a:t>
            </a:r>
            <a:r>
              <a:rPr lang="en-US" altLang="zh-TW" b="1" dirty="0" smtClean="0">
                <a:solidFill>
                  <a:srgbClr val="0070C0"/>
                </a:solidFill>
              </a:rPr>
              <a:t>CSV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0070C0"/>
                </a:solidFill>
              </a:rPr>
              <a:t>comma-separated values</a:t>
            </a:r>
            <a:r>
              <a:rPr lang="en-US" altLang="zh-TW" dirty="0" smtClean="0"/>
              <a:t>), uses commas to separate each row into multiple columns. </a:t>
            </a:r>
          </a:p>
          <a:p>
            <a:pPr lvl="1"/>
            <a:r>
              <a:rPr lang="en-US" altLang="zh-TW" dirty="0" smtClean="0"/>
              <a:t>This is why it can be open by MS Excel (or something similar). </a:t>
            </a:r>
          </a:p>
          <a:p>
            <a:r>
              <a:rPr lang="en-US" altLang="zh-TW" dirty="0" smtClean="0"/>
              <a:t>How to read these data into our program? </a:t>
            </a:r>
            <a:endParaRPr lang="zh-TW" alt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835696" y="3540960"/>
            <a:ext cx="1656184" cy="3139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98 65 57 48 80</a:t>
            </a:r>
          </a:p>
        </p:txBody>
      </p:sp>
      <p:sp>
        <p:nvSpPr>
          <p:cNvPr id="5" name="文字方塊 5"/>
          <p:cNvSpPr txBox="1"/>
          <p:nvPr/>
        </p:nvSpPr>
        <p:spPr>
          <a:xfrm>
            <a:off x="4716016" y="3540960"/>
            <a:ext cx="1656184" cy="3200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98,65,57,48,80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altLang="zh-TW" dirty="0" smtClean="0"/>
                  <a:t>demands (14, 23, 26, 17, 17, 12, 24, 19, 10, 18, 22, 31, 19, 16, 22, 28, 20, 27, 20, 32</a:t>
                </a:r>
                <a:r>
                  <a:rPr lang="en-US" altLang="zh-TW" dirty="0"/>
                  <a:t>)</a:t>
                </a:r>
                <a:r>
                  <a:rPr lang="en-US" dirty="0" smtClean="0"/>
                  <a:t>, we conclude that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5. </a:t>
                </a:r>
              </a:p>
              <a:p>
                <a:pPr lvl="1"/>
                <a:r>
                  <a:rPr lang="en-US" dirty="0" smtClean="0"/>
                  <a:t>A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responds 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random demand fluctuations</a:t>
                </a:r>
                <a:r>
                  <a:rPr lang="en-US" dirty="0" smtClean="0"/>
                  <a:t> too much.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708920"/>
            <a:ext cx="4167420" cy="3288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9" y="2708920"/>
            <a:ext cx="4167420" cy="32881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23728" y="6011996"/>
                <a:ext cx="90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6011996"/>
                <a:ext cx="9051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369" t="-8197" r="-536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2607" y="6053701"/>
                <a:ext cx="90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07" y="6053701"/>
                <a:ext cx="905184" cy="369332"/>
              </a:xfrm>
              <a:prstGeom prst="rect">
                <a:avLst/>
              </a:prstGeom>
              <a:blipFill>
                <a:blip r:embed="rId6"/>
                <a:stretch>
                  <a:fillRect l="-5369" t="-8197" r="-536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7" name="圖片 1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01" y="6039650"/>
            <a:ext cx="701146" cy="245314"/>
          </a:xfrm>
          <a:prstGeom prst="rect">
            <a:avLst/>
          </a:prstGeom>
        </p:spPr>
      </p:pic>
      <p:pic>
        <p:nvPicPr>
          <p:cNvPr id="18" name="圖片 1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58" y="6039650"/>
            <a:ext cx="701146" cy="24531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put a higher weight to a closer period? </a:t>
            </a:r>
          </a:p>
          <a:p>
            <a:r>
              <a:rPr lang="en-US" dirty="0" smtClean="0"/>
              <a:t>What if we want to adopt a different accuracy measurement? </a:t>
            </a:r>
          </a:p>
          <a:p>
            <a:pPr lvl="1"/>
            <a:r>
              <a:rPr lang="en-US" dirty="0" smtClean="0"/>
              <a:t>E.g., mean squared error (MSE), mean absolute percentage error (MAPE). </a:t>
            </a:r>
          </a:p>
          <a:p>
            <a:r>
              <a:rPr lang="en-US" dirty="0" smtClean="0"/>
              <a:t>What if there is a weekend effect? </a:t>
            </a:r>
          </a:p>
          <a:p>
            <a:r>
              <a:rPr lang="en-US" dirty="0" smtClean="0"/>
              <a:t>What if we also have the weather information? </a:t>
            </a:r>
          </a:p>
          <a:p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547320"/>
              </p:ext>
            </p:extLst>
          </p:nvPr>
        </p:nvGraphicFramePr>
        <p:xfrm>
          <a:off x="220890" y="1010891"/>
          <a:ext cx="8724548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86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1-53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7" y="1565155"/>
            <a:ext cx="1028935" cy="36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72" y="1460800"/>
            <a:ext cx="1030454" cy="580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71" y="2315381"/>
            <a:ext cx="1180684" cy="537423"/>
          </a:xfrm>
          <a:prstGeom prst="rect">
            <a:avLst/>
          </a:prstGeom>
        </p:spPr>
      </p:pic>
      <p:pic>
        <p:nvPicPr>
          <p:cNvPr id="19" name="圖片 1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7" y="2404091"/>
            <a:ext cx="1028935" cy="3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76" y="3114907"/>
            <a:ext cx="841474" cy="667577"/>
          </a:xfrm>
          <a:prstGeom prst="rect">
            <a:avLst/>
          </a:prstGeom>
        </p:spPr>
      </p:pic>
      <p:pic>
        <p:nvPicPr>
          <p:cNvPr id="20" name="圖片 19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6" y="3268694"/>
            <a:ext cx="1028935" cy="3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392" y="4714667"/>
            <a:ext cx="865211" cy="686872"/>
          </a:xfrm>
          <a:prstGeom prst="rect">
            <a:avLst/>
          </a:prstGeom>
        </p:spPr>
      </p:pic>
      <p:pic>
        <p:nvPicPr>
          <p:cNvPr id="21" name="圖片 2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5" y="4073330"/>
            <a:ext cx="1028935" cy="36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5261" y="3946392"/>
            <a:ext cx="841475" cy="674543"/>
          </a:xfrm>
          <a:prstGeom prst="rect">
            <a:avLst/>
          </a:prstGeom>
        </p:spPr>
      </p:pic>
      <p:pic>
        <p:nvPicPr>
          <p:cNvPr id="23" name="圖片 2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4" y="4902263"/>
            <a:ext cx="1028935" cy="36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674" y="5550614"/>
            <a:ext cx="841475" cy="726344"/>
          </a:xfrm>
          <a:prstGeom prst="rect">
            <a:avLst/>
          </a:prstGeom>
        </p:spPr>
      </p:pic>
      <p:pic>
        <p:nvPicPr>
          <p:cNvPr id="25" name="圖片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4" y="5731196"/>
            <a:ext cx="10289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103594"/>
              </p:ext>
            </p:extLst>
          </p:nvPr>
        </p:nvGraphicFramePr>
        <p:xfrm>
          <a:off x="220890" y="1010891"/>
          <a:ext cx="8724548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86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</a:t>
                      </a:r>
                      <a:r>
                        <a:rPr lang="en-US" altLang="zh-TW" sz="1000" b="0" i="0" u="none" strike="noStrike" cap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3.0 </a:t>
                      </a:r>
                      <a:endParaRPr lang="zh-TW" altLang="en-US" sz="1000" b="0" i="0" u="none" strike="noStrike" cap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endParaRPr lang="zh-TW" altLang="en-US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7" y="1565155"/>
            <a:ext cx="1028935" cy="360000"/>
          </a:xfrm>
          <a:prstGeom prst="rect">
            <a:avLst/>
          </a:prstGeom>
        </p:spPr>
      </p:pic>
      <p:pic>
        <p:nvPicPr>
          <p:cNvPr id="19" name="圖片 1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67" y="2404091"/>
            <a:ext cx="1028935" cy="3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98" y="1412776"/>
            <a:ext cx="790495" cy="6846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598" y="2228876"/>
            <a:ext cx="804823" cy="7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many values as a string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is very good at string processing. </a:t>
            </a:r>
          </a:p>
          <a:p>
            <a:r>
              <a:rPr lang="en-US" altLang="zh-TW" dirty="0" smtClean="0"/>
              <a:t>To read in a line of data, simply invoke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input()</a:t>
            </a:r>
            <a:r>
              <a:rPr lang="en-US" altLang="zh-TW" dirty="0" smtClean="0"/>
              <a:t>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But </a:t>
            </a:r>
            <a:r>
              <a:rPr lang="en-US" altLang="zh-TW" dirty="0" err="1" smtClean="0"/>
              <a:t>gradeStr</a:t>
            </a:r>
            <a:r>
              <a:rPr lang="en-US" altLang="zh-TW" dirty="0" smtClean="0"/>
              <a:t> is a </a:t>
            </a:r>
            <a:r>
              <a:rPr lang="en-US" altLang="zh-TW" b="1" dirty="0" smtClean="0">
                <a:solidFill>
                  <a:srgbClr val="0070C0"/>
                </a:solidFill>
              </a:rPr>
              <a:t>string</a:t>
            </a:r>
            <a:r>
              <a:rPr lang="en-US" altLang="zh-TW" dirty="0" smtClean="0"/>
              <a:t>, not five numbers! </a:t>
            </a:r>
          </a:p>
          <a:p>
            <a:r>
              <a:rPr lang="en-US" altLang="zh-TW" dirty="0" smtClean="0"/>
              <a:t>We need to do three things:</a:t>
            </a: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Splitting</a:t>
            </a:r>
            <a:r>
              <a:rPr lang="en-US" altLang="zh-TW" dirty="0" smtClean="0"/>
              <a:t> the string into five pieces (substrings). </a:t>
            </a:r>
          </a:p>
          <a:p>
            <a:pPr lvl="1"/>
            <a:r>
              <a:rPr lang="en-US" altLang="zh-TW" dirty="0" smtClean="0"/>
              <a:t>Converting the five substrings into five numbers. </a:t>
            </a:r>
          </a:p>
          <a:p>
            <a:pPr lvl="1"/>
            <a:r>
              <a:rPr lang="en-US" altLang="zh-TW" dirty="0" smtClean="0"/>
              <a:t>Put the five numbers into a </a:t>
            </a:r>
            <a:r>
              <a:rPr lang="en-US" altLang="zh-TW" b="1" dirty="0" smtClean="0">
                <a:solidFill>
                  <a:srgbClr val="0070C0"/>
                </a:solidFill>
              </a:rPr>
              <a:t>list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3359485" y="2420889"/>
            <a:ext cx="2520280" cy="54168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splitting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string can be split by invoking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split()</a:t>
            </a:r>
            <a:r>
              <a:rPr lang="en-US" altLang="zh-TW" dirty="0" smtClean="0"/>
              <a:t>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may choose the delimiter when invoking split().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What is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grades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907704" y="2132856"/>
            <a:ext cx="5400600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 4 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</a:t>
            </a: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.split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print(grades)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['1', '2', '3', '4', '5']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5" name="文字方塊 5"/>
          <p:cNvSpPr txBox="1"/>
          <p:nvPr/>
        </p:nvSpPr>
        <p:spPr>
          <a:xfrm>
            <a:off x="1835696" y="3645024"/>
            <a:ext cx="5400600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1,2,3,4,5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</a:t>
            </a: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.split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(',')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print(grades)  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['1', '2', '3', '4', '5']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outcome of invoking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split()</a:t>
            </a:r>
            <a:r>
              <a:rPr lang="en-US" altLang="zh-TW" dirty="0" smtClean="0"/>
              <a:t> is a </a:t>
            </a:r>
            <a:r>
              <a:rPr lang="en-US" altLang="zh-TW" b="1" dirty="0" smtClean="0">
                <a:solidFill>
                  <a:srgbClr val="0070C0"/>
                </a:solidFill>
              </a:rPr>
              <a:t>list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A list is an </a:t>
            </a:r>
            <a:r>
              <a:rPr lang="en-US" altLang="zh-TW" b="1" dirty="0" smtClean="0">
                <a:solidFill>
                  <a:srgbClr val="0070C0"/>
                </a:solidFill>
              </a:rPr>
              <a:t>ordered container </a:t>
            </a:r>
            <a:r>
              <a:rPr lang="en-US" altLang="zh-TW" dirty="0" smtClean="0"/>
              <a:t>that stores items. </a:t>
            </a:r>
          </a:p>
          <a:p>
            <a:pPr lvl="1"/>
            <a:r>
              <a:rPr lang="en-US" altLang="zh-TW" dirty="0" smtClean="0"/>
              <a:t>An item may be an integer, a float, a string, or of other types. </a:t>
            </a:r>
          </a:p>
          <a:p>
            <a:pPr lvl="1"/>
            <a:r>
              <a:rPr lang="en-US" altLang="zh-TW" dirty="0" smtClean="0"/>
              <a:t>Each item can be accessed by the </a:t>
            </a:r>
            <a:r>
              <a:rPr lang="en-US" altLang="zh-TW" b="1" dirty="0" smtClean="0">
                <a:solidFill>
                  <a:srgbClr val="0070C0"/>
                </a:solidFill>
              </a:rPr>
              <a:t>indexing operator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[]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0070C0"/>
                </a:solidFill>
              </a:rPr>
              <a:t>first</a:t>
            </a:r>
            <a:r>
              <a:rPr lang="en-US" altLang="zh-TW" dirty="0" smtClean="0"/>
              <a:t> item is indexed at </a:t>
            </a:r>
            <a:r>
              <a:rPr lang="en-US" altLang="zh-TW" b="1" dirty="0" smtClean="0">
                <a:solidFill>
                  <a:srgbClr val="0070C0"/>
                </a:solidFill>
              </a:rPr>
              <a:t>0</a:t>
            </a:r>
            <a:r>
              <a:rPr lang="en-US" altLang="zh-TW" dirty="0" smtClean="0"/>
              <a:t>!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 length of a list can be obtained by invoking </a:t>
            </a:r>
            <a:r>
              <a:rPr kumimoji="1" lang="en-US" altLang="zh-TW" b="1" spc="-150" dirty="0" err="1">
                <a:solidFill>
                  <a:srgbClr val="0070C0"/>
                </a:solidFill>
                <a:latin typeface="Courier New" pitchFamily="49" charset="0"/>
                <a:cs typeface="+mn-cs"/>
              </a:rPr>
              <a:t>len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()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2195736" y="3573016"/>
            <a:ext cx="4608512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    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 4 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gradeStr.split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grades[0]</a:t>
            </a:r>
            <a:r>
              <a:rPr lang="en-US" altLang="zh-TW" sz="1600" b="1" spc="-150" dirty="0">
                <a:latin typeface="Courier New" pitchFamily="49" charset="0"/>
              </a:rPr>
              <a:t>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grades[2]</a:t>
            </a:r>
            <a:r>
              <a:rPr lang="en-US" altLang="zh-TW" sz="1600" b="1" spc="-150" dirty="0">
                <a:latin typeface="Courier New" pitchFamily="49" charset="0"/>
              </a:rPr>
              <a:t> * 2)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33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085184"/>
            <a:ext cx="4608512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gradeStr</a:t>
            </a:r>
            <a:r>
              <a:rPr lang="en-US" altLang="zh-TW" sz="1600" b="1" spc="-150" dirty="0">
                <a:latin typeface="Courier New" pitchFamily="49" charset="0"/>
              </a:rPr>
              <a:t> = input() 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 2 3 4 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grades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gradeStr.split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(grades)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>
                <a:latin typeface="Courier New" pitchFamily="49" charset="0"/>
              </a:rPr>
              <a:t> 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5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declaration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may </a:t>
            </a:r>
            <a:r>
              <a:rPr lang="en-US" altLang="zh-TW" b="1" dirty="0" smtClean="0">
                <a:solidFill>
                  <a:srgbClr val="0070C0"/>
                </a:solidFill>
              </a:rPr>
              <a:t>declare an empty list </a:t>
            </a:r>
            <a:r>
              <a:rPr lang="en-US" altLang="zh-TW" dirty="0" smtClean="0"/>
              <a:t>as follows: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may </a:t>
            </a:r>
            <a:r>
              <a:rPr lang="en-US" altLang="zh-TW" b="1" dirty="0" smtClean="0">
                <a:solidFill>
                  <a:srgbClr val="0070C0"/>
                </a:solidFill>
              </a:rPr>
              <a:t>declare a list of three 0s </a:t>
            </a:r>
            <a:r>
              <a:rPr lang="en-US" altLang="zh-TW" dirty="0" smtClean="0"/>
              <a:t>as follows: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may declare a list of items with various data types: </a:t>
            </a:r>
            <a:endParaRPr lang="zh-TW" alt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951535" y="4255467"/>
            <a:ext cx="3312368" cy="54168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 =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[0, "hi", True]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[0, 'hi', True]</a:t>
            </a:r>
          </a:p>
        </p:txBody>
      </p:sp>
      <p:sp>
        <p:nvSpPr>
          <p:cNvPr id="5" name="文字方塊 5"/>
          <p:cNvSpPr txBox="1"/>
          <p:nvPr/>
        </p:nvSpPr>
        <p:spPr>
          <a:xfrm>
            <a:off x="2843808" y="2060850"/>
            <a:ext cx="3384376" cy="53553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 =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[]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latin typeface="Courier New" pitchFamily="49" charset="0"/>
              </a:rPr>
              <a:t>len</a:t>
            </a:r>
            <a:r>
              <a:rPr lang="en-US" altLang="zh-TW" sz="1600" b="1" spc="-150" dirty="0"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))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[] 0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11760" y="3212978"/>
            <a:ext cx="4104456" cy="53553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 =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[0] * 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latin typeface="Courier New" pitchFamily="49" charset="0"/>
              </a:rPr>
              <a:t>len</a:t>
            </a:r>
            <a:r>
              <a:rPr lang="en-US" altLang="zh-TW" sz="1600" b="1" spc="-150" dirty="0"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latin typeface="Courier New" pitchFamily="49" charset="0"/>
              </a:rPr>
              <a:t>aList</a:t>
            </a:r>
            <a:r>
              <a:rPr lang="en-US" altLang="zh-TW" sz="1600" b="1" spc="-150" dirty="0">
                <a:latin typeface="Courier New" pitchFamily="49" charset="0"/>
              </a:rPr>
              <a:t>))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[0, 0, 0] 3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Scheduling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Inventory Control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Demand forecasting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11049</TotalTime>
  <Words>4304</Words>
  <Application>Microsoft Office PowerPoint</Application>
  <PresentationFormat>如螢幕大小 (4:3)</PresentationFormat>
  <Paragraphs>896</Paragraphs>
  <Slides>53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3" baseType="lpstr"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Programming for Business Computing  Applications in Operations Management</vt:lpstr>
      <vt:lpstr>Operations Management</vt:lpstr>
      <vt:lpstr>Algorithms</vt:lpstr>
      <vt:lpstr>Outline</vt:lpstr>
      <vt:lpstr>Reading many values in a line</vt:lpstr>
      <vt:lpstr>Reading many values as a string</vt:lpstr>
      <vt:lpstr>String splitting</vt:lpstr>
      <vt:lpstr>Lists</vt:lpstr>
      <vt:lpstr>List declaration</vt:lpstr>
      <vt:lpstr>Putting items into a list</vt:lpstr>
      <vt:lpstr>Traversing a list in a loop</vt:lpstr>
      <vt:lpstr>List modification</vt:lpstr>
      <vt:lpstr>An example</vt:lpstr>
      <vt:lpstr>List operations</vt:lpstr>
      <vt:lpstr>Examples of list operations</vt:lpstr>
      <vt:lpstr>Outline</vt:lpstr>
      <vt:lpstr>Scheduling: Makespan minimization</vt:lpstr>
      <vt:lpstr>Example</vt:lpstr>
      <vt:lpstr>Makespan minimization</vt:lpstr>
      <vt:lpstr>Longest processing time first (LPT)</vt:lpstr>
      <vt:lpstr>LPT implementation (without sorting) </vt:lpstr>
      <vt:lpstr>LPT implementation (without sorting) </vt:lpstr>
      <vt:lpstr>LPT implementation (without sorting) </vt:lpstr>
      <vt:lpstr>Remarks</vt:lpstr>
      <vt:lpstr>Another job allocation problem</vt:lpstr>
      <vt:lpstr>Outline</vt:lpstr>
      <vt:lpstr>Inventory control</vt:lpstr>
      <vt:lpstr>Common inventory policies</vt:lpstr>
      <vt:lpstr>Automatic ordering</vt:lpstr>
      <vt:lpstr>Implementation of the (Q, R) policy</vt:lpstr>
      <vt:lpstr>Optimizing the (Q, R) policy</vt:lpstr>
      <vt:lpstr>An instance</vt:lpstr>
      <vt:lpstr>What if…</vt:lpstr>
      <vt:lpstr>Finding the “optimal” R</vt:lpstr>
      <vt:lpstr>Implementation</vt:lpstr>
      <vt:lpstr>Implementation</vt:lpstr>
      <vt:lpstr>Visualization</vt:lpstr>
      <vt:lpstr>Further questions</vt:lpstr>
      <vt:lpstr>Outline</vt:lpstr>
      <vt:lpstr>Demand forecasting</vt:lpstr>
      <vt:lpstr>Moving average</vt:lpstr>
      <vt:lpstr>Implementation of moving average</vt:lpstr>
      <vt:lpstr>Implementation of moving average</vt:lpstr>
      <vt:lpstr>Visualization</vt:lpstr>
      <vt:lpstr>Choosing the window size n</vt:lpstr>
      <vt:lpstr>Training and testing sets</vt:lpstr>
      <vt:lpstr>Implementation</vt:lpstr>
      <vt:lpstr>Implementation</vt:lpstr>
      <vt:lpstr>Visualization</vt:lpstr>
      <vt:lpstr>Visualization</vt:lpstr>
      <vt:lpstr>Further questions</vt:lpstr>
      <vt:lpstr>版權聲明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1855</cp:revision>
  <dcterms:created xsi:type="dcterms:W3CDTF">2005-01-26T13:58:59Z</dcterms:created>
  <dcterms:modified xsi:type="dcterms:W3CDTF">2018-10-27T07:16:21Z</dcterms:modified>
</cp:coreProperties>
</file>