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68" r:id="rId3"/>
    <p:sldId id="271" r:id="rId4"/>
    <p:sldId id="341" r:id="rId5"/>
    <p:sldId id="342" r:id="rId6"/>
    <p:sldId id="343" r:id="rId7"/>
    <p:sldId id="344" r:id="rId8"/>
    <p:sldId id="345" r:id="rId9"/>
    <p:sldId id="348" r:id="rId10"/>
    <p:sldId id="346" r:id="rId11"/>
    <p:sldId id="347" r:id="rId12"/>
    <p:sldId id="356" r:id="rId13"/>
    <p:sldId id="357" r:id="rId14"/>
    <p:sldId id="330" r:id="rId15"/>
    <p:sldId id="373" r:id="rId16"/>
    <p:sldId id="374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8" r:id="rId25"/>
    <p:sldId id="306" r:id="rId26"/>
    <p:sldId id="359" r:id="rId27"/>
    <p:sldId id="308" r:id="rId28"/>
    <p:sldId id="360" r:id="rId29"/>
    <p:sldId id="361" r:id="rId30"/>
    <p:sldId id="362" r:id="rId31"/>
    <p:sldId id="363" r:id="rId32"/>
    <p:sldId id="311" r:id="rId33"/>
    <p:sldId id="364" r:id="rId34"/>
    <p:sldId id="365" r:id="rId35"/>
    <p:sldId id="313" r:id="rId36"/>
    <p:sldId id="369" r:id="rId37"/>
    <p:sldId id="370" r:id="rId38"/>
    <p:sldId id="371" r:id="rId39"/>
    <p:sldId id="372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75" r:id="rId49"/>
    <p:sldId id="340" r:id="rId50"/>
    <p:sldId id="376" r:id="rId51"/>
    <p:sldId id="37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874" autoAdjust="0"/>
  </p:normalViewPr>
  <p:slideViewPr>
    <p:cSldViewPr snapToGrid="0">
      <p:cViewPr varScale="1">
        <p:scale>
          <a:sx n="97" d="100"/>
          <a:sy n="97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2D44-5000-45DB-9A27-5EFE33103D8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2735-2CE9-4029-BB5E-50EC732A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1/e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55650-CBEC-43EC-BB9B-99CC7E31899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8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Picture: https://pixabay.com/en/duck-toy-cute-children-s-toys-1437312/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00CC6A-09C9-42AC-B50C-91721AD9CF0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 header file or declaration of </a:t>
            </a:r>
            <a:r>
              <a:rPr lang="en-US" altLang="en-US" u="sng" dirty="0" smtClean="0"/>
              <a:t>types</a:t>
            </a:r>
            <a:r>
              <a:rPr lang="en-US" altLang="en-US" dirty="0" smtClean="0"/>
              <a:t> of function or arguments</a:t>
            </a:r>
            <a:endParaRPr lang="en-US" altLang="en-US" sz="1400" dirty="0" smtClean="0"/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6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https://docs.python.org/3/faq/programming.html</a:t>
            </a:r>
          </a:p>
          <a:p>
            <a:r>
              <a:rPr lang="en-US" altLang="zh-TW" dirty="0" smtClean="0"/>
              <a:t>http://blog.chrisyttang.org/2016/07/23/python-passing-a-variable-by-reference-or-value/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Figure 6.1 (page 57) of Think Python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8FF250C8-2B81-4508-8219-12461CA7DE9D}" type="datetime1">
              <a:rPr lang="en-US" smtClean="0"/>
              <a:t>9/6/2019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9C84F5A-EA3B-44D9-AAA2-BA5A2CC59F3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4A48-0E92-4A68-8497-DD7A03566767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6211-8B94-4F25-AAD9-2AE4E8DC328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8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B168-4B34-4975-9B3C-EF69732CDAD6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71BF-9371-417E-9B40-8468554273C9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C15F-F2F2-4F36-95ED-C77B07461FAF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BD-3CEE-4134-BFCA-B5441629BF14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26D4-84C7-417B-AF76-1044298C0B2B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4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86C3195-9F50-441A-9961-03AF1C1E1D4F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2900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0"/>
            <a:ext cx="5715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9CEB4D9-0C7E-4247-9CD4-42824C257D31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4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4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.aca.ntu.edu.tw/getcdb/info/show?subj=%u7248%u6b0a%u8072%u660e" TargetMode="External"/><Relationship Id="rId5" Type="http://schemas.openxmlformats.org/officeDocument/2006/relationships/image" Target="../media/image18.jp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hyperlink" Target="https://creativecommons.org/licenses/by-nc-nd/3.0/t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nc/2.0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hyperlink" Target="https://creativecommons.org/licenses/by-nc/3.0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hyperlink" Target="https://creativecommons.org/licenses/by-sa/3.0/deed.zh_TW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2.png"/><Relationship Id="rId4" Type="http://schemas.openxmlformats.org/officeDocument/2006/relationships/hyperlink" Target="https://goo.gl/rV8sHZ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greenteapress.com/wp/" TargetMode="External"/><Relationship Id="rId13" Type="http://schemas.openxmlformats.org/officeDocument/2006/relationships/hyperlink" Target="http://get.aca.ntu.edu.tw/getcdb/info/show?subj=%u7248%u6b0a%u8072%u660e" TargetMode="External"/><Relationship Id="rId18" Type="http://schemas.openxmlformats.org/officeDocument/2006/relationships/hyperlink" Target="https://creativecommons.org/licenses/by-nc/2.0/" TargetMode="External"/><Relationship Id="rId3" Type="http://schemas.openxmlformats.org/officeDocument/2006/relationships/image" Target="../media/image34.jpeg"/><Relationship Id="rId7" Type="http://schemas.openxmlformats.org/officeDocument/2006/relationships/hyperlink" Target="https://archive.org/about/terms.php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1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ic.kr/p/otkJrQ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flic.kr/p/fUdXxN" TargetMode="External"/><Relationship Id="rId15" Type="http://schemas.openxmlformats.org/officeDocument/2006/relationships/image" Target="../media/image39.jpeg"/><Relationship Id="rId10" Type="http://schemas.openxmlformats.org/officeDocument/2006/relationships/image" Target="../media/image35.png"/><Relationship Id="rId19" Type="http://schemas.openxmlformats.org/officeDocument/2006/relationships/image" Target="../media/image42.png"/><Relationship Id="rId4" Type="http://schemas.openxmlformats.org/officeDocument/2006/relationships/hyperlink" Target="https://creativecommons.org/licenses/by-nc-nd/3.0/tw/" TargetMode="External"/><Relationship Id="rId9" Type="http://schemas.openxmlformats.org/officeDocument/2006/relationships/hyperlink" Target="https://creativecommons.org/licenses/by-nc/3.0/" TargetMode="External"/><Relationship Id="rId1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6.jpeg"/><Relationship Id="rId3" Type="http://schemas.openxmlformats.org/officeDocument/2006/relationships/hyperlink" Target="https://zh.wikipedia.org/wiki/File:%E5%AD%98%E5%BF%83%E5%96%84%E5%A0%82%E9%97%A8%E7%A5%9E1.jpg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publicdomain/zero/1.0/" TargetMode="External"/><Relationship Id="rId11" Type="http://schemas.openxmlformats.org/officeDocument/2006/relationships/hyperlink" Target="https://creativecommons.org/licenses/by-sa/3.0/deed.zh_TW" TargetMode="External"/><Relationship Id="rId5" Type="http://schemas.openxmlformats.org/officeDocument/2006/relationships/hyperlink" Target="https://creativecommons.org/licenses/by-nc-nd/3.0/tw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s://flic.kr/p/9XVdLR" TargetMode="External"/><Relationship Id="rId9" Type="http://schemas.openxmlformats.org/officeDocument/2006/relationships/image" Target="../media/image4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000" dirty="0"/>
              <a:t>Programming for Business Computing</a:t>
            </a:r>
            <a:br>
              <a:rPr lang="en-US" altLang="zh-TW" sz="3000" dirty="0"/>
            </a:br>
            <a:r>
              <a:rPr lang="zh-TW" altLang="en-US" sz="3000" dirty="0"/>
              <a:t>商管程式設計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68810"/>
            <a:ext cx="4800600" cy="1655507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Functions and fruitful functions</a:t>
            </a:r>
            <a:endParaRPr lang="en-US" altLang="zh-TW" dirty="0" smtClean="0"/>
          </a:p>
          <a:p>
            <a:r>
              <a:rPr lang="en-US" altLang="zh-TW" dirty="0" smtClean="0"/>
              <a:t>Hsin-Min Lu</a:t>
            </a:r>
          </a:p>
          <a:p>
            <a:r>
              <a:rPr lang="zh-TW" altLang="en-US" dirty="0" smtClean="0"/>
              <a:t>盧信銘</a:t>
            </a:r>
            <a:endParaRPr lang="en-US" altLang="zh-TW" dirty="0" smtClean="0"/>
          </a:p>
          <a:p>
            <a:r>
              <a:rPr lang="zh-TW" altLang="en-US" dirty="0" smtClean="0"/>
              <a:t>台大資管</a:t>
            </a:r>
            <a:r>
              <a:rPr lang="zh-TW" altLang="en-US" dirty="0"/>
              <a:t>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grpSp>
        <p:nvGrpSpPr>
          <p:cNvPr id="7" name="群組 6"/>
          <p:cNvGrpSpPr/>
          <p:nvPr/>
        </p:nvGrpSpPr>
        <p:grpSpPr>
          <a:xfrm>
            <a:off x="723073" y="5234121"/>
            <a:ext cx="3783254" cy="369332"/>
            <a:chOff x="964096" y="5795183"/>
            <a:chExt cx="5044339" cy="492442"/>
          </a:xfrm>
        </p:grpSpPr>
        <p:sp>
          <p:nvSpPr>
            <p:cNvPr id="8" name="矩形 7"/>
            <p:cNvSpPr/>
            <p:nvPr/>
          </p:nvSpPr>
          <p:spPr>
            <a:xfrm>
              <a:off x="1974405" y="5795183"/>
              <a:ext cx="4034030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en-US" altLang="zh-TW" sz="900" b="1" dirty="0">
                  <a:ea typeface="標楷體" pitchFamily="65" charset="-120"/>
                </a:rPr>
                <a:t>【</a:t>
              </a:r>
              <a:r>
                <a:rPr lang="zh-TW" altLang="en-US" sz="900" b="1" dirty="0">
                  <a:ea typeface="標楷體" pitchFamily="65" charset="-120"/>
                </a:rPr>
                <a:t>本著作除另有註明外，採取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創用</a:t>
              </a:r>
              <a:r>
                <a:rPr lang="en-US" altLang="zh-TW" sz="900" b="1" u="sng" dirty="0">
                  <a:ea typeface="標楷體" pitchFamily="65" charset="-120"/>
                  <a:hlinkClick r:id="rId2"/>
                </a:rPr>
                <a:t>CC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「姓名標示－非商業性－禁止改作分享」台灣</a:t>
              </a:r>
              <a:r>
                <a:rPr lang="en-US" altLang="zh-TW" sz="900" b="1" u="sng" dirty="0">
                  <a:ea typeface="標楷體" pitchFamily="65" charset="-120"/>
                  <a:hlinkClick r:id="rId2"/>
                </a:rPr>
                <a:t>3.0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版</a:t>
              </a:r>
              <a:r>
                <a:rPr lang="zh-TW" altLang="en-US" sz="900" b="1" dirty="0">
                  <a:ea typeface="標楷體" pitchFamily="65" charset="-120"/>
                </a:rPr>
                <a:t>授權釋出</a:t>
              </a:r>
              <a:r>
                <a:rPr lang="en-US" altLang="zh-TW" sz="900" b="1" dirty="0">
                  <a:ea typeface="標楷體" pitchFamily="65" charset="-120"/>
                </a:rPr>
                <a:t>】</a:t>
              </a:r>
            </a:p>
          </p:txBody>
        </p:sp>
        <p:pic>
          <p:nvPicPr>
            <p:cNvPr id="9" name="圖片 8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096" y="5838432"/>
              <a:ext cx="1028935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Five Little Ducks, Version 3</a:t>
            </a:r>
            <a:endParaRPr lang="zh-TW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5904" y="1889500"/>
            <a:ext cx="5066130" cy="39934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#Five little ducks, v3</a:t>
            </a:r>
            <a:br>
              <a:rPr lang="zh-TW" altLang="zh-TW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n_ducks(num):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 little ducks went out one day"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only_n(num):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%s little ducks came back"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only_n(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only_n(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only_n(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zh-TW" sz="15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can further define a new function that combines the three functions. </a:t>
            </a:r>
          </a:p>
          <a:p>
            <a:r>
              <a:rPr lang="en-US" altLang="zh-TW" dirty="0" smtClean="0"/>
              <a:t>We need two parameters, for the first and last lines. </a:t>
            </a:r>
          </a:p>
          <a:p>
            <a:endParaRPr lang="en-US" altLang="zh-TW" dirty="0" smtClean="0"/>
          </a:p>
          <a:p>
            <a:pPr lvl="0"/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sing_unit(num1, num2):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n_ducks(num1)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over_mother()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only_n(num2)</a:t>
            </a:r>
            <a:endParaRPr lang="zh-TW" altLang="zh-TW" sz="24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Now we can print out the lyrics by:</a:t>
            </a:r>
          </a:p>
          <a:p>
            <a:pPr lvl="0"/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sing_unit(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sing_unit(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sing_unit(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400" dirty="0">
              <a:latin typeface="Arial" panose="020B0604020202020204" pitchFamily="34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 More…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 the point of calling, the original program suspended execution.</a:t>
            </a:r>
          </a:p>
          <a:p>
            <a:r>
              <a:rPr lang="en-US" altLang="zh-TW" dirty="0" smtClean="0"/>
              <a:t>The parameters of the function are assigned to the values of arguments.</a:t>
            </a:r>
          </a:p>
          <a:p>
            <a:r>
              <a:rPr lang="en-US" altLang="zh-TW" dirty="0" smtClean="0"/>
              <a:t>Execute the body of the function. </a:t>
            </a:r>
          </a:p>
          <a:p>
            <a:r>
              <a:rPr lang="en-US" altLang="zh-TW" dirty="0" smtClean="0"/>
              <a:t>Control return to the original point </a:t>
            </a:r>
            <a:r>
              <a:rPr lang="en-US" altLang="en-US" dirty="0"/>
              <a:t>just after where the function was called.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Happens When You Call a Function?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</a:t>
            </a:r>
            <a:r>
              <a:rPr lang="en-US" altLang="zh-TW" smtClean="0"/>
              <a:t>a Function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369002" y="2264463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sing_unit(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1310553" y="2794378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sing_unit(num1, num2):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n_ducks(num1)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over_mother()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only_n(num2)</a:t>
            </a:r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5277" y="4722167"/>
            <a:ext cx="5867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only_n(num):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%s little ducks came back"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sz="135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64327" y="2506837"/>
            <a:ext cx="297873" cy="38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7693" y="2546568"/>
            <a:ext cx="2252540" cy="3000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num1: “Five”, num2: “Four”</a:t>
            </a:r>
            <a:endParaRPr lang="zh-TW" alt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2481699" y="4019081"/>
            <a:ext cx="543098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n_ducks(num):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 little ducks went out one day"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83502" y="3140902"/>
            <a:ext cx="631248" cy="87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14750" y="3557933"/>
            <a:ext cx="1059906" cy="3000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num</a:t>
            </a:r>
            <a:r>
              <a:rPr lang="en-US" altLang="zh-TW" sz="1350" dirty="0"/>
              <a:t>: “Five”</a:t>
            </a:r>
            <a:endParaRPr lang="zh-TW" alt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/>
      <p:bldP spid="18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87091" y="3257554"/>
            <a:ext cx="3409950" cy="2655093"/>
            <a:chOff x="0" y="2304"/>
            <a:chExt cx="2864" cy="2230"/>
          </a:xfrm>
        </p:grpSpPr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>
              <a:off x="0" y="2924"/>
              <a:ext cx="2864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dirty="0">
                  <a:latin typeface="Arial" panose="020B0604020202020204" pitchFamily="34" charset="0"/>
                </a:rPr>
                <a:t>The indentation matters…</a:t>
              </a:r>
            </a:p>
            <a:p>
              <a:pPr eaLnBrk="1" hangingPunct="1"/>
              <a:r>
                <a:rPr lang="en-US" altLang="en-US" sz="1500" dirty="0">
                  <a:latin typeface="Arial" panose="020B0604020202020204" pitchFamily="34" charset="0"/>
                </a:rPr>
                <a:t>First line with less </a:t>
              </a:r>
              <a:br>
                <a:rPr lang="en-US" altLang="en-US" sz="1500" dirty="0">
                  <a:latin typeface="Arial" panose="020B0604020202020204" pitchFamily="34" charset="0"/>
                </a:rPr>
              </a:br>
              <a:r>
                <a:rPr lang="en-US" altLang="en-US" sz="1500" dirty="0">
                  <a:latin typeface="Arial" panose="020B0604020202020204" pitchFamily="34" charset="0"/>
                </a:rPr>
                <a:t>indentation is considered to be</a:t>
              </a:r>
              <a:br>
                <a:rPr lang="en-US" altLang="en-US" sz="1500" dirty="0">
                  <a:latin typeface="Arial" panose="020B0604020202020204" pitchFamily="34" charset="0"/>
                </a:rPr>
              </a:br>
              <a:r>
                <a:rPr lang="en-US" altLang="en-US" sz="1500" dirty="0">
                  <a:latin typeface="Arial" panose="020B0604020202020204" pitchFamily="34" charset="0"/>
                </a:rPr>
                <a:t>outside of the function definition.</a:t>
              </a:r>
            </a:p>
            <a:p>
              <a:pPr eaLnBrk="1" hangingPunct="1"/>
              <a:endParaRPr lang="en-US" altLang="en-US" sz="15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sz="1500" dirty="0">
                  <a:latin typeface="Arial" panose="020B0604020202020204" pitchFamily="34" charset="0"/>
                </a:rPr>
                <a:t>Indentation</a:t>
              </a:r>
              <a:r>
                <a:rPr lang="en-US" sz="1500" dirty="0"/>
                <a:t> (</a:t>
              </a:r>
              <a:r>
                <a:rPr lang="zh-TW" altLang="en-US" sz="1500" dirty="0"/>
                <a:t>縮排</a:t>
              </a:r>
              <a:r>
                <a:rPr lang="en-US" altLang="zh-TW" sz="1500" dirty="0"/>
                <a:t>)</a:t>
              </a:r>
              <a:r>
                <a:rPr lang="zh-TW" altLang="en-US" sz="1500" dirty="0"/>
                <a:t> </a:t>
              </a:r>
              <a:r>
                <a:rPr lang="en-US" altLang="zh-TW" sz="1500" dirty="0"/>
                <a:t>can be spaces or tabs. </a:t>
              </a:r>
              <a:br>
                <a:rPr lang="en-US" altLang="zh-TW" sz="1500" dirty="0"/>
              </a:br>
              <a:r>
                <a:rPr lang="en-US" altLang="zh-TW" sz="1500" dirty="0"/>
                <a:t>Need to be consistent!</a:t>
              </a:r>
              <a:r>
                <a:rPr lang="zh-TW" altLang="en-US" sz="1500" dirty="0"/>
                <a:t> </a:t>
              </a:r>
              <a:endParaRPr lang="en-US" altLang="zh-TW" sz="1500" dirty="0"/>
            </a:p>
            <a:p>
              <a:pPr eaLnBrk="1" hangingPunct="1"/>
              <a:endParaRPr lang="en-US" altLang="en-US" sz="1500" dirty="0">
                <a:latin typeface="Arial" panose="020B0604020202020204" pitchFamily="34" charset="0"/>
              </a:endParaRPr>
            </a:p>
          </p:txBody>
        </p:sp>
        <p:sp>
          <p:nvSpPr>
            <p:cNvPr id="16403" name="Line 7"/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US" sz="1350"/>
            </a:p>
          </p:txBody>
        </p:sp>
      </p:grp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166813"/>
            <a:ext cx="6172200" cy="742950"/>
          </a:xfrm>
        </p:spPr>
        <p:txBody>
          <a:bodyPr/>
          <a:lstStyle/>
          <a:p>
            <a:r>
              <a:rPr lang="en-US" altLang="en-US" dirty="0" smtClean="0"/>
              <a:t>Defining Functions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72941" y="2514600"/>
            <a:ext cx="4856559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sz="15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500" b="1" dirty="0"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get_result</a:t>
            </a:r>
            <a:r>
              <a:rPr lang="en-US" altLang="en-US" sz="1500" b="1" dirty="0">
                <a:latin typeface="Courier New" panose="02070309020205020404" pitchFamily="49" charset="0"/>
              </a:rPr>
              <a:t>(var1, var2):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1500" b="1" dirty="0">
                <a:latin typeface="Courier New" panose="02070309020205020404" pitchFamily="49" charset="0"/>
              </a:rPr>
              <a:t>	 </a:t>
            </a:r>
            <a:r>
              <a:rPr lang="ja-JP" alt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“““</a:t>
            </a:r>
            <a:r>
              <a:rPr lang="en-US" altLang="ja-JP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Compute final result.</a:t>
            </a:r>
            <a:r>
              <a:rPr lang="ja-JP" alt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”””</a:t>
            </a:r>
            <a:r>
              <a:rPr lang="en-US" altLang="ja-JP" sz="1500" b="1" dirty="0">
                <a:latin typeface="Courier New" panose="02070309020205020404" pitchFamily="49" charset="0"/>
              </a:rPr>
              <a:t/>
            </a:r>
            <a:br>
              <a:rPr lang="en-US" altLang="ja-JP" sz="1500" b="1" dirty="0">
                <a:latin typeface="Courier New" panose="02070309020205020404" pitchFamily="49" charset="0"/>
              </a:rPr>
            </a:br>
            <a:r>
              <a:rPr lang="en-US" altLang="ja-JP" sz="1500" b="1" dirty="0">
                <a:latin typeface="Courier New" panose="02070309020205020404" pitchFamily="49" charset="0"/>
              </a:rPr>
              <a:t> line1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1500" b="1" dirty="0">
                <a:latin typeface="Courier New" panose="02070309020205020404" pitchFamily="49" charset="0"/>
              </a:rPr>
              <a:t>	 line2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1500" b="1" dirty="0">
                <a:latin typeface="Courier New" panose="02070309020205020404" pitchFamily="49" charset="0"/>
              </a:rPr>
              <a:t>	 </a:t>
            </a:r>
            <a:r>
              <a:rPr lang="en-US" alt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500" b="1" dirty="0"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total_counter</a:t>
            </a:r>
            <a:endParaRPr lang="en-US" altLang="en-US" sz="1500" b="1" dirty="0">
              <a:latin typeface="Courier New" panose="02070309020205020404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28750" y="1881187"/>
            <a:ext cx="3287316" cy="747713"/>
            <a:chOff x="0" y="1148"/>
            <a:chExt cx="2761" cy="628"/>
          </a:xfrm>
        </p:grpSpPr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1500">
                  <a:latin typeface="Arial" panose="020B0604020202020204" pitchFamily="34" charset="0"/>
                </a:rPr>
                <a:t>“</a:t>
              </a:r>
              <a:r>
                <a:rPr lang="en-US" altLang="ja-JP" sz="1500">
                  <a:latin typeface="Arial" panose="020B0604020202020204" pitchFamily="34" charset="0"/>
                </a:rPr>
                <a:t>def.</a:t>
              </a:r>
              <a:r>
                <a:rPr lang="ja-JP" altLang="en-US" sz="1500">
                  <a:latin typeface="Arial" panose="020B0604020202020204" pitchFamily="34" charset="0"/>
                </a:rPr>
                <a:t>”</a:t>
              </a:r>
              <a:endParaRPr lang="en-US" altLang="en-US" sz="15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US" sz="1350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29164" y="1893098"/>
            <a:ext cx="3164683" cy="640556"/>
            <a:chOff x="2454" y="1148"/>
            <a:chExt cx="2658" cy="538"/>
          </a:xfrm>
        </p:grpSpPr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6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dirty="0">
                  <a:latin typeface="Arial" panose="020B0604020202020204" pitchFamily="34" charset="0"/>
                </a:rPr>
                <a:t>Function name and its parameters.</a:t>
              </a:r>
              <a:endParaRPr lang="en-US" altLang="en-US" sz="15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H="1">
              <a:off x="2454" y="1392"/>
              <a:ext cx="666" cy="29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US" sz="1350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H="1">
              <a:off x="3363" y="1400"/>
              <a:ext cx="812" cy="27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US" sz="1350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229101" y="3829056"/>
            <a:ext cx="3426619" cy="1154907"/>
            <a:chOff x="2592" y="2496"/>
            <a:chExt cx="2878" cy="970"/>
          </a:xfrm>
        </p:grpSpPr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68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dirty="0">
                  <a:latin typeface="Arial" panose="020B0604020202020204" pitchFamily="34" charset="0"/>
                </a:rPr>
                <a:t>The keyword </a:t>
              </a:r>
              <a:r>
                <a:rPr lang="ja-JP" altLang="en-US" sz="1500" dirty="0">
                  <a:latin typeface="Arial" panose="020B0604020202020204" pitchFamily="34" charset="0"/>
                </a:rPr>
                <a:t>‘</a:t>
              </a:r>
              <a:r>
                <a:rPr lang="en-US" altLang="ja-JP" sz="1500" dirty="0">
                  <a:latin typeface="Arial" panose="020B0604020202020204" pitchFamily="34" charset="0"/>
                </a:rPr>
                <a:t>return</a:t>
              </a:r>
              <a:r>
                <a:rPr lang="ja-JP" altLang="en-US" sz="1500" dirty="0">
                  <a:latin typeface="Arial" panose="020B0604020202020204" pitchFamily="34" charset="0"/>
                </a:rPr>
                <a:t>’</a:t>
              </a:r>
              <a:r>
                <a:rPr lang="en-US" altLang="ja-JP" sz="1500" dirty="0">
                  <a:latin typeface="Arial" panose="020B0604020202020204" pitchFamily="34" charset="0"/>
                </a:rPr>
                <a:t> indicates the </a:t>
              </a:r>
              <a:br>
                <a:rPr lang="en-US" altLang="ja-JP" sz="1500" dirty="0">
                  <a:latin typeface="Arial" panose="020B0604020202020204" pitchFamily="34" charset="0"/>
                </a:rPr>
              </a:br>
              <a:r>
                <a:rPr lang="en-US" altLang="ja-JP" sz="1500" dirty="0">
                  <a:latin typeface="Arial" panose="020B0604020202020204" pitchFamily="34" charset="0"/>
                </a:rPr>
                <a:t>value to be sent back to the caller. </a:t>
              </a:r>
              <a:r>
                <a:rPr lang="en-US" altLang="zh-TW" sz="1500" b="1" dirty="0"/>
                <a:t>☼</a:t>
              </a:r>
              <a:endParaRPr lang="en-US" altLang="en-US" sz="15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US" sz="1350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491291" y="2699152"/>
            <a:ext cx="1291827" cy="870347"/>
            <a:chOff x="2591" y="2401"/>
            <a:chExt cx="1085" cy="731"/>
          </a:xfrm>
        </p:grpSpPr>
        <p:sp>
          <p:nvSpPr>
            <p:cNvPr id="16393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9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" panose="02020603050405020304" pitchFamily="18" charset="0"/>
                </a:rPr>
                <a:t>	Colon.</a:t>
              </a:r>
              <a:endParaRPr lang="en-US" altLang="en-US" sz="1500">
                <a:solidFill>
                  <a:schemeClr val="hlink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6394" name="Line 20"/>
            <p:cNvSpPr>
              <a:spLocks noChangeShapeType="1"/>
            </p:cNvSpPr>
            <p:nvPr/>
          </p:nvSpPr>
          <p:spPr bwMode="auto">
            <a:xfrm flipH="1" flipV="1">
              <a:off x="2591" y="2401"/>
              <a:ext cx="961" cy="5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US" sz="135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67FF-BD0C-4F05-8210-961C849D4048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14</a:t>
            </a:fld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2458641" y="2893219"/>
            <a:ext cx="1028700" cy="952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9056" tIns="34529" rIns="69056" bIns="34529"/>
          <a:lstStyle/>
          <a:p>
            <a:endParaRPr lang="en-US" sz="135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201341" y="2698962"/>
            <a:ext cx="1771650" cy="76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500" dirty="0">
                <a:latin typeface="Arial" panose="020B0604020202020204" pitchFamily="34" charset="0"/>
              </a:rPr>
              <a:t>Provide  documentation about this function.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1998" y="2057400"/>
            <a:ext cx="6660574" cy="3657600"/>
          </a:xfrm>
        </p:spPr>
        <p:txBody>
          <a:bodyPr/>
          <a:lstStyle/>
          <a:p>
            <a:r>
              <a:rPr lang="en-US" altLang="zh-TW" dirty="0" smtClean="0"/>
              <a:t>A function can have multiple parameters. </a:t>
            </a:r>
          </a:p>
          <a:p>
            <a:r>
              <a:rPr lang="en-US" altLang="zh-TW" dirty="0" smtClean="0"/>
              <a:t>You can assign default values to some of these parameters. </a:t>
            </a:r>
            <a:endParaRPr lang="en-US" altLang="zh-TW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print_msg(item, ndays=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return %s in %d days"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(item, ndays))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print_msg(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print_msg(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4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Output: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Arguments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08" y="4321820"/>
            <a:ext cx="3891827" cy="10211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use parameter names when calling a function. </a:t>
            </a:r>
          </a:p>
          <a:p>
            <a:r>
              <a:rPr lang="en-US" altLang="zh-TW" dirty="0" smtClean="0"/>
              <a:t>When parameter names are used, the order of arguments does not matter. </a:t>
            </a:r>
          </a:p>
          <a:p>
            <a:endParaRPr lang="en-US" altLang="zh-TW" dirty="0" smtClean="0"/>
          </a:p>
          <a:p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print_msg(item, ndays=</a:t>
            </a:r>
            <a: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return %s in %d days"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(item, ndays))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with Parameter Names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35" y="4301837"/>
            <a:ext cx="5063296" cy="50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Parameters and variables defined within a function are local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區域變數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Local variables only exist inside the function. </a:t>
            </a:r>
          </a:p>
          <a:p>
            <a:r>
              <a:rPr lang="en-US" altLang="en-US" dirty="0"/>
              <a:t>Variables defined on the outer part of a </a:t>
            </a:r>
            <a:r>
              <a:rPr lang="en-US" altLang="en-US" dirty="0" err="1"/>
              <a:t>py</a:t>
            </a:r>
            <a:r>
              <a:rPr lang="en-US" altLang="en-US" dirty="0"/>
              <a:t> file are called </a:t>
            </a:r>
            <a:r>
              <a:rPr lang="en-US" altLang="en-US" dirty="0">
                <a:solidFill>
                  <a:srgbClr val="FF0000"/>
                </a:solidFill>
              </a:rPr>
              <a:t>global variables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全域變數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. You can access </a:t>
            </a:r>
            <a:r>
              <a:rPr lang="en-US" altLang="en-US" dirty="0" smtClean="0"/>
              <a:t>the </a:t>
            </a:r>
            <a:r>
              <a:rPr lang="en-US" altLang="en-US" dirty="0"/>
              <a:t>global variables within a function. </a:t>
            </a:r>
          </a:p>
          <a:p>
            <a:r>
              <a:rPr lang="en-US" altLang="en-US" dirty="0"/>
              <a:t>The only way for a function to see a variable from another function is for that variable to be passed as a parameter.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 of Variables and Parameters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the scenario that we are creating a function named “</a:t>
            </a:r>
            <a:r>
              <a:rPr lang="en-US" altLang="zh-TW" dirty="0" err="1" smtClean="0"/>
              <a:t>give_total</a:t>
            </a:r>
            <a:r>
              <a:rPr lang="en-US" altLang="zh-TW" dirty="0" smtClean="0"/>
              <a:t>” that compute the total amount due for a product. </a:t>
            </a:r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give_total</a:t>
            </a:r>
            <a:r>
              <a:rPr lang="en-US" altLang="zh-TW" dirty="0" smtClean="0"/>
              <a:t>” takes only one input, n, which is the number of product purchased. </a:t>
            </a:r>
          </a:p>
          <a:p>
            <a:r>
              <a:rPr lang="en-US" altLang="zh-TW" dirty="0" smtClean="0"/>
              <a:t>Assume that the unit price of the product is $1.2. </a:t>
            </a:r>
          </a:p>
          <a:p>
            <a:pPr lvl="0"/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give_total(n):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unitp = 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b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unitp * n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zh-TW" altLang="zh-TW" sz="24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</a:t>
            </a:r>
            <a:r>
              <a:rPr lang="en-US" altLang="zh-TW" dirty="0"/>
              <a:t>and Global</a:t>
            </a:r>
            <a:r>
              <a:rPr lang="en-US" altLang="zh-TW" dirty="0" smtClean="0"/>
              <a:t> Variables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6" y="4698860"/>
            <a:ext cx="2371004" cy="10161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7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00254"/>
            <a:ext cx="6172200" cy="4000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cannot access </a:t>
            </a:r>
            <a:r>
              <a:rPr lang="en-US" altLang="zh-TW" dirty="0" err="1" smtClean="0"/>
              <a:t>unitp</a:t>
            </a:r>
            <a:r>
              <a:rPr lang="en-US" altLang="zh-TW" dirty="0" smtClean="0"/>
              <a:t> outsize of the function: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Because: </a:t>
            </a:r>
            <a:r>
              <a:rPr lang="en-US" altLang="zh-TW" dirty="0" err="1" smtClean="0"/>
              <a:t>unitp</a:t>
            </a:r>
            <a:r>
              <a:rPr lang="en-US" altLang="zh-TW" dirty="0" smtClean="0"/>
              <a:t> is a local variable that live inside the “</a:t>
            </a:r>
            <a:r>
              <a:rPr lang="en-US" altLang="zh-TW" dirty="0" err="1" smtClean="0"/>
              <a:t>give_total</a:t>
            </a:r>
            <a:r>
              <a:rPr lang="en-US" altLang="zh-TW" dirty="0" smtClean="0"/>
              <a:t>” function. </a:t>
            </a:r>
          </a:p>
          <a:p>
            <a:r>
              <a:rPr lang="en-US" altLang="zh-TW" dirty="0" smtClean="0"/>
              <a:t>How about we define a global variable of the same name?</a:t>
            </a:r>
          </a:p>
          <a:p>
            <a:r>
              <a:rPr lang="en-US" altLang="zh-TW" dirty="0" smtClean="0"/>
              <a:t>Can we overwrite the local </a:t>
            </a:r>
            <a:r>
              <a:rPr lang="en-US" altLang="zh-TW" dirty="0" err="1" smtClean="0"/>
              <a:t>unitp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No, you cannot!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and Global Variables (Cont’d)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29" y="2439699"/>
            <a:ext cx="3336131" cy="828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29" y="4952273"/>
            <a:ext cx="2107406" cy="6286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4BC-4378-4A15-8F56-833D1362E93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function is a named sequence of statements that performs a computation.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To use a function, you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Define the function, and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Call the function by its name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You can pass input variables (i.e., arguments) to the function.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zh-TW" b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50C8-0F0F-4104-97D6-4CA5CCDA6072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14750" y="4334737"/>
            <a:ext cx="1336964" cy="3463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A Function</a:t>
            </a:r>
            <a:endParaRPr lang="zh-TW" altLang="en-US" sz="135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13368" y="4507923"/>
            <a:ext cx="658091" cy="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38750" y="4237760"/>
            <a:ext cx="1274618" cy="512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Input variables (arguments)</a:t>
            </a:r>
            <a:endParaRPr lang="zh-TW" altLang="en-US" sz="135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51713" y="4511383"/>
            <a:ext cx="701387" cy="13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15450" y="4287982"/>
            <a:ext cx="1274618" cy="512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Return values</a:t>
            </a:r>
            <a:endParaRPr lang="zh-TW" altLang="en-US" sz="135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bldLvl="2" autoUpdateAnimBg="0"/>
      <p:bldP spid="3" grpId="0" animBg="1"/>
      <p:bldP spid="8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On the other hand, you can have read only access of global inside a function. </a:t>
            </a:r>
          </a:p>
          <a:p>
            <a:r>
              <a:rPr lang="en-US" altLang="zh-TW" dirty="0" smtClean="0"/>
              <a:t>Assume that we have a global variable weekend that tell us whether today is weekend. </a:t>
            </a:r>
          </a:p>
          <a:p>
            <a:endParaRPr lang="en-US" altLang="zh-TW" dirty="0"/>
          </a:p>
          <a:p>
            <a:pPr lvl="0"/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give_total(n):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"Weekend=%d"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weekend)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unitp = 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b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unitp * n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weekend =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m=g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ve_total(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400" dirty="0">
              <a:latin typeface="Arial" panose="020B0604020202020204" pitchFamily="34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Execution </a:t>
            </a:r>
            <a:r>
              <a:rPr lang="en-US" altLang="zh-TW" dirty="0"/>
              <a:t>result</a:t>
            </a:r>
            <a:r>
              <a:rPr lang="en-US" altLang="zh-TW" dirty="0" smtClean="0"/>
              <a:t>:    </a:t>
            </a:r>
            <a:r>
              <a:rPr lang="en-US" altLang="zh-TW" dirty="0">
                <a:latin typeface="Consolas" panose="020B0609020204030204" pitchFamily="49" charset="0"/>
              </a:rPr>
              <a:t>Weekend=1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and Global Variables (Cont’d)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you need to change the value of weekend inside a function, you need to use the “global” keyword to declare that this is a global variable.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Otherwise, outside world will not see the changes. 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and Global Variables (Cont’d)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13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#give_total, v2</a:t>
            </a:r>
            <a:br>
              <a:rPr lang="zh-TW" altLang="zh-TW" sz="13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give_total(n):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unitp = </a:t>
            </a:r>
            <a: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b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weekend = </a:t>
            </a: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Weekend=%d"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weekend)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 = unitp * n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weekend = </a:t>
            </a: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"Outside, before calling: Weekend=%d"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weekend)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m1=give_total(</a:t>
            </a:r>
            <a: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"Outside: Weekend=%d"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weekend)</a:t>
            </a:r>
            <a:endParaRPr lang="zh-TW" altLang="zh-TW" dirty="0">
              <a:latin typeface="Arial" panose="020B0604020202020204" pitchFamily="34" charset="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Result:</a:t>
            </a:r>
            <a:r>
              <a:rPr lang="zh-TW" altLang="zh-TW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Changing Global Variable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86" y="4882212"/>
            <a:ext cx="4345562" cy="7756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give_total(n):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weekend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"Weekend=%d"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weekend)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unitp = 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b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weekend = </a:t>
            </a:r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Weekend=%d"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weekend)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 = unitp * n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zh-TW" altLang="zh-TW" sz="2100" dirty="0">
              <a:latin typeface="Arial" panose="020B0604020202020204" pitchFamily="34" charset="0"/>
            </a:endParaRPr>
          </a:p>
          <a:p>
            <a:endParaRPr lang="zh-TW" altLang="en-US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The “global” keyword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5" y="4440494"/>
            <a:ext cx="3636169" cy="11358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can provide output variables to its caller. </a:t>
            </a:r>
          </a:p>
          <a:p>
            <a:r>
              <a:rPr lang="en-US" altLang="zh-TW" dirty="0" smtClean="0"/>
              <a:t>Act just like functions in mathematics. </a:t>
            </a:r>
          </a:p>
          <a:p>
            <a:r>
              <a:rPr lang="en-US" altLang="zh-TW" dirty="0" smtClean="0"/>
              <a:t>You can “chain” the output to the input. </a:t>
            </a:r>
          </a:p>
          <a:p>
            <a:r>
              <a:rPr lang="en-US" altLang="zh-TW" dirty="0" smtClean="0"/>
              <a:t>Think about the </a:t>
            </a:r>
            <a:r>
              <a:rPr lang="en-US" altLang="zh-TW" dirty="0" err="1" smtClean="0"/>
              <a:t>give_total</a:t>
            </a:r>
            <a:r>
              <a:rPr lang="en-US" altLang="zh-TW" dirty="0" smtClean="0"/>
              <a:t> function we encountered. </a:t>
            </a:r>
          </a:p>
          <a:p>
            <a:pPr lvl="0"/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give_total(n):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unitp = 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b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unitp * n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zh-TW" altLang="zh-TW" sz="24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This function returns the total amount due for a purchase.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Return Values of Functions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714750" y="5249141"/>
            <a:ext cx="1336964" cy="3463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A Function</a:t>
            </a:r>
            <a:endParaRPr lang="zh-TW" altLang="en-US" sz="135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13368" y="5422327"/>
            <a:ext cx="658091" cy="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38750" y="5152164"/>
            <a:ext cx="1274618" cy="512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Input variables (arguments)</a:t>
            </a:r>
            <a:endParaRPr lang="zh-TW" altLang="en-US" sz="135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51713" y="5425787"/>
            <a:ext cx="701387" cy="13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15450" y="5202386"/>
            <a:ext cx="1274618" cy="512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Return values</a:t>
            </a:r>
            <a:endParaRPr lang="zh-TW" alt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1FE-BE5F-4305-A1F9-4B6D95EC155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Values of </a:t>
            </a:r>
            <a:r>
              <a:rPr lang="en-US" altLang="zh-TW" dirty="0" smtClean="0"/>
              <a:t>Functions (Cont’d.)</a:t>
            </a:r>
            <a:endParaRPr lang="en-US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2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give_total(n):</a:t>
            </a:r>
            <a:b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unitp = </a:t>
            </a:r>
            <a:r>
              <a:rPr lang="zh-TW" altLang="zh-TW" sz="2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br>
              <a:rPr lang="zh-TW" altLang="zh-TW" sz="2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unitp * n</a:t>
            </a:r>
            <a:b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zh-TW" altLang="zh-TW" sz="27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/>
              <a:t>When </a:t>
            </a:r>
            <a:r>
              <a:rPr lang="en-US" altLang="en-US" sz="2100" dirty="0">
                <a:latin typeface="Courier New" panose="02070309020205020404" pitchFamily="49" charset="0"/>
              </a:rPr>
              <a:t>return</a:t>
            </a:r>
            <a:r>
              <a:rPr lang="en-US" altLang="en-US" sz="2100" dirty="0"/>
              <a:t> are reached, Python leaves the function and gives the control back to the caller of the function.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Moreover, Python sends back the values provided in the </a:t>
            </a:r>
            <a:r>
              <a:rPr lang="en-US" altLang="en-US" sz="2100" dirty="0">
                <a:latin typeface="Courier New" panose="02070309020205020404" pitchFamily="49" charset="0"/>
              </a:rPr>
              <a:t>return </a:t>
            </a:r>
            <a:r>
              <a:rPr lang="en-US" altLang="en-US" sz="2100" dirty="0"/>
              <a:t>statement as the execution results. </a:t>
            </a:r>
            <a:r>
              <a:rPr lang="en-US" altLang="zh-TW" sz="2100" b="1" dirty="0">
                <a:latin typeface="Times New Roman" pitchFamily="18" charset="0"/>
              </a:rPr>
              <a:t>☼</a:t>
            </a:r>
            <a:endParaRPr lang="en-US" alt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5DB8-80DE-4AB5-8087-87B4DF6C839B}" type="datetime1">
              <a:rPr lang="en-US" smtClean="0"/>
              <a:t>9/6/2019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Execution Example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62" y="2644162"/>
            <a:ext cx="5515733" cy="27077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D07D-815A-4E26-97C1-96D71DFB431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Returning Many Values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Compute the minimum and maximum of four input variables. </a:t>
            </a:r>
          </a:p>
          <a:p>
            <a:pPr lvl="0"/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min_max(x1, x2, x3, x4):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r1 =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 x2, x3, x4)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 =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 x2, x3, x4)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r1, r2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a1:"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a2:"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a3:"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a4=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a4:"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out1, out2 = min_max (a1, a2, a3, a4)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"Minimal ="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out1)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"Maximal ="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out2)</a:t>
            </a:r>
            <a:endParaRPr lang="zh-TW" altLang="zh-TW" sz="1500" dirty="0">
              <a:latin typeface="Arial" panose="020B0604020202020204" pitchFamily="34" charset="0"/>
            </a:endParaRPr>
          </a:p>
          <a:p>
            <a:pPr lvl="0">
              <a:buClr>
                <a:srgbClr val="E64823"/>
              </a:buClr>
            </a:pPr>
            <a:r>
              <a:rPr lang="en-US" altLang="en-US" dirty="0">
                <a:solidFill>
                  <a:prstClr val="black"/>
                </a:solidFill>
              </a:rPr>
              <a:t>Here out1 gets the first value and out2 gets the second.</a:t>
            </a:r>
          </a:p>
          <a:p>
            <a:endParaRPr lang="en-US" altLang="en-US" sz="1200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DA3C-D5BE-402F-9C16-F79510DD8751}" type="datetime1">
              <a:rPr lang="en-US" smtClean="0"/>
              <a:t>9/6/2019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attempt: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Second attempt: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Wait! Something is wrong…  </a:t>
            </a:r>
            <a:r>
              <a:rPr lang="zh-TW" altLang="en-US" dirty="0" smtClean="0"/>
              <a:t>哪裡怪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Try This Out!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15" y="2192482"/>
            <a:ext cx="2764631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415" y="4076916"/>
            <a:ext cx="3078956" cy="1128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02736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52" y="4076916"/>
            <a:ext cx="1727179" cy="1203962"/>
          </a:xfrm>
          <a:prstGeom prst="rect">
            <a:avLst/>
          </a:prstGeom>
        </p:spPr>
      </p:pic>
      <p:pic>
        <p:nvPicPr>
          <p:cNvPr id="11" name="圖片 10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62" y="5338030"/>
            <a:ext cx="324769" cy="27904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1154" y="1958687"/>
            <a:ext cx="6172200" cy="3657600"/>
          </a:xfrm>
        </p:spPr>
        <p:txBody>
          <a:bodyPr/>
          <a:lstStyle/>
          <a:p>
            <a:r>
              <a:rPr lang="en-US" altLang="zh-TW" dirty="0" smtClean="0"/>
              <a:t>Run the program in interactive mode. </a:t>
            </a:r>
          </a:p>
          <a:p>
            <a:r>
              <a:rPr lang="en-US" altLang="zh-TW" dirty="0" smtClean="0"/>
              <a:t>In notepad++, Press F5 (or “</a:t>
            </a:r>
            <a:r>
              <a:rPr lang="en-US" altLang="zh-TW" dirty="0" err="1" smtClean="0"/>
              <a:t>Run”</a:t>
            </a:r>
            <a:r>
              <a:rPr lang="en-US" altLang="zh-TW" dirty="0" err="1" smtClean="0">
                <a:sym typeface="Wingdings" panose="05000000000000000000" pitchFamily="2" charset="2"/>
              </a:rPr>
              <a:t>”Run</a:t>
            </a:r>
            <a:r>
              <a:rPr lang="en-US" altLang="zh-TW" dirty="0" smtClean="0">
                <a:sym typeface="Wingdings" panose="05000000000000000000" pitchFamily="2" charset="2"/>
              </a:rPr>
              <a:t>”), and enter the following commands:</a:t>
            </a:r>
          </a:p>
          <a:p>
            <a:r>
              <a:rPr lang="en-US" altLang="zh-TW" dirty="0"/>
              <a:t>python3 -u -</a:t>
            </a:r>
            <a:r>
              <a:rPr lang="en-US" altLang="zh-TW" dirty="0" err="1"/>
              <a:t>i</a:t>
            </a:r>
            <a:r>
              <a:rPr lang="en-US" altLang="zh-TW" dirty="0"/>
              <a:t> "$(FULL_CURRENT_PATH</a:t>
            </a:r>
            <a:r>
              <a:rPr lang="en-US" altLang="zh-TW" dirty="0" smtClean="0"/>
              <a:t>)"</a:t>
            </a:r>
          </a:p>
          <a:p>
            <a:r>
              <a:rPr lang="en-US" altLang="zh-TW" dirty="0" smtClean="0"/>
              <a:t>In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, use this: </a:t>
            </a:r>
            <a:br>
              <a:rPr lang="en-US" altLang="zh-TW" dirty="0" smtClean="0"/>
            </a:br>
            <a:r>
              <a:rPr lang="en-US" altLang="zh-TW" dirty="0" smtClean="0"/>
              <a:t>python3 -u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“your_program.py”</a:t>
            </a:r>
          </a:p>
          <a:p>
            <a:endParaRPr lang="en-US" altLang="zh-TW" dirty="0"/>
          </a:p>
          <a:p>
            <a:r>
              <a:rPr lang="en-US" altLang="zh-TW" dirty="0" smtClean="0"/>
              <a:t>Cause: a1, a2, a3, a4 are strings.</a:t>
            </a:r>
          </a:p>
          <a:p>
            <a:r>
              <a:rPr lang="en-US" altLang="zh-TW" dirty="0" smtClean="0"/>
              <a:t>The rule to compare strings is</a:t>
            </a:r>
            <a:br>
              <a:rPr lang="en-US" altLang="zh-TW" dirty="0" smtClean="0"/>
            </a:br>
            <a:r>
              <a:rPr lang="en-US" altLang="zh-TW" dirty="0" smtClean="0"/>
              <a:t>different from floats.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Happy Debugging…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73" y="3313380"/>
            <a:ext cx="2778919" cy="25860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30905" y="5728987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2" name="圖片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24" y="3112772"/>
            <a:ext cx="573368" cy="2006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21A-8898-4827-864E-291EE082273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About Functions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Python has many useful built-in functions 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The correct verb for using a function is “call” or “invoke.” (</a:t>
            </a:r>
            <a:r>
              <a:rPr lang="zh-TW" altLang="en-US" dirty="0" smtClean="0"/>
              <a:t>呼叫、執行</a:t>
            </a:r>
            <a:r>
              <a:rPr lang="en-US" altLang="zh-TW" dirty="0" smtClean="0"/>
              <a:t>)</a:t>
            </a:r>
            <a:r>
              <a:rPr lang="en-US" altLang="en-US" dirty="0" smtClean="0"/>
              <a:t>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CC93-E185-4174-9EF9-9CE0C8D3BDC1}" type="datetime1">
              <a:rPr lang="en-US" smtClean="0"/>
              <a:t>9/6/2019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417" b="4562"/>
          <a:stretch/>
        </p:blipFill>
        <p:spPr>
          <a:xfrm>
            <a:off x="1905000" y="2508354"/>
            <a:ext cx="2128838" cy="11430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3" y="2057400"/>
            <a:ext cx="6383482" cy="3657600"/>
          </a:xfrm>
        </p:spPr>
        <p:txBody>
          <a:bodyPr>
            <a:normAutofit/>
          </a:bodyPr>
          <a:lstStyle/>
          <a:p>
            <a:r>
              <a:rPr lang="en-US" altLang="zh-TW" sz="2100" dirty="0"/>
              <a:t>Convert to float!</a:t>
            </a:r>
          </a:p>
          <a:p>
            <a:endParaRPr lang="en-US" altLang="zh-TW" sz="1200" dirty="0"/>
          </a:p>
          <a:p>
            <a:pPr lvl="0"/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min_max(x1, x2, x3, x4):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r1 =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 x2, x3, x4)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 =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 x2, x3, x4)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r1, r2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a1:"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a2:"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a3:"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a4=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"Provide input value a4:"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out1, out2 = min_max (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(a1),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(a2),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(a3),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(a4))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"Minimal ="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out1)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"Maximal ="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out2)</a:t>
            </a:r>
            <a:endParaRPr lang="zh-TW" altLang="zh-TW" sz="1500" dirty="0">
              <a:latin typeface="Arial" panose="020B0604020202020204" pitchFamily="34" charset="0"/>
            </a:endParaRPr>
          </a:p>
          <a:p>
            <a:endParaRPr lang="zh-TW" alt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Fix the Bug?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485904" y="4431721"/>
            <a:ext cx="6449291" cy="26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the previous example: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Additional testing: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Now We are Good!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13" y="2467520"/>
            <a:ext cx="2700338" cy="1050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17" y="4087686"/>
            <a:ext cx="2464594" cy="1057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668-5C8B-4B7F-BE3D-08C02E957E7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</a:t>
            </a:r>
            <a:r>
              <a:rPr lang="en-US" altLang="en-US" dirty="0"/>
              <a:t>Return Values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Question: What will happen if your function does not have the “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/>
              <a:t>” keyword?</a:t>
            </a:r>
          </a:p>
          <a:p>
            <a:r>
              <a:rPr lang="en-US" altLang="en-US" dirty="0" smtClean="0"/>
              <a:t>Answer: Python will still execute your function until the end.</a:t>
            </a:r>
          </a:p>
          <a:p>
            <a:r>
              <a:rPr lang="en-US" altLang="en-US" dirty="0" smtClean="0"/>
              <a:t>All Python functions return a value. </a:t>
            </a:r>
          </a:p>
          <a:p>
            <a:r>
              <a:rPr lang="en-US" altLang="en-US" dirty="0" smtClean="0"/>
              <a:t>If you did not provide the return value, Python will hand back a special object, denoted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r>
              <a:rPr lang="en-US" altLang="en-US" dirty="0" smtClean="0"/>
              <a:t>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/>
              <a:t>common </a:t>
            </a:r>
            <a:r>
              <a:rPr lang="en-US" altLang="en-US" dirty="0" smtClean="0"/>
              <a:t>bug </a:t>
            </a:r>
            <a:r>
              <a:rPr lang="en-US" altLang="en-US" dirty="0"/>
              <a:t>is writing a value-returning function and omitting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 smtClean="0"/>
              <a:t>!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807-AE04-41B2-9C42-00DBF01FF633}" type="datetime1">
              <a:rPr lang="en-US" smtClean="0"/>
              <a:t>9/6/2019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57400"/>
            <a:ext cx="2562533" cy="3657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8B3E-A4DE-4C0C-BF94-1A81194B59C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7540" y="4640215"/>
            <a:ext cx="3244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will be the result of the function calls?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highlight>
                  <a:srgbClr val="FFFFFF"/>
                </a:highlight>
                <a:cs typeface="Consolas" panose="020B0609020204030204" pitchFamily="49" charset="0"/>
              </a:rPr>
              <a:t>gives 3.5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highlight>
                  <a:srgbClr val="FFFFFF"/>
                </a:highlight>
                <a:cs typeface="Consolas" panose="020B0609020204030204" pitchFamily="49" charset="0"/>
              </a:rPr>
              <a:t>gives None!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What is going on?</a:t>
            </a:r>
          </a:p>
          <a:p>
            <a:r>
              <a:rPr lang="en-US" dirty="0" err="1" smtClean="0"/>
              <a:t>myabs</a:t>
            </a:r>
            <a:r>
              <a:rPr lang="en-US" dirty="0" smtClean="0"/>
              <a:t> does not handle the case x=0 !!!</a:t>
            </a:r>
          </a:p>
          <a:p>
            <a:pPr lvl="1"/>
            <a:r>
              <a:rPr lang="en-US" dirty="0" smtClean="0"/>
              <a:t>How do we fix it?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A529-37AC-4EF7-9915-8BA65C8B149E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Code (Cont’d.)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32008" y="3886200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myabs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2C5E-B93B-4D76-AF32-C65B6830569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Arguments and Return Values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We use return values to send information back to the caller of a function.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Question: Can we send back information using arguments (the inputs of functions)?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It depends.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Different programming languages have different designs.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Some languages such as C or C++ can use the so call “Call by Reference” approach to send back information using arguments.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Another approach is “Call by Value.”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Make copies of all input arguments before passing them into a function.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A37B-A6F0-45BF-B9CD-216E4B31E923}" type="datetime1">
              <a:rPr lang="en-US" smtClean="0"/>
              <a:t>9/6/2019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autoUpdateAnimBg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detailed mechanisms are too complicated for beginners. </a:t>
            </a:r>
          </a:p>
          <a:p>
            <a:r>
              <a:rPr lang="en-US" altLang="zh-TW" dirty="0" smtClean="0"/>
              <a:t>We will focus on the consequence of this design.</a:t>
            </a:r>
          </a:p>
          <a:p>
            <a:r>
              <a:rPr lang="en-US" altLang="zh-TW" dirty="0" smtClean="0"/>
              <a:t>Simply put, it depends on whether the argument is immutable or mutable. </a:t>
            </a:r>
          </a:p>
          <a:p>
            <a:r>
              <a:rPr lang="en-US" altLang="zh-TW" dirty="0" smtClean="0"/>
              <a:t>First, we need to know that there are two types of objects in Python: immutable and mutable. </a:t>
            </a:r>
          </a:p>
          <a:p>
            <a:r>
              <a:rPr lang="en-US" altLang="zh-TW" dirty="0" smtClean="0"/>
              <a:t>Example of </a:t>
            </a:r>
            <a:r>
              <a:rPr lang="en-US" altLang="zh-TW" dirty="0" smtClean="0">
                <a:solidFill>
                  <a:srgbClr val="FF0000"/>
                </a:solidFill>
              </a:rPr>
              <a:t>immutable</a:t>
            </a:r>
            <a:r>
              <a:rPr lang="en-US" altLang="zh-TW" dirty="0" smtClean="0"/>
              <a:t> objects: string,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 </a:t>
            </a:r>
          </a:p>
          <a:p>
            <a:pPr lvl="1"/>
            <a:r>
              <a:rPr lang="en-US" altLang="zh-TW" dirty="0" smtClean="0"/>
              <a:t>Also: decimal, complex, bool, tuple, range, </a:t>
            </a:r>
            <a:r>
              <a:rPr lang="en-US" altLang="zh-TW" dirty="0" err="1" smtClean="0"/>
              <a:t>frozenset</a:t>
            </a:r>
            <a:r>
              <a:rPr lang="en-US" altLang="zh-TW" dirty="0" smtClean="0"/>
              <a:t>, bytes</a:t>
            </a:r>
          </a:p>
          <a:p>
            <a:r>
              <a:rPr lang="en-US" altLang="zh-TW" dirty="0" smtClean="0"/>
              <a:t>Example of </a:t>
            </a:r>
            <a:r>
              <a:rPr lang="en-US" altLang="zh-TW" dirty="0" smtClean="0">
                <a:solidFill>
                  <a:srgbClr val="FF0000"/>
                </a:solidFill>
              </a:rPr>
              <a:t>mutable</a:t>
            </a:r>
            <a:r>
              <a:rPr lang="en-US" altLang="zh-TW" dirty="0" smtClean="0"/>
              <a:t> objects: list</a:t>
            </a:r>
          </a:p>
          <a:p>
            <a:pPr lvl="1"/>
            <a:r>
              <a:rPr lang="en-US" altLang="zh-TW" dirty="0" smtClean="0"/>
              <a:t>Also: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set, </a:t>
            </a:r>
            <a:r>
              <a:rPr lang="en-US" altLang="zh-TW" dirty="0" err="1" smtClean="0"/>
              <a:t>bytearray</a:t>
            </a:r>
            <a:r>
              <a:rPr lang="en-US" altLang="zh-TW" dirty="0" smtClean="0"/>
              <a:t>, user-defined classes.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Python’s Call by Assignment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C300-BAAD-4395-B291-1EFE8588D60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Mutable and Immutable Objects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Lists are </a:t>
            </a:r>
            <a:r>
              <a:rPr lang="en-US" altLang="en-US" sz="2100" i="1" dirty="0"/>
              <a:t>mutable</a:t>
            </a:r>
            <a:r>
              <a:rPr lang="en-US" altLang="en-US" sz="2100" dirty="0"/>
              <a:t>, meaning they can be changed. Strings can </a:t>
            </a:r>
            <a:r>
              <a:rPr lang="en-US" altLang="en-US" sz="2100" b="1" dirty="0"/>
              <a:t>not</a:t>
            </a:r>
            <a:r>
              <a:rPr lang="en-US" altLang="en-US" sz="2100" dirty="0"/>
              <a:t> be changed.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[34, 26, 15, 10]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 =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[34, 26, 0, 10]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'l'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 = "p"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(most recent call last):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File "&lt;pyshell#16&gt;", line 1, in -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toplevel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 = "p"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object doesn't support item assignment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A3D2-15D7-4C70-B80B-815F23E106A9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Outside world cannot see changes made to immutable objects inside the function.</a:t>
            </a:r>
          </a:p>
          <a:p>
            <a:pPr lvl="1"/>
            <a:r>
              <a:rPr lang="en-US" altLang="zh-TW" dirty="0" smtClean="0"/>
              <a:t>Similar to “call by value.”</a:t>
            </a:r>
            <a:endParaRPr lang="en-US" altLang="zh-TW" dirty="0"/>
          </a:p>
          <a:p>
            <a:pPr lvl="0"/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swap1(x1, x2):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tmp=x1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x1=x2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x2=tmp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 swap1: x1="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x1, 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x1, x2 = </a:t>
            </a:r>
            <a: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zh-TW" altLang="zh-TW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"Outside: x1="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x1, 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swap1(x1, x2)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"Outside: x1="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x1, 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x2)</a:t>
            </a:r>
            <a:endParaRPr lang="zh-TW" altLang="zh-TW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Output: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Passing in Immutable Objects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28" y="5150644"/>
            <a:ext cx="3627980" cy="6873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25782"/>
            <a:ext cx="6172200" cy="3657600"/>
          </a:xfrm>
        </p:spPr>
        <p:txBody>
          <a:bodyPr>
            <a:normAutofit/>
          </a:bodyPr>
          <a:lstStyle/>
          <a:p>
            <a:r>
              <a:rPr lang="en-US" altLang="zh-TW" dirty="0"/>
              <a:t>Outside world </a:t>
            </a:r>
            <a:r>
              <a:rPr lang="en-US" altLang="zh-TW" dirty="0" smtClean="0"/>
              <a:t>can </a:t>
            </a:r>
            <a:r>
              <a:rPr lang="en-US" altLang="zh-TW" dirty="0"/>
              <a:t>see changes made to </a:t>
            </a:r>
            <a:r>
              <a:rPr lang="en-US" altLang="zh-TW" dirty="0" smtClean="0"/>
              <a:t>mutable </a:t>
            </a:r>
            <a:r>
              <a:rPr lang="en-US" altLang="zh-TW" dirty="0"/>
              <a:t>objects inside the function.</a:t>
            </a:r>
          </a:p>
          <a:p>
            <a:pPr lvl="1"/>
            <a:r>
              <a:rPr lang="en-US" altLang="zh-TW" dirty="0"/>
              <a:t>Similar to “call by </a:t>
            </a:r>
            <a:r>
              <a:rPr lang="en-US" altLang="zh-TW" dirty="0" smtClean="0"/>
              <a:t>reference.”</a:t>
            </a:r>
            <a:endParaRPr lang="en-US" altLang="zh-TW" dirty="0"/>
          </a:p>
          <a:p>
            <a:pPr lvl="0"/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swap2(xlist):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tmp=xlist[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xlist[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xlist[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xlist[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tmp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 swap2: xlist="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xlist)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xlist = [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"Outside: xlist="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xlist)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swap2(xlist)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"Outside: xlist="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xlist)</a:t>
            </a:r>
            <a:endParaRPr lang="zh-TW" altLang="zh-TW" sz="21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Output: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Passing in Mutable Object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86" y="5224683"/>
            <a:ext cx="3313731" cy="717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Print the Lyrics of “Five Little Ducks”</a:t>
            </a:r>
          </a:p>
          <a:p>
            <a:pPr lvl="0"/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#Five little ducks</a:t>
            </a:r>
            <a:b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 little ducks went out one day"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four little ducks came back"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 little ducks went out one day"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three little ducks came back"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 little ducks went out one day"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two little ducks came back"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4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Start with a Song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529" r="1626" b="3607"/>
          <a:stretch/>
        </p:blipFill>
        <p:spPr>
          <a:xfrm>
            <a:off x="6484620" y="637365"/>
            <a:ext cx="1722120" cy="1117594"/>
          </a:xfrm>
          <a:prstGeom prst="rect">
            <a:avLst/>
          </a:prstGeom>
        </p:spPr>
      </p:pic>
      <p:pic>
        <p:nvPicPr>
          <p:cNvPr id="12" name="圖片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40" y="1586997"/>
            <a:ext cx="480060" cy="1679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0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924665"/>
                <a:ext cx="6172200" cy="382748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In mathematics, the factorial of a non-negative integer n, denoted by n!, is the product of all positive integers less than or equal to n.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example, </a:t>
                </a:r>
                <a:r>
                  <a:rPr lang="en-US" dirty="0" smtClean="0"/>
                  <a:t>5!=5x4x3x2x1=120</a:t>
                </a:r>
              </a:p>
              <a:p>
                <a:r>
                  <a:rPr lang="en-US" dirty="0" smtClean="0"/>
                  <a:t>Factorial can be defined recursively: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Now, how do we create our own factorial function?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err="1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def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dirty="0">
                    <a:solidFill>
                      <a:srgbClr val="FF00FF"/>
                    </a:solidFill>
                    <a:highlight>
                      <a:srgbClr val="FFFFFF"/>
                    </a:highlight>
                  </a:rPr>
                  <a:t>factorial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(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):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if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n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==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: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    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1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else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: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       </a:t>
                </a:r>
                <a:r>
                  <a:rPr lang="en-US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recurse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factorial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(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-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1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)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       result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n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*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recurse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    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result</a:t>
                </a:r>
                <a:b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924665"/>
                <a:ext cx="6172200" cy="3827483"/>
              </a:xfrm>
              <a:blipFill>
                <a:blip r:embed="rId2"/>
                <a:stretch>
                  <a:fillRect l="-395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362-19C4-46F0-9E08-56DD61C8A762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for factorial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1014" y="5717522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353050"/>
            <a:ext cx="567149" cy="1984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7492" y="2019047"/>
            <a:ext cx="6006281" cy="15356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run “factorial(3)”</a:t>
            </a:r>
          </a:p>
          <a:p>
            <a:pPr lvl="1"/>
            <a:r>
              <a:rPr lang="en-US" dirty="0" smtClean="0"/>
              <a:t>Since 3 is not 0, call factorial(2)</a:t>
            </a:r>
          </a:p>
          <a:p>
            <a:pPr lvl="1"/>
            <a:r>
              <a:rPr lang="en-US" dirty="0" smtClean="0"/>
              <a:t>In factorial(2): since 2 is not 0, call factorial(1)</a:t>
            </a:r>
          </a:p>
          <a:p>
            <a:pPr lvl="1"/>
            <a:r>
              <a:rPr lang="en-US" dirty="0" smtClean="0"/>
              <a:t>In factorial(1): since 1 is not 0, call factorial(0)</a:t>
            </a:r>
          </a:p>
          <a:p>
            <a:pPr lvl="1"/>
            <a:r>
              <a:rPr lang="en-US" dirty="0" smtClean="0"/>
              <a:t>In factorial(0): return 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C0C2-0943-492F-8FB5-958CC624D731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factorial(3)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4" y="3573524"/>
            <a:ext cx="5032175" cy="22965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9273" y="1767517"/>
            <a:ext cx="3429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FF"/>
                </a:solidFill>
                <a:highlight>
                  <a:srgbClr val="FFFFFF"/>
                </a:highlight>
              </a:rPr>
              <a:t>factorial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</a:rPr>
              <a:t>recurse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factorial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result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</a:rPr>
              <a:t>recurse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7631512" y="572375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13" name="圖片 1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2" y="5503964"/>
            <a:ext cx="628192" cy="21979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96" y="2956213"/>
            <a:ext cx="2226704" cy="30445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B832-B5CD-4936-B6EB-3CA35E26D42D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5900" y="1117854"/>
            <a:ext cx="6172200" cy="742950"/>
          </a:xfrm>
        </p:spPr>
        <p:txBody>
          <a:bodyPr/>
          <a:lstStyle/>
          <a:p>
            <a:r>
              <a:rPr lang="en-US" dirty="0" smtClean="0"/>
              <a:t>Handling Illegal Inputs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5236" y="1860804"/>
            <a:ext cx="6564149" cy="40672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will happen if we call factorial(1.5)?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RuntimeError</a:t>
            </a:r>
            <a:r>
              <a:rPr lang="en-US" dirty="0">
                <a:solidFill>
                  <a:srgbClr val="FF0000"/>
                </a:solidFill>
              </a:rPr>
              <a:t>: maximum recursion depth exceeded in </a:t>
            </a:r>
            <a:r>
              <a:rPr lang="en-US" dirty="0" err="1" smtClean="0">
                <a:solidFill>
                  <a:srgbClr val="FF0000"/>
                </a:solidFill>
              </a:rPr>
              <a:t>cmp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Why? Because we encounter an infinite recursion because n will never be 0. </a:t>
            </a:r>
          </a:p>
          <a:p>
            <a:r>
              <a:rPr lang="en-US" dirty="0" smtClean="0"/>
              <a:t>Also negative values should not be allowed.</a:t>
            </a:r>
          </a:p>
          <a:p>
            <a:r>
              <a:rPr lang="en-US" dirty="0" smtClean="0"/>
              <a:t>Need to check for valid input </a:t>
            </a:r>
            <a:r>
              <a:rPr lang="en-US" dirty="0" smtClean="0">
                <a:sym typeface="Wingdings" panose="05000000000000000000" pitchFamily="2" charset="2"/>
              </a:rPr>
              <a:t> Create guardian (</a:t>
            </a:r>
            <a:r>
              <a:rPr lang="zh-TW" altLang="en-US" dirty="0" smtClean="0">
                <a:sym typeface="Wingdings" panose="05000000000000000000" pitchFamily="2" charset="2"/>
              </a:rPr>
              <a:t>門神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'Factorial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 only defined for integers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'Factorial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 not defined for negative values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factorial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9" name="圖片 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8" y="5741670"/>
            <a:ext cx="528635" cy="1863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0153" y="1723073"/>
            <a:ext cx="61722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factorial('Qoo')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 is only defined for integers.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factorial(-3)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 is not defined for negative values.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factorial(3.2)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 is only defined for integers.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factorial(4)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3D7-9198-4021-99B5-E206297A1B2F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5900" y="1117854"/>
            <a:ext cx="6172200" cy="742950"/>
          </a:xfrm>
        </p:spPr>
        <p:txBody>
          <a:bodyPr/>
          <a:lstStyle/>
          <a:p>
            <a:r>
              <a:rPr lang="en-US" dirty="0" smtClean="0"/>
              <a:t>Now it’s working fine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11693" y="4139234"/>
            <a:ext cx="4920615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'Factorial is only defined for integers.'</a:t>
            </a:r>
            <a:r>
              <a:rPr lang="en-US" altLang="zh-TW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'Factorial is not defined for negative values.'</a:t>
            </a:r>
            <a:r>
              <a:rPr lang="en-US" altLang="zh-TW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factorial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889637"/>
            <a:ext cx="6172200" cy="3825363"/>
          </a:xfrm>
        </p:spPr>
        <p:txBody>
          <a:bodyPr/>
          <a:lstStyle/>
          <a:p>
            <a:r>
              <a:rPr lang="en-US" dirty="0" smtClean="0"/>
              <a:t>It is common to encounter problems when developing your program.</a:t>
            </a:r>
          </a:p>
          <a:p>
            <a:r>
              <a:rPr lang="en-US" dirty="0" smtClean="0"/>
              <a:t>Using functions allow you to focus on a few functions that are causing problems. </a:t>
            </a:r>
          </a:p>
          <a:p>
            <a:r>
              <a:rPr lang="en-US" dirty="0" smtClean="0"/>
              <a:t>Common possible causes:</a:t>
            </a:r>
          </a:p>
          <a:p>
            <a:pPr lvl="1"/>
            <a:r>
              <a:rPr lang="en-US" dirty="0" smtClean="0"/>
              <a:t>The input is wrong. Invalid arguments</a:t>
            </a:r>
          </a:p>
          <a:p>
            <a:pPr lvl="1"/>
            <a:r>
              <a:rPr lang="en-US" dirty="0" smtClean="0"/>
              <a:t>The logic of the function is wrong</a:t>
            </a:r>
          </a:p>
          <a:p>
            <a:pPr lvl="1"/>
            <a:r>
              <a:rPr lang="en-US" dirty="0" smtClean="0"/>
              <a:t>The output of the function is used in the wrong way</a:t>
            </a:r>
          </a:p>
          <a:p>
            <a:r>
              <a:rPr lang="en-US" dirty="0" smtClean="0"/>
              <a:t>How do we pin down the causes?</a:t>
            </a:r>
          </a:p>
          <a:p>
            <a:pPr lvl="1"/>
            <a:r>
              <a:rPr lang="en-US" dirty="0" smtClean="0"/>
              <a:t>Print out status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Also used extensively when developing new programs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Scaffolding</a:t>
            </a:r>
            <a:r>
              <a:rPr lang="en-US" dirty="0" smtClean="0">
                <a:sym typeface="Wingdings" panose="05000000000000000000" pitchFamily="2" charset="2"/>
              </a:rPr>
              <a:t>   remove these redundant print command afterward.</a:t>
            </a:r>
            <a:endParaRPr lang="en-US" dirty="0" smtClean="0"/>
          </a:p>
          <a:p>
            <a:pPr lvl="1"/>
            <a:r>
              <a:rPr lang="en-US" dirty="0" smtClean="0"/>
              <a:t>Using built-in debugging function (</a:t>
            </a:r>
            <a:r>
              <a:rPr lang="en-US" dirty="0" err="1" smtClean="0"/>
              <a:t>pdb</a:t>
            </a:r>
            <a:r>
              <a:rPr lang="en-US" dirty="0" smtClean="0"/>
              <a:t>).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BF84-6337-45AF-8C35-54BF9F0E4816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02" y="2967181"/>
            <a:ext cx="1443904" cy="1925205"/>
          </a:xfrm>
          <a:prstGeom prst="rect">
            <a:avLst/>
          </a:prstGeom>
        </p:spPr>
      </p:pic>
      <p:pic>
        <p:nvPicPr>
          <p:cNvPr id="8" name="圖片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97" y="2967181"/>
            <a:ext cx="240203" cy="24020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space = 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</a:t>
            </a:r>
            <a: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(space, 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'factorial'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'Factorial is only defined for integers.'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b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elif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n&lt;</a:t>
            </a:r>
            <a: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'Factorial is not defined for negative values.'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b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elif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</a:t>
            </a:r>
            <a: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(space, 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'returning 1'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result = n * factorial(n-</a:t>
            </a:r>
            <a:r>
              <a:rPr lang="zh-TW" altLang="zh-TW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(space, </a:t>
            </a:r>
            <a:r>
              <a:rPr lang="zh-TW" altLang="zh-TW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'returning'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result)</a:t>
            </a:r>
            <a:b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zh-TW" altLang="zh-TW" sz="1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776E-8FD6-49F3-A759-059825F4F2EB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Print out status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6" y="64964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37" y="64964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factorial(4)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factorial 4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factorial 3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factorial 2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factorial 1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factorial 0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returning 1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returning 1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returning 2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returning 6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returning 24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C8C7-2D64-4B04-B6AB-C24338CA5520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Print out status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第一題：觀念題。先想想，再嘗試。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第二題：製作標準常態機率密度函數與累積機率分布函數</a:t>
            </a:r>
            <a:endParaRPr lang="en-US" altLang="zh-TW" dirty="0" smtClean="0"/>
          </a:p>
          <a:p>
            <a:pPr lvl="1"/>
            <a:r>
              <a:rPr lang="zh-TW" altLang="en-US" dirty="0"/>
              <a:t>輸</a:t>
            </a:r>
            <a:r>
              <a:rPr lang="zh-TW" altLang="en-US" dirty="0" smtClean="0"/>
              <a:t>出：</a:t>
            </a:r>
            <a:r>
              <a:rPr lang="zh-TW" altLang="en-US" dirty="0"/>
              <a:t>我們統一規定輸出至小數六位，四捨五入，不足補</a:t>
            </a:r>
            <a:r>
              <a:rPr lang="zh-TW" altLang="en-US" dirty="0" smtClean="0"/>
              <a:t>零</a:t>
            </a:r>
            <a:endParaRPr lang="en-US" altLang="zh-TW" dirty="0" smtClean="0"/>
          </a:p>
          <a:p>
            <a:pPr marL="480060" lvl="3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dirty="0" smtClean="0"/>
              <a:t>範例程式：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>ans1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>=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>0.112</a:t>
            </a:r>
            <a:b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>print("%7.6f" % ans1)</a:t>
            </a:r>
            <a:r>
              <a:rPr lang="en-US" dirty="0" smtClean="0"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/>
            </a:r>
            <a:br>
              <a:rPr lang="en-US" dirty="0" smtClean="0"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>執行結果：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0.112000</a:t>
            </a:r>
            <a:endParaRPr lang="en-US" altLang="zh-TW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提示：作業 </a:t>
            </a:r>
            <a:r>
              <a:rPr lang="en-US" altLang="zh-TW" dirty="0" smtClean="0"/>
              <a:t>2-1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209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249796" y="1930082"/>
                <a:ext cx="6172200" cy="3657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/>
                  <a:t>第三題：計算內部報酬率 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(Internal Rate or Return; IRR) </a:t>
                </a:r>
                <a:endParaRPr lang="en-US" altLang="zh-TW" dirty="0" smtClean="0"/>
              </a:p>
              <a:p>
                <a:r>
                  <a:rPr lang="zh-TW" altLang="zh-TW" dirty="0"/>
                  <a:t>對一個現金流為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的投資案而言，其</a:t>
                </a:r>
                <a:r>
                  <a:rPr lang="en-US" altLang="zh-TW" dirty="0"/>
                  <a:t>IRR</a:t>
                </a:r>
                <a:r>
                  <a:rPr lang="zh-TW" altLang="zh-TW" dirty="0"/>
                  <a:t>須滿</a:t>
                </a:r>
                <a:r>
                  <a:rPr lang="zh-TW" altLang="zh-TW" dirty="0" smtClean="0"/>
                  <a:t>足</a:t>
                </a:r>
                <a:r>
                  <a:rPr lang="en-US" altLang="zh-TW" dirty="0" smtClean="0"/>
                  <a:t> NPV=0</a:t>
                </a:r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TW" altLang="zh-TW" dirty="0"/>
                  <a:t>。</a:t>
                </a:r>
              </a:p>
              <a:p>
                <a:r>
                  <a:rPr lang="zh-TW" altLang="zh-TW" dirty="0"/>
                  <a:t>舉例來說，一個投資專案期初</a:t>
                </a:r>
                <a:r>
                  <a:rPr lang="en-US" altLang="zh-TW" dirty="0"/>
                  <a:t> (</a:t>
                </a:r>
                <a:r>
                  <a:rPr lang="zh-TW" altLang="zh-TW" dirty="0"/>
                  <a:t>第零期</a:t>
                </a:r>
                <a:r>
                  <a:rPr lang="en-US" altLang="zh-TW" dirty="0"/>
                  <a:t>) </a:t>
                </a:r>
                <a:r>
                  <a:rPr lang="zh-TW" altLang="zh-TW" dirty="0"/>
                  <a:t>投資</a:t>
                </a:r>
                <a:r>
                  <a:rPr lang="en-US" altLang="zh-TW" dirty="0"/>
                  <a:t>123400</a:t>
                </a:r>
                <a:r>
                  <a:rPr lang="zh-TW" altLang="zh-TW" dirty="0"/>
                  <a:t>元，第一期至第三期分別回收</a:t>
                </a:r>
                <a:r>
                  <a:rPr lang="en-US" altLang="zh-TW" dirty="0"/>
                  <a:t>36200, 54800, </a:t>
                </a:r>
                <a:r>
                  <a:rPr lang="zh-TW" altLang="zh-TW" dirty="0"/>
                  <a:t>與</a:t>
                </a:r>
                <a:r>
                  <a:rPr lang="en-US" altLang="zh-TW" dirty="0"/>
                  <a:t>48100</a:t>
                </a:r>
                <a:r>
                  <a:rPr lang="zh-TW" altLang="zh-TW" dirty="0"/>
                  <a:t>。則此投資案的內部報酬</a:t>
                </a:r>
                <a:r>
                  <a:rPr lang="en-US" altLang="zh-TW" dirty="0"/>
                  <a:t>r</a:t>
                </a:r>
                <a:r>
                  <a:rPr lang="zh-TW" altLang="zh-TW" dirty="0"/>
                  <a:t>須讓</a:t>
                </a:r>
                <a:r>
                  <a:rPr lang="en-US" altLang="zh-TW" dirty="0"/>
                  <a:t>NPV</a:t>
                </a:r>
                <a:r>
                  <a:rPr lang="zh-TW" altLang="zh-TW" dirty="0"/>
                  <a:t>為零：</a:t>
                </a:r>
              </a:p>
              <a:p>
                <a:r>
                  <a:rPr lang="en-US" altLang="zh-TW" dirty="0"/>
                  <a:t>NPV=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123400+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36200</m:t>
                        </m:r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54800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48100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zh-TW" dirty="0"/>
              </a:p>
              <a:p>
                <a:r>
                  <a:rPr lang="zh-TW" altLang="zh-TW" dirty="0"/>
                  <a:t>本例子的</a:t>
                </a:r>
                <a:r>
                  <a:rPr lang="en-US" altLang="zh-TW" dirty="0"/>
                  <a:t>r=0.059601</a:t>
                </a:r>
                <a:r>
                  <a:rPr lang="zh-TW" altLang="zh-TW" dirty="0" smtClean="0"/>
                  <a:t>，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zh-TW" dirty="0" smtClean="0"/>
                  <a:t>即</a:t>
                </a:r>
                <a:r>
                  <a:rPr lang="zh-TW" altLang="zh-TW" dirty="0"/>
                  <a:t>為本投資案的</a:t>
                </a:r>
                <a:r>
                  <a:rPr lang="en-US" altLang="zh-TW" dirty="0"/>
                  <a:t>IRR</a:t>
                </a:r>
                <a:r>
                  <a:rPr lang="zh-TW" altLang="zh-TW" dirty="0"/>
                  <a:t>。</a:t>
                </a:r>
              </a:p>
              <a:p>
                <a:r>
                  <a:rPr lang="zh-TW" altLang="en-US" dirty="0" smtClean="0"/>
                  <a:t>給</a:t>
                </a:r>
                <a:r>
                  <a:rPr lang="zh-TW" altLang="en-US" dirty="0"/>
                  <a:t>定投資專案的現金流，找出一個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讓投資專案現金流淨現值 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(Net Present Value; NPV) </a:t>
                </a:r>
                <a:r>
                  <a:rPr lang="zh-TW" altLang="en-US" dirty="0"/>
                  <a:t>為零的折現率</a:t>
                </a:r>
                <a:r>
                  <a:rPr lang="zh-TW" altLang="en-US" dirty="0" smtClean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使用二分逼近法 </a:t>
                </a:r>
                <a:r>
                  <a:rPr lang="en-US" altLang="zh-TW" b="1" dirty="0">
                    <a:latin typeface="Times New Roman" pitchFamily="18" charset="0"/>
                  </a:rPr>
                  <a:t>☼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9796" y="1930082"/>
                <a:ext cx="6172200" cy="3657600"/>
              </a:xfrm>
              <a:blipFill>
                <a:blip r:embed="rId2"/>
                <a:stretch>
                  <a:fillRect l="-197" t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提示：作業 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18422" y="3863947"/>
            <a:ext cx="2728749" cy="2136804"/>
            <a:chOff x="5587237" y="2979073"/>
            <a:chExt cx="3638331" cy="284907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6003636" y="5224272"/>
              <a:ext cx="2789382" cy="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6206833" y="3336574"/>
              <a:ext cx="18475" cy="221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620000" y="5303982"/>
              <a:ext cx="160556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Discount rate</a:t>
              </a:r>
              <a:endParaRPr lang="zh-TW" altLang="en-US" sz="135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390328" y="4175982"/>
              <a:ext cx="279392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Net Present Value (NPV)</a:t>
              </a:r>
              <a:endParaRPr lang="zh-TW" altLang="en-US" sz="135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56987" y="3685309"/>
              <a:ext cx="1896413" cy="2142836"/>
            </a:xfrm>
            <a:custGeom>
              <a:avLst/>
              <a:gdLst>
                <a:gd name="connsiteX0" fmla="*/ 0 w 1801091"/>
                <a:gd name="connsiteY0" fmla="*/ 0 h 2198254"/>
                <a:gd name="connsiteX1" fmla="*/ 378691 w 1801091"/>
                <a:gd name="connsiteY1" fmla="*/ 1302327 h 2198254"/>
                <a:gd name="connsiteX2" fmla="*/ 1801091 w 1801091"/>
                <a:gd name="connsiteY2" fmla="*/ 2198254 h 219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091" h="2198254">
                  <a:moveTo>
                    <a:pt x="0" y="0"/>
                  </a:moveTo>
                  <a:cubicBezTo>
                    <a:pt x="39254" y="467975"/>
                    <a:pt x="78509" y="935951"/>
                    <a:pt x="378691" y="1302327"/>
                  </a:cubicBezTo>
                  <a:cubicBezTo>
                    <a:pt x="678873" y="1668703"/>
                    <a:pt x="1239982" y="1933478"/>
                    <a:pt x="1801091" y="219825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14" name="圖片 1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00" y="5648414"/>
            <a:ext cx="558573" cy="19543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Five little ducks went out one day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Over the hills and far away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Mother duck said quack </a:t>
            </a:r>
            <a:r>
              <a:rPr lang="en-US" altLang="zh-TW" dirty="0" err="1">
                <a:latin typeface="Consolas" panose="020B0609020204030204" pitchFamily="49" charset="0"/>
              </a:rPr>
              <a:t>quack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quack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But only four little ducks came </a:t>
            </a:r>
            <a:r>
              <a:rPr lang="en-US" altLang="zh-TW" dirty="0" smtClean="0">
                <a:latin typeface="Consolas" panose="020B0609020204030204" pitchFamily="49" charset="0"/>
              </a:rPr>
              <a:t>back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Four little ducks went out one day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Over the hills and far away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Mother duck said quack </a:t>
            </a:r>
            <a:r>
              <a:rPr lang="en-US" altLang="zh-TW" dirty="0" err="1">
                <a:latin typeface="Consolas" panose="020B0609020204030204" pitchFamily="49" charset="0"/>
              </a:rPr>
              <a:t>quack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quack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But only three little ducks came </a:t>
            </a:r>
            <a:r>
              <a:rPr lang="en-US" altLang="zh-TW" dirty="0" smtClean="0">
                <a:latin typeface="Consolas" panose="020B0609020204030204" pitchFamily="49" charset="0"/>
              </a:rPr>
              <a:t>back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Three little ducks went out one day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Over the hills and far away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Mother duck said quack </a:t>
            </a:r>
            <a:r>
              <a:rPr lang="en-US" altLang="zh-TW" dirty="0" err="1">
                <a:latin typeface="Consolas" panose="020B0609020204030204" pitchFamily="49" charset="0"/>
              </a:rPr>
              <a:t>quack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quack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But only two little ducks came back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of the Small Program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94" y="3208209"/>
            <a:ext cx="594000" cy="414059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50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650193" y="1106742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18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  <a:endParaRPr lang="zh-TW" altLang="en-US" sz="1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59368"/>
              </p:ext>
            </p:extLst>
          </p:nvPr>
        </p:nvGraphicFramePr>
        <p:xfrm>
          <a:off x="1485900" y="1635359"/>
          <a:ext cx="6172200" cy="39738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1-51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4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/>
                        <a:t>Flicker,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Ken</a:t>
                      </a:r>
                      <a:r>
                        <a:rPr lang="zh-TW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Lane, </a:t>
                      </a:r>
                      <a:r>
                        <a:rPr lang="en-US" altLang="zh-TW" sz="8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WNC Mountain State Fair 2013</a:t>
                      </a:r>
                      <a:endParaRPr lang="en-US" altLang="zh-TW" sz="8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https://flic.kr/p/fUdXxN</a:t>
                      </a:r>
                      <a:endParaRPr lang="en-US" altLang="zh-TW" sz="800" b="0" i="0" u="none" strike="noStrike" cap="none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2017/8/24</a:t>
                      </a:r>
                      <a:r>
                        <a:rPr lang="zh-TW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8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Flickr, Internet Archive Book Images</a:t>
                      </a:r>
                    </a:p>
                    <a:p>
                      <a:r>
                        <a:rPr lang="en-US" altLang="zh-TW" sz="800" dirty="0" smtClean="0">
                          <a:hlinkClick r:id="rId6"/>
                        </a:rPr>
                        <a:t>https://flic.kr/p/otkJrQ</a:t>
                      </a:r>
                      <a:endParaRPr lang="en-US" altLang="zh-TW" sz="800" dirty="0" smtClean="0"/>
                    </a:p>
                    <a:p>
                      <a:r>
                        <a:rPr lang="zh-TW" altLang="en-US" sz="800" dirty="0" smtClean="0"/>
                        <a:t>依據</a:t>
                      </a:r>
                      <a:r>
                        <a:rPr lang="en-US" altLang="zh-TW" sz="800" dirty="0" smtClean="0">
                          <a:hlinkClick r:id="rId7"/>
                        </a:rPr>
                        <a:t>Internet Archive‘s Terms of Use</a:t>
                      </a:r>
                      <a:r>
                        <a:rPr lang="zh-TW" altLang="en-US" sz="800" dirty="0" smtClean="0"/>
                        <a:t>及著作權法第</a:t>
                      </a:r>
                      <a:r>
                        <a:rPr lang="en-US" altLang="zh-TW" sz="800" dirty="0" smtClean="0"/>
                        <a:t>46</a:t>
                      </a:r>
                      <a:r>
                        <a:rPr lang="zh-TW" altLang="en-US" sz="800" dirty="0" smtClean="0"/>
                        <a:t>、</a:t>
                      </a:r>
                      <a:r>
                        <a:rPr lang="en-US" altLang="zh-TW" sz="800" dirty="0" smtClean="0"/>
                        <a:t>52</a:t>
                      </a:r>
                      <a:r>
                        <a:rPr lang="zh-TW" altLang="en-US" sz="800" dirty="0" smtClean="0"/>
                        <a:t>、</a:t>
                      </a:r>
                      <a:r>
                        <a:rPr lang="en-US" altLang="zh-TW" sz="800" dirty="0" smtClean="0"/>
                        <a:t>65</a:t>
                      </a:r>
                      <a:r>
                        <a:rPr lang="zh-TW" altLang="en-US" sz="800" dirty="0" smtClean="0"/>
                        <a:t>條合理使用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4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8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6.5,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56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9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8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8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figure 6.1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57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9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8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7510" y="1981988"/>
            <a:ext cx="594000" cy="335970"/>
          </a:xfrm>
          <a:prstGeom prst="rect">
            <a:avLst/>
          </a:prstGeom>
        </p:spPr>
      </p:pic>
      <p:pic>
        <p:nvPicPr>
          <p:cNvPr id="15" name="圖片 14">
            <a:hlinkClick r:id="rId4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92" y="2090838"/>
            <a:ext cx="594000" cy="20782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7094" y="4468966"/>
            <a:ext cx="594000" cy="396557"/>
          </a:xfrm>
          <a:prstGeom prst="rect">
            <a:avLst/>
          </a:prstGeom>
        </p:spPr>
      </p:pic>
      <p:pic>
        <p:nvPicPr>
          <p:cNvPr id="13" name="圖片 12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80" y="3282238"/>
            <a:ext cx="408296" cy="35080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08" y="3810338"/>
            <a:ext cx="537691" cy="500370"/>
          </a:xfrm>
          <a:prstGeom prst="rect">
            <a:avLst/>
          </a:prstGeom>
        </p:spPr>
      </p:pic>
      <p:pic>
        <p:nvPicPr>
          <p:cNvPr id="22" name="圖片 21">
            <a:hlinkClick r:id="rId4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92" y="3961644"/>
            <a:ext cx="594000" cy="207827"/>
          </a:xfrm>
          <a:prstGeom prst="rect">
            <a:avLst/>
          </a:prstGeom>
        </p:spPr>
      </p:pic>
      <p:pic>
        <p:nvPicPr>
          <p:cNvPr id="23" name="圖片 22">
            <a:hlinkClick r:id="rId9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98" y="4553186"/>
            <a:ext cx="594000" cy="20782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529" r="1626" b="3607"/>
          <a:stretch/>
        </p:blipFill>
        <p:spPr>
          <a:xfrm>
            <a:off x="1982554" y="2636440"/>
            <a:ext cx="560942" cy="364031"/>
          </a:xfrm>
          <a:prstGeom prst="rect">
            <a:avLst/>
          </a:prstGeom>
        </p:spPr>
      </p:pic>
      <p:pic>
        <p:nvPicPr>
          <p:cNvPr id="25" name="圖片 24">
            <a:hlinkClick r:id="rId18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92" y="2729763"/>
            <a:ext cx="594000" cy="20782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75934" y="5124958"/>
            <a:ext cx="594000" cy="289780"/>
          </a:xfrm>
          <a:prstGeom prst="rect">
            <a:avLst/>
          </a:prstGeom>
        </p:spPr>
      </p:pic>
      <p:pic>
        <p:nvPicPr>
          <p:cNvPr id="26" name="圖片 25">
            <a:hlinkClick r:id="rId9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8" y="5165932"/>
            <a:ext cx="594000" cy="2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51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650193" y="1106742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18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  <a:endParaRPr lang="zh-TW" altLang="en-US" sz="1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991839"/>
              </p:ext>
            </p:extLst>
          </p:nvPr>
        </p:nvGraphicFramePr>
        <p:xfrm>
          <a:off x="1485900" y="1615421"/>
          <a:ext cx="6172200" cy="33562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5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Wikimedia,</a:t>
                      </a:r>
                      <a:r>
                        <a:rPr lang="en-US" altLang="zh-TW" sz="800" b="0" i="0" u="none" strike="noStrike" cap="none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800" b="0" i="0" u="none" strike="noStrike" cap="none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Ixioini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zh-CN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汕头 存心善堂 左侧门门神 南方增长天王</a:t>
                      </a:r>
                      <a:r>
                        <a:rPr lang="en-US" altLang="zh-CN" sz="800" b="0" i="0" u="none" strike="noStrike" cap="none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,2010/2/11</a:t>
                      </a:r>
                      <a:endParaRPr lang="en-US" altLang="zh-TW" sz="800" b="0" i="0" u="none" strike="noStrike" cap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https://zh.wikipedia.org/wiki/File:%E5%AD%98%E5%BF%83%E5%96%84%E5%A0%82%E9%97%A8%E7%A5%9E1.jpg</a:t>
                      </a:r>
                      <a:endParaRPr lang="en-US" altLang="zh-TW" sz="800" b="0" i="0" u="none" strike="noStrike" cap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2017/8/24</a:t>
                      </a:r>
                      <a:r>
                        <a:rPr lang="en-US" altLang="zh-TW" sz="800" b="0" i="0" u="none" strike="noStrike" cap="none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visited</a:t>
                      </a:r>
                      <a:endParaRPr lang="zh-TW" altLang="en-US" sz="800" b="0" i="0" u="none" strike="noStrike" cap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/>
                        <a:t>Flicker,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Alex </a:t>
                      </a:r>
                      <a:r>
                        <a:rPr lang="en-US" altLang="zh-TW" sz="800" b="0" i="0" u="none" strike="noStrike" cap="none" dirty="0" err="1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Liivet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Scaffolding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https://flic.kr/p/9XVdLR</a:t>
                      </a:r>
                      <a:endParaRPr lang="en-US" altLang="zh-TW" sz="8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2017/8/24</a:t>
                      </a:r>
                      <a:r>
                        <a:rPr lang="zh-TW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8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8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446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b="0" i="0" u="none" strike="noStrike" cap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圖片 1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48" y="2680755"/>
            <a:ext cx="324000" cy="32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81" y="2577356"/>
            <a:ext cx="398099" cy="53079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04" y="3232516"/>
            <a:ext cx="594000" cy="467213"/>
          </a:xfrm>
          <a:prstGeom prst="rect">
            <a:avLst/>
          </a:prstGeom>
        </p:spPr>
      </p:pic>
      <p:pic>
        <p:nvPicPr>
          <p:cNvPr id="20" name="圖片 19">
            <a:hlinkClick r:id="rId5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8" y="3362206"/>
            <a:ext cx="594000" cy="207827"/>
          </a:xfrm>
          <a:prstGeom prst="rect">
            <a:avLst/>
          </a:prstGeom>
        </p:spPr>
      </p:pic>
      <p:pic>
        <p:nvPicPr>
          <p:cNvPr id="11" name="圖片 10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8" y="2113919"/>
            <a:ext cx="594000" cy="20938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8" y="1933886"/>
            <a:ext cx="396513" cy="5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3500" y="2000250"/>
            <a:ext cx="6667500" cy="365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Notice that there are a lot of duplications…</a:t>
            </a:r>
          </a:p>
          <a:p>
            <a:r>
              <a:rPr lang="en-US" altLang="zh-TW" dirty="0" smtClean="0"/>
              <a:t>The second and third lines have repeated for three times.</a:t>
            </a:r>
          </a:p>
          <a:p>
            <a:r>
              <a:rPr lang="en-US" altLang="zh-TW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We can define the function for these two lines.</a:t>
            </a:r>
          </a:p>
          <a:p>
            <a:pPr lvl="0"/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400" dirty="0">
              <a:latin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Now the program become shorter…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can we do better?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Five Little Ducks, Version 2</a:t>
            </a:r>
            <a:endParaRPr lang="zh-TW" alt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2189585"/>
            <a:ext cx="5455227" cy="3393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3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#Five little ducks, v2</a:t>
            </a:r>
            <a:br>
              <a:rPr lang="zh-TW" altLang="zh-TW" sz="13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over_mother():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"Over the hills and far away"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"Mother duck said quack quack quack"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 little ducks went out one day"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four little ducks came back"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 little ducks went out one day"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three little ducks came back"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 little ducks went out one day"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over_mother()</a:t>
            </a:r>
            <a:b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3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two little ducks came back"</a:t>
            </a:r>
            <a:r>
              <a:rPr lang="zh-TW" altLang="zh-TW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6127" y="2057400"/>
            <a:ext cx="6774873" cy="3657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Still, the first line of each part is very similar.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Five little ducks went out one </a:t>
            </a:r>
            <a:r>
              <a:rPr lang="en-US" altLang="zh-TW" dirty="0" smtClean="0">
                <a:latin typeface="Consolas" panose="020B0609020204030204" pitchFamily="49" charset="0"/>
              </a:rPr>
              <a:t>day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Four little ducks went out one day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Three </a:t>
            </a:r>
            <a:r>
              <a:rPr lang="en-US" altLang="zh-TW" dirty="0">
                <a:latin typeface="Consolas" panose="020B0609020204030204" pitchFamily="49" charset="0"/>
              </a:rPr>
              <a:t>little ducks went out one </a:t>
            </a:r>
            <a:r>
              <a:rPr lang="en-US" altLang="zh-TW" dirty="0" smtClean="0">
                <a:latin typeface="Consolas" panose="020B0609020204030204" pitchFamily="49" charset="0"/>
              </a:rPr>
              <a:t>day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can define a function that output the three similar lines:</a:t>
            </a:r>
          </a:p>
          <a:p>
            <a:r>
              <a:rPr lang="zh-TW" altLang="zh-TW" sz="16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n_ducks(num):</a:t>
            </a:r>
            <a:b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6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6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 little ducks went out one day" </a:t>
            </a: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endParaRPr lang="en-US" altLang="zh-TW" sz="16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Do the same for the last line:</a:t>
            </a:r>
          </a:p>
          <a:p>
            <a:r>
              <a:rPr lang="zh-TW" altLang="zh-TW" sz="16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only_n(num):</a:t>
            </a:r>
            <a:b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6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65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 only %s little ducks came back" </a:t>
            </a:r>
            <a: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br>
              <a:rPr lang="zh-TW" altLang="zh-TW" sz="1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Far Can We Go?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you define a function, you can allow the function to take input variables. </a:t>
            </a:r>
          </a:p>
          <a:p>
            <a:r>
              <a:rPr lang="en-US" altLang="zh-TW" dirty="0" smtClean="0"/>
              <a:t>The “place” to receive input variables are “parameters.”</a:t>
            </a:r>
          </a:p>
          <a:p>
            <a:r>
              <a:rPr lang="en-US" altLang="zh-TW" dirty="0" smtClean="0"/>
              <a:t>For example, </a:t>
            </a:r>
          </a:p>
          <a:p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n_ducks(num):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 little ducks went out one day"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num)</a:t>
            </a:r>
            <a:endParaRPr lang="en-US" altLang="zh-TW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” is a parameter that can receive input variables. </a:t>
            </a:r>
          </a:p>
          <a:p>
            <a:r>
              <a:rPr lang="en-US" altLang="zh-TW" dirty="0" smtClean="0"/>
              <a:t>We assign the value of “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” by passing a “argument” to it. For example, </a:t>
            </a:r>
          </a:p>
          <a:p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n_ducks(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"Five"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"Five"</a:t>
            </a:r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is a argument (input value).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The variable </a:t>
            </a:r>
            <a:r>
              <a:rPr lang="en-US" altLang="zh-TW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will be assign with the value “Five.”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C5-F5CD-472D-839D-C8A418228F14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Arguments and Parameters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5777" y="57150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luclass1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uclass1" id="{5BECFD39-52FE-4A06-B3F4-9922BAC099B8}" vid="{F5FE96B2-3D30-487C-A721-53A5FB505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theme_luclass1</Template>
  <TotalTime>10587</TotalTime>
  <Words>2858</Words>
  <Application>Microsoft Office PowerPoint</Application>
  <PresentationFormat>如螢幕大小 (4:3)</PresentationFormat>
  <Paragraphs>655</Paragraphs>
  <Slides>51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4" baseType="lpstr">
      <vt:lpstr>MS PGothic</vt:lpstr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Courier New</vt:lpstr>
      <vt:lpstr>Times</vt:lpstr>
      <vt:lpstr>Times New Roman</vt:lpstr>
      <vt:lpstr>Wingdings</vt:lpstr>
      <vt:lpstr>theme_luclass1</vt:lpstr>
      <vt:lpstr>Programming for Business Computing 商管程式設計</vt:lpstr>
      <vt:lpstr>Functions</vt:lpstr>
      <vt:lpstr>More About Functions</vt:lpstr>
      <vt:lpstr>Let’s Start with a Song</vt:lpstr>
      <vt:lpstr>Output of the Small Program</vt:lpstr>
      <vt:lpstr>How can we do better?</vt:lpstr>
      <vt:lpstr>Five Little Ducks, Version 2</vt:lpstr>
      <vt:lpstr>How Far Can We Go?</vt:lpstr>
      <vt:lpstr>Arguments and Parameters</vt:lpstr>
      <vt:lpstr>Five Little Ducks, Version 3</vt:lpstr>
      <vt:lpstr>And More…</vt:lpstr>
      <vt:lpstr>What Happens When You Call a Function?</vt:lpstr>
      <vt:lpstr>Calling a Function</vt:lpstr>
      <vt:lpstr>Defining Functions</vt:lpstr>
      <vt:lpstr>Default Arguments</vt:lpstr>
      <vt:lpstr>Calling with Parameter Names</vt:lpstr>
      <vt:lpstr>Scope of Variables and Parameters</vt:lpstr>
      <vt:lpstr>Local and Global Variables</vt:lpstr>
      <vt:lpstr>Local and Global Variables (Cont’d)</vt:lpstr>
      <vt:lpstr>Local and Global Variables (Cont’d)</vt:lpstr>
      <vt:lpstr>Local and Global Variables (Cont’d)</vt:lpstr>
      <vt:lpstr>Example: Changing Global Variable</vt:lpstr>
      <vt:lpstr>Example: The “global” keyword</vt:lpstr>
      <vt:lpstr>Return Values of Functions</vt:lpstr>
      <vt:lpstr>Return Values of Functions (Cont’d.)</vt:lpstr>
      <vt:lpstr>Additional Execution Example</vt:lpstr>
      <vt:lpstr>Returning Many Values</vt:lpstr>
      <vt:lpstr>Let’s Try This Out!</vt:lpstr>
      <vt:lpstr>Happy Debugging…</vt:lpstr>
      <vt:lpstr>How to Fix the Bug?</vt:lpstr>
      <vt:lpstr>Now We are Good!</vt:lpstr>
      <vt:lpstr>Function Return Values</vt:lpstr>
      <vt:lpstr>Example Code</vt:lpstr>
      <vt:lpstr>Example Code (Cont’d.)</vt:lpstr>
      <vt:lpstr>Arguments and Return Values</vt:lpstr>
      <vt:lpstr>Python’s Call by Assignment</vt:lpstr>
      <vt:lpstr>Mutable and Immutable Objects</vt:lpstr>
      <vt:lpstr>Passing in Immutable Objects</vt:lpstr>
      <vt:lpstr>Passing in Mutable Object</vt:lpstr>
      <vt:lpstr>Recursion for factorial function</vt:lpstr>
      <vt:lpstr>Recursion: factorial(3)</vt:lpstr>
      <vt:lpstr>Handling Illegal Inputs</vt:lpstr>
      <vt:lpstr>Now it’s working fine</vt:lpstr>
      <vt:lpstr>Debugging</vt:lpstr>
      <vt:lpstr>Debugging: Print out status</vt:lpstr>
      <vt:lpstr>Debugging: Print out status</vt:lpstr>
      <vt:lpstr>提示：作業 2-1</vt:lpstr>
      <vt:lpstr>提示：作業 2-1</vt:lpstr>
      <vt:lpstr>Thank You!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沉浸在資料中 Immerse: The First Step</dc:title>
  <dc:creator>Hsinmin Lu</dc:creator>
  <cp:lastModifiedBy>user</cp:lastModifiedBy>
  <cp:revision>687</cp:revision>
  <dcterms:created xsi:type="dcterms:W3CDTF">2016-03-09T08:57:12Z</dcterms:created>
  <dcterms:modified xsi:type="dcterms:W3CDTF">2019-09-06T02:02:13Z</dcterms:modified>
</cp:coreProperties>
</file>