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61" r:id="rId3"/>
    <p:sldId id="262" r:id="rId4"/>
    <p:sldId id="266" r:id="rId5"/>
    <p:sldId id="268" r:id="rId6"/>
    <p:sldId id="269" r:id="rId7"/>
    <p:sldId id="270" r:id="rId8"/>
    <p:sldId id="273" r:id="rId9"/>
    <p:sldId id="275" r:id="rId10"/>
    <p:sldId id="276" r:id="rId11"/>
    <p:sldId id="411" r:id="rId12"/>
    <p:sldId id="412" r:id="rId13"/>
    <p:sldId id="414" r:id="rId14"/>
    <p:sldId id="394" r:id="rId15"/>
    <p:sldId id="395" r:id="rId16"/>
    <p:sldId id="396" r:id="rId17"/>
    <p:sldId id="39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5" r:id="rId31"/>
    <p:sldId id="368" r:id="rId32"/>
    <p:sldId id="369" r:id="rId33"/>
    <p:sldId id="370" r:id="rId34"/>
    <p:sldId id="372" r:id="rId35"/>
    <p:sldId id="416" r:id="rId36"/>
    <p:sldId id="376" r:id="rId37"/>
    <p:sldId id="377" r:id="rId38"/>
    <p:sldId id="378" r:id="rId39"/>
    <p:sldId id="380" r:id="rId40"/>
    <p:sldId id="381" r:id="rId41"/>
    <p:sldId id="384" r:id="rId42"/>
    <p:sldId id="383" r:id="rId43"/>
    <p:sldId id="385" r:id="rId44"/>
    <p:sldId id="386" r:id="rId45"/>
    <p:sldId id="382" r:id="rId46"/>
    <p:sldId id="418" r:id="rId47"/>
    <p:sldId id="419" r:id="rId48"/>
    <p:sldId id="420" r:id="rId49"/>
    <p:sldId id="421" r:id="rId50"/>
    <p:sldId id="422" r:id="rId51"/>
    <p:sldId id="423" r:id="rId52"/>
    <p:sldId id="425" r:id="rId53"/>
    <p:sldId id="428" r:id="rId54"/>
    <p:sldId id="429" r:id="rId55"/>
    <p:sldId id="430" r:id="rId56"/>
    <p:sldId id="431" r:id="rId57"/>
    <p:sldId id="331" r:id="rId58"/>
    <p:sldId id="393" r:id="rId59"/>
    <p:sldId id="432" r:id="rId60"/>
    <p:sldId id="392" r:id="rId61"/>
    <p:sldId id="433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85ED0A-2A11-44CA-A62F-43EBA2DB8725}">
          <p14:sldIdLst>
            <p14:sldId id="256"/>
            <p14:sldId id="261"/>
            <p14:sldId id="262"/>
            <p14:sldId id="266"/>
            <p14:sldId id="268"/>
            <p14:sldId id="269"/>
            <p14:sldId id="270"/>
            <p14:sldId id="273"/>
            <p14:sldId id="275"/>
            <p14:sldId id="276"/>
            <p14:sldId id="411"/>
            <p14:sldId id="412"/>
            <p14:sldId id="414"/>
            <p14:sldId id="394"/>
            <p14:sldId id="395"/>
            <p14:sldId id="396"/>
            <p14:sldId id="397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5"/>
            <p14:sldId id="368"/>
            <p14:sldId id="369"/>
            <p14:sldId id="370"/>
            <p14:sldId id="372"/>
            <p14:sldId id="416"/>
            <p14:sldId id="376"/>
            <p14:sldId id="377"/>
          </p14:sldIdLst>
        </p14:section>
        <p14:section name="Untitled Section" id="{76D0FF68-318D-4580-A1A7-337079EFDF28}">
          <p14:sldIdLst>
            <p14:sldId id="378"/>
            <p14:sldId id="380"/>
            <p14:sldId id="381"/>
            <p14:sldId id="384"/>
            <p14:sldId id="383"/>
            <p14:sldId id="385"/>
            <p14:sldId id="386"/>
            <p14:sldId id="382"/>
            <p14:sldId id="418"/>
            <p14:sldId id="419"/>
            <p14:sldId id="420"/>
            <p14:sldId id="421"/>
            <p14:sldId id="422"/>
            <p14:sldId id="423"/>
            <p14:sldId id="425"/>
            <p14:sldId id="428"/>
            <p14:sldId id="429"/>
            <p14:sldId id="430"/>
            <p14:sldId id="431"/>
            <p14:sldId id="331"/>
            <p14:sldId id="393"/>
            <p14:sldId id="432"/>
            <p14:sldId id="392"/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22D44-5000-45DB-9A27-5EFE33103D80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E2735-2CE9-4029-BB5E-50EC732AF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2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E2735-2CE9-4029-BB5E-50EC732AF4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4050" cap="all" baseline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36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8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31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5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48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2900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0"/>
            <a:ext cx="5715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9A1EFD16-E680-45A5-8C3B-3965F90C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spcBef>
          <a:spcPct val="0"/>
        </a:spcBef>
        <a:buNone/>
        <a:defRPr sz="3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4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4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4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4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hyperlink" Target="http://get.aca.ntu.edu.tw/getcdb/info/show?subj=%u7248%u6b0a%u8072%u660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nc-nd/3.0/tw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tw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creativecommons.org/licenses/by-nc-nd/3.0/tw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hyperlink" Target="http://get.aca.ntu.edu.tw/getcdb/info/show?subj=%u7248%u6b0a%u8072%u660e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hyperlink" Target="http://www.unicode.org/copyright.html" TargetMode="Externa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000" dirty="0"/>
              <a:t>Programming for Business Computing</a:t>
            </a:r>
            <a:br>
              <a:rPr lang="en-US" altLang="zh-TW" sz="3000" dirty="0"/>
            </a:br>
            <a:r>
              <a:rPr lang="zh-TW" altLang="en-US" sz="3000" dirty="0"/>
              <a:t>商管程式設計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2874"/>
            <a:ext cx="4800600" cy="165550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Strings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Hsin-Min Lu</a:t>
            </a:r>
          </a:p>
          <a:p>
            <a:r>
              <a:rPr lang="zh-TW" altLang="en-US" dirty="0" smtClean="0"/>
              <a:t>盧信銘</a:t>
            </a:r>
            <a:endParaRPr lang="en-US" altLang="zh-TW" dirty="0" smtClean="0"/>
          </a:p>
          <a:p>
            <a:r>
              <a:rPr lang="zh-TW" altLang="en-US" dirty="0" smtClean="0"/>
              <a:t>台大資管</a:t>
            </a:r>
            <a:r>
              <a:rPr lang="zh-TW" altLang="en-US" dirty="0"/>
              <a:t>系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grpSp>
        <p:nvGrpSpPr>
          <p:cNvPr id="10" name="群組 9"/>
          <p:cNvGrpSpPr/>
          <p:nvPr/>
        </p:nvGrpSpPr>
        <p:grpSpPr>
          <a:xfrm>
            <a:off x="723073" y="5203640"/>
            <a:ext cx="3783254" cy="369332"/>
            <a:chOff x="964096" y="5795183"/>
            <a:chExt cx="5044339" cy="492442"/>
          </a:xfrm>
        </p:grpSpPr>
        <p:sp>
          <p:nvSpPr>
            <p:cNvPr id="7" name="矩形 6"/>
            <p:cNvSpPr/>
            <p:nvPr/>
          </p:nvSpPr>
          <p:spPr>
            <a:xfrm>
              <a:off x="1974405" y="5795183"/>
              <a:ext cx="4034030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eaLnBrk="1" hangingPunct="1">
                <a:defRPr/>
              </a:pPr>
              <a:r>
                <a:rPr lang="en-US" altLang="zh-TW" sz="900" b="1" dirty="0">
                  <a:ea typeface="標楷體" pitchFamily="65" charset="-120"/>
                </a:rPr>
                <a:t>【</a:t>
              </a:r>
              <a:r>
                <a:rPr lang="zh-TW" altLang="en-US" sz="900" b="1" dirty="0">
                  <a:ea typeface="標楷體" pitchFamily="65" charset="-120"/>
                </a:rPr>
                <a:t>本著作除另有註明外，採取</a:t>
              </a:r>
              <a:r>
                <a:rPr lang="zh-TW" altLang="en-US" sz="900" b="1" u="sng" dirty="0">
                  <a:ea typeface="標楷體" pitchFamily="65" charset="-120"/>
                  <a:hlinkClick r:id="rId2"/>
                </a:rPr>
                <a:t>創用</a:t>
              </a:r>
              <a:r>
                <a:rPr lang="en-US" altLang="zh-TW" sz="900" b="1" u="sng" dirty="0">
                  <a:ea typeface="標楷體" pitchFamily="65" charset="-120"/>
                  <a:hlinkClick r:id="rId2"/>
                </a:rPr>
                <a:t>CC</a:t>
              </a:r>
              <a:r>
                <a:rPr lang="zh-TW" altLang="en-US" sz="900" b="1" u="sng" dirty="0">
                  <a:ea typeface="標楷體" pitchFamily="65" charset="-120"/>
                  <a:hlinkClick r:id="rId2"/>
                </a:rPr>
                <a:t>「姓名標示－非商業性－禁止改作分享」台灣</a:t>
              </a:r>
              <a:r>
                <a:rPr lang="en-US" altLang="zh-TW" sz="900" b="1" u="sng" dirty="0">
                  <a:ea typeface="標楷體" pitchFamily="65" charset="-120"/>
                  <a:hlinkClick r:id="rId2"/>
                </a:rPr>
                <a:t>3.0</a:t>
              </a:r>
              <a:r>
                <a:rPr lang="zh-TW" altLang="en-US" sz="900" b="1" u="sng" dirty="0">
                  <a:ea typeface="標楷體" pitchFamily="65" charset="-120"/>
                  <a:hlinkClick r:id="rId2"/>
                </a:rPr>
                <a:t>版</a:t>
              </a:r>
              <a:r>
                <a:rPr lang="zh-TW" altLang="en-US" sz="900" b="1" dirty="0">
                  <a:ea typeface="標楷體" pitchFamily="65" charset="-120"/>
                </a:rPr>
                <a:t>授權釋出</a:t>
              </a:r>
              <a:r>
                <a:rPr lang="en-US" altLang="zh-TW" sz="900" b="1" dirty="0">
                  <a:ea typeface="標楷體" pitchFamily="65" charset="-120"/>
                </a:rPr>
                <a:t>】</a:t>
              </a:r>
            </a:p>
          </p:txBody>
        </p:sp>
        <p:pic>
          <p:nvPicPr>
            <p:cNvPr id="8" name="圖片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096" y="5838432"/>
              <a:ext cx="1028935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2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B548-7797-4BA7-9AF5-B24AFDE5002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String Operations</a:t>
            </a:r>
            <a:endParaRPr lang="en-US" altLang="en-US" dirty="0"/>
          </a:p>
        </p:txBody>
      </p:sp>
      <p:graphicFrame>
        <p:nvGraphicFramePr>
          <p:cNvPr id="23613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89661"/>
              </p:ext>
            </p:extLst>
          </p:nvPr>
        </p:nvGraphicFramePr>
        <p:xfrm>
          <a:off x="2228850" y="2457451"/>
          <a:ext cx="4572000" cy="3107534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72519708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62917825"/>
                    </a:ext>
                  </a:extLst>
                </a:gridCol>
              </a:tblGrid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383657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Concatenation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064449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Repetition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96835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&lt;string&gt;[]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Indexing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673482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&lt;string&gt;[:]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Slicing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1401"/>
                  </a:ext>
                </a:extLst>
              </a:tr>
              <a:tr h="4345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len(&lt;string&gt;)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648202"/>
                  </a:ext>
                </a:extLst>
              </a:tr>
              <a:tr h="435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for &lt;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&gt; in &lt;string&gt;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Iteration through characters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8396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4078" y="5143267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C06B-834C-4BF6-8D0D-20D1AA9A300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Strings, Lists, and Sequences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2008128"/>
            <a:ext cx="5829300" cy="37059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Strings and lists are quite similar. 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Both are a special kind of </a:t>
            </a:r>
            <a:r>
              <a:rPr lang="en-US" altLang="en-US" sz="2100" i="1" dirty="0"/>
              <a:t>sequence.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There are some common operations that can be applied to both types. 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Some examples: </a:t>
            </a: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 </a:t>
            </a:r>
            <a:r>
              <a:rPr lang="en-US" altLang="zh-TW" sz="13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[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[1, 2, 3, 4]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r>
              <a:rPr lang="en-US" altLang="zh-TW" sz="13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*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[1, 2, 1, 2, 1, 2]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grades </a:t>
            </a:r>
            <a:r>
              <a:rPr lang="en-US" altLang="zh-TW" sz="13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[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'A'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'B'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'C'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'D'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'F'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grades[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'A'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grades[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['C', 'D']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len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(grades)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4078" y="5135893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ECC1-519E-44E8-940A-B1D57A4AD1C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Strings, Lists, and Sequences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Strings are always sequences of characters, but </a:t>
            </a:r>
            <a:r>
              <a:rPr lang="en-US" altLang="en-US" i="1" dirty="0"/>
              <a:t>lists</a:t>
            </a:r>
            <a:r>
              <a:rPr lang="en-US" altLang="en-US" dirty="0"/>
              <a:t> can be sequences of arbitrary values.</a:t>
            </a:r>
          </a:p>
          <a:p>
            <a:r>
              <a:rPr lang="en-US" altLang="en-US" dirty="0"/>
              <a:t>Lists can have numbers, strings, or both!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myList</a:t>
            </a:r>
            <a:r>
              <a:rPr lang="en-US" altLang="en-US" dirty="0"/>
              <a:t> = [1, </a:t>
            </a:r>
            <a:r>
              <a:rPr lang="en-US" altLang="en-US" dirty="0">
                <a:cs typeface="Tahoma" panose="020B0604030504040204" pitchFamily="34" charset="0"/>
              </a:rPr>
              <a:t>"Spam ", 4, "U</a:t>
            </a:r>
            <a:r>
              <a:rPr lang="en-US" altLang="en-US" dirty="0" smtClean="0">
                <a:cs typeface="Tahoma" panose="020B0604030504040204" pitchFamily="34" charset="0"/>
              </a:rPr>
              <a:t>"] </a:t>
            </a:r>
            <a:br>
              <a:rPr lang="en-US" altLang="en-US" dirty="0" smtClean="0">
                <a:cs typeface="Tahoma" panose="020B0604030504040204" pitchFamily="34" charset="0"/>
              </a:rPr>
            </a:br>
            <a:r>
              <a:rPr lang="en-US" altLang="en-US" dirty="0" smtClean="0">
                <a:cs typeface="Tahoma" panose="020B0604030504040204" pitchFamily="34" charset="0"/>
              </a:rPr>
              <a:t/>
            </a:r>
            <a:br>
              <a:rPr lang="en-US" altLang="en-US" dirty="0" smtClean="0">
                <a:cs typeface="Tahoma" panose="020B0604030504040204" pitchFamily="34" charset="0"/>
              </a:rPr>
            </a:b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altLang="en-US" dirty="0">
              <a:cs typeface="Tahoma" panose="020B060403050404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C300-BAAD-4395-B291-1EFE8588D60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Mutable and Immutable, Again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Lists are </a:t>
            </a:r>
            <a:r>
              <a:rPr lang="en-US" altLang="en-US" sz="2100" i="1" dirty="0"/>
              <a:t>mutable</a:t>
            </a:r>
            <a:r>
              <a:rPr lang="en-US" altLang="en-US" sz="2100" dirty="0"/>
              <a:t>, </a:t>
            </a:r>
            <a:r>
              <a:rPr lang="en-US" altLang="en-US" sz="2100" dirty="0">
                <a:sym typeface="Wingdings" panose="05000000000000000000" pitchFamily="2" charset="2"/>
              </a:rPr>
              <a:t></a:t>
            </a:r>
            <a:r>
              <a:rPr lang="en-US" altLang="en-US" sz="2100" dirty="0"/>
              <a:t>they can be changed. 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Strings can </a:t>
            </a:r>
            <a:r>
              <a:rPr lang="en-US" altLang="en-US" sz="2100" b="1" dirty="0"/>
              <a:t>not</a:t>
            </a:r>
            <a:r>
              <a:rPr lang="en-US" altLang="en-US" sz="2100" dirty="0"/>
              <a:t> be changed.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20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myList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[</a:t>
            </a:r>
            <a:r>
              <a:rPr lang="en-US" altLang="zh-TW" sz="120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34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20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26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20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15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20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10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20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myList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15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20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myList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 </a:t>
            </a:r>
            <a:r>
              <a:rPr lang="en-US" altLang="zh-TW" sz="120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20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myList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[34, 26, 0, 10]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20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myString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"Hello World"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20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myString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'l'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20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myString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 </a:t>
            </a:r>
            <a:r>
              <a:rPr lang="en-US" altLang="zh-TW" sz="120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"p"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kern="0" spc="15" dirty="0" err="1">
                <a:solidFill>
                  <a:srgbClr val="0044DD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Traceback</a:t>
            </a:r>
            <a:r>
              <a:rPr lang="en-US" altLang="zh-TW" sz="1200" kern="0" spc="15" dirty="0">
                <a:solidFill>
                  <a:srgbClr val="0044DD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(most recent call last):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File </a:t>
            </a:r>
            <a:r>
              <a:rPr lang="en-US" altLang="zh-TW" sz="1200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"&lt;pyshell#16&gt;"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line </a:t>
            </a:r>
            <a:r>
              <a:rPr lang="en-US" altLang="zh-TW" sz="120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in -</a:t>
            </a:r>
            <a:r>
              <a:rPr lang="en-US" altLang="zh-TW" sz="120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toplevel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myString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 </a:t>
            </a:r>
            <a:r>
              <a:rPr lang="en-US" altLang="zh-TW" sz="120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"p"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200" kern="0" spc="15" dirty="0" err="1">
                <a:solidFill>
                  <a:srgbClr val="FF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TypeError</a:t>
            </a:r>
            <a:r>
              <a:rPr lang="en-US" altLang="zh-TW" sz="120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object doesn't support item assignment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6" y="64964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37" y="64964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Two commonly used date format is </a:t>
            </a:r>
            <a:r>
              <a:rPr lang="en-US" altLang="zh-TW" b="1" dirty="0" err="1" smtClean="0"/>
              <a:t>yyyymmdd</a:t>
            </a:r>
            <a:r>
              <a:rPr lang="en-US" altLang="zh-TW" dirty="0" smtClean="0"/>
              <a:t> and </a:t>
            </a:r>
            <a:r>
              <a:rPr lang="en-US" altLang="zh-TW" b="1" dirty="0" err="1" smtClean="0"/>
              <a:t>ddmmyy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err="1" smtClean="0"/>
              <a:t>yyyymmdd</a:t>
            </a:r>
            <a:r>
              <a:rPr lang="en-US" altLang="zh-TW" dirty="0" smtClean="0"/>
              <a:t>: 20141203, 19990212</a:t>
            </a:r>
          </a:p>
          <a:p>
            <a:pPr lvl="1"/>
            <a:r>
              <a:rPr lang="en-US" altLang="zh-TW" dirty="0" err="1" smtClean="0"/>
              <a:t>ddmmyy</a:t>
            </a:r>
            <a:r>
              <a:rPr lang="en-US" altLang="zh-TW" dirty="0" smtClean="0"/>
              <a:t>: 03122014, 12021999</a:t>
            </a:r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ymd2dmy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"""Convert date format from </a:t>
            </a:r>
            <a:r>
              <a:rPr lang="en-US" altLang="zh-TW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ymd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</a:t>
            </a:r>
            <a:r>
              <a:rPr lang="en-US" altLang="zh-TW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dmy</a:t>
            </a:r>
            <a:endParaRPr lang="en-US" altLang="zh-TW" dirty="0">
              <a:solidFill>
                <a:srgbClr val="FF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E.g. 20150312 to 12032015"""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y1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m1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d1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y1</a:t>
            </a:r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Converting Date Format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Output: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"20150512"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ymd2dmy(d1)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"Converted date is"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d2)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Converted date is 12052015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"20171123"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d2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ymd2dmy(d1)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"Converted date is"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d2)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Converted date is 23112017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Converting Date Format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420592" y="1889414"/>
            <a:ext cx="2580409" cy="113107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35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TW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35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ymd2dmy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13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dstr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r>
              <a:rPr lang="en-US" altLang="zh-TW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altLang="zh-TW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y1 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3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dstr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3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3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sz="13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m1 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3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dstr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3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3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sz="135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d1 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135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dstr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13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135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altLang="zh-TW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sz="135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d1 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m1 </a:t>
            </a:r>
            <a:r>
              <a:rPr lang="en-US" altLang="zh-TW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y1</a:t>
            </a:r>
            <a:r>
              <a:rPr lang="zh-TW" alt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zh-TW" alt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Taiwan ID number of a string of length 10.</a:t>
            </a:r>
          </a:p>
          <a:p>
            <a:r>
              <a:rPr lang="en-US" altLang="zh-TW" dirty="0" smtClean="0"/>
              <a:t>First digit must be a upper case letter (between A to Z).</a:t>
            </a:r>
          </a:p>
          <a:p>
            <a:r>
              <a:rPr lang="en-US" altLang="zh-TW" dirty="0" smtClean="0"/>
              <a:t>Second digit must be either 1 or 2. </a:t>
            </a:r>
          </a:p>
          <a:p>
            <a:r>
              <a:rPr lang="en-US" altLang="zh-TW" dirty="0" smtClean="0"/>
              <a:t>The remaining digits are numbers. </a:t>
            </a:r>
          </a:p>
          <a:p>
            <a:r>
              <a:rPr lang="en-US" altLang="zh-TW" dirty="0" smtClean="0"/>
              <a:t>Example ID string: A123456789.</a:t>
            </a:r>
          </a:p>
          <a:p>
            <a:endParaRPr lang="en-US" altLang="zh-TW" dirty="0"/>
          </a:p>
          <a:p>
            <a:r>
              <a:rPr lang="en-US" altLang="zh-TW" dirty="0" smtClean="0"/>
              <a:t>Use a simple checksum rule to validate whether an ID is valid or not. </a:t>
            </a:r>
          </a:p>
          <a:p>
            <a:r>
              <a:rPr lang="en-US" altLang="zh-TW" dirty="0" smtClean="0"/>
              <a:t>According to this rule, A123456789 is valid, but A123456788 is not. </a:t>
            </a:r>
          </a:p>
          <a:p>
            <a:r>
              <a:rPr lang="en-US" altLang="zh-TW" dirty="0" smtClean="0"/>
              <a:t>We are going to see how to validate Taiwan ID. 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Validating Taiwan ID String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3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() to check length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str1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"A123456789"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len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(str1)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10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 smtClean="0"/>
              <a:t>How to validate the first digit?</a:t>
            </a:r>
          </a:p>
          <a:p>
            <a:r>
              <a:rPr lang="en-US" altLang="zh-TW" dirty="0" smtClean="0"/>
              <a:t>As mentioned before, a string is a sequence of characters. </a:t>
            </a:r>
          </a:p>
          <a:p>
            <a:r>
              <a:rPr lang="en-US" altLang="zh-TW" dirty="0" smtClean="0"/>
              <a:t>Each character is stored using some sort of internal encoding.  </a:t>
            </a:r>
          </a:p>
          <a:p>
            <a:r>
              <a:rPr lang="en-US" altLang="zh-TW" dirty="0" smtClean="0"/>
              <a:t>Traditional, English characters are stored using </a:t>
            </a:r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ASCII</a:t>
            </a:r>
            <a:r>
              <a:rPr lang="en-US" altLang="en-US" dirty="0"/>
              <a:t> system (American Standard Code for Information Interchange). 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Length and the First Digit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787B-AF68-4627-88CF-23C9C420E6C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ASCII System</a:t>
            </a:r>
            <a:endParaRPr lang="en-US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100" dirty="0"/>
              <a:t>0 </a:t>
            </a:r>
            <a:r>
              <a:rPr lang="en-US" altLang="en-US" sz="2100" dirty="0">
                <a:latin typeface="Times New Roman" panose="02020603050405020304" pitchFamily="18" charset="0"/>
              </a:rPr>
              <a:t>–</a:t>
            </a:r>
            <a:r>
              <a:rPr lang="en-US" altLang="en-US" sz="2100" dirty="0"/>
              <a:t> 127 are used to represent the characters typically found on American keyboards.</a:t>
            </a:r>
          </a:p>
          <a:p>
            <a:pPr lvl="1"/>
            <a:r>
              <a:rPr lang="en-US" altLang="en-US" sz="1800" dirty="0"/>
              <a:t>65 </a:t>
            </a:r>
            <a:r>
              <a:rPr lang="en-US" altLang="en-US" sz="1800" dirty="0">
                <a:latin typeface="Times New Roman" panose="02020603050405020304" pitchFamily="18" charset="0"/>
              </a:rPr>
              <a:t>–</a:t>
            </a:r>
            <a:r>
              <a:rPr lang="en-US" altLang="en-US" sz="1800" dirty="0"/>
              <a:t> 90 are </a:t>
            </a:r>
            <a:r>
              <a:rPr lang="en-US" altLang="en-US" sz="1800" dirty="0">
                <a:latin typeface="Times New Roman" panose="02020603050405020304" pitchFamily="18" charset="0"/>
              </a:rPr>
              <a:t>“</a:t>
            </a:r>
            <a:r>
              <a:rPr lang="en-US" altLang="en-US" sz="1800" dirty="0"/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”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–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“</a:t>
            </a:r>
            <a:r>
              <a:rPr lang="en-US" altLang="en-US" sz="1800" dirty="0"/>
              <a:t>Z</a:t>
            </a:r>
            <a:r>
              <a:rPr lang="en-US" altLang="en-US" sz="1800" dirty="0">
                <a:latin typeface="Times New Roman" panose="02020603050405020304" pitchFamily="18" charset="0"/>
              </a:rPr>
              <a:t>”</a:t>
            </a:r>
            <a:endParaRPr lang="en-US" altLang="en-US" sz="1800" dirty="0"/>
          </a:p>
          <a:p>
            <a:pPr lvl="1"/>
            <a:r>
              <a:rPr lang="en-US" altLang="en-US" sz="1800" dirty="0"/>
              <a:t>97 </a:t>
            </a:r>
            <a:r>
              <a:rPr lang="en-US" altLang="en-US" sz="1800" dirty="0">
                <a:latin typeface="Times New Roman" panose="02020603050405020304" pitchFamily="18" charset="0"/>
              </a:rPr>
              <a:t>–</a:t>
            </a:r>
            <a:r>
              <a:rPr lang="en-US" altLang="en-US" sz="1800" dirty="0"/>
              <a:t> 122 are </a:t>
            </a:r>
            <a:r>
              <a:rPr lang="en-US" altLang="en-US" sz="1800" dirty="0">
                <a:latin typeface="Times New Roman" panose="02020603050405020304" pitchFamily="18" charset="0"/>
              </a:rPr>
              <a:t>“</a:t>
            </a:r>
            <a:r>
              <a:rPr lang="en-US" altLang="en-US" sz="1800" dirty="0"/>
              <a:t>a</a:t>
            </a:r>
            <a:r>
              <a:rPr lang="en-US" altLang="en-US" sz="1800" dirty="0">
                <a:latin typeface="Times New Roman" panose="02020603050405020304" pitchFamily="18" charset="0"/>
              </a:rPr>
              <a:t>”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–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“</a:t>
            </a:r>
            <a:r>
              <a:rPr lang="en-US" altLang="en-US" sz="1800" dirty="0"/>
              <a:t>z</a:t>
            </a:r>
            <a:r>
              <a:rPr lang="en-US" altLang="en-US" sz="1800" dirty="0">
                <a:latin typeface="Times New Roman" panose="02020603050405020304" pitchFamily="18" charset="0"/>
              </a:rPr>
              <a:t>”</a:t>
            </a:r>
            <a:endParaRPr lang="en-US" altLang="en-US" sz="1800" dirty="0"/>
          </a:p>
          <a:p>
            <a:pPr lvl="1"/>
            <a:r>
              <a:rPr lang="en-US" altLang="en-US" sz="1800" dirty="0"/>
              <a:t>48 </a:t>
            </a:r>
            <a:r>
              <a:rPr lang="en-US" altLang="en-US" sz="1800" dirty="0">
                <a:latin typeface="Times New Roman" panose="02020603050405020304" pitchFamily="18" charset="0"/>
              </a:rPr>
              <a:t>–</a:t>
            </a:r>
            <a:r>
              <a:rPr lang="en-US" altLang="en-US" sz="1800" dirty="0"/>
              <a:t> 57 are </a:t>
            </a:r>
            <a:r>
              <a:rPr lang="en-US" altLang="en-US" sz="1800" dirty="0">
                <a:latin typeface="Times New Roman" panose="02020603050405020304" pitchFamily="18" charset="0"/>
              </a:rPr>
              <a:t>“</a:t>
            </a:r>
            <a:r>
              <a:rPr lang="en-US" altLang="en-US" sz="1800" dirty="0"/>
              <a:t>0</a:t>
            </a:r>
            <a:r>
              <a:rPr lang="en-US" altLang="en-US" sz="1800" dirty="0">
                <a:latin typeface="Times New Roman" panose="02020603050405020304" pitchFamily="18" charset="0"/>
              </a:rPr>
              <a:t>”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–</a:t>
            </a:r>
            <a:r>
              <a:rPr lang="en-US" altLang="en-US" sz="1800" dirty="0"/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“</a:t>
            </a:r>
            <a:r>
              <a:rPr lang="en-US" altLang="en-US" sz="1800" dirty="0"/>
              <a:t>9</a:t>
            </a:r>
            <a:r>
              <a:rPr lang="en-US" altLang="en-US" sz="1800" dirty="0">
                <a:latin typeface="Times New Roman" panose="02020603050405020304" pitchFamily="18" charset="0"/>
              </a:rPr>
              <a:t>”</a:t>
            </a:r>
            <a:endParaRPr lang="en-US" altLang="en-US" sz="1800" dirty="0"/>
          </a:p>
          <a:p>
            <a:r>
              <a:rPr lang="en-US" altLang="en-US" sz="2100" dirty="0"/>
              <a:t>The others are punctuation and </a:t>
            </a:r>
            <a:r>
              <a:rPr lang="en-US" altLang="en-US" sz="2100" i="1" dirty="0"/>
              <a:t>control codes</a:t>
            </a:r>
            <a:r>
              <a:rPr lang="en-US" altLang="en-US" sz="2100" dirty="0"/>
              <a:t> used to coordinate the sending and receiving of information. </a:t>
            </a:r>
            <a:r>
              <a:rPr lang="en-US" altLang="zh-TW" sz="2100" b="1" dirty="0">
                <a:latin typeface="Times New Roman" pitchFamily="18" charset="0"/>
              </a:rPr>
              <a:t>☼</a:t>
            </a:r>
            <a:endParaRPr lang="en-US" altLang="en-US" sz="21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6B51-51A2-4004-A551-1FEA872A66D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Finding Internal Codes</a:t>
            </a:r>
            <a:endParaRPr lang="en-US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The </a:t>
            </a:r>
            <a:r>
              <a:rPr lang="en-US" altLang="en-US" sz="2100" i="1" dirty="0" err="1"/>
              <a:t>ord</a:t>
            </a:r>
            <a:r>
              <a:rPr lang="en-US" altLang="en-US" sz="2100" dirty="0"/>
              <a:t> function returns the numeric (ordinal) code of a single character.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The </a:t>
            </a:r>
            <a:r>
              <a:rPr lang="en-US" altLang="en-US" sz="2100" i="1" dirty="0" err="1"/>
              <a:t>chr</a:t>
            </a:r>
            <a:r>
              <a:rPr lang="en-US" altLang="en-US" sz="2100" dirty="0"/>
              <a:t> function converts a numeric code to the corresponding character.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ord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"A"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65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ord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"a"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97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chr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97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'a'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chr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65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'A' </a:t>
            </a:r>
            <a:b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</a:br>
            <a:r>
              <a:rPr lang="en-US" altLang="en-US" sz="1350" dirty="0"/>
              <a:t/>
            </a:r>
            <a:br>
              <a:rPr lang="en-US" altLang="en-US" sz="1350" dirty="0"/>
            </a:br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altLang="en-US" sz="135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207-35B5-47B6-8B3C-C5008B9825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String Data 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Processing text data is an important task for PC users.</a:t>
            </a:r>
          </a:p>
          <a:p>
            <a:pPr lvl="1"/>
            <a:r>
              <a:rPr lang="en-US" altLang="en-US" dirty="0" smtClean="0"/>
              <a:t>Think about the time you spent on using word processors such as MS words. </a:t>
            </a:r>
          </a:p>
          <a:p>
            <a:pPr lvl="1"/>
            <a:r>
              <a:rPr lang="en-US" altLang="en-US" dirty="0" smtClean="0"/>
              <a:t>A large portion of online interactions are posting text messages. </a:t>
            </a:r>
            <a:endParaRPr lang="en-US" altLang="en-US" dirty="0"/>
          </a:p>
          <a:p>
            <a:r>
              <a:rPr lang="en-US" altLang="en-US" dirty="0" smtClean="0"/>
              <a:t>In Python, text </a:t>
            </a:r>
            <a:r>
              <a:rPr lang="en-US" altLang="en-US" dirty="0"/>
              <a:t>is represented in </a:t>
            </a:r>
            <a:r>
              <a:rPr lang="en-US" altLang="en-US" dirty="0" smtClean="0"/>
              <a:t>by </a:t>
            </a:r>
            <a:r>
              <a:rPr lang="en-US" altLang="en-US" dirty="0"/>
              <a:t>the </a:t>
            </a:r>
            <a:r>
              <a:rPr lang="en-US" altLang="en-US" i="1" dirty="0"/>
              <a:t>string</a:t>
            </a:r>
            <a:r>
              <a:rPr lang="en-US" altLang="en-US" dirty="0"/>
              <a:t> data type.</a:t>
            </a:r>
          </a:p>
          <a:p>
            <a:r>
              <a:rPr lang="en-US" altLang="en-US" dirty="0"/>
              <a:t>A string is a sequence of characters enclosed within quotation marks (</a:t>
            </a:r>
            <a:r>
              <a:rPr lang="en-US" altLang="en-US" dirty="0">
                <a:cs typeface="Tahoma" panose="020B0604030504040204" pitchFamily="34" charset="0"/>
              </a:rPr>
              <a:t>"</a:t>
            </a:r>
            <a:r>
              <a:rPr lang="en-US" altLang="en-US" dirty="0"/>
              <a:t>) or apostrophes </a:t>
            </a:r>
            <a:r>
              <a:rPr lang="en-US" altLang="en-US" dirty="0" smtClean="0"/>
              <a:t>(</a:t>
            </a:r>
            <a:r>
              <a:rPr lang="en-US" altLang="en-US" dirty="0" smtClean="0">
                <a:cs typeface="Tahoma" panose="020B0604030504040204" pitchFamily="34" charset="0"/>
              </a:rPr>
              <a:t>'</a:t>
            </a:r>
            <a:r>
              <a:rPr lang="en-US" altLang="en-US" dirty="0" smtClean="0"/>
              <a:t>). </a:t>
            </a:r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 that the internal codes are arranged so that upper case letters are occupied in a continuous chunk of code range</a:t>
            </a:r>
          </a:p>
          <a:p>
            <a:r>
              <a:rPr lang="en-US" altLang="zh-TW" dirty="0" smtClean="0"/>
              <a:t>A </a:t>
            </a:r>
            <a:r>
              <a:rPr lang="en-US" altLang="zh-TW" dirty="0" smtClean="0">
                <a:sym typeface="Wingdings" panose="05000000000000000000" pitchFamily="2" charset="2"/>
              </a:rPr>
              <a:t> 65, B  66, C  67, …, Z  90.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We can use this characteristic to validate the first digit.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The first internal encoding of the first digit need to be between 65 and 90.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Checking the First Digit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6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idstr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"A123456789"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code1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ord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idstr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if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(code1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65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code1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90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):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"not valid"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else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"valid"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valid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idstr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"b123456789"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code1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ord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idstr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if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(code1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65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code1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90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):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"not valid"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else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"valid"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not valid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Checking the First Digit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1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Map the first digit to a two-digit number. </a:t>
            </a:r>
          </a:p>
          <a:p>
            <a:pPr lvl="1"/>
            <a:r>
              <a:rPr lang="en-US" altLang="zh-TW" dirty="0" smtClean="0"/>
              <a:t>E.g. A </a:t>
            </a:r>
            <a:r>
              <a:rPr lang="en-US" altLang="zh-TW" dirty="0" smtClean="0">
                <a:sym typeface="Wingdings" panose="05000000000000000000" pitchFamily="2" charset="2"/>
              </a:rPr>
              <a:t> 10, B  11, C  12, D  13, .. Z  33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Note: not in the order of A to Z.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2. Attach the two-digit number to the remaining 9-digit ID.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3. Compute a checksum by multiplying the digit at each position to </a:t>
            </a:r>
            <a:r>
              <a:rPr lang="en-US" altLang="zh-TW" dirty="0">
                <a:sym typeface="Wingdings" panose="05000000000000000000" pitchFamily="2" charset="2"/>
              </a:rPr>
              <a:t>a weight: [1, 9, 8, 7, 6, 5, 4, 3, 2, 1, 1</a:t>
            </a:r>
            <a:r>
              <a:rPr lang="en-US" altLang="zh-TW" dirty="0" smtClean="0">
                <a:sym typeface="Wingdings" panose="05000000000000000000" pitchFamily="2" charset="2"/>
              </a:rPr>
              <a:t>]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4. Sum over all results, divide the sum by 10 and compute the remainder.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5. If the remainder is 0, then it is valid. Otherwise, this is a invalid ID.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Validation Rules for Taiwan ID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6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89125"/>
              </p:ext>
            </p:extLst>
          </p:nvPr>
        </p:nvGraphicFramePr>
        <p:xfrm>
          <a:off x="1379094" y="3015834"/>
          <a:ext cx="6071016" cy="204615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58877">
                  <a:extLst>
                    <a:ext uri="{9D8B030D-6E8A-4147-A177-3AD203B41FA5}">
                      <a16:colId xmlns:a16="http://schemas.microsoft.com/office/drawing/2014/main" val="2134510135"/>
                    </a:ext>
                  </a:extLst>
                </a:gridCol>
                <a:gridCol w="758877">
                  <a:extLst>
                    <a:ext uri="{9D8B030D-6E8A-4147-A177-3AD203B41FA5}">
                      <a16:colId xmlns:a16="http://schemas.microsoft.com/office/drawing/2014/main" val="233033748"/>
                    </a:ext>
                  </a:extLst>
                </a:gridCol>
                <a:gridCol w="758877">
                  <a:extLst>
                    <a:ext uri="{9D8B030D-6E8A-4147-A177-3AD203B41FA5}">
                      <a16:colId xmlns:a16="http://schemas.microsoft.com/office/drawing/2014/main" val="3147987662"/>
                    </a:ext>
                  </a:extLst>
                </a:gridCol>
                <a:gridCol w="758877">
                  <a:extLst>
                    <a:ext uri="{9D8B030D-6E8A-4147-A177-3AD203B41FA5}">
                      <a16:colId xmlns:a16="http://schemas.microsoft.com/office/drawing/2014/main" val="104393156"/>
                    </a:ext>
                  </a:extLst>
                </a:gridCol>
                <a:gridCol w="758877">
                  <a:extLst>
                    <a:ext uri="{9D8B030D-6E8A-4147-A177-3AD203B41FA5}">
                      <a16:colId xmlns:a16="http://schemas.microsoft.com/office/drawing/2014/main" val="687813484"/>
                    </a:ext>
                  </a:extLst>
                </a:gridCol>
                <a:gridCol w="758877">
                  <a:extLst>
                    <a:ext uri="{9D8B030D-6E8A-4147-A177-3AD203B41FA5}">
                      <a16:colId xmlns:a16="http://schemas.microsoft.com/office/drawing/2014/main" val="4039877977"/>
                    </a:ext>
                  </a:extLst>
                </a:gridCol>
                <a:gridCol w="758877">
                  <a:extLst>
                    <a:ext uri="{9D8B030D-6E8A-4147-A177-3AD203B41FA5}">
                      <a16:colId xmlns:a16="http://schemas.microsoft.com/office/drawing/2014/main" val="2310601466"/>
                    </a:ext>
                  </a:extLst>
                </a:gridCol>
                <a:gridCol w="758877">
                  <a:extLst>
                    <a:ext uri="{9D8B030D-6E8A-4147-A177-3AD203B41FA5}">
                      <a16:colId xmlns:a16="http://schemas.microsoft.com/office/drawing/2014/main" val="1873298982"/>
                    </a:ext>
                  </a:extLst>
                </a:gridCol>
              </a:tblGrid>
              <a:tr h="292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868239145"/>
                  </a:ext>
                </a:extLst>
              </a:tr>
              <a:tr h="292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23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823237208"/>
                  </a:ext>
                </a:extLst>
              </a:tr>
              <a:tr h="292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J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24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85442203"/>
                  </a:ext>
                </a:extLst>
              </a:tr>
              <a:tr h="292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25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4094439049"/>
                  </a:ext>
                </a:extLst>
              </a:tr>
              <a:tr h="292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26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26282818"/>
                  </a:ext>
                </a:extLst>
              </a:tr>
              <a:tr h="292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27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141158910"/>
                  </a:ext>
                </a:extLst>
              </a:tr>
              <a:tr h="292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22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28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5612694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Mapping Table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ID: A</a:t>
            </a:r>
            <a:r>
              <a:rPr lang="en-US" altLang="zh-TW" dirty="0" smtClean="0">
                <a:solidFill>
                  <a:srgbClr val="002060"/>
                </a:solidFill>
              </a:rPr>
              <a:t>123456789</a:t>
            </a:r>
          </a:p>
          <a:p>
            <a:r>
              <a:rPr lang="en-US" altLang="zh-TW" dirty="0" smtClean="0"/>
              <a:t>Convert ‘A’ to ‘10’</a:t>
            </a:r>
          </a:p>
          <a:p>
            <a:r>
              <a:rPr lang="en-US" altLang="zh-TW" dirty="0" smtClean="0"/>
              <a:t>New ID: 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en-US" altLang="zh-TW" dirty="0" smtClean="0">
                <a:solidFill>
                  <a:srgbClr val="002060"/>
                </a:solidFill>
              </a:rPr>
              <a:t>123456789</a:t>
            </a:r>
          </a:p>
          <a:p>
            <a:r>
              <a:rPr lang="en-US" altLang="zh-TW" dirty="0" smtClean="0"/>
              <a:t>Apply the weight: </a:t>
            </a:r>
            <a:r>
              <a:rPr lang="en-US" altLang="zh-TW" dirty="0">
                <a:sym typeface="Wingdings" panose="05000000000000000000" pitchFamily="2" charset="2"/>
              </a:rPr>
              <a:t>[1, 9, 8, 7, 6, 5, 4, 3, 2, 1, 1</a:t>
            </a:r>
            <a:r>
              <a:rPr lang="en-US" altLang="zh-TW" dirty="0" smtClean="0">
                <a:sym typeface="Wingdings" panose="05000000000000000000" pitchFamily="2" charset="2"/>
              </a:rPr>
              <a:t>]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 1*1 + 0*9 + 1*8 + 2*7 + 3*6 + 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     4*5 + 5*4 + 6*3 + 7*2 + 8*1 + 9*1 = 130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130 / 10 = 13, remainder = 0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 Valid ID.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Mapping the first letter to a two-digit number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idstr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"A123456789"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code1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ord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idstr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cmap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[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10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11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12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13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14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15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16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17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\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34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18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19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20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21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22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35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23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24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\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25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26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27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28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29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32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30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31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33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num1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cmap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[code1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65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newid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(num1)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idstr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:]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kern="0" spc="15" dirty="0" err="1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newid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newid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0" spc="15" dirty="0" err="1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newid</a:t>
            </a: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 10123456789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Validation Process in Python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cmap</a:t>
            </a:r>
            <a:r>
              <a:rPr lang="en-US" altLang="zh-TW" dirty="0" smtClean="0"/>
              <a:t> is a list that contains 26 elements</a:t>
            </a:r>
          </a:p>
          <a:p>
            <a:r>
              <a:rPr lang="en-US" altLang="zh-TW" dirty="0" smtClean="0"/>
              <a:t>The first element is for letter A, the second element is for letter B, and so on. 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code1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ord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idstr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])</a:t>
            </a:r>
          </a:p>
          <a:p>
            <a:pPr lvl="0">
              <a:buClr>
                <a:srgbClr val="E64823"/>
              </a:buClr>
            </a:pPr>
            <a:r>
              <a:rPr lang="en-US" altLang="zh-TW" dirty="0">
                <a:solidFill>
                  <a:prstClr val="black"/>
                </a:solidFill>
                <a:sym typeface="Wingdings" panose="05000000000000000000" pitchFamily="2" charset="2"/>
              </a:rPr>
              <a:t> code1 is the ASCII code of the first </a:t>
            </a:r>
            <a:r>
              <a:rPr lang="en-US" altLang="zh-TW" dirty="0" smtClean="0">
                <a:solidFill>
                  <a:prstClr val="black"/>
                </a:solidFill>
                <a:sym typeface="Wingdings" panose="05000000000000000000" pitchFamily="2" charset="2"/>
              </a:rPr>
              <a:t>digit</a:t>
            </a:r>
            <a:endParaRPr lang="en-US" altLang="zh-TW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num1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cmap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[code1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65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 num1 is 0 for A, 1 for B, and so on</a:t>
            </a:r>
            <a:endParaRPr lang="en-US" altLang="zh-TW" dirty="0" smtClean="0"/>
          </a:p>
          <a:p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newid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(num1)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idstr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:]</a:t>
            </a:r>
            <a:endParaRPr lang="en-US" altLang="zh-TW" dirty="0" smtClean="0"/>
          </a:p>
          <a:p>
            <a:r>
              <a:rPr lang="en-US" altLang="zh-TW" dirty="0" smtClean="0">
                <a:sym typeface="Wingdings" panose="05000000000000000000" pitchFamily="2" charset="2"/>
              </a:rPr>
              <a:t> Concatenate the two-digit number with the remaining ID.  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Mapping the First Digit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weight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[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9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8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7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checksum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range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11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):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checksum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weight[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*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newid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...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remainder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checksum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10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"checksum="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checksum)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checksum= 130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"remainder="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remainder)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remainder= 0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Compute the Checksum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1812873"/>
            <a:ext cx="6172200" cy="390212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Create a function that return </a:t>
            </a:r>
            <a:r>
              <a:rPr lang="en-US" altLang="zh-TW" dirty="0" smtClean="0">
                <a:solidFill>
                  <a:srgbClr val="002060"/>
                </a:solidFill>
              </a:rPr>
              <a:t>True</a:t>
            </a:r>
            <a:r>
              <a:rPr lang="en-US" altLang="zh-TW" dirty="0" smtClean="0"/>
              <a:t> if the ID is valid, </a:t>
            </a:r>
            <a:br>
              <a:rPr lang="en-US" altLang="zh-TW" dirty="0" smtClean="0"/>
            </a:br>
            <a:r>
              <a:rPr lang="en-US" altLang="zh-TW" dirty="0" smtClean="0"/>
              <a:t>return </a:t>
            </a:r>
            <a:r>
              <a:rPr lang="en-US" altLang="zh-TW" dirty="0" smtClean="0">
                <a:solidFill>
                  <a:srgbClr val="002060"/>
                </a:solidFill>
              </a:rPr>
              <a:t>False</a:t>
            </a:r>
            <a:r>
              <a:rPr lang="en-US" altLang="zh-TW" dirty="0" smtClean="0"/>
              <a:t> otherwise.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verify_twid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"""Verify Taiwan ID Number.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Return True if valid; False otherwise"""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#check length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#check first letter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code1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65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code1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#check the remaining letters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code2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48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code2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5900" y="1171256"/>
            <a:ext cx="6172200" cy="742950"/>
          </a:xfrm>
        </p:spPr>
        <p:txBody>
          <a:bodyPr/>
          <a:lstStyle/>
          <a:p>
            <a:r>
              <a:rPr lang="en-US" altLang="zh-TW" dirty="0" smtClean="0"/>
              <a:t>Putting Everything Together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1" y="1228257"/>
            <a:ext cx="6425159" cy="44867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verify_twid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#... Continue from previous slide 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#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 the second character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code2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49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code2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#convert first English character to two-digit number.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cmap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num1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cmap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idstr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weight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checksum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checksum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checksum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C38CF-8E1A-49A2-A6F6-F5654E34755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String Data </a:t>
            </a:r>
            <a:r>
              <a:rPr lang="en-US" altLang="en-US" dirty="0" smtClean="0"/>
              <a:t>Type (Cont’d.)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str1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str2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ntu</a:t>
            </a: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TW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str2</a:t>
            </a:r>
            <a:r>
              <a:rPr lang="en-US" altLang="zh-TW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US" sz="2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ntu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type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str2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1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1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2100" b="1" dirty="0">
                <a:latin typeface="Times New Roman" pitchFamily="18" charset="0"/>
              </a:rPr>
              <a:t>☼</a:t>
            </a:r>
            <a:endParaRPr lang="en-US" alt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id1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"A123456789"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verify_twid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(id1))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True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verify_twid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"B123456789"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verify_twid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"C999"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verify_twid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"123999"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verify_twid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"Z199999999"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verify_twid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"Z199999990"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True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verify_twid</a:t>
            </a:r>
            <a:r>
              <a:rPr lang="en-US" altLang="zh-TW" dirty="0" smtClean="0"/>
              <a:t>() in Action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Python</a:t>
                </a:r>
                <a:r>
                  <a:rPr lang="zh-TW" altLang="en-US" dirty="0" smtClean="0"/>
                  <a:t>可以講中文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真的嗎</a:t>
                </a:r>
                <a:r>
                  <a:rPr lang="en-US" altLang="zh-TW" dirty="0" smtClean="0"/>
                  <a:t>?</a:t>
                </a:r>
              </a:p>
              <a:p>
                <a:pPr lvl="1"/>
                <a:r>
                  <a:rPr lang="zh-TW" altLang="en-US" dirty="0" smtClean="0"/>
                  <a:t>真的</a:t>
                </a:r>
                <a:r>
                  <a:rPr lang="en-US" altLang="zh-TW" dirty="0" smtClean="0"/>
                  <a:t>!</a:t>
                </a:r>
              </a:p>
              <a:p>
                <a:r>
                  <a:rPr lang="en-US" altLang="zh-TW" dirty="0" smtClean="0"/>
                  <a:t>When the computer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systems started to become popular in the 1960s, most systems used ASCII encoding. </a:t>
                </a:r>
              </a:p>
              <a:p>
                <a:r>
                  <a:rPr lang="en-US" altLang="zh-TW" dirty="0" smtClean="0"/>
                  <a:t>ASCII, however, cannot handle eastern languages</a:t>
                </a:r>
              </a:p>
              <a:p>
                <a:pPr lvl="1"/>
                <a:r>
                  <a:rPr lang="zh-TW" altLang="en-US" dirty="0" smtClean="0"/>
                  <a:t>中文、日文、韓文等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Why? A character is 8 bit long, can encode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−1=255</m:t>
                    </m:r>
                  </m:oMath>
                </a14:m>
                <a:r>
                  <a:rPr lang="en-US" altLang="zh-TW" dirty="0" smtClean="0"/>
                  <a:t> unique characters</a:t>
                </a:r>
              </a:p>
              <a:p>
                <a:pPr lvl="1"/>
                <a:r>
                  <a:rPr lang="zh-TW" altLang="en-US" dirty="0" smtClean="0"/>
                  <a:t>但繁體中文常用字有</a:t>
                </a:r>
                <a:r>
                  <a:rPr lang="en-US" altLang="zh-TW" dirty="0" smtClean="0"/>
                  <a:t>3,000</a:t>
                </a:r>
                <a:r>
                  <a:rPr lang="zh-TW" altLang="en-US" dirty="0" smtClean="0"/>
                  <a:t>以上</a:t>
                </a:r>
                <a:r>
                  <a:rPr lang="en-US" altLang="zh-TW" dirty="0" smtClean="0"/>
                  <a:t>!</a:t>
                </a:r>
              </a:p>
              <a:p>
                <a:pPr lvl="1"/>
                <a:r>
                  <a:rPr lang="zh-TW" altLang="en-US" dirty="0" smtClean="0"/>
                  <a:t>那怎麼</a:t>
                </a:r>
                <a:r>
                  <a:rPr lang="zh-TW" altLang="en-US" dirty="0"/>
                  <a:t>辦</a:t>
                </a:r>
                <a:r>
                  <a:rPr lang="en-US" altLang="zh-TW" dirty="0" smtClean="0"/>
                  <a:t>?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 How about use 2 characters to encode a Chinese character?</a:t>
                </a:r>
              </a:p>
              <a:p>
                <a:pPr lvl="2"/>
                <a:r>
                  <a:rPr lang="en-US" altLang="zh-TW" dirty="0" smtClean="0">
                    <a:sym typeface="Wingdings" panose="05000000000000000000" pitchFamily="2" charset="2"/>
                  </a:rPr>
                  <a:t>This will allow as to 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16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−1=65535</m:t>
                    </m:r>
                  </m:oMath>
                </a14:m>
                <a:r>
                  <a:rPr lang="en-US" altLang="zh-TW" dirty="0" smtClean="0"/>
                  <a:t> characters.</a:t>
                </a:r>
              </a:p>
              <a:p>
                <a:pPr lvl="2"/>
                <a:r>
                  <a:rPr lang="en-US" altLang="zh-TW" dirty="0" smtClean="0"/>
                  <a:t>Enough? I guess! </a:t>
                </a:r>
                <a:r>
                  <a:rPr lang="en-US" altLang="zh-TW" b="1" dirty="0">
                    <a:latin typeface="Times New Roman" pitchFamily="18" charset="0"/>
                  </a:rPr>
                  <a:t>☼</a:t>
                </a:r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" t="-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我要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講中文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Double-byte (2 bytes = 16 bits) character sounds good.</a:t>
            </a:r>
          </a:p>
          <a:p>
            <a:r>
              <a:rPr lang="en-US" dirty="0" smtClean="0"/>
              <a:t>But there are a few complications.</a:t>
            </a:r>
          </a:p>
          <a:p>
            <a:pPr lvl="1"/>
            <a:r>
              <a:rPr lang="zh-TW" altLang="en-US" dirty="0" smtClean="0"/>
              <a:t>各家電腦廠商 </a:t>
            </a:r>
            <a:r>
              <a:rPr lang="en-US" altLang="zh-TW" dirty="0" smtClean="0"/>
              <a:t>(</a:t>
            </a:r>
            <a:r>
              <a:rPr lang="zh-TW" altLang="en-US" dirty="0" smtClean="0"/>
              <a:t>香港、台灣</a:t>
            </a:r>
            <a:r>
              <a:rPr lang="en-US" altLang="zh-TW" dirty="0" smtClean="0"/>
              <a:t>)</a:t>
            </a:r>
            <a:r>
              <a:rPr lang="zh-TW" altLang="en-US" dirty="0" smtClean="0"/>
              <a:t>各自有自家的編碼法，以至於檔案無法互相流通。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大陸用</a:t>
            </a:r>
            <a:r>
              <a:rPr lang="zh-TW" altLang="en-US" dirty="0"/>
              <a:t>簡</a:t>
            </a:r>
            <a:r>
              <a:rPr lang="zh-TW" altLang="en-US" dirty="0" smtClean="0"/>
              <a:t>體中文耶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但是早期他們在鐵幕裡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日本有漢字，跟我們繁體中文有點像，又不是很一樣。</a:t>
            </a:r>
            <a:endParaRPr lang="en-US" altLang="zh-TW" dirty="0" smtClean="0"/>
          </a:p>
          <a:p>
            <a:r>
              <a:rPr lang="en-US" altLang="zh-TW" dirty="0"/>
              <a:t>1983</a:t>
            </a:r>
            <a:r>
              <a:rPr lang="zh-TW" altLang="en-US" dirty="0" smtClean="0"/>
              <a:t>年資</a:t>
            </a:r>
            <a:r>
              <a:rPr lang="zh-TW" altLang="en-US" dirty="0"/>
              <a:t>訊工業策進會為五大中文套裝軟體所設</a:t>
            </a:r>
            <a:r>
              <a:rPr lang="zh-TW" altLang="en-US" dirty="0" smtClean="0"/>
              <a:t>計中</a:t>
            </a:r>
            <a:r>
              <a:rPr lang="zh-TW" altLang="en-US" dirty="0"/>
              <a:t>文共通內</a:t>
            </a:r>
            <a:r>
              <a:rPr lang="zh-TW" altLang="en-US" dirty="0" smtClean="0"/>
              <a:t>碼，稱為</a:t>
            </a:r>
            <a:r>
              <a:rPr lang="en-US" altLang="zh-TW" dirty="0" smtClean="0"/>
              <a:t>Big-5 (</a:t>
            </a:r>
            <a:r>
              <a:rPr lang="zh-TW" altLang="en-US" dirty="0"/>
              <a:t>大五</a:t>
            </a:r>
            <a:r>
              <a:rPr lang="zh-TW" altLang="en-US" dirty="0" smtClean="0"/>
              <a:t>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使用大五碼的軟體在市場上打下一片天地，</a:t>
            </a:r>
            <a:r>
              <a:rPr lang="en-US" altLang="zh-TW" dirty="0" smtClean="0"/>
              <a:t>Big5</a:t>
            </a:r>
            <a:r>
              <a:rPr lang="zh-TW" altLang="en-US" dirty="0" smtClean="0"/>
              <a:t>也成為中文編碼的業界標準。</a:t>
            </a:r>
            <a:endParaRPr lang="en-US" altLang="zh-TW" dirty="0" smtClean="0"/>
          </a:p>
          <a:p>
            <a:r>
              <a:rPr lang="en-US" altLang="zh-TW" dirty="0" smtClean="0"/>
              <a:t>Big5</a:t>
            </a:r>
            <a:r>
              <a:rPr lang="zh-TW" altLang="en-US" dirty="0" smtClean="0"/>
              <a:t>為中文世界</a:t>
            </a:r>
            <a:r>
              <a:rPr lang="en-US" altLang="zh-TW" dirty="0" smtClean="0"/>
              <a:t>(</a:t>
            </a:r>
            <a:r>
              <a:rPr lang="zh-TW" altLang="en-US" dirty="0" smtClean="0"/>
              <a:t>台灣、香港</a:t>
            </a:r>
            <a:r>
              <a:rPr lang="en-US" altLang="zh-TW" dirty="0" smtClean="0"/>
              <a:t>)</a:t>
            </a:r>
            <a:r>
              <a:rPr lang="zh-TW" altLang="en-US" dirty="0" smtClean="0"/>
              <a:t>第一個廣為接受的編碼標準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大陸則使用</a:t>
            </a:r>
            <a:r>
              <a:rPr lang="en-US" altLang="zh-TW" dirty="0" smtClean="0"/>
              <a:t>GB2312 </a:t>
            </a:r>
            <a:r>
              <a:rPr lang="en-US" altLang="zh-TW" b="1" dirty="0">
                <a:latin typeface="Times New Roman" pitchFamily="18" charset="0"/>
              </a:rPr>
              <a:t>☼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</a:t>
            </a:r>
            <a:r>
              <a:rPr lang="en-US" altLang="zh-TW" dirty="0"/>
              <a:t>Python</a:t>
            </a:r>
            <a:r>
              <a:rPr lang="zh-TW" altLang="en-US" dirty="0"/>
              <a:t>講中文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只說英文這件事在世界各地都是個問題。</a:t>
            </a:r>
            <a:endParaRPr lang="en-US" altLang="zh-TW" dirty="0" smtClean="0"/>
          </a:p>
          <a:p>
            <a:r>
              <a:rPr lang="en-US" dirty="0" smtClean="0"/>
              <a:t>Unicode (</a:t>
            </a:r>
            <a:r>
              <a:rPr lang="zh-TW" altLang="en-US" dirty="0" smtClean="0"/>
              <a:t>一個非營利組織</a:t>
            </a:r>
            <a:r>
              <a:rPr lang="en-US" altLang="zh-TW" dirty="0" smtClean="0"/>
              <a:t>)</a:t>
            </a:r>
            <a:r>
              <a:rPr lang="zh-TW" altLang="en-US" dirty="0" smtClean="0"/>
              <a:t> 為了解決這個問題，開始發展世界統一的文字編碼。</a:t>
            </a:r>
            <a:endParaRPr lang="en-US" altLang="zh-TW" dirty="0" smtClean="0"/>
          </a:p>
          <a:p>
            <a:r>
              <a:rPr lang="en-US" altLang="zh-TW" dirty="0" smtClean="0"/>
              <a:t>1992</a:t>
            </a:r>
            <a:r>
              <a:rPr lang="zh-TW" altLang="en-US" dirty="0" smtClean="0"/>
              <a:t>年六月收錄</a:t>
            </a:r>
            <a:r>
              <a:rPr lang="en-US" altLang="zh-TW" dirty="0" smtClean="0"/>
              <a:t>20,902</a:t>
            </a:r>
            <a:r>
              <a:rPr lang="zh-TW" altLang="en-US" dirty="0" smtClean="0"/>
              <a:t>中日韓文字。</a:t>
            </a:r>
            <a:endParaRPr lang="en-US" altLang="zh-TW" dirty="0" smtClean="0"/>
          </a:p>
          <a:p>
            <a:r>
              <a:rPr lang="zh-TW" altLang="en-US" dirty="0"/>
              <a:t>目</a:t>
            </a:r>
            <a:r>
              <a:rPr lang="zh-TW" altLang="en-US" dirty="0" smtClean="0"/>
              <a:t>前大部分的作業系統支援</a:t>
            </a:r>
            <a:r>
              <a:rPr lang="en-US" altLang="zh-TW" dirty="0" smtClean="0"/>
              <a:t>Unicode</a:t>
            </a:r>
          </a:p>
          <a:p>
            <a:pPr lvl="1"/>
            <a:r>
              <a:rPr lang="en-US" dirty="0" smtClean="0"/>
              <a:t>Windows, Linux, Mac, </a:t>
            </a:r>
            <a:r>
              <a:rPr lang="en-US" dirty="0" err="1" smtClean="0"/>
              <a:t>Andriod</a:t>
            </a:r>
            <a:r>
              <a:rPr lang="en-US" dirty="0" smtClean="0"/>
              <a:t>, iPhone, etc.</a:t>
            </a:r>
          </a:p>
          <a:p>
            <a:r>
              <a:rPr lang="zh-TW" altLang="en-US" dirty="0"/>
              <a:t>常</a:t>
            </a:r>
            <a:r>
              <a:rPr lang="zh-TW" altLang="en-US" dirty="0" smtClean="0"/>
              <a:t>見的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編碼方式有兩種</a:t>
            </a:r>
            <a:endParaRPr lang="en-US" altLang="zh-TW" dirty="0" smtClean="0"/>
          </a:p>
          <a:p>
            <a:pPr lvl="1"/>
            <a:r>
              <a:rPr lang="en-US" dirty="0" smtClean="0"/>
              <a:t>UTF-8</a:t>
            </a:r>
            <a:r>
              <a:rPr lang="zh-TW" altLang="en-US" dirty="0" smtClean="0"/>
              <a:t> </a:t>
            </a:r>
            <a:r>
              <a:rPr lang="en-US" altLang="zh-TW" dirty="0" smtClean="0"/>
              <a:t>(Linux</a:t>
            </a:r>
            <a:r>
              <a:rPr lang="zh-TW" altLang="en-US" dirty="0" smtClean="0"/>
              <a:t>預設</a:t>
            </a:r>
            <a:r>
              <a:rPr lang="en-US" altLang="zh-TW" dirty="0" smtClean="0"/>
              <a:t>): one, two, or three bytes </a:t>
            </a:r>
            <a:br>
              <a:rPr lang="en-US" altLang="zh-TW" dirty="0" smtClean="0"/>
            </a:br>
            <a:r>
              <a:rPr lang="en-US" altLang="zh-TW" dirty="0" smtClean="0"/>
              <a:t>for a character.</a:t>
            </a:r>
            <a:endParaRPr lang="en-US" dirty="0" smtClean="0"/>
          </a:p>
          <a:p>
            <a:pPr lvl="1"/>
            <a:r>
              <a:rPr lang="en-US" dirty="0"/>
              <a:t>UTF-16 (Microsoft </a:t>
            </a:r>
            <a:r>
              <a:rPr lang="en-US" dirty="0" smtClean="0"/>
              <a:t>Windows</a:t>
            </a:r>
            <a:r>
              <a:rPr lang="zh-TW" altLang="en-US" dirty="0" smtClean="0"/>
              <a:t>預設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 or two bytes for a character.</a:t>
            </a:r>
          </a:p>
          <a:p>
            <a:r>
              <a:rPr lang="en-US" dirty="0" smtClean="0"/>
              <a:t>You should use UTF-8 in most cases. </a:t>
            </a:r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我要</a:t>
            </a:r>
            <a:r>
              <a:rPr lang="en-US" altLang="zh-TW" dirty="0"/>
              <a:t>Python</a:t>
            </a:r>
            <a:r>
              <a:rPr lang="zh-TW" altLang="en-US" dirty="0"/>
              <a:t>講中文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grpSp>
        <p:nvGrpSpPr>
          <p:cNvPr id="7" name="群組 6"/>
          <p:cNvGrpSpPr/>
          <p:nvPr/>
        </p:nvGrpSpPr>
        <p:grpSpPr>
          <a:xfrm>
            <a:off x="6729667" y="2738604"/>
            <a:ext cx="1731041" cy="1439695"/>
            <a:chOff x="6729667" y="2738604"/>
            <a:chExt cx="1731041" cy="1439695"/>
          </a:xfrm>
        </p:grpSpPr>
        <p:pic>
          <p:nvPicPr>
            <p:cNvPr id="1026" name="Picture 2" descr="https://upload.wikimedia.org/wikipedia/commons/thumb/a/ab/Unicode_logo.svg/200px-Unicode_logo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9667" y="2738604"/>
              <a:ext cx="1428750" cy="1439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圖片 8">
              <a:hlinkClick r:id="rId4"/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193" y="4006876"/>
              <a:ext cx="199515" cy="171422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string support Unicode.</a:t>
            </a:r>
          </a:p>
          <a:p>
            <a:r>
              <a:rPr lang="en-US" dirty="0" smtClean="0"/>
              <a:t>How to use Unicode (Chinese characters) in your Python scripts. </a:t>
            </a:r>
          </a:p>
          <a:p>
            <a:r>
              <a:rPr lang="zh-TW" altLang="en-US" dirty="0" smtClean="0"/>
              <a:t>心法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要告訴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你的程式是什麼編碼</a:t>
            </a:r>
            <a:endParaRPr lang="en-US" altLang="zh-TW" dirty="0" smtClean="0"/>
          </a:p>
          <a:p>
            <a:pPr lvl="1"/>
            <a:r>
              <a:rPr lang="en-US" dirty="0"/>
              <a:t># -*- coding: utf8 </a:t>
            </a:r>
            <a:r>
              <a:rPr lang="en-US" dirty="0" smtClean="0"/>
              <a:t>-*-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放在第一行，指定</a:t>
            </a:r>
            <a:r>
              <a:rPr lang="en-US" altLang="zh-TW" dirty="0" smtClean="0"/>
              <a:t>UTF8</a:t>
            </a:r>
            <a:r>
              <a:rPr lang="zh-TW" altLang="en-US" dirty="0" smtClean="0"/>
              <a:t>編碼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或是</a:t>
            </a:r>
            <a:endParaRPr lang="en-US" altLang="zh-TW" dirty="0" smtClean="0"/>
          </a:p>
          <a:p>
            <a:pPr lvl="1"/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/bin/python</a:t>
            </a:r>
          </a:p>
          <a:p>
            <a:pPr lvl="1"/>
            <a:r>
              <a:rPr lang="en-US" dirty="0"/>
              <a:t># -*- coding: utf8 </a:t>
            </a:r>
            <a:r>
              <a:rPr lang="en-US" dirty="0" smtClean="0"/>
              <a:t>-*-</a:t>
            </a:r>
          </a:p>
          <a:p>
            <a:pPr lvl="1"/>
            <a:r>
              <a:rPr lang="en-US" altLang="zh-TW" dirty="0"/>
              <a:t>(</a:t>
            </a:r>
            <a:r>
              <a:rPr lang="zh-TW" altLang="en-US" dirty="0"/>
              <a:t>放</a:t>
            </a:r>
            <a:r>
              <a:rPr lang="zh-TW" altLang="en-US" dirty="0" smtClean="0"/>
              <a:t>在第二行</a:t>
            </a:r>
            <a:r>
              <a:rPr lang="en-US" altLang="zh-TW" dirty="0" smtClean="0"/>
              <a:t>) </a:t>
            </a:r>
            <a:br>
              <a:rPr lang="en-US" altLang="zh-TW" dirty="0" smtClean="0"/>
            </a:b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Speaks Unicode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Notepad++: Settings </a:t>
            </a:r>
            <a:r>
              <a:rPr lang="en-US" altLang="zh-TW" dirty="0" smtClean="0">
                <a:sym typeface="Wingdings" panose="05000000000000000000" pitchFamily="2" charset="2"/>
              </a:rPr>
              <a:t> Preferences  New Document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Select UTF-8, and check “Apply to opened ANSI files”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Make Sure Your Text Editor Use UTF-8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3602174"/>
            <a:ext cx="5486400" cy="2398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93" y="3098834"/>
            <a:ext cx="1335881" cy="15001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58100" y="3463675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10" name="圖片 9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99" y="5673942"/>
            <a:ext cx="525708" cy="183933"/>
          </a:xfrm>
          <a:prstGeom prst="rect">
            <a:avLst/>
          </a:prstGeom>
        </p:spPr>
      </p:pic>
      <p:pic>
        <p:nvPicPr>
          <p:cNvPr id="11" name="圖片 1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11" y="4628844"/>
            <a:ext cx="525708" cy="18393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Try the following simple python script.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# -*- coding: utf8 -*-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jf金萱鮮摘" panose="020B08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jf金萱鮮摘" panose="020B08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msg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u'</a:t>
            </a:r>
            <a:r>
              <a:rPr lang="zh-TW" alt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中文測試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'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jf金萱鮮摘" panose="020B08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jf金萱鮮摘" panose="020B0800000000000000" pitchFamily="34" charset="-120"/>
              <a:cs typeface="Consolas" panose="020B0609020204030204" pitchFamily="49" charset="0"/>
            </a:endParaRPr>
          </a:p>
          <a:p>
            <a:r>
              <a:rPr lang="en-US" dirty="0" smtClean="0">
                <a:ea typeface="jf金萱鮮摘" panose="020B0800000000000000" pitchFamily="34" charset="-120"/>
                <a:cs typeface="Consolas" panose="020B0609020204030204" pitchFamily="49" charset="0"/>
              </a:rPr>
              <a:t>If you see error message like this, you need to fix the encoding of your file: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  <a:ea typeface="jf金萱鮮摘" panose="020B0800000000000000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Traceback</a:t>
            </a:r>
            <a:r>
              <a:rPr lang="en-US" sz="1500" dirty="0"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  File "&lt;</a:t>
            </a:r>
            <a:r>
              <a:rPr lang="en-US" sz="1500" dirty="0" err="1"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stdin</a:t>
            </a:r>
            <a:r>
              <a:rPr lang="en-US" sz="1500" dirty="0"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  File "testcmsg1.py", line 2</a:t>
            </a:r>
          </a:p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SyntaxError</a:t>
            </a:r>
            <a:r>
              <a:rPr lang="en-US" sz="1500" dirty="0"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: 'utf8' codec can't decode byte 0xa4 in position 0: invalid start byte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中文訊息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03591" y="4888505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0" y="2057400"/>
            <a:ext cx="4383750" cy="3657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如果你的檔案不是</a:t>
            </a:r>
            <a:r>
              <a:rPr lang="en-US" altLang="zh-TW" dirty="0" smtClean="0"/>
              <a:t>UTF-8</a:t>
            </a:r>
            <a:r>
              <a:rPr lang="zh-TW" altLang="en-US" dirty="0" smtClean="0"/>
              <a:t>編碼</a:t>
            </a:r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If you are using Notepad++, </a:t>
            </a:r>
            <a:r>
              <a:rPr lang="en-US" altLang="zh-TW" dirty="0" err="1" smtClean="0"/>
              <a:t>goto</a:t>
            </a:r>
            <a:r>
              <a:rPr lang="en-US" altLang="zh-TW" dirty="0" smtClean="0"/>
              <a:t> “Encoding” </a:t>
            </a:r>
            <a:r>
              <a:rPr lang="en-US" altLang="zh-TW" dirty="0" smtClean="0">
                <a:sym typeface="Wingdings" panose="05000000000000000000" pitchFamily="2" charset="2"/>
              </a:rPr>
              <a:t> “Convert to UTF-8”  save the file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Try again! You will see: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中</a:t>
            </a:r>
            <a:r>
              <a:rPr lang="zh-TW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文測</a:t>
            </a:r>
            <a:r>
              <a:rPr lang="zh-TW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試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dirty="0" smtClean="0">
              <a:cs typeface="Consolas" panose="020B0609020204030204" pitchFamily="49" charset="0"/>
            </a:endParaRPr>
          </a:p>
          <a:p>
            <a:r>
              <a:rPr lang="en-US" altLang="zh-TW" dirty="0" smtClean="0">
                <a:cs typeface="Consolas" panose="020B0609020204030204" pitchFamily="49" charset="0"/>
              </a:rPr>
              <a:t>Need to be very careful about your Chinese encoding   </a:t>
            </a: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dirty="0" smtClean="0"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中文訊息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84286" b="68100"/>
          <a:stretch/>
        </p:blipFill>
        <p:spPr>
          <a:xfrm>
            <a:off x="5780315" y="1628775"/>
            <a:ext cx="2155372" cy="246113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pic>
        <p:nvPicPr>
          <p:cNvPr id="8" name="圖片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978" y="4181626"/>
            <a:ext cx="525708" cy="1839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6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msg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u'</a:t>
            </a:r>
            <a:r>
              <a:rPr lang="zh-TW" alt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中文測試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jf金萱鮮摘" panose="020B0800000000000000" pitchFamily="34" charset="-120"/>
                <a:cs typeface="Consolas" panose="020B0609020204030204" pitchFamily="49" charset="0"/>
              </a:rPr>
              <a:t>'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jf金萱鮮摘" panose="020B0800000000000000" pitchFamily="34" charset="-120"/>
              <a:cs typeface="Consolas" panose="020B0609020204030204" pitchFamily="49" charset="0"/>
            </a:endParaRPr>
          </a:p>
          <a:p>
            <a:r>
              <a:rPr lang="zh-TW" altLang="en-US" dirty="0" smtClean="0"/>
              <a:t>字串前面加</a:t>
            </a:r>
            <a:r>
              <a:rPr lang="en-US" altLang="zh-TW" dirty="0" smtClean="0"/>
              <a:t>u</a:t>
            </a:r>
            <a:r>
              <a:rPr lang="zh-TW" altLang="en-US" dirty="0" smtClean="0"/>
              <a:t>表示這個是個</a:t>
            </a:r>
            <a:r>
              <a:rPr lang="en-US" altLang="zh-TW" dirty="0"/>
              <a:t>Unicode</a:t>
            </a:r>
            <a:r>
              <a:rPr lang="zh-TW" altLang="en-US" dirty="0" smtClean="0"/>
              <a:t>字串。叫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用適當的解碼方式轉換成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 Ver. 3.X </a:t>
            </a:r>
            <a:r>
              <a:rPr lang="zh-TW" altLang="en-US" dirty="0" smtClean="0"/>
              <a:t>可以不用加</a:t>
            </a:r>
            <a:r>
              <a:rPr lang="en-US" altLang="zh-TW" dirty="0" smtClean="0"/>
              <a:t>u</a:t>
            </a:r>
            <a:r>
              <a:rPr lang="zh-TW" altLang="en-US" dirty="0" smtClean="0"/>
              <a:t>。但</a:t>
            </a:r>
            <a:r>
              <a:rPr lang="en-US" altLang="zh-TW" dirty="0" smtClean="0"/>
              <a:t>Python Ver. 2.X</a:t>
            </a:r>
            <a:r>
              <a:rPr lang="zh-TW" altLang="en-US" dirty="0" smtClean="0"/>
              <a:t>如果沒加，則需要後續作</a:t>
            </a:r>
            <a:r>
              <a:rPr lang="en-US" altLang="zh-TW" dirty="0" smtClean="0"/>
              <a:t>encoding</a:t>
            </a:r>
            <a:r>
              <a:rPr lang="zh-TW" altLang="en-US" dirty="0" smtClean="0"/>
              <a:t>處理。</a:t>
            </a:r>
            <a:endParaRPr lang="en-US" altLang="zh-TW" dirty="0" smtClean="0"/>
          </a:p>
          <a:p>
            <a:r>
              <a:rPr lang="zh-TW" altLang="en-US" dirty="0" smtClean="0"/>
              <a:t>看看這個例子</a:t>
            </a:r>
            <a:r>
              <a:rPr lang="en-US" altLang="zh-TW" dirty="0" smtClean="0"/>
              <a:t>:</a:t>
            </a: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-*- coding: utf8 -*-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u'</a:t>
            </a:r>
            <a:r>
              <a:rPr lang="zh-TW" alt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中文測試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)="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中文測試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"msg2="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msg2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(msg2)="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中文訊息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0348" y="3886201"/>
            <a:ext cx="21353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/>
              <a:t>Output:</a:t>
            </a:r>
            <a:endParaRPr lang="en-US" sz="1500" dirty="0"/>
          </a:p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zh-TW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中文測試</a:t>
            </a:r>
          </a:p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)= 4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msg2= </a:t>
            </a:r>
            <a:r>
              <a:rPr lang="zh-TW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中文測試</a:t>
            </a:r>
          </a:p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(msg2)= 4</a:t>
            </a:r>
            <a:r>
              <a:rPr lang="zh-TW" alt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500" b="1" dirty="0">
                <a:latin typeface="Times New Roman" pitchFamily="18" charset="0"/>
              </a:rPr>
              <a:t>☼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5901" y="2057400"/>
            <a:ext cx="299761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are look at the internal encoding of characters</a:t>
            </a:r>
          </a:p>
          <a:p>
            <a:endParaRPr lang="en-US" dirty="0" smtClean="0"/>
          </a:p>
          <a:p>
            <a:pPr marL="0" indent="0"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100" b="1" kern="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2100" kern="0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chr</a:t>
            </a:r>
            <a:r>
              <a:rPr lang="en-US" altLang="zh-TW" sz="2100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2100" kern="0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65</a:t>
            </a:r>
            <a:r>
              <a:rPr lang="en-US" altLang="zh-TW" sz="2100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100" kern="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'A'</a:t>
            </a:r>
            <a:endParaRPr lang="zh-TW" altLang="zh-TW" sz="3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100" b="1" kern="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2100" kern="0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ord</a:t>
            </a:r>
            <a:r>
              <a:rPr lang="en-US" altLang="zh-TW" sz="2100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2100" kern="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'A'</a:t>
            </a:r>
            <a:r>
              <a:rPr lang="en-US" altLang="zh-TW" sz="2100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100" kern="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65</a:t>
            </a:r>
            <a:endParaRPr lang="zh-TW" altLang="zh-TW" sz="3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100" b="1" kern="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2100" kern="0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ord</a:t>
            </a:r>
            <a:r>
              <a:rPr lang="en-US" altLang="zh-TW" sz="2100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2100" kern="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2100" kern="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鴨</a:t>
            </a:r>
            <a:r>
              <a:rPr lang="en-US" altLang="zh-TW" sz="2100" kern="0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2100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100" kern="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40232</a:t>
            </a:r>
            <a:endParaRPr lang="zh-TW" altLang="zh-TW" sz="3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100" b="1" kern="0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2100" kern="0" dirty="0" err="1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chr</a:t>
            </a:r>
            <a:r>
              <a:rPr lang="en-US" altLang="zh-TW" sz="2100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2100" kern="0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40232</a:t>
            </a:r>
            <a:r>
              <a:rPr lang="en-US" altLang="zh-TW" sz="2100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3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2100" kern="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2100" kern="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鴨</a:t>
            </a:r>
            <a:r>
              <a:rPr lang="en-US" altLang="zh-TW" sz="2100" kern="0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endParaRPr lang="zh-TW" altLang="zh-TW" sz="3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chr</a:t>
            </a:r>
            <a:r>
              <a:rPr lang="en-US" dirty="0" smtClean="0"/>
              <a:t> and </a:t>
            </a:r>
            <a:r>
              <a:rPr lang="en-US" dirty="0" err="1" smtClean="0"/>
              <a:t>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7896" y="2949316"/>
            <a:ext cx="3953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chi(</a:t>
            </a:r>
            <a:r>
              <a:rPr lang="en-US" dirty="0" err="1"/>
              <a:t>i</a:t>
            </a:r>
            <a:r>
              <a:rPr lang="en-US" dirty="0"/>
              <a:t>) returns the character         with internal encoding </a:t>
            </a:r>
            <a:r>
              <a:rPr lang="en-US" dirty="0" err="1"/>
              <a:t>i</a:t>
            </a: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/>
              <a:t>ord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 returns the internal encoding of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149C-4310-4709-BA44-5DD320FBADA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String Data </a:t>
            </a:r>
            <a:r>
              <a:rPr lang="en-US" altLang="en-US" dirty="0" smtClean="0"/>
              <a:t>Type (Cont’d.)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100" dirty="0"/>
              <a:t>We have encountered the input() function before.</a:t>
            </a:r>
          </a:p>
          <a:p>
            <a:r>
              <a:rPr lang="en-US" altLang="en-US" sz="2100" dirty="0"/>
              <a:t>input() takes user input string and return it to the caller.</a:t>
            </a:r>
          </a:p>
          <a:p>
            <a:endParaRPr lang="en-US" altLang="en-US" sz="2100" dirty="0"/>
          </a:p>
          <a:p>
            <a:endParaRPr lang="en-US" altLang="en-US" sz="2100" dirty="0"/>
          </a:p>
          <a:p>
            <a:endParaRPr lang="en-US" altLang="en-US" sz="21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string is a sequence of characters.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Access the individual characters in a string through </a:t>
            </a:r>
            <a:r>
              <a:rPr lang="en-US" altLang="en-US" i="1" dirty="0"/>
              <a:t>indexing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From left to right.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Starting from 0.</a:t>
            </a:r>
          </a:p>
          <a:p>
            <a:endParaRPr lang="en-US" altLang="en-US" sz="2100" dirty="0"/>
          </a:p>
          <a:p>
            <a:endParaRPr lang="en-US" altLang="en-US" sz="21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500" dirty="0"/>
          </a:p>
          <a:p>
            <a:endParaRPr lang="en-US" altLang="en-US" sz="15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94" y="2930219"/>
            <a:ext cx="5917406" cy="10144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utoUpdateAnimBg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91880" y="2000250"/>
            <a:ext cx="6360242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you want to pass a secret message to you pal but you do not want other people to easily know what the message is. </a:t>
            </a:r>
          </a:p>
          <a:p>
            <a:r>
              <a:rPr lang="en-US" dirty="0" smtClean="0"/>
              <a:t>You can to convert the text into internal encoding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-*- coding: utf8 -*-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晚上七點水源星巴克見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achr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achr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Here is the output: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26202 19978 19971 40670 27700 28304 26143 24052 20811 35211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the internal code of a message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starts with a declaration on the encoding of the program.</a:t>
            </a:r>
          </a:p>
          <a:p>
            <a:r>
              <a:rPr lang="en-US" dirty="0" smtClean="0"/>
              <a:t>The for loop takes a character one time, and pass it to </a:t>
            </a:r>
            <a:r>
              <a:rPr lang="en-US" dirty="0" err="1" smtClean="0"/>
              <a:t>ord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Note the print line: </a:t>
            </a:r>
            <a:br>
              <a:rPr lang="en-US" dirty="0" smtClean="0"/>
            </a:b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achr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highlight>
                  <a:srgbClr val="FFFFFF"/>
                </a:highlight>
                <a:cs typeface="Consolas" panose="020B0609020204030204" pitchFamily="49" charset="0"/>
              </a:rPr>
              <a:t>What is the purpose of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dirty="0" smtClean="0">
                <a:highlight>
                  <a:srgbClr val="FFFFFF"/>
                </a:highlight>
                <a:cs typeface="Consolas" panose="020B0609020204030204" pitchFamily="49" charset="0"/>
              </a:rPr>
              <a:t> ?</a:t>
            </a: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dirty="0">
              <a:highlight>
                <a:srgbClr val="FFFFFF"/>
              </a:highlight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the internal code of a message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7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you pal get this message, he or she wants to know what this is about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26202 19978 19971 40670 27700 28304 26143 24052 20811 35211</a:t>
            </a:r>
          </a:p>
          <a:p>
            <a:r>
              <a:rPr lang="en-US" dirty="0" smtClean="0"/>
              <a:t>Start with a string that contain the code, and split the string by space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'26202 19978 19971 40670 27700 28304 26143 24052 20811 35211'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tmpcode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code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split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'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/>
              <a:t>Now the </a:t>
            </a:r>
            <a:r>
              <a:rPr lang="en-US" dirty="0" err="1" smtClean="0"/>
              <a:t>tmpcode</a:t>
            </a:r>
            <a:r>
              <a:rPr lang="en-US" dirty="0" smtClean="0"/>
              <a:t> contains a list of strings, each a code for a character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tmpcode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['26202', '19978', '19971', '40670', '27700', '28304', '26143', '24052', '20811', '35211</a:t>
            </a:r>
            <a:r>
              <a:rPr lang="en-US" dirty="0" smtClean="0"/>
              <a:t>'] </a:t>
            </a:r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to know what this message is about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retrieve the code of each character using its index: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tmpcode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'26202'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tmpcode</a:t>
            </a:r>
            <a:r>
              <a:rPr lang="en-US" dirty="0"/>
              <a:t>[3]</a:t>
            </a:r>
          </a:p>
          <a:p>
            <a:pPr marL="0" indent="0">
              <a:buNone/>
            </a:pPr>
            <a:r>
              <a:rPr lang="en-US" dirty="0" smtClean="0"/>
              <a:t>'40670</a:t>
            </a:r>
            <a:r>
              <a:rPr lang="en-US" altLang="zh-TW" dirty="0" smtClean="0"/>
              <a:t>'</a:t>
            </a:r>
            <a:endParaRPr lang="en-US" dirty="0" smtClean="0"/>
          </a:p>
          <a:p>
            <a:r>
              <a:rPr lang="en-US" dirty="0" smtClean="0"/>
              <a:t>Note that each element is a string.</a:t>
            </a:r>
          </a:p>
          <a:p>
            <a:r>
              <a:rPr lang="en-US" dirty="0" smtClean="0"/>
              <a:t>We want to use char() to convert the code into message, one character a time.</a:t>
            </a:r>
          </a:p>
          <a:p>
            <a:r>
              <a:rPr lang="en-US" dirty="0" smtClean="0"/>
              <a:t>However, char() takes </a:t>
            </a:r>
            <a:r>
              <a:rPr lang="en-US" dirty="0" err="1" smtClean="0"/>
              <a:t>int</a:t>
            </a:r>
            <a:r>
              <a:rPr lang="en-US" dirty="0" smtClean="0"/>
              <a:t> as input.</a:t>
            </a:r>
          </a:p>
          <a:p>
            <a:r>
              <a:rPr lang="en-US" dirty="0" smtClean="0"/>
              <a:t>We can convert string to </a:t>
            </a:r>
            <a:r>
              <a:rPr lang="en-US" dirty="0" err="1" smtClean="0"/>
              <a:t>int</a:t>
            </a:r>
            <a:r>
              <a:rPr lang="en-US" dirty="0" smtClean="0"/>
              <a:t> by the </a:t>
            </a:r>
            <a:r>
              <a:rPr lang="en-US" dirty="0" err="1" smtClean="0"/>
              <a:t>int</a:t>
            </a:r>
            <a:r>
              <a:rPr lang="en-US" dirty="0" smtClean="0"/>
              <a:t>() function.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tmpcode</a:t>
            </a:r>
            <a:r>
              <a:rPr lang="en-US" dirty="0"/>
              <a:t>[3])</a:t>
            </a:r>
          </a:p>
          <a:p>
            <a:pPr marL="0" indent="0">
              <a:buNone/>
            </a:pPr>
            <a:r>
              <a:rPr lang="en-US" dirty="0" smtClean="0"/>
              <a:t>40670                                           </a:t>
            </a:r>
            <a:r>
              <a:rPr lang="en-US" altLang="zh-TW" b="1" dirty="0">
                <a:latin typeface="Times New Roman" pitchFamily="18" charset="0"/>
              </a:rPr>
              <a:t>☼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to know what this message is about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getting a character, we need to concatenate them together. </a:t>
            </a:r>
          </a:p>
          <a:p>
            <a:r>
              <a:rPr lang="en-US" dirty="0" smtClean="0"/>
              <a:t>So we start with a empty </a:t>
            </a:r>
            <a:r>
              <a:rPr lang="en-US" dirty="0" err="1" smtClean="0"/>
              <a:t>unicode</a:t>
            </a:r>
            <a:r>
              <a:rPr lang="en-US" dirty="0" smtClean="0"/>
              <a:t> string</a:t>
            </a:r>
          </a:p>
          <a:p>
            <a:pPr marL="0" indent="0">
              <a:buNone/>
            </a:pPr>
            <a:r>
              <a:rPr lang="en-US" dirty="0" err="1" smtClean="0"/>
              <a:t>msg</a:t>
            </a:r>
            <a:r>
              <a:rPr lang="en-US" dirty="0" smtClean="0"/>
              <a:t> = ""</a:t>
            </a:r>
          </a:p>
          <a:p>
            <a:r>
              <a:rPr lang="en-US" dirty="0" smtClean="0"/>
              <a:t>Concatenate the first character to </a:t>
            </a:r>
            <a:r>
              <a:rPr lang="en-US" dirty="0" err="1" smtClean="0"/>
              <a:t>msg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msg</a:t>
            </a:r>
            <a:r>
              <a:rPr lang="en-US" dirty="0" smtClean="0"/>
              <a:t> = </a:t>
            </a:r>
            <a:r>
              <a:rPr lang="en-US" dirty="0" err="1" smtClean="0"/>
              <a:t>msg</a:t>
            </a:r>
            <a:r>
              <a:rPr lang="en-US" dirty="0" smtClean="0"/>
              <a:t> +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chr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 smtClean="0">
                <a:highlight>
                  <a:srgbClr val="FFFFFF"/>
                </a:highlight>
              </a:rPr>
              <a:t>tmpcode</a:t>
            </a:r>
            <a:r>
              <a:rPr lang="en-US" dirty="0" smtClean="0">
                <a:highlight>
                  <a:srgbClr val="FFFFFF"/>
                </a:highlight>
              </a:rPr>
              <a:t>[0]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/>
              <a:t>Another way to write this line:</a:t>
            </a:r>
          </a:p>
          <a:p>
            <a:pPr marL="0" indent="0">
              <a:buNone/>
            </a:pP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+=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chr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 smtClean="0">
                <a:highlight>
                  <a:srgbClr val="FFFFFF"/>
                </a:highlight>
              </a:rPr>
              <a:t>tmpcode</a:t>
            </a:r>
            <a:r>
              <a:rPr lang="en-US" dirty="0" smtClean="0">
                <a:highlight>
                  <a:srgbClr val="FFFFFF"/>
                </a:highlight>
              </a:rPr>
              <a:t>[0]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 </a:t>
            </a:r>
            <a:b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/>
            </a:r>
            <a:b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</a:b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to know what this message is about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5963" y="2057400"/>
            <a:ext cx="7234083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Putting everything together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'26202 19978 19971 40670 27700 28304 26143 24052 20811 35211'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tmpcode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code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split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'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acode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tmpcode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acode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altLang="zh-TW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="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msg</a:t>
            </a:r>
            <a:r>
              <a:rPr lang="en-US" altLang="zh-TW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/>
              <a:t>The output is:</a:t>
            </a:r>
          </a:p>
          <a:p>
            <a:pPr marL="0" indent="0">
              <a:buNone/>
            </a:pPr>
            <a:r>
              <a:rPr lang="en-US" altLang="zh-TW" dirty="0" err="1" smtClean="0"/>
              <a:t>msg</a:t>
            </a:r>
            <a:r>
              <a:rPr lang="en-US" altLang="zh-TW" dirty="0" smtClean="0"/>
              <a:t> = </a:t>
            </a:r>
            <a:r>
              <a:rPr lang="zh-TW" altLang="en-US" dirty="0"/>
              <a:t>晚上七點水源星巴克</a:t>
            </a:r>
            <a:r>
              <a:rPr lang="zh-TW" altLang="en-US" dirty="0" smtClean="0"/>
              <a:t>見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want to know what this message is about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capitalize(): Capitalize the first character.</a:t>
            </a:r>
          </a:p>
          <a:p>
            <a:r>
              <a:rPr lang="en-US" altLang="zh-TW" dirty="0" smtClean="0"/>
              <a:t>title(): Capitalize the first character of each word.</a:t>
            </a:r>
          </a:p>
          <a:p>
            <a:r>
              <a:rPr lang="en-US" altLang="zh-TW" dirty="0" smtClean="0"/>
              <a:t>upper(): Convert all characters to uppercase. </a:t>
            </a:r>
          </a:p>
          <a:p>
            <a:r>
              <a:rPr lang="en-US" altLang="zh-TW" dirty="0" smtClean="0"/>
              <a:t>replace(old, new): Replace the </a:t>
            </a:r>
            <a:r>
              <a:rPr lang="en-US" altLang="en-US" dirty="0"/>
              <a:t>occurrences </a:t>
            </a:r>
            <a:r>
              <a:rPr lang="en-US" altLang="en-US" dirty="0" smtClean="0"/>
              <a:t>of </a:t>
            </a:r>
            <a:r>
              <a:rPr lang="en-US" altLang="zh-TW" dirty="0" smtClean="0"/>
              <a:t>old with new.</a:t>
            </a:r>
          </a:p>
          <a:p>
            <a:r>
              <a:rPr lang="en-US" altLang="zh-TW" dirty="0" smtClean="0"/>
              <a:t>Examples: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"athletes could not join the parade"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</a:t>
            </a:r>
            <a:r>
              <a:rPr lang="en-US" altLang="zh-TW" kern="0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capitalize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Athletes could not join the parade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</a:t>
            </a:r>
            <a:r>
              <a:rPr lang="en-US" altLang="zh-TW" kern="0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Athletes Could Not Join The Parade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</a:t>
            </a:r>
            <a:r>
              <a:rPr lang="en-US" altLang="zh-TW" kern="0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upper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ATHLETES COULD NOT JOIN THE PARADE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</a:t>
            </a:r>
            <a:r>
              <a:rPr lang="en-US" altLang="zh-TW" kern="0" spc="15" dirty="0" err="1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replace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"athletes"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"guests"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guests could not join the parade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String Operations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3836" y="1742312"/>
            <a:ext cx="6172200" cy="3657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See Python 3 Document for a list of complete methods. (Section 4.7.1)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docs.python.org/3/library/stdtypes.html#string-methods</a:t>
            </a:r>
            <a:endParaRPr lang="en-US" altLang="zh-TW" dirty="0" smtClean="0"/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i="1" kern="0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#count: Return the number of non-overlapping occurrences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s2 </a:t>
            </a:r>
            <a:r>
              <a:rPr lang="en-US" altLang="zh-TW" sz="13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"media and mania"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(s2</a:t>
            </a:r>
            <a:r>
              <a:rPr lang="en-US" altLang="zh-TW" sz="13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count(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350" kern="0" spc="15" dirty="0" err="1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ia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en-US" altLang="zh-TW" b="1" kern="0" spc="15" dirty="0">
              <a:solidFill>
                <a:srgbClr val="C65D09"/>
              </a:solidFill>
              <a:latin typeface="Consolas" panose="020B06090202040302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85900" y="1142150"/>
            <a:ext cx="6172200" cy="742950"/>
          </a:xfrm>
        </p:spPr>
        <p:txBody>
          <a:bodyPr/>
          <a:lstStyle/>
          <a:p>
            <a:r>
              <a:rPr lang="en-US" altLang="en-US" dirty="0"/>
              <a:t>Common String </a:t>
            </a:r>
            <a:r>
              <a:rPr lang="en-US" altLang="en-US" dirty="0" smtClean="0"/>
              <a:t>Operations (Cont’d.)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896590" y="3360661"/>
            <a:ext cx="42914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i="1" kern="0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#in operation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uletter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"ABCDEFGHIJKLMNOPQRSTUVWXYZ"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'A'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uletter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True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'z'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uletter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'AD'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uletter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'MN'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uletter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True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6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kern="0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#find: Return the lowest index in the string where the given substring is found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s3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"02-33661184"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s3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find(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'-'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2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kern="0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#is numeric characters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s4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"1235"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s4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isnumeric()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True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s5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"1235.2"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s5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isnumeric()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String Operations (Cont’d.)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kern="0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#is upper characters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s6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"HI"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s6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isupper()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True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s7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"Hi"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s7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isupper()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kern="0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#split a string by a given separator string.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s8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"Not a useful tool."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(s8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split(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 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['Not', 'a', 'useful', 'tool.']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49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String Operations (Cont’d.)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21C0-072B-46E8-B374-4D7EE617A4B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String Indexing</a:t>
            </a:r>
            <a:endParaRPr lang="en-US" altLang="en-US" dirty="0"/>
          </a:p>
        </p:txBody>
      </p:sp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2343150" y="2514600"/>
            <a:ext cx="4114800" cy="985838"/>
            <a:chOff x="1008" y="1392"/>
            <a:chExt cx="3456" cy="828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26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139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216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2544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2928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331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369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1104" y="1536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b</a:t>
              </a:r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1488" y="1536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u</a:t>
              </a:r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1920" y="1536"/>
              <a:ext cx="1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l</a:t>
              </a:r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2256" y="1536"/>
              <a:ext cx="1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 err="1"/>
                <a:t>i</a:t>
              </a:r>
              <a:endParaRPr lang="en-US" altLang="en-US" sz="1350" dirty="0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640" y="1536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m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019" y="1522"/>
              <a:ext cx="1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 err="1"/>
                <a:t>i</a:t>
              </a:r>
              <a:endParaRPr lang="en-US" altLang="en-US" sz="1350" dirty="0"/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3419" y="152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a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1008" y="1968"/>
              <a:ext cx="3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350" dirty="0"/>
                <a:t>  0      1          2       3       4        5        6       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1" y="3649267"/>
            <a:ext cx="3750698" cy="19292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77033" y="4985294"/>
            <a:ext cx="3429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1500" dirty="0"/>
              <a:t>Recall the way to invoke a function is </a:t>
            </a:r>
            <a:r>
              <a:rPr lang="en-US" altLang="en-US" sz="1500" dirty="0" err="1"/>
              <a:t>function_name</a:t>
            </a:r>
            <a:r>
              <a:rPr lang="en-US" altLang="en-US" sz="1500" dirty="0">
                <a:solidFill>
                  <a:srgbClr val="FF0000"/>
                </a:solidFill>
              </a:rPr>
              <a:t>() </a:t>
            </a:r>
            <a:br>
              <a:rPr lang="en-US" altLang="en-US" sz="1500" dirty="0">
                <a:solidFill>
                  <a:srgbClr val="FF0000"/>
                </a:solidFill>
              </a:rPr>
            </a:br>
            <a:endParaRPr lang="zh-TW" altLang="en-US" sz="1500" dirty="0"/>
          </a:p>
        </p:txBody>
      </p:sp>
      <p:sp>
        <p:nvSpPr>
          <p:cNvPr id="26" name="Rectangle 25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kern="0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#remove extra spaces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s9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 many </a:t>
            </a:r>
            <a:r>
              <a:rPr lang="en-US" altLang="zh-TW" kern="0" spc="15" dirty="0" err="1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spalce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"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(s9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strip())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many </a:t>
            </a:r>
            <a:r>
              <a:rPr lang="en-US" altLang="zh-TW" kern="0" spc="15" dirty="0" err="1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spalce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i="1" kern="0" spc="15" dirty="0">
                <a:solidFill>
                  <a:srgbClr val="60A0B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#remove given characters.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'www.example.com'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strip(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kern="0" spc="15" dirty="0" err="1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cmowz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.'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'example'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Common String Operations (Cont’d.)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often need to provide output in a specific format.</a:t>
            </a:r>
          </a:p>
          <a:p>
            <a:r>
              <a:rPr lang="en-US" altLang="zh-TW" dirty="0" smtClean="0"/>
              <a:t>Give “pretty print”</a:t>
            </a:r>
          </a:p>
          <a:p>
            <a:r>
              <a:rPr lang="en-US" altLang="zh-TW" dirty="0" smtClean="0"/>
              <a:t>For example, output gasoline price using a specific format ($23.4). </a:t>
            </a:r>
          </a:p>
          <a:p>
            <a:r>
              <a:rPr lang="en-US" altLang="zh-TW" dirty="0" smtClean="0"/>
              <a:t>Output stock price with two decimal places (e.g., 32.12). </a:t>
            </a:r>
          </a:p>
          <a:p>
            <a:r>
              <a:rPr lang="en-US" altLang="zh-TW" dirty="0" smtClean="0"/>
              <a:t>Add extra “0” upfront (e.g. ID: 000325). </a:t>
            </a:r>
          </a:p>
          <a:p>
            <a:r>
              <a:rPr lang="en-US" altLang="zh-TW" dirty="0" smtClean="0"/>
              <a:t>Generating reports following a specific format: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Name: Joe Smith               Phone: 02-12345543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</a:rPr>
              <a:t>First Contact: 2006-12-32     Age: 40</a:t>
            </a: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Formatting Strings</a:t>
            </a:r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0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45A6-D8AE-4B55-B8C8-A28334ECC2D0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Formatting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Consider this example: We have a variable that store the price of a product, and we want to output the price with only two decimal places: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prc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13.87623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"Current price: </a:t>
            </a:r>
            <a:r>
              <a:rPr lang="en-US" altLang="zh-TW" i="1" kern="0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%0.2f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prc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Current price: 13.88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1500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numbers, % means the remainder operation. 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For strings, % is a string formatting operator. </a:t>
            </a:r>
            <a:r>
              <a:rPr lang="en-US" altLang="zh-TW" b="1" dirty="0" smtClean="0">
                <a:latin typeface="Times New Roman" pitchFamily="18" charset="0"/>
              </a:rPr>
              <a:t>☼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uiExpand="1" build="p" autoUpdateAnimBg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48F0-5928-4B56-90AF-25E8D94CA94A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Formatting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formatting specifier has the form:</a:t>
            </a:r>
            <a:br>
              <a:rPr lang="en-US" altLang="en-US" dirty="0"/>
            </a:br>
            <a:r>
              <a:rPr lang="en-US" altLang="en-US" dirty="0"/>
              <a:t>%&lt;width&gt;.&lt;precision&gt;&lt;type-char&gt;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Type-char can be </a:t>
            </a:r>
            <a:r>
              <a:rPr lang="en-US" altLang="en-US" b="1" dirty="0"/>
              <a:t>d</a:t>
            </a:r>
            <a:r>
              <a:rPr lang="en-US" altLang="en-US" dirty="0"/>
              <a:t>ecimal, </a:t>
            </a:r>
            <a:r>
              <a:rPr lang="en-US" altLang="en-US" b="1" dirty="0"/>
              <a:t>f</a:t>
            </a:r>
            <a:r>
              <a:rPr lang="en-US" altLang="en-US" dirty="0"/>
              <a:t>loat, </a:t>
            </a:r>
            <a:r>
              <a:rPr lang="en-US" altLang="en-US" b="1" dirty="0"/>
              <a:t>s</a:t>
            </a:r>
            <a:r>
              <a:rPr lang="en-US" altLang="en-US" dirty="0"/>
              <a:t>tring (decimal is base-10 </a:t>
            </a:r>
            <a:r>
              <a:rPr lang="en-US" altLang="en-US" dirty="0" err="1"/>
              <a:t>ints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&lt;width&gt; and &lt;precision&gt; are optional.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&lt;width&gt; tells us how many spaces to use to display the value. 0 means to use as much space as necessary</a:t>
            </a:r>
            <a:r>
              <a:rPr lang="en-US" altLang="en-US" dirty="0" smtClean="0"/>
              <a:t>. 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prc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13.87623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"Current price: </a:t>
            </a:r>
            <a:r>
              <a:rPr lang="en-US" altLang="zh-TW" i="1" kern="0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%0.2f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prc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Current price: 13.88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0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 autoUpdateAnimBg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187D-3E58-4920-A7C5-0D37A6FB12A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Formatting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100" dirty="0"/>
              <a:t>If the given &lt;width&gt; is not enough, Python will expand the space until the result fits.</a:t>
            </a:r>
          </a:p>
          <a:p>
            <a:r>
              <a:rPr lang="en-US" altLang="en-US" sz="2100" dirty="0"/>
              <a:t>&lt;precision&gt;: number of places to display after the decimal (for floating point numbers only).</a:t>
            </a:r>
          </a:p>
          <a:p>
            <a:endParaRPr lang="en-US" altLang="en-US" sz="2100" dirty="0"/>
          </a:p>
          <a:p>
            <a:r>
              <a:rPr lang="en-US" altLang="en-US" sz="2100" dirty="0"/>
              <a:t>%0.2f: use as much space as necessary and two decimal places to display a floating point number. </a:t>
            </a:r>
            <a:r>
              <a:rPr lang="en-US" altLang="zh-TW" sz="2100" b="1" dirty="0">
                <a:latin typeface="Times New Roman" pitchFamily="18" charset="0"/>
              </a:rPr>
              <a:t>☼</a:t>
            </a:r>
            <a:endParaRPr lang="en-US" altLang="en-US" sz="21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6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E0CF-D9AA-45F4-9BED-69B8B70CCB3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Formatting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939414"/>
            <a:ext cx="6515101" cy="379955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350" i="1" kern="0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%s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同學您好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您借的書已逾期</a:t>
            </a:r>
            <a:r>
              <a:rPr lang="en-US" altLang="zh-TW" sz="1350" i="1" kern="0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%d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天，請盡速歸還。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王大雄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55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王大雄同學您好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您借的書已逾期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55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天，請盡速歸還。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整數：</a:t>
            </a:r>
            <a:r>
              <a:rPr lang="zh-TW" altLang="zh-TW" sz="1350" kern="0" spc="15" dirty="0">
                <a:solidFill>
                  <a:srgbClr val="4070A0"/>
                </a:solidFill>
                <a:latin typeface="Calibri" panose="020F0502020204030204" pitchFamily="34" charset="0"/>
                <a:ea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lang="en-US" altLang="zh-TW" sz="1350" i="1" kern="0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%5d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欄位長度為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5]'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7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整數：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7[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欄位長度為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5]'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整數：</a:t>
            </a:r>
            <a:r>
              <a:rPr lang="zh-TW" altLang="zh-TW" sz="1350" kern="0" spc="15" dirty="0">
                <a:solidFill>
                  <a:srgbClr val="4070A0"/>
                </a:solidFill>
                <a:latin typeface="Calibri" panose="020F0502020204030204" pitchFamily="34" charset="0"/>
                <a:ea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lang="en-US" altLang="zh-TW" sz="1350" i="1" kern="0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%10d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欄位長度為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10]'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99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整數：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99[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欄位長度為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10]'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浮點數：</a:t>
            </a:r>
            <a:r>
              <a:rPr lang="zh-TW" altLang="zh-TW" sz="1350" kern="0" spc="15" dirty="0">
                <a:solidFill>
                  <a:srgbClr val="4070A0"/>
                </a:solidFill>
                <a:latin typeface="Calibri" panose="020F0502020204030204" pitchFamily="34" charset="0"/>
                <a:ea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lang="en-US" altLang="zh-TW" sz="1350" i="1" kern="0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%10.5f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欄位長度為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10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，五位小數點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3.1415926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浮點數：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3.14159[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欄位長度為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10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，五位小數點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浮點數：</a:t>
            </a:r>
            <a:r>
              <a:rPr lang="zh-TW" altLang="zh-TW" sz="1350" kern="0" spc="15" dirty="0">
                <a:solidFill>
                  <a:srgbClr val="4070A0"/>
                </a:solidFill>
                <a:latin typeface="Calibri" panose="020F0502020204030204" pitchFamily="34" charset="0"/>
                <a:ea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lang="en-US" altLang="zh-TW" sz="1350" i="1" kern="0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%0.5f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欄位長度為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，五位小數點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3.1415926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浮點數：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3.14159[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欄位長度為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0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，五位小數點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sz="1350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比較兩個格式：</a:t>
            </a:r>
            <a:r>
              <a:rPr lang="zh-TW" altLang="zh-TW" sz="1350" kern="0" spc="15" dirty="0">
                <a:solidFill>
                  <a:srgbClr val="4070A0"/>
                </a:solidFill>
                <a:latin typeface="Calibri" panose="020F0502020204030204" pitchFamily="34" charset="0"/>
                <a:ea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lang="en-US" altLang="zh-TW" sz="1350" i="1" kern="0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%f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zh-TW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與</a:t>
            </a:r>
            <a:r>
              <a:rPr lang="zh-TW" altLang="zh-TW" sz="1350" kern="0" spc="15" dirty="0">
                <a:solidFill>
                  <a:srgbClr val="4070A0"/>
                </a:solidFill>
                <a:latin typeface="Calibri" panose="020F0502020204030204" pitchFamily="34" charset="0"/>
                <a:ea typeface="Consolas" panose="020B0609020204030204" pitchFamily="49" charset="0"/>
                <a:cs typeface="細明體" panose="02020509000000000000" pitchFamily="49" charset="-120"/>
              </a:rPr>
              <a:t> </a:t>
            </a:r>
            <a:r>
              <a:rPr lang="en-US" altLang="zh-TW" sz="1350" i="1" kern="0" spc="15" dirty="0">
                <a:solidFill>
                  <a:srgbClr val="70A0D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%0.20f</a:t>
            </a:r>
            <a:r>
              <a:rPr lang="en-US" altLang="zh-TW" sz="1350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350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%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3.14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350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3.14</a:t>
            </a:r>
            <a:r>
              <a:rPr lang="en-US" altLang="zh-TW" sz="1350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1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比較兩個格式：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3.140000 </a:t>
            </a:r>
            <a:r>
              <a:rPr lang="zh-TW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與</a:t>
            </a:r>
            <a:r>
              <a:rPr lang="en-US" altLang="zh-TW" sz="1350" kern="0" spc="15" dirty="0">
                <a:solidFill>
                  <a:srgbClr val="888888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3.14000000000000012434' </a:t>
            </a:r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alt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0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3F7C8-A718-463A-AEFD-489B4052AF64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Formatting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100" dirty="0"/>
              <a:t>Output values are right-justified by default (if the width is wider than needed)</a:t>
            </a:r>
          </a:p>
          <a:p>
            <a:r>
              <a:rPr lang="en-US" altLang="en-US" sz="2100" dirty="0"/>
              <a:t>To left-justify use a negative width (e.g., %-10.3f)</a:t>
            </a:r>
          </a:p>
          <a:p>
            <a:r>
              <a:rPr lang="en-US" altLang="en-US" sz="2100" dirty="0"/>
              <a:t>You may see random digits if showing a float with long decimal places. This is caused by internal representation for float. </a:t>
            </a:r>
            <a:br>
              <a:rPr lang="en-US" altLang="en-US" sz="2100" dirty="0"/>
            </a:br>
            <a:r>
              <a:rPr lang="en-US" altLang="zh-TW" sz="2100" b="1" dirty="0">
                <a:latin typeface="Times New Roman" pitchFamily="18" charset="0"/>
              </a:rPr>
              <a:t>☼</a:t>
            </a:r>
            <a:endParaRPr lang="en-US" altLang="en-US" sz="2100" dirty="0"/>
          </a:p>
          <a:p>
            <a:endParaRPr lang="en-US" altLang="en-US" sz="21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7D61-FB0F-4941-8E44-D384F3091AD0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Concatenate Strings and Floats</a:t>
            </a:r>
            <a:endParaRPr lang="en-US" alt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You can use “+” to concatenate strings.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Be very careful if you are concatenate string and other data types (e.g. float). </a:t>
            </a: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3.14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b="1" kern="0" spc="15" dirty="0">
                <a:solidFill>
                  <a:srgbClr val="C65D09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&gt;&gt;&gt; </a:t>
            </a:r>
            <a:r>
              <a:rPr lang="en-US" altLang="zh-TW" b="1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"The value is"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value </a:t>
            </a:r>
            <a:r>
              <a:rPr lang="en-US" altLang="zh-TW" kern="0" spc="15" dirty="0">
                <a:solidFill>
                  <a:srgbClr val="666666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+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kern="0" spc="15" dirty="0">
                <a:solidFill>
                  <a:srgbClr val="4070A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"."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 err="1">
                <a:solidFill>
                  <a:srgbClr val="0044DD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Traceback</a:t>
            </a:r>
            <a:r>
              <a:rPr lang="en-US" altLang="zh-TW" kern="0" spc="15" dirty="0">
                <a:solidFill>
                  <a:srgbClr val="0044DD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(most recent call last):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File </a:t>
            </a:r>
            <a:r>
              <a:rPr lang="en-US" altLang="zh-TW" kern="0" spc="15" dirty="0">
                <a:solidFill>
                  <a:srgbClr val="00702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"&lt;input&gt;"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line </a:t>
            </a:r>
            <a:r>
              <a:rPr lang="en-US" altLang="zh-TW" kern="0" spc="15" dirty="0">
                <a:solidFill>
                  <a:srgbClr val="40A07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in &lt;module&gt;</a:t>
            </a:r>
            <a:endParaRPr lang="zh-TW" altLang="zh-TW" sz="27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0" spc="15" dirty="0" err="1">
                <a:solidFill>
                  <a:srgbClr val="FF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TypeError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must be </a:t>
            </a:r>
            <a:r>
              <a:rPr lang="en-US" altLang="zh-TW" kern="0" spc="15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</a:t>
            </a:r>
            <a:r>
              <a:rPr lang="en-US" altLang="zh-TW" kern="0" spc="15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not float</a:t>
            </a: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27356" y="5127013"/>
            <a:ext cx="642515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500" dirty="0">
                <a:solidFill>
                  <a:srgbClr val="002060"/>
                </a:solidFill>
              </a:rPr>
              <a:t>If value is an </a:t>
            </a:r>
            <a:r>
              <a:rPr lang="en-US" altLang="en-US" sz="1500" dirty="0" err="1">
                <a:solidFill>
                  <a:srgbClr val="002060"/>
                </a:solidFill>
              </a:rPr>
              <a:t>int</a:t>
            </a:r>
            <a:r>
              <a:rPr lang="en-US" altLang="en-US" sz="1500" dirty="0">
                <a:solidFill>
                  <a:srgbClr val="002060"/>
                </a:solidFill>
              </a:rPr>
              <a:t> or float, Python thinks the + is a mathematical operation, </a:t>
            </a:r>
          </a:p>
          <a:p>
            <a:r>
              <a:rPr lang="en-US" altLang="en-US" sz="1500" dirty="0">
                <a:solidFill>
                  <a:srgbClr val="002060"/>
                </a:solidFill>
              </a:rPr>
              <a:t>                     not concatenation, and </a:t>
            </a:r>
            <a:r>
              <a:rPr lang="en-US" altLang="en-US" sz="1500" dirty="0">
                <a:solidFill>
                  <a:srgbClr val="00206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en-US" sz="1500" dirty="0">
                <a:solidFill>
                  <a:srgbClr val="002060"/>
                </a:solidFill>
              </a:rPr>
              <a:t>.</a:t>
            </a:r>
            <a:r>
              <a:rPr lang="en-US" altLang="en-US" sz="1500" dirty="0">
                <a:solidFill>
                  <a:srgbClr val="00206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en-US" sz="1500" dirty="0">
                <a:solidFill>
                  <a:srgbClr val="002060"/>
                </a:solidFill>
              </a:rPr>
              <a:t> is not a number! </a:t>
            </a:r>
            <a:r>
              <a:rPr lang="en-US" altLang="zh-TW" sz="1500" b="1" dirty="0">
                <a:latin typeface="Times New Roman" pitchFamily="18" charset="0"/>
              </a:rPr>
              <a:t>☼</a:t>
            </a:r>
            <a:endParaRPr lang="en-US" altLang="en-US" sz="1500" dirty="0">
              <a:solidFill>
                <a:srgbClr val="002060"/>
              </a:solidFill>
            </a:endParaRPr>
          </a:p>
          <a:p>
            <a:endParaRPr lang="en-US" sz="1500" dirty="0">
              <a:solidFill>
                <a:srgbClr val="00206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</a:t>
            </a:r>
            <a:r>
              <a:rPr lang="zh-TW" altLang="en-US" dirty="0" smtClean="0"/>
              <a:t>題：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檔案格式的處理。</a:t>
            </a:r>
            <a:endParaRPr lang="en-US" altLang="zh-TW" dirty="0" smtClean="0"/>
          </a:p>
          <a:p>
            <a:pPr lvl="1"/>
            <a:r>
              <a:rPr lang="en-US" dirty="0" smtClean="0"/>
              <a:t>Case 1: simple</a:t>
            </a:r>
          </a:p>
          <a:p>
            <a:pPr lvl="1"/>
            <a:r>
              <a:rPr lang="en-US" dirty="0" smtClean="0"/>
              <a:t>Input: </a:t>
            </a:r>
            <a:r>
              <a:rPr lang="en-US" altLang="zh-TW" dirty="0" smtClean="0"/>
              <a:t>3.2,4,3,9999.2,232.5</a:t>
            </a:r>
          </a:p>
          <a:p>
            <a:pPr lvl="1"/>
            <a:r>
              <a:rPr lang="en-US" dirty="0" smtClean="0"/>
              <a:t>Output: </a:t>
            </a:r>
          </a:p>
          <a:p>
            <a:pPr lvl="2"/>
            <a:r>
              <a:rPr lang="en-US" altLang="zh-TW" dirty="0"/>
              <a:t>3.2</a:t>
            </a:r>
            <a:endParaRPr lang="zh-TW" altLang="zh-TW" dirty="0"/>
          </a:p>
          <a:p>
            <a:pPr lvl="2"/>
            <a:r>
              <a:rPr lang="en-US" altLang="zh-TW" dirty="0"/>
              <a:t>4</a:t>
            </a:r>
            <a:endParaRPr lang="zh-TW" altLang="zh-TW" dirty="0"/>
          </a:p>
          <a:p>
            <a:pPr lvl="2"/>
            <a:r>
              <a:rPr lang="en-US" altLang="zh-TW" dirty="0"/>
              <a:t>3</a:t>
            </a:r>
            <a:endParaRPr lang="zh-TW" altLang="zh-TW" dirty="0"/>
          </a:p>
          <a:p>
            <a:pPr lvl="2"/>
            <a:r>
              <a:rPr lang="en-US" altLang="zh-TW" dirty="0"/>
              <a:t>9999.2</a:t>
            </a:r>
            <a:endParaRPr lang="zh-TW" altLang="zh-TW" dirty="0"/>
          </a:p>
          <a:p>
            <a:pPr lvl="2"/>
            <a:r>
              <a:rPr lang="en-US" altLang="zh-TW" dirty="0"/>
              <a:t>232.5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58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2-2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3984930" y="3182787"/>
            <a:ext cx="3938899" cy="1962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1350" dirty="0"/>
              <a:t>Case 2: comma allowed.</a:t>
            </a:r>
          </a:p>
          <a:p>
            <a:pPr marL="0" lvl="1"/>
            <a:r>
              <a:rPr lang="en-US" altLang="zh-TW" sz="1350" dirty="0"/>
              <a:t>Input: str10,"str12, str13",str14,"str888,999",str56</a:t>
            </a:r>
          </a:p>
          <a:p>
            <a:pPr marL="0" lvl="1"/>
            <a:r>
              <a:rPr lang="en-US" altLang="zh-TW" sz="1350" dirty="0"/>
              <a:t>Output: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TW" sz="1350" dirty="0"/>
              <a:t>str10</a:t>
            </a:r>
            <a:endParaRPr lang="zh-TW" altLang="zh-TW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TW" sz="1350" dirty="0"/>
              <a:t>"str12, str13"</a:t>
            </a:r>
            <a:endParaRPr lang="zh-TW" altLang="zh-TW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TW" sz="1350" dirty="0"/>
              <a:t>str14</a:t>
            </a:r>
            <a:endParaRPr lang="zh-TW" altLang="zh-TW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TW" sz="1350" dirty="0"/>
              <a:t>"str888,999"</a:t>
            </a:r>
            <a:endParaRPr lang="zh-TW" altLang="zh-TW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TW" sz="1350" dirty="0"/>
              <a:t>str56</a:t>
            </a:r>
          </a:p>
          <a:p>
            <a:endParaRPr lang="zh-TW" altLang="en-US" sz="135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5346" y="1930977"/>
            <a:ext cx="6795655" cy="3657600"/>
          </a:xfrm>
        </p:spPr>
        <p:txBody>
          <a:bodyPr/>
          <a:lstStyle/>
          <a:p>
            <a:r>
              <a:rPr lang="zh-TW" altLang="en-US" dirty="0"/>
              <a:t>第二題：</a:t>
            </a:r>
            <a:r>
              <a:rPr lang="en-US" altLang="zh-TW" dirty="0"/>
              <a:t>Pretty print</a:t>
            </a:r>
          </a:p>
          <a:p>
            <a:pPr lvl="1"/>
            <a:r>
              <a:rPr lang="en-US" altLang="zh-TW" dirty="0" smtClean="0"/>
              <a:t>Input: </a:t>
            </a:r>
            <a:r>
              <a:rPr lang="en-US" altLang="zh-TW" dirty="0"/>
              <a:t>2.5,0.26,13,42,8,8.1,3.1,211,1,13.32,5.25,9/9/2016 </a:t>
            </a:r>
            <a:r>
              <a:rPr lang="en-US" altLang="zh-TW" dirty="0" smtClean="0"/>
              <a:t>10:00</a:t>
            </a:r>
          </a:p>
          <a:p>
            <a:pPr lvl="1"/>
            <a:r>
              <a:rPr lang="en-US" altLang="zh-TW" dirty="0" smtClean="0"/>
              <a:t>Output: </a:t>
            </a:r>
            <a:br>
              <a:rPr lang="en-US" altLang="zh-TW" dirty="0" smtClean="0"/>
            </a:br>
            <a:r>
              <a:rPr lang="en-US" altLang="zh-TW" sz="1050" dirty="0">
                <a:latin typeface="Consolas" panose="020B0609020204030204" pitchFamily="49" charset="0"/>
              </a:rPr>
              <a:t>002.5 00.26    13    42     8 008.1 003.1   211     1 13.32 05.25   9/9/2016 10:00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zh-TW" altLang="en-US" dirty="0"/>
              <a:t>三題：</a:t>
            </a:r>
            <a:r>
              <a:rPr lang="en-US" altLang="zh-TW" dirty="0"/>
              <a:t>word </a:t>
            </a:r>
            <a:r>
              <a:rPr lang="en-US" altLang="zh-TW" dirty="0" smtClean="0"/>
              <a:t>segmentation</a:t>
            </a:r>
          </a:p>
          <a:p>
            <a:pPr lvl="1"/>
            <a:r>
              <a:rPr lang="en-US" altLang="zh-TW" dirty="0" smtClean="0"/>
              <a:t>Input: </a:t>
            </a:r>
            <a:r>
              <a:rPr lang="en-US" altLang="zh-TW" dirty="0"/>
              <a:t>money, address, home-coming; </a:t>
            </a:r>
            <a:r>
              <a:rPr lang="en-US" altLang="zh-TW" dirty="0" err="1"/>
              <a:t>zeeda+apple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Output:</a:t>
            </a:r>
            <a:endParaRPr lang="en-US" altLang="zh-TW" dirty="0"/>
          </a:p>
          <a:p>
            <a:pPr marL="205740" lvl="1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money</a:t>
            </a:r>
          </a:p>
          <a:p>
            <a:pPr marL="205740" lvl="1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address</a:t>
            </a:r>
          </a:p>
          <a:p>
            <a:pPr marL="205740" lvl="1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home-coming</a:t>
            </a:r>
          </a:p>
          <a:p>
            <a:pPr marL="205740" lvl="1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zeeda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205740" lvl="1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apple</a:t>
            </a:r>
          </a:p>
          <a:p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59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2-2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CAB7-3F53-41FE-9A7F-BDF8EC2A56F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</a:t>
            </a:r>
            <a:r>
              <a:rPr lang="en-US" altLang="en-US" dirty="0" smtClean="0"/>
              <a:t>Indexing (Cont’d.)</a:t>
            </a:r>
            <a:endParaRPr lang="en-US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0016" y="3371850"/>
            <a:ext cx="5829300" cy="23302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In a string of </a:t>
            </a:r>
            <a:r>
              <a:rPr lang="en-US" altLang="en-US" sz="2100" i="1" dirty="0"/>
              <a:t>n</a:t>
            </a:r>
            <a:r>
              <a:rPr lang="en-US" altLang="en-US" sz="2100" dirty="0"/>
              <a:t> characters, the last character is at position </a:t>
            </a:r>
            <a:r>
              <a:rPr lang="en-US" altLang="en-US" sz="2100" i="1" dirty="0"/>
              <a:t>n-1</a:t>
            </a:r>
            <a:r>
              <a:rPr lang="en-US" altLang="en-US" sz="21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Index from the right to left using negative indexes.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2284157" y="2139695"/>
            <a:ext cx="4114800" cy="985838"/>
            <a:chOff x="1008" y="1392"/>
            <a:chExt cx="3456" cy="828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26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139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>
              <a:off x="216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2544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2928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31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369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1104" y="1536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b</a:t>
              </a: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1488" y="1536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u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1920" y="1536"/>
              <a:ext cx="1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l</a:t>
              </a: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2256" y="1536"/>
              <a:ext cx="1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 err="1"/>
                <a:t>i</a:t>
              </a:r>
              <a:endParaRPr lang="en-US" altLang="en-US" sz="1350" dirty="0"/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2640" y="1536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m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3019" y="1522"/>
              <a:ext cx="1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 err="1"/>
                <a:t>i</a:t>
              </a:r>
              <a:endParaRPr lang="en-US" altLang="en-US" sz="1350" dirty="0"/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3419" y="152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a</a:t>
              </a:r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1008" y="1968"/>
              <a:ext cx="3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350" dirty="0"/>
                <a:t>  0      1          2       3       4        5        6       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523" y="4474512"/>
            <a:ext cx="1852074" cy="139589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for Business Computing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FD16-E680-45A5-8C3B-3965F90C22F4}" type="slidenum">
              <a:rPr lang="en-US" smtClean="0"/>
              <a:t>61</a:t>
            </a:fld>
            <a:endParaRPr lang="en-US"/>
          </a:p>
        </p:txBody>
      </p:sp>
      <p:sp>
        <p:nvSpPr>
          <p:cNvPr id="7" name="Shape 597"/>
          <p:cNvSpPr txBox="1">
            <a:spLocks/>
          </p:cNvSpPr>
          <p:nvPr/>
        </p:nvSpPr>
        <p:spPr>
          <a:xfrm>
            <a:off x="650192" y="763357"/>
            <a:ext cx="7831168" cy="639447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chemeClr val="lt1"/>
              </a:buClr>
              <a:buSzPct val="25000"/>
            </a:pPr>
            <a:r>
              <a:rPr lang="zh-TW" altLang="en-US" sz="30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966158"/>
              </p:ext>
            </p:extLst>
          </p:nvPr>
        </p:nvGraphicFramePr>
        <p:xfrm>
          <a:off x="347085" y="1615418"/>
          <a:ext cx="8437383" cy="39738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7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1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1-61</a:t>
                      </a: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CC BY-NC-ND 3.0 </a:t>
                      </a:r>
                      <a:endParaRPr lang="zh-TW" altLang="en-US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5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Unicode</a:t>
                      </a:r>
                      <a:r>
                        <a:rPr kumimoji="1" lang="zh-TW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，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Inc., Logo</a:t>
                      </a:r>
                      <a:b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</a:b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+mn-ea"/>
                          <a:hlinkClick r:id="rId4"/>
                        </a:rPr>
                        <a:t>http://www.unicode.org/copyright.html</a:t>
                      </a:r>
                      <a:endParaRPr lang="en-US" altLang="zh-TW" sz="800" dirty="0" smtClean="0">
                        <a:latin typeface="微軟正黑體" panose="020B0604030504040204" pitchFamily="34" charset="-12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依據中華民國著作權法第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46</a:t>
                      </a:r>
                      <a:r>
                        <a:rPr kumimoji="1" lang="zh-TW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52</a:t>
                      </a:r>
                      <a:r>
                        <a:rPr kumimoji="1" lang="zh-TW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及</a:t>
                      </a:r>
                      <a:r>
                        <a:rPr kumimoji="1" lang="en-US" altLang="zh-TW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65</a:t>
                      </a:r>
                      <a:r>
                        <a:rPr kumimoji="1" lang="zh-TW" alt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條</a:t>
                      </a:r>
                      <a:r>
                        <a:rPr kumimoji="1" lang="zh-TW" altLang="en-US" sz="8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</a:rPr>
                        <a:t>合理使用</a:t>
                      </a:r>
                      <a:endParaRPr lang="en-US" altLang="zh-TW" sz="800" smtClean="0">
                        <a:latin typeface="微軟正黑體" panose="020B0604030504040204" pitchFamily="34" charset="-120"/>
                        <a:ea typeface="+mn-ea"/>
                      </a:endParaRPr>
                    </a:p>
                    <a:p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+mn-ea"/>
                        </a:rPr>
                        <a:t>2017/8/24</a:t>
                      </a:r>
                      <a:r>
                        <a:rPr lang="zh-TW" altLang="en-US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visited</a:t>
                      </a:r>
                      <a:endParaRPr lang="en-US" altLang="zh-TW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CC BY-NC-ND 3.0</a:t>
                      </a:r>
                      <a:endParaRPr lang="zh-TW" altLang="en-US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CC BY-NC-ND 3.0 </a:t>
                      </a:r>
                      <a:endParaRPr lang="zh-TW" altLang="en-US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台灣大學 盧信銘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8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+mn-ea"/>
                          <a:cs typeface="+mn-cs"/>
                          <a:sym typeface="Arial"/>
                          <a:hlinkClick r:id="rId3"/>
                        </a:rPr>
                        <a:t>CC BY-NC-ND 3.0</a:t>
                      </a:r>
                      <a:endParaRPr lang="zh-TW" altLang="en-US" sz="8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446">
                <a:tc>
                  <a:txBody>
                    <a:bodyPr/>
                    <a:lstStyle/>
                    <a:p>
                      <a:pPr algn="ctr"/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SzPct val="25000"/>
                      </a:pPr>
                      <a:endParaRPr lang="zh-TW" altLang="en-US" sz="8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4292" marR="34292" marT="17143" marB="17143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880" y="1981965"/>
            <a:ext cx="708164" cy="400542"/>
          </a:xfrm>
          <a:prstGeom prst="rect">
            <a:avLst/>
          </a:prstGeom>
        </p:spPr>
      </p:pic>
      <p:pic>
        <p:nvPicPr>
          <p:cNvPr id="10" name="Picture 2" descr="https://upload.wikimedia.org/wikipedia/commons/thumb/a/ab/Unicode_logo.svg/200px-Unicode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59" y="2528473"/>
            <a:ext cx="559076" cy="5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983" y="3202027"/>
            <a:ext cx="425229" cy="477530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880" y="3928441"/>
            <a:ext cx="721356" cy="315367"/>
          </a:xfrm>
          <a:prstGeom prst="rect">
            <a:avLst/>
          </a:prstGeom>
        </p:spPr>
      </p:pic>
      <p:pic>
        <p:nvPicPr>
          <p:cNvPr id="14" name="Picture 6"/>
          <p:cNvPicPr>
            <a:picLocks noChangeAspect="1"/>
          </p:cNvPicPr>
          <p:nvPr/>
        </p:nvPicPr>
        <p:blipFill rotWithShape="1">
          <a:blip r:embed="rId9"/>
          <a:srcRect r="84286" b="68100"/>
          <a:stretch/>
        </p:blipFill>
        <p:spPr>
          <a:xfrm>
            <a:off x="1199983" y="4415717"/>
            <a:ext cx="381422" cy="435532"/>
          </a:xfrm>
          <a:prstGeom prst="rect">
            <a:avLst/>
          </a:prstGeom>
        </p:spPr>
      </p:pic>
      <p:pic>
        <p:nvPicPr>
          <p:cNvPr id="15" name="圖片 14">
            <a:hlinkClick r:id="rId3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40" y="2022468"/>
            <a:ext cx="771701" cy="270000"/>
          </a:xfrm>
          <a:prstGeom prst="rect">
            <a:avLst/>
          </a:prstGeom>
        </p:spPr>
      </p:pic>
      <p:pic>
        <p:nvPicPr>
          <p:cNvPr id="16" name="圖片 15">
            <a:hlinkClick r:id="rId3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40" y="3305792"/>
            <a:ext cx="771701" cy="270000"/>
          </a:xfrm>
          <a:prstGeom prst="rect">
            <a:avLst/>
          </a:prstGeom>
        </p:spPr>
      </p:pic>
      <p:pic>
        <p:nvPicPr>
          <p:cNvPr id="17" name="圖片 16">
            <a:hlinkClick r:id="rId3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40" y="3911572"/>
            <a:ext cx="771701" cy="270000"/>
          </a:xfrm>
          <a:prstGeom prst="rect">
            <a:avLst/>
          </a:prstGeom>
        </p:spPr>
      </p:pic>
      <p:pic>
        <p:nvPicPr>
          <p:cNvPr id="18" name="圖片 17">
            <a:hlinkClick r:id="rId3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39" y="4517352"/>
            <a:ext cx="771701" cy="270000"/>
          </a:xfrm>
          <a:prstGeom prst="rect">
            <a:avLst/>
          </a:prstGeom>
        </p:spPr>
      </p:pic>
      <p:pic>
        <p:nvPicPr>
          <p:cNvPr id="19" name="圖片 18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72" y="2606529"/>
            <a:ext cx="471372" cy="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CA98-8CAB-4462-83B6-30CF893E740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Slicing Strings</a:t>
            </a:r>
            <a:endParaRPr lang="en-US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8529" y="1877291"/>
            <a:ext cx="6172200" cy="3657600"/>
          </a:xfrm>
        </p:spPr>
        <p:txBody>
          <a:bodyPr/>
          <a:lstStyle/>
          <a:p>
            <a:r>
              <a:rPr lang="en-US" altLang="en-US" dirty="0" smtClean="0"/>
              <a:t>Slicing: access </a:t>
            </a:r>
            <a:r>
              <a:rPr lang="en-US" altLang="en-US" dirty="0"/>
              <a:t>a contiguous sequence of </a:t>
            </a:r>
            <a:r>
              <a:rPr lang="en-US" altLang="en-US" dirty="0" smtClean="0"/>
              <a:t>characters from a string. </a:t>
            </a:r>
          </a:p>
          <a:p>
            <a:r>
              <a:rPr lang="en-US" altLang="en-US" dirty="0" smtClean="0"/>
              <a:t>Syntax: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string&gt;[&lt;start&gt;:&lt;end&gt;]</a:t>
            </a:r>
          </a:p>
          <a:p>
            <a:pPr lvl="1"/>
            <a:r>
              <a:rPr lang="en-US" altLang="en-US" dirty="0" smtClean="0"/>
              <a:t>Both start </a:t>
            </a:r>
            <a:r>
              <a:rPr lang="en-US" altLang="en-US" dirty="0"/>
              <a:t>and end </a:t>
            </a:r>
            <a:r>
              <a:rPr lang="en-US" altLang="en-US" dirty="0" smtClean="0"/>
              <a:t>are </a:t>
            </a:r>
            <a:r>
              <a:rPr lang="en-US" altLang="en-US" dirty="0" err="1" smtClean="0"/>
              <a:t>ints</a:t>
            </a:r>
            <a:endParaRPr lang="en-US" altLang="en-US" dirty="0"/>
          </a:p>
          <a:p>
            <a:r>
              <a:rPr lang="en-US" altLang="en-US" dirty="0" smtClean="0"/>
              <a:t>Beginning </a:t>
            </a:r>
            <a:r>
              <a:rPr lang="en-US" altLang="en-US" dirty="0"/>
              <a:t>at position start and runs up to </a:t>
            </a:r>
            <a:r>
              <a:rPr lang="en-US" altLang="en-US" b="1" dirty="0">
                <a:solidFill>
                  <a:srgbClr val="FF0000"/>
                </a:solidFill>
              </a:rPr>
              <a:t>but doesn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en-US" b="1" dirty="0">
                <a:solidFill>
                  <a:srgbClr val="FF0000"/>
                </a:solidFill>
              </a:rPr>
              <a:t>t include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the position end</a:t>
            </a:r>
            <a:r>
              <a:rPr lang="en-US" altLang="en-US" dirty="0" smtClean="0"/>
              <a:t>. </a:t>
            </a:r>
            <a:br>
              <a:rPr lang="en-US" altLang="en-US" dirty="0" smtClean="0"/>
            </a:b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581043" y="3920004"/>
            <a:ext cx="4114800" cy="985838"/>
            <a:chOff x="1008" y="1392"/>
            <a:chExt cx="3456" cy="82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08" y="1392"/>
              <a:ext cx="26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39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160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544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928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312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696" y="13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1104" y="1536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b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488" y="1536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u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1920" y="1536"/>
              <a:ext cx="1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l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2256" y="1536"/>
              <a:ext cx="1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 err="1"/>
                <a:t>i</a:t>
              </a:r>
              <a:endParaRPr lang="en-US" altLang="en-US" sz="1350" dirty="0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640" y="1536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m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3019" y="1522"/>
              <a:ext cx="1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 err="1"/>
                <a:t>i</a:t>
              </a:r>
              <a:endParaRPr lang="en-US" altLang="en-US" sz="1350" dirty="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419" y="152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350" dirty="0"/>
                <a:t>a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1008" y="1968"/>
              <a:ext cx="3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350" dirty="0"/>
                <a:t>  0      1          2       3       4        5        6       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5257800" y="3438511"/>
            <a:ext cx="3429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350" dirty="0">
                <a:latin typeface="Consolas" panose="020B0609020204030204" pitchFamily="49" charset="0"/>
              </a:rPr>
              <a:t>&gt;&gt;&gt; str1[3:5]</a:t>
            </a:r>
          </a:p>
          <a:p>
            <a:r>
              <a:rPr lang="zh-TW" altLang="en-US" sz="1350" dirty="0">
                <a:latin typeface="Consolas" panose="020B0609020204030204" pitchFamily="49" charset="0"/>
              </a:rPr>
              <a:t>'im'</a:t>
            </a:r>
          </a:p>
          <a:p>
            <a:r>
              <a:rPr lang="zh-TW" altLang="en-US" sz="1350" dirty="0">
                <a:latin typeface="Consolas" panose="020B0609020204030204" pitchFamily="49" charset="0"/>
              </a:rPr>
              <a:t>&gt;&gt;&gt; str1[2:6]</a:t>
            </a:r>
          </a:p>
          <a:p>
            <a:r>
              <a:rPr lang="zh-TW" altLang="en-US" sz="1350" dirty="0">
                <a:latin typeface="Consolas" panose="020B0609020204030204" pitchFamily="49" charset="0"/>
              </a:rPr>
              <a:t>'limi'</a:t>
            </a:r>
          </a:p>
          <a:p>
            <a:r>
              <a:rPr lang="zh-TW" altLang="en-US" sz="1350" dirty="0">
                <a:latin typeface="Consolas" panose="020B0609020204030204" pitchFamily="49" charset="0"/>
              </a:rPr>
              <a:t>&gt;&gt;&gt; str1[2:8]</a:t>
            </a:r>
          </a:p>
          <a:p>
            <a:r>
              <a:rPr lang="zh-TW" altLang="en-US" sz="1350" dirty="0">
                <a:latin typeface="Consolas" panose="020B0609020204030204" pitchFamily="49" charset="0"/>
              </a:rPr>
              <a:t>'limia'</a:t>
            </a:r>
          </a:p>
          <a:p>
            <a:r>
              <a:rPr lang="zh-TW" altLang="en-US" sz="1350" dirty="0">
                <a:latin typeface="Consolas" panose="020B0609020204030204" pitchFamily="49" charset="0"/>
              </a:rPr>
              <a:t>&gt;&gt;&gt; str1[2:10]</a:t>
            </a:r>
          </a:p>
          <a:p>
            <a:r>
              <a:rPr lang="zh-TW" altLang="en-US" sz="1350" dirty="0">
                <a:latin typeface="Consolas" panose="020B0609020204030204" pitchFamily="49" charset="0"/>
              </a:rPr>
              <a:t>'limia'</a:t>
            </a:r>
          </a:p>
          <a:p>
            <a:r>
              <a:rPr lang="zh-TW" altLang="en-US" sz="1350" dirty="0">
                <a:latin typeface="Consolas" panose="020B0609020204030204" pitchFamily="49" charset="0"/>
              </a:rPr>
              <a:t>&gt;&gt;&gt; str1[2:]</a:t>
            </a:r>
          </a:p>
          <a:p>
            <a:r>
              <a:rPr lang="zh-TW" altLang="en-US" sz="1350" dirty="0">
                <a:latin typeface="Consolas" panose="020B0609020204030204" pitchFamily="49" charset="0"/>
              </a:rPr>
              <a:t>'limia'</a:t>
            </a:r>
          </a:p>
          <a:p>
            <a:r>
              <a:rPr lang="zh-TW" altLang="en-US" sz="1350" dirty="0">
                <a:latin typeface="Consolas" panose="020B0609020204030204" pitchFamily="49" charset="0"/>
              </a:rPr>
              <a:t>&gt;&gt;&gt; str1[:5]</a:t>
            </a:r>
          </a:p>
          <a:p>
            <a:r>
              <a:rPr lang="zh-TW" altLang="en-US" sz="1350" dirty="0">
                <a:latin typeface="Consolas" panose="020B0609020204030204" pitchFamily="49" charset="0"/>
              </a:rPr>
              <a:t>'bulim'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5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1A94-879A-46BF-83E9-FE11CC49297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Some </a:t>
            </a:r>
            <a:r>
              <a:rPr lang="en-US" altLang="en-US" dirty="0"/>
              <a:t>String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5955" y="1932709"/>
            <a:ext cx="61722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Can </a:t>
            </a:r>
            <a:r>
              <a:rPr lang="en-US" altLang="en-US" dirty="0"/>
              <a:t>we put two strings together into a longer string?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</a:rPr>
              <a:t>Concatenation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“</a:t>
            </a:r>
            <a:r>
              <a:rPr lang="en-US" altLang="en-US" dirty="0"/>
              <a:t>glues</a:t>
            </a:r>
            <a:r>
              <a:rPr lang="en-US" altLang="en-US" dirty="0">
                <a:latin typeface="Times New Roman" panose="02020603050405020304" pitchFamily="18" charset="0"/>
              </a:rPr>
              <a:t>”</a:t>
            </a:r>
            <a:r>
              <a:rPr lang="en-US" altLang="en-US" dirty="0"/>
              <a:t> two strings together </a:t>
            </a:r>
            <a:r>
              <a:rPr lang="en-US" altLang="en-US" dirty="0" smtClean="0"/>
              <a:t>(+).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rgbClr val="FF0000"/>
                </a:solidFill>
              </a:rPr>
              <a:t>Repetition</a:t>
            </a:r>
            <a:r>
              <a:rPr lang="en-US" altLang="en-US" dirty="0"/>
              <a:t> builds up a string by multiple concatenations of a string with itself </a:t>
            </a:r>
            <a:r>
              <a:rPr lang="en-US" altLang="en-US" dirty="0" smtClean="0"/>
              <a:t>(*).</a:t>
            </a:r>
          </a:p>
          <a:p>
            <a:pPr>
              <a:lnSpc>
                <a:spcPct val="90000"/>
              </a:lnSpc>
            </a:pPr>
            <a:endParaRPr lang="en-US" altLang="en-US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863436" y="3179618"/>
            <a:ext cx="4038600" cy="2682587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&gt;&gt;&gt; "spam" + "eggs"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spameggs</a:t>
            </a: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&gt;&gt;&gt; "Spam" + "And" + "Eggs"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SpamAndEggs</a:t>
            </a: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&gt;&gt;&gt; 3 * "spam"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spamspamspam</a:t>
            </a: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&gt;&gt;&gt; "spam" * 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spamspamspamspamspam</a:t>
            </a: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&gt;&gt;&gt; (3 * "spam") + ("eggs" * 5)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spamspamspameggseggseggseggseggs</a:t>
            </a: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("career")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</a:p>
        </p:txBody>
      </p:sp>
      <p:sp>
        <p:nvSpPr>
          <p:cNvPr id="8" name="Rectangle 7"/>
          <p:cNvSpPr/>
          <p:nvPr/>
        </p:nvSpPr>
        <p:spPr>
          <a:xfrm>
            <a:off x="6974078" y="5283376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6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Programming for Business Computing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B5792-0D07-47F6-AA54-2097DF835BF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String Data Type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E64823"/>
              </a:buClr>
            </a:pPr>
            <a:r>
              <a:rPr lang="en-US" altLang="en-US" dirty="0">
                <a:solidFill>
                  <a:prstClr val="black"/>
                </a:solidFill>
              </a:rPr>
              <a:t>The function </a:t>
            </a:r>
            <a:r>
              <a:rPr lang="en-US" altLang="en-US" i="1" dirty="0" err="1">
                <a:solidFill>
                  <a:prstClr val="black"/>
                </a:solidFill>
              </a:rPr>
              <a:t>len</a:t>
            </a:r>
            <a:r>
              <a:rPr lang="en-US" altLang="en-US" dirty="0">
                <a:solidFill>
                  <a:prstClr val="black"/>
                </a:solidFill>
              </a:rPr>
              <a:t> will return the length of a string</a:t>
            </a:r>
            <a:r>
              <a:rPr lang="en-US" altLang="en-US" dirty="0" smtClean="0">
                <a:solidFill>
                  <a:prstClr val="black"/>
                </a:solidFill>
              </a:rPr>
              <a:t>.</a:t>
            </a:r>
            <a:endParaRPr lang="en-US" altLang="zh-TW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a1=</a:t>
            </a:r>
            <a:r>
              <a:rPr lang="zh-TW" altLang="zh-TW" sz="15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"career"</a:t>
            </a:r>
            <a:br>
              <a:rPr lang="zh-TW" altLang="zh-TW" sz="15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(a1))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 </a:t>
            </a:r>
            <a:r>
              <a:rPr lang="zh-TW" altLang="zh-TW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b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zh-TW" sz="15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zh-TW" sz="15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"Get a character:"</a:t>
            </a:r>
            <a:r>
              <a:rPr lang="zh-TW" altLang="zh-TW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ch)</a:t>
            </a:r>
            <a:endParaRPr lang="zh-TW" altLang="zh-TW" sz="21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500" dirty="0">
                <a:cs typeface="Consolas" panose="020B0609020204030204" pitchFamily="49" charset="0"/>
              </a:rPr>
              <a:t>Output:</a:t>
            </a:r>
          </a:p>
          <a:p>
            <a:pPr marL="205740" lvl="1" indent="0">
              <a:buNone/>
            </a:pPr>
            <a:r>
              <a:rPr lang="en-US" altLang="en-US" sz="1425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205740" lvl="1" indent="0">
              <a:buNone/>
            </a:pPr>
            <a:r>
              <a:rPr lang="en-US" altLang="en-US" sz="1425" dirty="0">
                <a:latin typeface="Consolas" panose="020B0609020204030204" pitchFamily="49" charset="0"/>
                <a:cs typeface="Consolas" panose="020B0609020204030204" pitchFamily="49" charset="0"/>
              </a:rPr>
              <a:t>Get a character: c</a:t>
            </a:r>
          </a:p>
          <a:p>
            <a:pPr marL="205740" lvl="1" indent="0">
              <a:buNone/>
            </a:pPr>
            <a:r>
              <a:rPr lang="en-US" altLang="en-US" sz="1425" dirty="0">
                <a:latin typeface="Consolas" panose="020B0609020204030204" pitchFamily="49" charset="0"/>
                <a:cs typeface="Consolas" panose="020B0609020204030204" pitchFamily="49" charset="0"/>
              </a:rPr>
              <a:t>Get a character: a</a:t>
            </a:r>
          </a:p>
          <a:p>
            <a:pPr marL="205740" lvl="1" indent="0">
              <a:buNone/>
            </a:pPr>
            <a:r>
              <a:rPr lang="en-US" altLang="en-US" sz="1425" dirty="0">
                <a:latin typeface="Consolas" panose="020B0609020204030204" pitchFamily="49" charset="0"/>
                <a:cs typeface="Consolas" panose="020B0609020204030204" pitchFamily="49" charset="0"/>
              </a:rPr>
              <a:t>Get a character: r</a:t>
            </a:r>
          </a:p>
          <a:p>
            <a:pPr marL="205740" lvl="1" indent="0">
              <a:buNone/>
            </a:pPr>
            <a:r>
              <a:rPr lang="en-US" altLang="en-US" sz="1425" dirty="0">
                <a:latin typeface="Consolas" panose="020B0609020204030204" pitchFamily="49" charset="0"/>
                <a:cs typeface="Consolas" panose="020B0609020204030204" pitchFamily="49" charset="0"/>
              </a:rPr>
              <a:t>Get a character: e</a:t>
            </a:r>
          </a:p>
          <a:p>
            <a:pPr marL="205740" lvl="1" indent="0">
              <a:buNone/>
            </a:pPr>
            <a:r>
              <a:rPr lang="en-US" altLang="en-US" sz="1425" dirty="0">
                <a:latin typeface="Consolas" panose="020B0609020204030204" pitchFamily="49" charset="0"/>
                <a:cs typeface="Consolas" panose="020B0609020204030204" pitchFamily="49" charset="0"/>
              </a:rPr>
              <a:t>Get a character: e</a:t>
            </a:r>
          </a:p>
          <a:p>
            <a:pPr marL="205740" lvl="1" indent="0">
              <a:buNone/>
            </a:pPr>
            <a:r>
              <a:rPr lang="en-US" altLang="en-US" sz="1425" dirty="0">
                <a:latin typeface="Consolas" panose="020B0609020204030204" pitchFamily="49" charset="0"/>
                <a:cs typeface="Consolas" panose="020B0609020204030204" pitchFamily="49" charset="0"/>
              </a:rPr>
              <a:t>Get a character: r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Fall, 2017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74078" y="5135893"/>
            <a:ext cx="33054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b="1" dirty="0">
                <a:latin typeface="Times New Roman" pitchFamily="18" charset="0"/>
              </a:rPr>
              <a:t>☼</a:t>
            </a:r>
            <a:endParaRPr lang="en-US" sz="135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4" y="6344015"/>
            <a:ext cx="1715121" cy="50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37" y="6344015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0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luclass1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luclass1" id="{5BECFD39-52FE-4A06-B3F4-9922BAC099B8}" vid="{F5FE96B2-3D30-487C-A721-53A5FB505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theme_luclass1</Template>
  <TotalTime>13461</TotalTime>
  <Words>4685</Words>
  <Application>Microsoft Office PowerPoint</Application>
  <PresentationFormat>如螢幕大小 (4:3)</PresentationFormat>
  <Paragraphs>959</Paragraphs>
  <Slides>61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5" baseType="lpstr">
      <vt:lpstr>jf金萱鮮摘</vt:lpstr>
      <vt:lpstr>細明體</vt:lpstr>
      <vt:lpstr>微軟正黑體</vt:lpstr>
      <vt:lpstr>新細明體</vt:lpstr>
      <vt:lpstr>標楷體</vt:lpstr>
      <vt:lpstr>Arial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theme_luclass1</vt:lpstr>
      <vt:lpstr>Programming for Business Computing 商管程式設計</vt:lpstr>
      <vt:lpstr>The String Data Type</vt:lpstr>
      <vt:lpstr>The String Data Type (Cont’d.)</vt:lpstr>
      <vt:lpstr>The String Data Type (Cont’d.)</vt:lpstr>
      <vt:lpstr>String Indexing</vt:lpstr>
      <vt:lpstr>String Indexing (Cont’d.)</vt:lpstr>
      <vt:lpstr>Slicing Strings</vt:lpstr>
      <vt:lpstr>Some String Operations</vt:lpstr>
      <vt:lpstr>The String Data Type</vt:lpstr>
      <vt:lpstr>String Operations</vt:lpstr>
      <vt:lpstr>Strings, Lists, and Sequences</vt:lpstr>
      <vt:lpstr>Strings, Lists, and Sequences</vt:lpstr>
      <vt:lpstr>Mutable and Immutable, Again</vt:lpstr>
      <vt:lpstr>Example: Converting Date Format</vt:lpstr>
      <vt:lpstr>Converting Date Format</vt:lpstr>
      <vt:lpstr>Example: Validating Taiwan ID String</vt:lpstr>
      <vt:lpstr>Length and the First Digit</vt:lpstr>
      <vt:lpstr>ASCII System</vt:lpstr>
      <vt:lpstr>Finding Internal Codes</vt:lpstr>
      <vt:lpstr>Checking the First Digit</vt:lpstr>
      <vt:lpstr>Checking the First Digit</vt:lpstr>
      <vt:lpstr>Validation Rules for Taiwan ID</vt:lpstr>
      <vt:lpstr>Mapping Table</vt:lpstr>
      <vt:lpstr>Example</vt:lpstr>
      <vt:lpstr>The Validation Process in Python</vt:lpstr>
      <vt:lpstr>Mapping the First Digit</vt:lpstr>
      <vt:lpstr>Compute the Checksum</vt:lpstr>
      <vt:lpstr>Putting Everything Together</vt:lpstr>
      <vt:lpstr>PowerPoint 簡報</vt:lpstr>
      <vt:lpstr>verify_twid() in Action</vt:lpstr>
      <vt:lpstr>我要Python講中文</vt:lpstr>
      <vt:lpstr>我要Python講中文</vt:lpstr>
      <vt:lpstr>我要Python講中文</vt:lpstr>
      <vt:lpstr>Python Speaks Unicode</vt:lpstr>
      <vt:lpstr>Make Sure Your Text Editor Use UTF-8</vt:lpstr>
      <vt:lpstr>中文訊息</vt:lpstr>
      <vt:lpstr>中文訊息</vt:lpstr>
      <vt:lpstr>中文訊息</vt:lpstr>
      <vt:lpstr>chr and ord</vt:lpstr>
      <vt:lpstr>Getting the internal code of a message</vt:lpstr>
      <vt:lpstr>Getting the internal code of a message</vt:lpstr>
      <vt:lpstr>I want to know what this message is about </vt:lpstr>
      <vt:lpstr>I want to know what this message is about </vt:lpstr>
      <vt:lpstr>I want to know what this message is about </vt:lpstr>
      <vt:lpstr>I want to know what this message is about </vt:lpstr>
      <vt:lpstr>Common String Operations</vt:lpstr>
      <vt:lpstr>Common String Operations (Cont’d.)</vt:lpstr>
      <vt:lpstr>Common String Operations (Cont’d.)</vt:lpstr>
      <vt:lpstr>Common String Operations (Cont’d.)</vt:lpstr>
      <vt:lpstr>Common String Operations (Cont’d.)</vt:lpstr>
      <vt:lpstr>Formatting Strings</vt:lpstr>
      <vt:lpstr>String Formatting</vt:lpstr>
      <vt:lpstr>String Formatting</vt:lpstr>
      <vt:lpstr>String Formatting</vt:lpstr>
      <vt:lpstr>String Formatting</vt:lpstr>
      <vt:lpstr>String Formatting</vt:lpstr>
      <vt:lpstr>Concatenate Strings and Floats</vt:lpstr>
      <vt:lpstr>作業2-2</vt:lpstr>
      <vt:lpstr>作業2-2</vt:lpstr>
      <vt:lpstr>Thank You!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沉浸在資料中 Immerse: The First Step</dc:title>
  <dc:creator>Hsinmin Lu</dc:creator>
  <cp:lastModifiedBy>user</cp:lastModifiedBy>
  <cp:revision>785</cp:revision>
  <dcterms:created xsi:type="dcterms:W3CDTF">2016-03-09T08:57:12Z</dcterms:created>
  <dcterms:modified xsi:type="dcterms:W3CDTF">2019-09-06T02:01:19Z</dcterms:modified>
</cp:coreProperties>
</file>