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468" r:id="rId3"/>
    <p:sldId id="437" r:id="rId4"/>
    <p:sldId id="439" r:id="rId5"/>
    <p:sldId id="441" r:id="rId6"/>
    <p:sldId id="442" r:id="rId7"/>
    <p:sldId id="443" r:id="rId8"/>
    <p:sldId id="444" r:id="rId9"/>
    <p:sldId id="445" r:id="rId10"/>
    <p:sldId id="447" r:id="rId11"/>
    <p:sldId id="469" r:id="rId12"/>
    <p:sldId id="470" r:id="rId13"/>
    <p:sldId id="471" r:id="rId14"/>
    <p:sldId id="473" r:id="rId15"/>
    <p:sldId id="474" r:id="rId16"/>
    <p:sldId id="475" r:id="rId17"/>
    <p:sldId id="478" r:id="rId18"/>
    <p:sldId id="398" r:id="rId19"/>
    <p:sldId id="338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462" r:id="rId34"/>
    <p:sldId id="449" r:id="rId35"/>
    <p:sldId id="451" r:id="rId36"/>
    <p:sldId id="452" r:id="rId37"/>
    <p:sldId id="453" r:id="rId38"/>
    <p:sldId id="454" r:id="rId39"/>
    <p:sldId id="459" r:id="rId40"/>
    <p:sldId id="460" r:id="rId41"/>
    <p:sldId id="476" r:id="rId42"/>
    <p:sldId id="485" r:id="rId43"/>
    <p:sldId id="486" r:id="rId44"/>
    <p:sldId id="488" r:id="rId45"/>
    <p:sldId id="489" r:id="rId46"/>
    <p:sldId id="490" r:id="rId47"/>
    <p:sldId id="491" r:id="rId48"/>
    <p:sldId id="495" r:id="rId49"/>
    <p:sldId id="496" r:id="rId50"/>
    <p:sldId id="463" r:id="rId51"/>
    <p:sldId id="497" r:id="rId52"/>
    <p:sldId id="49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85ED0A-2A11-44CA-A62F-43EBA2DB8725}">
          <p14:sldIdLst>
            <p14:sldId id="256"/>
            <p14:sldId id="468"/>
            <p14:sldId id="437"/>
            <p14:sldId id="439"/>
            <p14:sldId id="441"/>
            <p14:sldId id="442"/>
            <p14:sldId id="443"/>
            <p14:sldId id="444"/>
            <p14:sldId id="445"/>
            <p14:sldId id="447"/>
            <p14:sldId id="469"/>
            <p14:sldId id="470"/>
            <p14:sldId id="471"/>
            <p14:sldId id="473"/>
            <p14:sldId id="474"/>
            <p14:sldId id="475"/>
            <p14:sldId id="478"/>
            <p14:sldId id="398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462"/>
            <p14:sldId id="449"/>
            <p14:sldId id="451"/>
            <p14:sldId id="452"/>
            <p14:sldId id="453"/>
            <p14:sldId id="454"/>
            <p14:sldId id="459"/>
            <p14:sldId id="460"/>
            <p14:sldId id="476"/>
            <p14:sldId id="485"/>
            <p14:sldId id="486"/>
            <p14:sldId id="488"/>
            <p14:sldId id="489"/>
            <p14:sldId id="490"/>
            <p14:sldId id="491"/>
            <p14:sldId id="495"/>
            <p14:sldId id="496"/>
            <p14:sldId id="463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56" autoAdjust="0"/>
  </p:normalViewPr>
  <p:slideViewPr>
    <p:cSldViewPr snapToGrid="0">
      <p:cViewPr varScale="1">
        <p:scale>
          <a:sx n="89" d="100"/>
          <a:sy n="89" d="100"/>
        </p:scale>
        <p:origin x="18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22D44-5000-45DB-9A27-5EFE33103D8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E2735-2CE9-4029-BB5E-50EC732A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2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9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36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8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3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4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2900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0"/>
            <a:ext cx="5715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4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4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4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4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nc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nc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nc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nc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nc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nc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3/library/datetime.html#strftime-strptime-behavi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.png"/><Relationship Id="rId3" Type="http://schemas.openxmlformats.org/officeDocument/2006/relationships/hyperlink" Target="https://creativecommons.org/licenses/by-nc-nd/3.0/tw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hyperlink" Target="https://creativecommons.org/licenses/by-nc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greenteapress.com/wp/" TargetMode="External"/><Relationship Id="rId9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teapress.com/w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000" dirty="0"/>
              <a:t>Programming for Business Computing</a:t>
            </a:r>
            <a:br>
              <a:rPr lang="en-US" altLang="zh-TW" sz="3000" dirty="0"/>
            </a:br>
            <a:r>
              <a:rPr lang="zh-TW" altLang="en-US" sz="3000" dirty="0"/>
              <a:t>商管程式設計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86150"/>
            <a:ext cx="4800600" cy="1655507"/>
          </a:xfrm>
        </p:spPr>
        <p:txBody>
          <a:bodyPr>
            <a:normAutofit lnSpcReduction="10000"/>
          </a:bodyPr>
          <a:lstStyle/>
          <a:p>
            <a:r>
              <a:rPr lang="en-US" altLang="zh-TW" smtClean="0"/>
              <a:t>Data </a:t>
            </a:r>
            <a:r>
              <a:rPr lang="en-US" altLang="zh-TW" dirty="0" smtClean="0"/>
              <a:t>Structures</a:t>
            </a: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Hsin</a:t>
            </a:r>
            <a:r>
              <a:rPr lang="en-US" altLang="zh-TW" dirty="0" smtClean="0"/>
              <a:t>-Min Lu</a:t>
            </a:r>
          </a:p>
          <a:p>
            <a:r>
              <a:rPr lang="zh-TW" altLang="en-US" dirty="0" smtClean="0"/>
              <a:t>盧信銘</a:t>
            </a:r>
            <a:endParaRPr lang="en-US" altLang="zh-TW" dirty="0" smtClean="0"/>
          </a:p>
          <a:p>
            <a:r>
              <a:rPr lang="zh-TW" altLang="en-US" dirty="0" smtClean="0"/>
              <a:t>台大資管</a:t>
            </a:r>
            <a:r>
              <a:rPr lang="zh-TW" altLang="en-US" dirty="0"/>
              <a:t>系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</a:t>
            </a:fld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723073" y="5203640"/>
            <a:ext cx="3783254" cy="369332"/>
            <a:chOff x="964096" y="5795183"/>
            <a:chExt cx="5044339" cy="492442"/>
          </a:xfrm>
        </p:grpSpPr>
        <p:sp>
          <p:nvSpPr>
            <p:cNvPr id="11" name="矩形 10"/>
            <p:cNvSpPr/>
            <p:nvPr/>
          </p:nvSpPr>
          <p:spPr>
            <a:xfrm>
              <a:off x="1974405" y="5795183"/>
              <a:ext cx="4034030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hangingPunct="1">
                <a:defRPr/>
              </a:pPr>
              <a:r>
                <a:rPr lang="en-US" altLang="zh-TW" sz="900" b="1" dirty="0">
                  <a:ea typeface="標楷體" pitchFamily="65" charset="-120"/>
                </a:rPr>
                <a:t>【</a:t>
              </a:r>
              <a:r>
                <a:rPr lang="zh-TW" altLang="en-US" sz="900" b="1" dirty="0">
                  <a:ea typeface="標楷體" pitchFamily="65" charset="-120"/>
                </a:rPr>
                <a:t>本著作除另有註明外，採取</a:t>
              </a:r>
              <a:r>
                <a:rPr lang="zh-TW" altLang="en-US" sz="900" b="1" u="sng" dirty="0">
                  <a:ea typeface="標楷體" pitchFamily="65" charset="-120"/>
                  <a:hlinkClick r:id="rId2"/>
                </a:rPr>
                <a:t>創用</a:t>
              </a:r>
              <a:r>
                <a:rPr lang="en-US" altLang="zh-TW" sz="900" b="1" u="sng" dirty="0">
                  <a:ea typeface="標楷體" pitchFamily="65" charset="-120"/>
                  <a:hlinkClick r:id="rId2"/>
                </a:rPr>
                <a:t>CC</a:t>
              </a:r>
              <a:r>
                <a:rPr lang="zh-TW" altLang="en-US" sz="900" b="1" u="sng" dirty="0">
                  <a:ea typeface="標楷體" pitchFamily="65" charset="-120"/>
                  <a:hlinkClick r:id="rId2"/>
                </a:rPr>
                <a:t>「姓名標示－非商業性－禁止改作分享」台灣</a:t>
              </a:r>
              <a:r>
                <a:rPr lang="en-US" altLang="zh-TW" sz="900" b="1" u="sng" dirty="0">
                  <a:ea typeface="標楷體" pitchFamily="65" charset="-120"/>
                  <a:hlinkClick r:id="rId2"/>
                </a:rPr>
                <a:t>3.0</a:t>
              </a:r>
              <a:r>
                <a:rPr lang="zh-TW" altLang="en-US" sz="900" b="1" u="sng" dirty="0">
                  <a:ea typeface="標楷體" pitchFamily="65" charset="-120"/>
                  <a:hlinkClick r:id="rId2"/>
                </a:rPr>
                <a:t>版</a:t>
              </a:r>
              <a:r>
                <a:rPr lang="zh-TW" altLang="en-US" sz="900" b="1" dirty="0">
                  <a:ea typeface="標楷體" pitchFamily="65" charset="-120"/>
                </a:rPr>
                <a:t>授權釋出</a:t>
              </a:r>
              <a:r>
                <a:rPr lang="en-US" altLang="zh-TW" sz="900" b="1" dirty="0">
                  <a:ea typeface="標楷體" pitchFamily="65" charset="-120"/>
                </a:rPr>
                <a:t>】</a:t>
              </a:r>
            </a:p>
          </p:txBody>
        </p:sp>
        <p:pic>
          <p:nvPicPr>
            <p:cNvPr id="12" name="圖片 11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096" y="5838432"/>
              <a:ext cx="1028935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Converting </a:t>
            </a:r>
            <a:r>
              <a:rPr lang="en-US" altLang="en-US" dirty="0"/>
              <a:t>L</a:t>
            </a:r>
            <a:r>
              <a:rPr lang="en-US" altLang="en-US" dirty="0" smtClean="0"/>
              <a:t>ists into Tuples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[11, 22, 33]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tuple(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(11, 22, 33)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tuple('Hello World!')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('H', 'e', 'l', 'l', 'o', ' ', 'W', 'o', 'r', 'l', 'd', '!')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10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Recall the process of computing Taiwan ID checksum.</a:t>
            </a:r>
          </a:p>
          <a:p>
            <a:r>
              <a:rPr lang="en-US" altLang="zh-TW" dirty="0" smtClean="0"/>
              <a:t>Convert the first letter to a two-digit number</a:t>
            </a:r>
          </a:p>
          <a:p>
            <a:r>
              <a:rPr lang="en-US" altLang="zh-TW" dirty="0" smtClean="0"/>
              <a:t>Apply weight to all 11 digits.</a:t>
            </a:r>
          </a:p>
          <a:p>
            <a:r>
              <a:rPr lang="en-US" altLang="zh-TW" dirty="0" smtClean="0"/>
              <a:t>Sum over all digits.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Taiwan ID Checksum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239117"/>
            <a:ext cx="6172200" cy="44758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cksum_twid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"""Compute Checksum for </a:t>
            </a:r>
            <a:r>
              <a:rPr lang="en-US" altLang="zh-TW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Taiwn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ID"""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code1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#convert first English character to two-digit number.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cmap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num1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cmap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weight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checksum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checksum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"checksum=%d"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checksum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"A123456789"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cksum_twid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zh-TW" altLang="en-US" dirty="0"/>
          </a:p>
          <a:p>
            <a:r>
              <a:rPr lang="en-US" altLang="zh-TW" dirty="0"/>
              <a:t>Output: checksum=130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zip</a:t>
            </a:r>
            <a:r>
              <a:rPr lang="en-US" altLang="zh-TW" dirty="0"/>
              <a:t>: Make an iterator that aggregates elements from each of the </a:t>
            </a:r>
            <a:r>
              <a:rPr lang="en-US" altLang="zh-TW" dirty="0" err="1"/>
              <a:t>iterables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'10123456789'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apair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zip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apair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 smtClean="0"/>
          </a:p>
          <a:p>
            <a:r>
              <a:rPr lang="en-US" altLang="zh-TW" dirty="0" smtClean="0"/>
              <a:t>                                                                Output:</a:t>
            </a: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Zipping two Variables 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13813" y="3490871"/>
            <a:ext cx="1130012" cy="237757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350" dirty="0"/>
              <a:t>('1', 1)</a:t>
            </a:r>
          </a:p>
          <a:p>
            <a:r>
              <a:rPr lang="zh-TW" altLang="en-US" sz="1350" dirty="0"/>
              <a:t>('0', 9)</a:t>
            </a:r>
          </a:p>
          <a:p>
            <a:r>
              <a:rPr lang="zh-TW" altLang="en-US" sz="1350" dirty="0"/>
              <a:t>('1', 8)</a:t>
            </a:r>
          </a:p>
          <a:p>
            <a:r>
              <a:rPr lang="zh-TW" altLang="en-US" sz="1350" dirty="0"/>
              <a:t>('2', 7)</a:t>
            </a:r>
          </a:p>
          <a:p>
            <a:r>
              <a:rPr lang="zh-TW" altLang="en-US" sz="1350" dirty="0"/>
              <a:t>('3', 6)</a:t>
            </a:r>
          </a:p>
          <a:p>
            <a:r>
              <a:rPr lang="zh-TW" altLang="en-US" sz="1350" dirty="0"/>
              <a:t>('4', 5)</a:t>
            </a:r>
          </a:p>
          <a:p>
            <a:r>
              <a:rPr lang="zh-TW" altLang="en-US" sz="1350" dirty="0"/>
              <a:t>('5', 4)</a:t>
            </a:r>
          </a:p>
          <a:p>
            <a:r>
              <a:rPr lang="zh-TW" altLang="en-US" sz="1350" dirty="0"/>
              <a:t>('6', 3)</a:t>
            </a:r>
          </a:p>
          <a:p>
            <a:r>
              <a:rPr lang="zh-TW" altLang="en-US" sz="1350" dirty="0"/>
              <a:t>('7', 2)</a:t>
            </a:r>
          </a:p>
          <a:p>
            <a:r>
              <a:rPr lang="zh-TW" altLang="en-US" sz="1350" dirty="0"/>
              <a:t>('8', 1)</a:t>
            </a:r>
          </a:p>
          <a:p>
            <a:r>
              <a:rPr lang="zh-TW" altLang="en-US" sz="1350" dirty="0"/>
              <a:t>('9', 1)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8570" y="55765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cksum_twid_v2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"""Compute Checksum for </a:t>
            </a:r>
            <a:r>
              <a:rPr lang="en-US" altLang="zh-TW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Taiwn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ID"""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code1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#convert first English character to two-digit number.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cmap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num1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cmap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weight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checksum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apair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zip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checksum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apair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apair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"checksum=%d"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checksum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#running the function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"A123456789"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cksum_twid_v2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id1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/>
          </a:p>
          <a:p>
            <a:r>
              <a:rPr lang="en-US" altLang="zh-TW" dirty="0" smtClean="0"/>
              <a:t>Output: </a:t>
            </a:r>
            <a:r>
              <a:rPr lang="en-US" altLang="zh-TW" dirty="0"/>
              <a:t>checksum=130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Version Using “zip()”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287358" y="4000131"/>
            <a:ext cx="6273512" cy="359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Lambda is a way to define simple functions. 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def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06287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f1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(x):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return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x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**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(f1(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8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64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f2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lambda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x: x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**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(f2(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8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64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Lambda Operator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map() provides an easy way to apply an function to a list or tuples.</a:t>
            </a:r>
          </a:p>
          <a:p>
            <a:r>
              <a:rPr lang="en-US" altLang="zh-TW" dirty="0" smtClean="0"/>
              <a:t>Consider the situation when we want to square all numbers in a list.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list1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1.2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9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out1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map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(f1, list1)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list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(out1))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[9, 25, 1.44, 16, 81]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#using lambda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map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lambda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x: x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**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list1)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list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(out2))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[9, 25, 1.44, 16, 81]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Map Operator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908498"/>
            <a:ext cx="6172200" cy="40221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cksum_twid_v3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"""Compute Checksum for </a:t>
            </a:r>
            <a:r>
              <a:rPr lang="en-US" altLang="zh-TW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Taiwn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ID"""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code1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#convert first English character to two-digit number.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cmap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num1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cmap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weight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out1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apair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apair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apair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zip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checksum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"checksum=%d"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checksum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"A123456789"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cksum_twid_v3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/>
              <a:t>Output: checksum=130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5900" y="1257300"/>
            <a:ext cx="6172200" cy="5117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Checksum Using Map and Lambda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197552" y="3608243"/>
            <a:ext cx="6273512" cy="413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3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i="1" smtClean="0"/>
              <a:t>dictionary</a:t>
            </a:r>
            <a:r>
              <a:rPr lang="en-US" altLang="en-US" smtClean="0"/>
              <a:t> data structure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In Python, a </a:t>
            </a:r>
            <a:r>
              <a:rPr lang="en-US" altLang="en-US" i="1" dirty="0" smtClean="0"/>
              <a:t>dictionary</a:t>
            </a:r>
            <a:r>
              <a:rPr lang="en-US" altLang="en-US" dirty="0" smtClean="0"/>
              <a:t> is mapping between a set of indices (</a:t>
            </a:r>
            <a:r>
              <a:rPr lang="en-US" altLang="en-US" b="1" dirty="0" smtClean="0"/>
              <a:t>keys</a:t>
            </a:r>
            <a:r>
              <a:rPr lang="en-US" altLang="en-US" dirty="0" smtClean="0"/>
              <a:t>) and a set of </a:t>
            </a:r>
            <a:r>
              <a:rPr lang="en-US" altLang="en-US" b="1" dirty="0" smtClean="0"/>
              <a:t>values</a:t>
            </a:r>
          </a:p>
          <a:p>
            <a:pPr lvl="1"/>
            <a:r>
              <a:rPr lang="en-US" altLang="en-US" dirty="0" smtClean="0"/>
              <a:t>The items in a dictionary are key-value pairs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Keys can be any Python data type</a:t>
            </a:r>
          </a:p>
          <a:p>
            <a:pPr lvl="1"/>
            <a:r>
              <a:rPr lang="en-US" altLang="en-US" dirty="0"/>
              <a:t>Because keys are used for indexing, they should be </a:t>
            </a:r>
            <a:r>
              <a:rPr lang="en-US" altLang="en-US" dirty="0">
                <a:solidFill>
                  <a:srgbClr val="FF0000"/>
                </a:solidFill>
              </a:rPr>
              <a:t>immutable</a:t>
            </a:r>
          </a:p>
          <a:p>
            <a:r>
              <a:rPr lang="en-US" altLang="en-US" dirty="0"/>
              <a:t>Values can be any Python data type</a:t>
            </a:r>
          </a:p>
          <a:p>
            <a:pPr lvl="1"/>
            <a:r>
              <a:rPr lang="en-US" altLang="en-US" dirty="0"/>
              <a:t>Values can be mutable or immutable</a:t>
            </a:r>
          </a:p>
          <a:p>
            <a:endParaRPr lang="en-US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19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data structure is a particular way of organizing data in a computer so that it can be used </a:t>
            </a:r>
            <a:r>
              <a:rPr lang="en-US" altLang="zh-TW" dirty="0" smtClean="0"/>
              <a:t>efficiently.</a:t>
            </a:r>
          </a:p>
          <a:p>
            <a:r>
              <a:rPr lang="en-US" altLang="zh-TW" dirty="0" smtClean="0"/>
              <a:t>Python has many built-in data structures</a:t>
            </a:r>
          </a:p>
          <a:p>
            <a:pPr lvl="1"/>
            <a:r>
              <a:rPr lang="en-US" altLang="zh-TW" dirty="0" smtClean="0"/>
              <a:t>list (discussed before)</a:t>
            </a:r>
          </a:p>
          <a:p>
            <a:pPr lvl="1"/>
            <a:r>
              <a:rPr lang="en-US" altLang="zh-TW" dirty="0"/>
              <a:t>tuple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dictionary</a:t>
            </a:r>
          </a:p>
          <a:p>
            <a:pPr lvl="1"/>
            <a:r>
              <a:rPr lang="en-US" altLang="zh-TW" dirty="0" smtClean="0"/>
              <a:t>set</a:t>
            </a:r>
          </a:p>
          <a:p>
            <a:pPr lvl="1"/>
            <a:r>
              <a:rPr lang="en-US" altLang="zh-TW" dirty="0" err="1" smtClean="0"/>
              <a:t>datetime</a:t>
            </a:r>
            <a:r>
              <a:rPr lang="en-US" altLang="zh-TW" dirty="0" smtClean="0"/>
              <a:t> (to handle date and time data)</a:t>
            </a:r>
          </a:p>
          <a:p>
            <a:pPr lvl="1"/>
            <a:r>
              <a:rPr lang="en-US" altLang="zh-TW" dirty="0" smtClean="0"/>
              <a:t>… and more. </a:t>
            </a:r>
          </a:p>
          <a:p>
            <a:r>
              <a:rPr lang="en-US" altLang="zh-TW" dirty="0" smtClean="0"/>
              <a:t>We are going to cover selected data structures that are important for you.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Structures in Python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eng2cn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dict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(eng2cn)</a:t>
            </a: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{}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eng2cn[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'one'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一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eng2cn[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'two'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二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eng2cn[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'three'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三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eng2cn[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'four'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四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(eng2cn)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{'one': '</a:t>
            </a:r>
            <a:r>
              <a:rPr lang="zh-TW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一</a:t>
            </a: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'two': '</a:t>
            </a:r>
            <a:r>
              <a:rPr lang="zh-TW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二</a:t>
            </a: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'three': '</a:t>
            </a:r>
            <a:r>
              <a:rPr lang="zh-TW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三</a:t>
            </a: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'four': '</a:t>
            </a:r>
            <a:r>
              <a:rPr lang="zh-TW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四</a:t>
            </a: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'}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dirty="0" smtClean="0"/>
          </a:p>
          <a:p>
            <a:pPr>
              <a:buFont typeface="Wingdings 2" panose="05020102010507070707" pitchFamily="18" charset="2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20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eng2cn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{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'two'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二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'three'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三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'four'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四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'one'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一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(eng2cn)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{'two': '</a:t>
            </a:r>
            <a:r>
              <a:rPr lang="zh-TW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二</a:t>
            </a: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'three': '</a:t>
            </a:r>
            <a:r>
              <a:rPr lang="zh-TW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三</a:t>
            </a: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'four': '</a:t>
            </a:r>
            <a:r>
              <a:rPr lang="zh-TW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四</a:t>
            </a: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'one': '</a:t>
            </a:r>
            <a:r>
              <a:rPr lang="zh-TW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一</a:t>
            </a: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US" sz="2100" dirty="0">
                <a:cs typeface="Courier New" panose="02070309020205020404" pitchFamily="49" charset="0"/>
              </a:rPr>
              <a:t>In general, the order of items in a dictionary is unpredictable</a:t>
            </a:r>
          </a:p>
          <a:p>
            <a:pPr>
              <a:buFontTx/>
              <a:buChar char="•"/>
            </a:pPr>
            <a:r>
              <a:rPr lang="en-US" altLang="en-US" sz="2100" dirty="0">
                <a:solidFill>
                  <a:srgbClr val="FF0000"/>
                </a:solidFill>
                <a:cs typeface="Courier New" panose="02070309020205020404" pitchFamily="49" charset="0"/>
              </a:rPr>
              <a:t>Dictionaries are indexed by keys (including integers).  </a:t>
            </a:r>
            <a:r>
              <a:rPr lang="en-US" altLang="en-US" sz="2100" dirty="0">
                <a:cs typeface="Courier New" panose="02070309020205020404" pitchFamily="49" charset="0"/>
              </a:rPr>
              <a:t/>
            </a:r>
            <a:br>
              <a:rPr lang="en-US" altLang="en-US" sz="2100" dirty="0">
                <a:cs typeface="Courier New" panose="02070309020205020404" pitchFamily="49" charset="0"/>
              </a:rPr>
            </a:br>
            <a:r>
              <a:rPr lang="en-US" altLang="zh-TW" sz="2100" b="1" dirty="0">
                <a:latin typeface="Times New Roman" pitchFamily="18" charset="0"/>
              </a:rPr>
              <a:t>☼</a:t>
            </a:r>
            <a:endParaRPr lang="en-US" altLang="en-US" sz="21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21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Dictionary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(eng2cn[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'one'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zh-TW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一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(eng2cn[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'two'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zh-TW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二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(eng2cn[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'five'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 err="1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Traceback</a:t>
            </a:r>
            <a:r>
              <a:rPr lang="en-US" altLang="zh-TW" kern="0" spc="15" dirty="0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(most recent call last):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File </a:t>
            </a:r>
            <a:r>
              <a:rPr lang="en-US" altLang="zh-TW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"&lt;input&gt;"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line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in &lt;module&gt;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0" spc="15" dirty="0" err="1">
                <a:solidFill>
                  <a:srgbClr val="FF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KeyError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'five'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* If the index is not a key in the dictionary, Python raises an exception </a:t>
            </a:r>
            <a:r>
              <a:rPr lang="en-US" altLang="zh-TW" sz="2400" b="1" dirty="0">
                <a:latin typeface="Times New Roman" pitchFamily="18" charset="0"/>
              </a:rPr>
              <a:t>☼</a:t>
            </a:r>
            <a:endParaRPr lang="en-US" alt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22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Dictionary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zh-TW" altLang="zh-TW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'five' </a:t>
            </a:r>
            <a:r>
              <a:rPr lang="zh-TW" altLang="zh-TW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zh-TW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eng2cn:</a:t>
            </a:r>
            <a:br>
              <a:rPr lang="zh-TW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(eng2cn[</a:t>
            </a:r>
            <a:r>
              <a:rPr lang="zh-TW" altLang="zh-TW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'five'</a:t>
            </a:r>
            <a:r>
              <a:rPr lang="zh-TW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zh-TW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 output</a:t>
            </a:r>
            <a:endParaRPr lang="zh-TW" altLang="zh-TW" sz="3000" dirty="0">
              <a:latin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40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400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24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(eng2cn</a:t>
            </a:r>
            <a:r>
              <a:rPr lang="en-US" altLang="zh-TW" sz="240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24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get(</a:t>
            </a:r>
            <a:r>
              <a:rPr lang="en-US" altLang="zh-TW" sz="240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'five'</a:t>
            </a:r>
            <a:r>
              <a:rPr lang="en-US" altLang="zh-TW" sz="24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</a:t>
            </a:r>
            <a:endParaRPr lang="zh-TW" altLang="zh-TW" sz="33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None</a:t>
            </a:r>
            <a:endParaRPr lang="zh-TW" altLang="zh-TW" sz="33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>
                <a:latin typeface="Times New Roman" pitchFamily="18" charset="0"/>
              </a:rPr>
              <a:t>☼</a:t>
            </a:r>
            <a:endParaRPr lang="en-US" sz="2400" dirty="0"/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23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mtClean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100" dirty="0">
                <a:cs typeface="Courier New" panose="02070309020205020404" pitchFamily="49" charset="0"/>
              </a:rPr>
              <a:t>Note that the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100" dirty="0">
                <a:cs typeface="Courier New" panose="02070309020205020404" pitchFamily="49" charset="0"/>
              </a:rPr>
              <a:t> operator works differently for dictionaries than for other sequences</a:t>
            </a:r>
          </a:p>
          <a:p>
            <a:pPr lvl="1">
              <a:buFontTx/>
              <a:buChar char="•"/>
            </a:pPr>
            <a:r>
              <a:rPr lang="en-US" altLang="en-US" sz="1800" dirty="0">
                <a:cs typeface="Courier New" panose="02070309020205020404" pitchFamily="49" charset="0"/>
              </a:rPr>
              <a:t>For strings, lists, and tuples,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in y </a:t>
            </a:r>
            <a:r>
              <a:rPr lang="en-US" altLang="en-US" sz="1800" dirty="0">
                <a:cs typeface="Courier New" panose="02070309020205020404" pitchFamily="49" charset="0"/>
              </a:rPr>
              <a:t>means whether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800" dirty="0">
                <a:cs typeface="Courier New" panose="02070309020205020404" pitchFamily="49" charset="0"/>
              </a:rPr>
              <a:t> is an item in the sequence</a:t>
            </a:r>
          </a:p>
          <a:p>
            <a:pPr lvl="1">
              <a:buFontTx/>
              <a:buChar char="•"/>
            </a:pPr>
            <a:r>
              <a:rPr lang="en-US" altLang="en-US" sz="1800" dirty="0">
                <a:cs typeface="Courier New" panose="02070309020205020404" pitchFamily="49" charset="0"/>
              </a:rPr>
              <a:t>For dictionaries,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in y </a:t>
            </a:r>
            <a:r>
              <a:rPr lang="en-US" altLang="en-US" sz="1800" dirty="0">
                <a:cs typeface="Courier New" panose="02070309020205020404" pitchFamily="49" charset="0"/>
              </a:rPr>
              <a:t>checks whether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800" dirty="0">
                <a:cs typeface="Courier New" panose="02070309020205020404" pitchFamily="49" charset="0"/>
              </a:rPr>
              <a:t> is a key in the dictionary </a:t>
            </a:r>
            <a:r>
              <a:rPr lang="en-US" altLang="zh-TW" sz="1800" b="1" dirty="0">
                <a:latin typeface="Times New Roman" pitchFamily="18" charset="0"/>
              </a:rPr>
              <a:t>☼</a:t>
            </a:r>
            <a:endParaRPr lang="en-US" altLang="en-US" sz="1800" dirty="0"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24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altLang="en-US" sz="2400" dirty="0"/>
              <a:t> method returns a list of the keys in a dictionary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sz="2400" dirty="0"/>
              <a:t> method returns a list of the values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40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400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24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(eng2cn</a:t>
            </a:r>
            <a:r>
              <a:rPr lang="en-US" altLang="zh-TW" sz="240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24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keys())</a:t>
            </a:r>
            <a:endParaRPr lang="zh-TW" altLang="zh-TW" sz="33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400" kern="0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dict_keys</a:t>
            </a:r>
            <a:r>
              <a:rPr lang="en-US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(['two', 'three', 'four', 'one'])</a:t>
            </a:r>
            <a:endParaRPr lang="zh-TW" altLang="zh-TW" sz="33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40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400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24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(eng2cn</a:t>
            </a:r>
            <a:r>
              <a:rPr lang="en-US" altLang="zh-TW" sz="240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24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values())</a:t>
            </a:r>
            <a:endParaRPr lang="zh-TW" altLang="zh-TW" sz="33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dict_values</a:t>
            </a:r>
            <a:r>
              <a:rPr lang="en-US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(['</a:t>
            </a:r>
            <a:r>
              <a:rPr lang="zh-TW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二</a:t>
            </a:r>
            <a:r>
              <a:rPr lang="en-US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</a:t>
            </a:r>
            <a:r>
              <a:rPr lang="zh-TW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三</a:t>
            </a:r>
            <a:r>
              <a:rPr lang="en-US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</a:t>
            </a:r>
            <a:r>
              <a:rPr lang="zh-TW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四</a:t>
            </a:r>
            <a:r>
              <a:rPr lang="en-US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</a:t>
            </a:r>
            <a:r>
              <a:rPr lang="zh-TW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一</a:t>
            </a:r>
            <a:r>
              <a:rPr lang="en-US" altLang="zh-TW" sz="24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'])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25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6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Keys and values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sz="2400" dirty="0"/>
              <a:t> method returns a list of  tuple pairs of the key-value pairs in a dictionary</a:t>
            </a:r>
          </a:p>
          <a:p>
            <a:endParaRPr lang="en-US" altLang="en-US" sz="2400" dirty="0"/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2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250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22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(eng2cn</a:t>
            </a:r>
            <a:r>
              <a:rPr lang="en-US" altLang="zh-TW" sz="22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22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items())</a:t>
            </a:r>
            <a:endParaRPr lang="zh-TW" altLang="zh-TW" sz="3225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250" kern="0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dict_items</a:t>
            </a:r>
            <a:r>
              <a:rPr lang="en-US" altLang="zh-TW" sz="22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([('two', '</a:t>
            </a:r>
            <a:r>
              <a:rPr lang="zh-TW" altLang="zh-TW" sz="22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二</a:t>
            </a:r>
            <a:r>
              <a:rPr lang="en-US" altLang="zh-TW" sz="22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'), ('three', '</a:t>
            </a:r>
            <a:r>
              <a:rPr lang="zh-TW" altLang="zh-TW" sz="22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三</a:t>
            </a:r>
            <a:r>
              <a:rPr lang="en-US" altLang="zh-TW" sz="22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'), ('four', '</a:t>
            </a:r>
            <a:r>
              <a:rPr lang="zh-TW" altLang="zh-TW" sz="22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四</a:t>
            </a:r>
            <a:r>
              <a:rPr lang="en-US" altLang="zh-TW" sz="22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'), ('one', '</a:t>
            </a:r>
            <a:r>
              <a:rPr lang="zh-TW" altLang="zh-TW" sz="22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一</a:t>
            </a:r>
            <a:r>
              <a:rPr lang="en-US" altLang="zh-TW" sz="22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')])</a:t>
            </a:r>
            <a:endParaRPr lang="zh-TW" altLang="zh-TW" sz="3225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>
                <a:latin typeface="Times New Roman" pitchFamily="18" charset="0"/>
              </a:rPr>
              <a:t>☼</a:t>
            </a:r>
            <a:endParaRPr lang="en-US" sz="2400" dirty="0"/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26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1485901" y="2057400"/>
            <a:ext cx="6433457" cy="3657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histogram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d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element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element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histogram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'brontosaurus'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zh-TW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{'a': 1, 'b': 1, 'o': 2, 'n': 1, 's': 2, 'r': 2, 'u': 2, 't': 1}</a:t>
            </a:r>
          </a:p>
        </p:txBody>
      </p:sp>
      <p:sp>
        <p:nvSpPr>
          <p:cNvPr id="7" name="Rectangle 6"/>
          <p:cNvSpPr/>
          <p:nvPr/>
        </p:nvSpPr>
        <p:spPr>
          <a:xfrm>
            <a:off x="7458964" y="5046114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27</a:t>
            </a:fld>
            <a:endParaRPr lang="en-US"/>
          </a:p>
        </p:txBody>
      </p:sp>
      <p:pic>
        <p:nvPicPr>
          <p:cNvPr id="10" name="圖片 9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99" y="5445000"/>
            <a:ext cx="771701" cy="27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1485901" y="2057400"/>
            <a:ext cx="3747407" cy="3657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100" dirty="0">
                <a:cs typeface="Courier New" panose="02070309020205020404" pitchFamily="49" charset="0"/>
              </a:rPr>
              <a:t>Another way to output results: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print_hist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key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histogram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'brontosaurus'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print_hist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en-US" sz="15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8337" y="3665765"/>
            <a:ext cx="752129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Output: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a 1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b 1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o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n 1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s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r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u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t 1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28</a:t>
            </a:fld>
            <a:endParaRPr lang="en-US"/>
          </a:p>
        </p:txBody>
      </p:sp>
      <p:pic>
        <p:nvPicPr>
          <p:cNvPr id="11" name="圖片 10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76" y="5306501"/>
            <a:ext cx="771701" cy="27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100" dirty="0">
                <a:cs typeface="Courier New" panose="02070309020205020404" pitchFamily="49" charset="0"/>
              </a:rPr>
              <a:t>Change the </a:t>
            </a:r>
            <a:r>
              <a:rPr lang="en-US" altLang="en-US" sz="2100" dirty="0" err="1">
                <a:cs typeface="Courier New" panose="02070309020205020404" pitchFamily="49" charset="0"/>
              </a:rPr>
              <a:t>print_hist</a:t>
            </a:r>
            <a:r>
              <a:rPr lang="en-US" altLang="en-US" sz="2100" dirty="0">
                <a:cs typeface="Courier New" panose="02070309020205020404" pitchFamily="49" charset="0"/>
              </a:rPr>
              <a:t> function: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print_hist2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hist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histogram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'brontosaurus'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print_hist2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337" y="3665765"/>
            <a:ext cx="752129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Output: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a 1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b 1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o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n 1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s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r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u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t 1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29</a:t>
            </a:fld>
            <a:endParaRPr lang="en-US"/>
          </a:p>
        </p:txBody>
      </p:sp>
      <p:pic>
        <p:nvPicPr>
          <p:cNvPr id="11" name="圖片 10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5334758"/>
            <a:ext cx="771701" cy="27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 the keys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1485901" y="2057400"/>
            <a:ext cx="4196443" cy="3657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100" dirty="0">
                <a:cs typeface="Courier New" panose="02070309020205020404" pitchFamily="49" charset="0"/>
              </a:rPr>
              <a:t>Change the </a:t>
            </a:r>
            <a:r>
              <a:rPr lang="en-US" altLang="en-US" sz="2100" dirty="0" err="1">
                <a:cs typeface="Courier New" panose="02070309020205020404" pitchFamily="49" charset="0"/>
              </a:rPr>
              <a:t>print_hist</a:t>
            </a:r>
            <a:r>
              <a:rPr lang="en-US" altLang="en-US" sz="2100" dirty="0">
                <a:cs typeface="Courier New" panose="02070309020205020404" pitchFamily="49" charset="0"/>
              </a:rPr>
              <a:t> function: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print_hist3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keys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hist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sorted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histogram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'brontosaurus'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print_hist3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4889" y="3404508"/>
            <a:ext cx="752129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Output: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a 1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b 1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n 1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o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r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s 2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t 1</a:t>
            </a:r>
          </a:p>
          <a:p>
            <a:r>
              <a:rPr lang="pt-BR" sz="1350" dirty="0">
                <a:latin typeface="Consolas" panose="020B0609020204030204" pitchFamily="49" charset="0"/>
                <a:cs typeface="Consolas" panose="020B0609020204030204" pitchFamily="49" charset="0"/>
              </a:rPr>
              <a:t>u 2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30</a:t>
            </a:fld>
            <a:endParaRPr lang="en-US"/>
          </a:p>
        </p:txBody>
      </p:sp>
      <p:pic>
        <p:nvPicPr>
          <p:cNvPr id="11" name="圖片 10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5371531"/>
            <a:ext cx="771701" cy="27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lists as values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100" dirty="0">
                <a:cs typeface="Courier New" panose="02070309020205020404" pitchFamily="49" charset="0"/>
              </a:rPr>
              <a:t>Inverting the mapping: What are the letters with a given count?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invert_dict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dict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</a:t>
            </a:r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31</a:t>
            </a:fld>
            <a:endParaRPr lang="en-US"/>
          </a:p>
        </p:txBody>
      </p:sp>
      <p:pic>
        <p:nvPicPr>
          <p:cNvPr id="9" name="圖片 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017747"/>
            <a:ext cx="771701" cy="27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Inverting the Mapping: 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1485900" y="2057400"/>
            <a:ext cx="3592286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FF00FF"/>
                </a:solidFill>
                <a:highlight>
                  <a:srgbClr val="FFFFFF"/>
                </a:highlight>
              </a:rPr>
              <a:t>invert_dict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inv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dict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val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val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inv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inv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val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inv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val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inv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hist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histogram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</a:rPr>
              <a:t>'parrot'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hist</a:t>
            </a:r>
            <a:r>
              <a:rPr lang="en-US" altLang="zh-TW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inverted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invert_dict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hist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inverted</a:t>
            </a:r>
            <a:r>
              <a:rPr lang="en-US" altLang="zh-TW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9907" y="3193703"/>
            <a:ext cx="39677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Output: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{'a': 1, 'p': 1, 'r': 2, 't': 1, 'o': 1}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{1: ['a', 'p', 't', 'o'], 2: ['r']}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3751" y="55765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32</a:t>
            </a:fld>
            <a:endParaRPr lang="en-US"/>
          </a:p>
        </p:txBody>
      </p:sp>
      <p:pic>
        <p:nvPicPr>
          <p:cNvPr id="11" name="圖片 10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07" y="5207789"/>
            <a:ext cx="771701" cy="27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Sets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Identified by </a:t>
            </a:r>
            <a:r>
              <a:rPr lang="en-US" altLang="en-US" b="1" i="1" dirty="0" smtClean="0"/>
              <a:t>curly braces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b="1" dirty="0" smtClean="0"/>
              <a:t>{'Marry', 'Bob', 'John'}</a:t>
            </a:r>
          </a:p>
          <a:p>
            <a:pPr lvl="1"/>
            <a:r>
              <a:rPr lang="en-US" altLang="en-US" b="1" dirty="0" smtClean="0"/>
              <a:t>{'Dean'} </a:t>
            </a:r>
            <a:r>
              <a:rPr lang="en-US" altLang="en-US" dirty="0" smtClean="0"/>
              <a:t>is a </a:t>
            </a:r>
            <a:r>
              <a:rPr lang="en-US" altLang="en-US" b="1" i="1" dirty="0" smtClean="0"/>
              <a:t>singleton</a:t>
            </a:r>
          </a:p>
          <a:p>
            <a:r>
              <a:rPr lang="en-US" altLang="en-US" dirty="0" smtClean="0"/>
              <a:t>Sets can only contain </a:t>
            </a:r>
            <a:r>
              <a:rPr lang="en-US" altLang="en-US" b="1" i="1" dirty="0" smtClean="0"/>
              <a:t>unique elements</a:t>
            </a:r>
          </a:p>
          <a:p>
            <a:pPr lvl="1"/>
            <a:r>
              <a:rPr lang="en-US" altLang="en-US" b="1" i="1" dirty="0" smtClean="0"/>
              <a:t>Duplicates are eliminated</a:t>
            </a:r>
          </a:p>
          <a:p>
            <a:r>
              <a:rPr lang="en-US" altLang="en-US" b="1" i="1" dirty="0" smtClean="0"/>
              <a:t>Immutable</a:t>
            </a:r>
            <a:r>
              <a:rPr lang="en-US" altLang="en-US" dirty="0" smtClean="0"/>
              <a:t> like tuples and strings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altLang="en-US" dirty="0" smtClean="0"/>
          </a:p>
          <a:p>
            <a:pPr lvl="1">
              <a:buFontTx/>
              <a:buNone/>
            </a:pPr>
            <a:endParaRPr lang="en-US" altLang="en-US" b="1" i="1" dirty="0" smtClean="0"/>
          </a:p>
          <a:p>
            <a:pPr lvl="1"/>
            <a:endParaRPr lang="en-US" altLang="en-US" b="1" i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34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5900" y="4091422"/>
            <a:ext cx="6172200" cy="151967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&gt;&gt;&gt; cset = {11, 11, 22}</a:t>
            </a:r>
          </a:p>
          <a:p>
            <a:pPr marL="0" indent="0">
              <a:buNone/>
            </a:pP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&gt;&gt;&gt; cset</a:t>
            </a:r>
            <a:b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{11, 22} </a:t>
            </a:r>
            <a:b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800" b="1">
                <a:latin typeface="Times New Roman" pitchFamily="18" charset="0"/>
              </a:rPr>
              <a:t>☼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Sets are Immutable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aset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{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11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33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bset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aset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#union of two sets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aset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aset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|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{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aset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{33, 11, 22, 55}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bset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{33, 11, 22}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endParaRPr lang="en-US" altLang="en-US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35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Sets have no Order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7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{1, 2, 3, 4, 5, 6, 7}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11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33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{33, 11, 22}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dirty="0" smtClean="0"/>
          </a:p>
          <a:p>
            <a:pPr marL="0" indent="0">
              <a:buNone/>
            </a:pP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endParaRPr lang="en-US" altLang="en-US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36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Sets do not Support Indexing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5900" y="2139696"/>
            <a:ext cx="6343650" cy="30861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myset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{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大象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長頸鹿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蝸牛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myset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{'</a:t>
            </a:r>
            <a:r>
              <a:rPr lang="zh-TW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蝸牛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</a:t>
            </a:r>
            <a:r>
              <a:rPr lang="zh-TW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長頸鹿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</a:t>
            </a:r>
            <a:r>
              <a:rPr lang="zh-TW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大象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myset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 err="1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Traceback</a:t>
            </a:r>
            <a:r>
              <a:rPr lang="en-US" altLang="zh-TW" spc="15" dirty="0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(most recent call last):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File </a:t>
            </a:r>
            <a:r>
              <a:rPr lang="en-US" altLang="zh-TW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"&lt;input&gt;"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line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in &lt;module&gt;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kern="0" spc="15" dirty="0" err="1">
                <a:solidFill>
                  <a:srgbClr val="FF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TypeError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'set' object does not support indexing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dirty="0" smtClean="0"/>
          </a:p>
          <a:p>
            <a:pPr marL="0" indent="0">
              <a:buNone/>
            </a:pP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37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alist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[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大象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長頸鹿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蝸牛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大象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猴子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aset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alist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aset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{'</a:t>
            </a:r>
            <a:r>
              <a:rPr lang="zh-TW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猴子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</a:t>
            </a:r>
            <a:r>
              <a:rPr lang="zh-TW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蝸牛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</a:t>
            </a:r>
            <a:r>
              <a:rPr lang="zh-TW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長頸鹿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', '</a:t>
            </a:r>
            <a:r>
              <a:rPr lang="zh-TW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大象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#set does not support + operation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aset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aset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{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蟒蛇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 err="1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Traceback</a:t>
            </a:r>
            <a:r>
              <a:rPr lang="en-US" altLang="zh-TW" spc="15" dirty="0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(most recent call last):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File </a:t>
            </a:r>
            <a:r>
              <a:rPr lang="en-US" altLang="zh-TW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"&lt;input&gt;"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line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in &lt;module&gt;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 err="1">
                <a:solidFill>
                  <a:srgbClr val="FF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TypeError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unsupported operand type(s) for +: 'set' and 'set'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38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5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Boolean Operations on sets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{11, 22, 33}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{12, 23, 33}</a:t>
            </a:r>
          </a:p>
          <a:p>
            <a:pPr marL="0" indent="0">
              <a:buNone/>
            </a:pPr>
            <a:r>
              <a:rPr lang="en-US" alt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 of two sets</a:t>
            </a:r>
          </a:p>
          <a:p>
            <a:pPr marL="205740" lvl="1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{33, 22, 23, 11, 12}</a:t>
            </a:r>
          </a:p>
          <a:p>
            <a:pPr marL="0" indent="0">
              <a:buNone/>
            </a:pPr>
            <a:r>
              <a:rPr lang="en-US" alt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Intersection of two sets:</a:t>
            </a:r>
          </a:p>
          <a:p>
            <a:pPr marL="205740" lvl="1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{33} 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39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8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Tuples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2100" dirty="0"/>
              <a:t>Same as lists, but</a:t>
            </a:r>
          </a:p>
          <a:p>
            <a:pPr lvl="1"/>
            <a:r>
              <a:rPr lang="en-US" altLang="en-US" sz="1800" dirty="0"/>
              <a:t>Immutable</a:t>
            </a:r>
          </a:p>
          <a:p>
            <a:pPr lvl="1"/>
            <a:r>
              <a:rPr lang="en-US" altLang="en-US" sz="1800" dirty="0"/>
              <a:t>Enclosed in parentheses</a:t>
            </a:r>
          </a:p>
          <a:p>
            <a:pPr lvl="1"/>
            <a:r>
              <a:rPr lang="en-US" altLang="en-US" sz="1800" dirty="0"/>
              <a:t>A tuple  with a single element </a:t>
            </a:r>
            <a:r>
              <a:rPr lang="en-US" altLang="en-US" sz="1800" b="1" i="1" dirty="0"/>
              <a:t>must</a:t>
            </a:r>
            <a:r>
              <a:rPr lang="en-US" altLang="en-US" sz="1800" dirty="0"/>
              <a:t> have a comma inside the parentheses: </a:t>
            </a:r>
            <a:r>
              <a:rPr lang="en-US" altLang="en-US" b="1" dirty="0"/>
              <a:t>a = (11,)</a:t>
            </a:r>
          </a:p>
          <a:p>
            <a:pPr lvl="1"/>
            <a:endParaRPr lang="en-US" altLang="en-US" b="1" dirty="0"/>
          </a:p>
          <a:p>
            <a:pPr marL="0" indent="0">
              <a:buNone/>
            </a:pP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alt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(11, 22, 33)</a:t>
            </a:r>
          </a:p>
          <a:p>
            <a:pPr marL="0" indent="0">
              <a:buNone/>
            </a:pP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alt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b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 marL="0" indent="0">
              <a:buNone/>
            </a:pP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alt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[-1]</a:t>
            </a:r>
            <a:b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33</a:t>
            </a:r>
          </a:p>
          <a:p>
            <a:pPr marL="0" indent="0">
              <a:buNone/>
            </a:pP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alt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[0:1]</a:t>
            </a:r>
            <a:b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(11,)</a:t>
            </a:r>
          </a:p>
          <a:p>
            <a:pPr marL="0" indent="0">
              <a:buNone/>
            </a:pPr>
            <a:r>
              <a:rPr lang="fr-FR" altLang="en-US" sz="2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#The comma </a:t>
            </a:r>
            <a:r>
              <a:rPr lang="fr-FR" altLang="en-US" sz="21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fr-FR" altLang="en-US" sz="2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en-US" sz="21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fr-FR" altLang="en-US" sz="2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altLang="en-US" sz="21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950" b="1" dirty="0"/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Boolean Operations on sets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5900" y="2057400"/>
            <a:ext cx="3257550" cy="3657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{11, 22, 33}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{12, 23, 33}</a:t>
            </a:r>
          </a:p>
          <a:p>
            <a:pPr marL="0" indent="0">
              <a:buNone/>
            </a:pPr>
            <a:r>
              <a:rPr lang="en-US" alt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Difference: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lvl="1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{11, 22}</a:t>
            </a:r>
          </a:p>
          <a:p>
            <a:pPr marL="205740" lvl="1" indent="0">
              <a:buNone/>
            </a:pP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Symmetric difference: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lvl="1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^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bset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{11, 12, 22, 23} 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1373" y="4278087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en-US" sz="1350" kern="0" dirty="0"/>
              <a:t>Contains all elements that are</a:t>
            </a:r>
            <a:r>
              <a:rPr lang="en-US" altLang="en-US" sz="1350" b="1" u="sng" kern="0" dirty="0"/>
              <a:t> eithe</a:t>
            </a:r>
            <a:r>
              <a:rPr lang="en-US" altLang="en-US" sz="1350" kern="0" dirty="0"/>
              <a:t>r </a:t>
            </a:r>
          </a:p>
          <a:p>
            <a:pPr lvl="1">
              <a:defRPr/>
            </a:pPr>
            <a:r>
              <a:rPr lang="en-US" altLang="en-US" sz="1350" b="1" u="sng" kern="0" dirty="0"/>
              <a:t>in</a:t>
            </a:r>
            <a:r>
              <a:rPr lang="en-US" altLang="en-US" sz="1350" b="1" kern="0" dirty="0"/>
              <a:t> </a:t>
            </a:r>
            <a:r>
              <a:rPr lang="en-US" altLang="en-US" sz="1350" kern="0" dirty="0"/>
              <a:t>set </a:t>
            </a:r>
            <a:r>
              <a:rPr lang="en-US" altLang="en-US" sz="1350" b="1" kern="0" dirty="0"/>
              <a:t>A</a:t>
            </a:r>
            <a:r>
              <a:rPr lang="en-US" altLang="en-US" sz="1350" kern="0" dirty="0"/>
              <a:t>  but</a:t>
            </a:r>
            <a:r>
              <a:rPr lang="en-US" altLang="en-US" sz="1350" b="1" kern="0" dirty="0"/>
              <a:t> </a:t>
            </a:r>
            <a:r>
              <a:rPr lang="en-US" altLang="en-US" sz="1350" b="1" u="sng" kern="0" dirty="0"/>
              <a:t>not</a:t>
            </a:r>
            <a:r>
              <a:rPr lang="en-US" altLang="en-US" sz="1350" b="1" u="sng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1350" b="1" u="sng" kern="0" dirty="0"/>
              <a:t> in</a:t>
            </a:r>
            <a:r>
              <a:rPr lang="en-US" altLang="en-US" sz="1350" b="1" kern="0" dirty="0"/>
              <a:t> </a:t>
            </a:r>
            <a:r>
              <a:rPr lang="en-US" altLang="en-US" sz="1350" kern="0" dirty="0"/>
              <a:t>set</a:t>
            </a:r>
            <a:r>
              <a:rPr lang="en-US" altLang="en-US" sz="1350" b="1" kern="0" dirty="0"/>
              <a:t> B or </a:t>
            </a:r>
          </a:p>
          <a:p>
            <a:pPr lvl="1">
              <a:defRPr/>
            </a:pPr>
            <a:r>
              <a:rPr lang="en-US" altLang="en-US" sz="1350" b="1" u="sng" kern="0" dirty="0"/>
              <a:t>in</a:t>
            </a:r>
            <a:r>
              <a:rPr lang="en-US" altLang="en-US" sz="1350" b="1" kern="0" dirty="0"/>
              <a:t> </a:t>
            </a:r>
            <a:r>
              <a:rPr lang="en-US" altLang="en-US" sz="1350" kern="0" dirty="0"/>
              <a:t>set </a:t>
            </a:r>
            <a:r>
              <a:rPr lang="en-US" altLang="en-US" sz="1350" b="1" kern="0" dirty="0"/>
              <a:t>B</a:t>
            </a:r>
            <a:r>
              <a:rPr lang="en-US" altLang="en-US" sz="1350" kern="0" dirty="0"/>
              <a:t>  but </a:t>
            </a:r>
            <a:r>
              <a:rPr lang="en-US" altLang="en-US" sz="1350" b="1" u="sng" kern="0" dirty="0"/>
              <a:t>not in</a:t>
            </a:r>
            <a:r>
              <a:rPr lang="en-US" altLang="en-US" sz="1350" b="1" kern="0" dirty="0"/>
              <a:t> </a:t>
            </a:r>
            <a:r>
              <a:rPr lang="en-US" altLang="en-US" sz="1350" kern="0" dirty="0"/>
              <a:t>set</a:t>
            </a:r>
            <a:r>
              <a:rPr lang="en-US" altLang="en-US" sz="1350" b="1" kern="0" dirty="0"/>
              <a:t> A </a:t>
            </a:r>
          </a:p>
          <a:p>
            <a:endParaRPr lang="en-US" sz="135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40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0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has a build-in library “</a:t>
            </a:r>
            <a:r>
              <a:rPr lang="en-US" altLang="zh-TW" dirty="0" err="1"/>
              <a:t>datetime</a:t>
            </a:r>
            <a:r>
              <a:rPr lang="en-US" altLang="zh-TW" dirty="0"/>
              <a:t>” that can process date and time data. </a:t>
            </a:r>
          </a:p>
          <a:p>
            <a:pPr lvl="1"/>
            <a:r>
              <a:rPr lang="en-US" altLang="zh-TW" dirty="0"/>
              <a:t>Need to do “import </a:t>
            </a:r>
            <a:r>
              <a:rPr lang="en-US" altLang="zh-TW" dirty="0" err="1"/>
              <a:t>datetime</a:t>
            </a:r>
            <a:r>
              <a:rPr lang="en-US" altLang="zh-TW" dirty="0"/>
              <a:t>” first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import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b="1" spc="15" dirty="0" err="1">
                <a:solidFill>
                  <a:srgbClr val="0E84B5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#create </a:t>
            </a:r>
            <a:r>
              <a:rPr lang="en-US" altLang="zh-TW" i="1" spc="15" dirty="0" err="1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by year, month, day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d1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2005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d1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datetime.datetime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(2005, 5, 3, 0, 0)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(d1)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2005-05-03 00:00:00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Handling Date and Time in Python</a:t>
            </a:r>
            <a:endParaRPr lang="zh-TW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434470" y="55765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#create </a:t>
            </a:r>
            <a:r>
              <a:rPr lang="en-US" altLang="zh-TW" i="1" spc="15" dirty="0" err="1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by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   year, month, day, hour, minute, second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2017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8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datetime.datetime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(2017, 2, 5, 8, 5, 20)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(d2)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2017-02-05 08:05:20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#extract the date components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date()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datetime.date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(2017, 2, 5)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#extract the time component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time()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datetime.time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(8, 5, 20)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datetime</a:t>
            </a:r>
            <a:r>
              <a:rPr lang="en-US" altLang="zh-TW" dirty="0" smtClean="0"/>
              <a:t> Object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34470" y="55765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1" y="2057400"/>
            <a:ext cx="5611091" cy="36316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#get day-of-week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##Monday is 0 and Sunday is 6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date()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weekday()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</a:t>
            </a: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altLang="zh-TW" spc="15" dirty="0">
              <a:solidFill>
                <a:srgbClr val="888888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#return today's date</a:t>
            </a:r>
            <a:endParaRPr lang="zh-TW" altLang="zh-TW" dirty="0" smtClean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today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endParaRPr lang="zh-TW" altLang="zh-TW" dirty="0" smtClean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datetime.date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(2017, 8, 22)</a:t>
            </a: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Getting </a:t>
            </a:r>
            <a:r>
              <a:rPr lang="en-US" altLang="zh-TW" dirty="0" err="1" smtClean="0"/>
              <a:t>Dat</a:t>
            </a:r>
            <a:r>
              <a:rPr lang="en-US" altLang="zh-TW" dirty="0" smtClean="0"/>
              <a:t>-of-Week, and Today’s Date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34470" y="55765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#get value  of each slot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year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2017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month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day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hour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8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minute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second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Getting the Value of Each Slot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34470" y="55765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d3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1998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8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d4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1999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diff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d4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d3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#difference in days + seconds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diff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datetime.timedelta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(361, 50335)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(diff)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361 days, 13:58:55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#get individual slots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diff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days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361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diff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seconds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50335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Difference of </a:t>
            </a:r>
            <a:r>
              <a:rPr lang="en-US" altLang="zh-TW" dirty="0" err="1" smtClean="0"/>
              <a:t>Datetime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34470" y="55765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500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diff2 </a:t>
            </a:r>
            <a:r>
              <a:rPr lang="en-US" altLang="zh-TW" sz="150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50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z="1500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50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timedelta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(days</a:t>
            </a:r>
            <a:r>
              <a:rPr lang="en-US" altLang="zh-TW" sz="150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50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,seconds</a:t>
            </a:r>
            <a:r>
              <a:rPr lang="en-US" altLang="zh-TW" sz="150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50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4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500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d5 </a:t>
            </a:r>
            <a:r>
              <a:rPr lang="en-US" altLang="zh-TW" sz="150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50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z="1500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50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50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2000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150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150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150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150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150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4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500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d6 </a:t>
            </a:r>
            <a:r>
              <a:rPr lang="en-US" altLang="zh-TW" sz="150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d5 </a:t>
            </a:r>
            <a:r>
              <a:rPr lang="en-US" altLang="zh-TW" sz="150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diff2</a:t>
            </a:r>
            <a:endParaRPr lang="zh-TW" altLang="zh-TW" sz="24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500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500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50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(d6)</a:t>
            </a:r>
            <a:endParaRPr lang="zh-TW" altLang="zh-TW" sz="24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150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2000-01-04 00:00:04</a:t>
            </a:r>
            <a:endParaRPr lang="zh-TW" altLang="zh-TW" sz="24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zh-TW" altLang="en-US" sz="1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Shifting by </a:t>
            </a:r>
            <a:r>
              <a:rPr lang="en-US" altLang="zh-TW" dirty="0" err="1" smtClean="0"/>
              <a:t>timedelta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34470" y="55765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1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2057400"/>
            <a:ext cx="6172200" cy="38264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</a:t>
            </a:r>
            <a:r>
              <a:rPr lang="en-US" altLang="zh-TW" i="1" spc="15" dirty="0" err="1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to string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d7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2002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13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45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(d7))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2002-05-02 13:15:45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(d7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strftime(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'%Y-%m-</a:t>
            </a:r>
            <a:r>
              <a:rPr lang="en-US" altLang="zh-TW" i="1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%d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2002-05-02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(d7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strftime(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'%B </a:t>
            </a:r>
            <a:r>
              <a:rPr lang="en-US" altLang="zh-TW" i="1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%d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%Y'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May 02, 2002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(d7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strftime(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'%Y-%m-</a:t>
            </a:r>
            <a:r>
              <a:rPr lang="en-US" altLang="zh-TW" i="1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%d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%H:%M:%S'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2002-05-02 13:15:45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(d7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strftime(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'%Y-%m-</a:t>
            </a:r>
            <a:r>
              <a:rPr lang="en-US" altLang="zh-TW" i="1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%d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%I:%M:%S %p, %A'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2002-05-02 01:15:45 PM, Thursday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Datetime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String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34470" y="55765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2057400"/>
            <a:ext cx="6515100" cy="3657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#string to </a:t>
            </a:r>
            <a:r>
              <a:rPr lang="en-US" altLang="zh-TW" i="1" spc="15" dirty="0" err="1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i="1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dstr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"2007-03-04 21:08:12"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d9 </a:t>
            </a:r>
            <a:r>
              <a:rPr lang="en-US" altLang="zh-TW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</a:t>
            </a:r>
            <a:r>
              <a:rPr lang="en-US" altLang="zh-TW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strptime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dstr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"%Y-%m-</a:t>
            </a:r>
            <a:r>
              <a:rPr lang="en-US" altLang="zh-TW" i="1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%d</a:t>
            </a:r>
            <a:r>
              <a:rPr lang="en-US" altLang="zh-TW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%H:%M:%S"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d9</a:t>
            </a:r>
            <a:endParaRPr lang="zh-TW" altLang="zh-TW" sz="27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datetime.datetime</a:t>
            </a:r>
            <a:r>
              <a:rPr lang="en-US" altLang="zh-TW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(2007, 3, 4, 21, 8, 12)</a:t>
            </a: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altLang="zh-TW" sz="1500" spc="15" dirty="0">
              <a:solidFill>
                <a:srgbClr val="888888"/>
              </a:solidFill>
              <a:latin typeface="Consolas" panose="020B0609020204030204" pitchFamily="49" charset="0"/>
              <a:ea typeface="細明體" panose="02020509000000000000" pitchFamily="49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400" dirty="0"/>
              <a:t>Full document here: </a:t>
            </a:r>
            <a:r>
              <a:rPr lang="en-US" altLang="zh-TW" sz="2400" dirty="0">
                <a:hlinkClick r:id="rId2"/>
              </a:rPr>
              <a:t>https://docs.python.org/3/library/datetime.html#strftime-strptime-behavior</a:t>
            </a:r>
            <a:endParaRPr lang="en-US" altLang="zh-TW" sz="2400" dirty="0"/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zh-TW" altLang="zh-TW" sz="24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zh-TW" altLang="en-US" sz="1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String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34470" y="5576500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zh-TW" alt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Why?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It is clear that </a:t>
            </a:r>
            <a:r>
              <a:rPr lang="en-US" altLang="en-US" b="1" dirty="0" smtClean="0"/>
              <a:t>[11]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11 </a:t>
            </a:r>
            <a:r>
              <a:rPr lang="en-US" altLang="en-US" dirty="0" smtClean="0"/>
              <a:t>are different (list of one element and integer 11)</a:t>
            </a:r>
          </a:p>
          <a:p>
            <a:endParaRPr lang="en-US" altLang="en-US" b="1" dirty="0" smtClean="0"/>
          </a:p>
          <a:p>
            <a:r>
              <a:rPr lang="en-US" altLang="en-US" dirty="0" smtClean="0"/>
              <a:t>But, </a:t>
            </a:r>
          </a:p>
          <a:p>
            <a:r>
              <a:rPr lang="en-US" altLang="en-US" b="1" dirty="0" smtClean="0"/>
              <a:t>(11)</a:t>
            </a:r>
            <a:r>
              <a:rPr lang="en-US" altLang="en-US" dirty="0" smtClean="0"/>
              <a:t> is an acceptable expression</a:t>
            </a:r>
          </a:p>
          <a:p>
            <a:pPr lvl="1"/>
            <a:r>
              <a:rPr lang="en-US" altLang="en-US" b="1" dirty="0" smtClean="0"/>
              <a:t>(11) without the comma </a:t>
            </a:r>
            <a:r>
              <a:rPr lang="en-US" altLang="en-US" dirty="0" smtClean="0"/>
              <a:t>is the integer 11</a:t>
            </a:r>
          </a:p>
          <a:p>
            <a:pPr lvl="1"/>
            <a:r>
              <a:rPr lang="en-US" altLang="en-US" b="1" dirty="0" smtClean="0"/>
              <a:t>(11, ) with the comma </a:t>
            </a:r>
            <a:r>
              <a:rPr lang="en-US" altLang="en-US" dirty="0" smtClean="0"/>
              <a:t>is  a tuple containing the integer 11</a:t>
            </a:r>
          </a:p>
          <a:p>
            <a:r>
              <a:rPr lang="en-US" altLang="en-US" dirty="0" smtClean="0"/>
              <a:t>A small (but critical) piece of info that you need to know. </a:t>
            </a:r>
          </a:p>
          <a:p>
            <a:pPr lvl="1"/>
            <a:endParaRPr lang="en-US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091079"/>
              </p:ext>
            </p:extLst>
          </p:nvPr>
        </p:nvGraphicFramePr>
        <p:xfrm>
          <a:off x="347085" y="1615418"/>
          <a:ext cx="8437383" cy="39738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1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1-52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5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WordPress, 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Green Tea Press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Allen B. Downey,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Think Python 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example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from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Section 11.2,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P</a:t>
                      </a:r>
                      <a:r>
                        <a:rPr lang="en-US" altLang="zh-TW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103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/>
                        </a:rPr>
                        <a:t>CC BY-NC 3.0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2012/8/3</a:t>
                      </a: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  <a:hlinkClick r:id="rId4"/>
                        </a:rPr>
                        <a:t>http://greenteapress.com/wp/</a:t>
                      </a:r>
                      <a:endParaRPr lang="en-US" altLang="zh-TW" sz="8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2017/8/24</a:t>
                      </a:r>
                      <a:r>
                        <a:rPr lang="zh-TW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visited</a:t>
                      </a:r>
                      <a:endParaRPr lang="zh-TW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WordPress, 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Green Tea Press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Allen B. Downey,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Think Python 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example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from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Section 11.2,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P</a:t>
                      </a:r>
                      <a:r>
                        <a:rPr lang="en-US" altLang="zh-TW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104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/>
                        </a:rPr>
                        <a:t>CC BY-NC 3.0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2012/8/3</a:t>
                      </a:r>
                      <a:b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TW" altLang="en-US" sz="800" b="0" baseline="0" dirty="0" smtClean="0">
                          <a:latin typeface="+mn-ea"/>
                          <a:ea typeface="+mn-ea"/>
                        </a:rPr>
                        <a:t>改作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800" b="0" baseline="0" dirty="0" smtClean="0">
                          <a:latin typeface="+mn-ea"/>
                          <a:ea typeface="+mn-ea"/>
                        </a:rPr>
                        <a:t> 盧信銘</a:t>
                      </a:r>
                      <a:endParaRPr lang="en-US" altLang="zh-TW" sz="8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  <a:hlinkClick r:id="rId4"/>
                        </a:rPr>
                        <a:t>http://greenteapress.com/wp/</a:t>
                      </a:r>
                      <a:endParaRPr lang="en-US" altLang="zh-TW" sz="8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2017/8/24</a:t>
                      </a:r>
                      <a:r>
                        <a:rPr lang="zh-TW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visited</a:t>
                      </a:r>
                      <a:endParaRPr lang="zh-TW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WordPress, 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Green Tea Press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Allen B. Downey,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Think Python 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example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from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Section 11.2,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P</a:t>
                      </a:r>
                      <a:r>
                        <a:rPr lang="en-US" altLang="zh-TW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104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/>
                        </a:rPr>
                        <a:t>CC BY-NC 3.0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2012/8/3 ,</a:t>
                      </a:r>
                      <a:b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TW" altLang="en-US" sz="800" b="0" baseline="0" dirty="0" smtClean="0">
                          <a:latin typeface="+mn-ea"/>
                          <a:ea typeface="+mn-ea"/>
                        </a:rPr>
                        <a:t>改作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800" b="0" baseline="0" dirty="0" smtClean="0">
                          <a:latin typeface="+mn-ea"/>
                          <a:ea typeface="+mn-ea"/>
                        </a:rPr>
                        <a:t> 盧信銘</a:t>
                      </a:r>
                      <a:endParaRPr lang="en-US" altLang="zh-TW" sz="8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  <a:hlinkClick r:id="rId4"/>
                        </a:rPr>
                        <a:t>http://greenteapress.com/wp/</a:t>
                      </a:r>
                      <a:endParaRPr lang="en-US" altLang="zh-TW" sz="8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2017/8/24</a:t>
                      </a:r>
                      <a:r>
                        <a:rPr lang="zh-TW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visited</a:t>
                      </a:r>
                      <a:endParaRPr lang="zh-TW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WordPress, 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Green Tea Press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Allen B. Downey,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Think Python 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example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from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Section 11.2,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P</a:t>
                      </a:r>
                      <a:r>
                        <a:rPr lang="en-US" altLang="zh-TW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104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/>
                        </a:rPr>
                        <a:t>CC BY-NC 3.0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2012/8/3</a:t>
                      </a:r>
                      <a:b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TW" altLang="en-US" sz="800" b="0" baseline="0" dirty="0" smtClean="0">
                          <a:latin typeface="+mn-ea"/>
                          <a:ea typeface="+mn-ea"/>
                        </a:rPr>
                        <a:t>改作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800" b="0" baseline="0" dirty="0" smtClean="0">
                          <a:latin typeface="+mn-ea"/>
                          <a:ea typeface="+mn-ea"/>
                        </a:rPr>
                        <a:t> 盧信銘</a:t>
                      </a:r>
                      <a:endParaRPr lang="en-US" altLang="zh-TW" sz="8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  <a:hlinkClick r:id="rId4"/>
                        </a:rPr>
                        <a:t>http://greenteapress.com/wp/</a:t>
                      </a:r>
                      <a:endParaRPr lang="en-US" altLang="zh-TW" sz="8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2017/8/24</a:t>
                      </a:r>
                      <a:r>
                        <a:rPr lang="zh-TW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visited</a:t>
                      </a:r>
                      <a:endParaRPr lang="zh-TW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4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WordPress, 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Green Tea Press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Allen B. Downey,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Think Python 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example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from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Section 11.2,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P</a:t>
                      </a:r>
                      <a:r>
                        <a:rPr lang="en-US" altLang="zh-TW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105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/>
                        </a:rPr>
                        <a:t>CC BY-NC 3.0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2012/8/3</a:t>
                      </a: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  <a:hlinkClick r:id="rId4"/>
                        </a:rPr>
                        <a:t>http://greenteapress.com/wp/</a:t>
                      </a:r>
                      <a:endParaRPr lang="en-US" altLang="zh-TW" sz="8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2017/8/24</a:t>
                      </a:r>
                      <a:r>
                        <a:rPr lang="zh-TW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visited</a:t>
                      </a:r>
                      <a:endParaRPr lang="zh-TW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880" y="1981965"/>
            <a:ext cx="708164" cy="400542"/>
          </a:xfrm>
          <a:prstGeom prst="rect">
            <a:avLst/>
          </a:prstGeom>
        </p:spPr>
      </p:pic>
      <p:pic>
        <p:nvPicPr>
          <p:cNvPr id="15" name="圖片 14">
            <a:hlinkClick r:id="rId3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40" y="2022468"/>
            <a:ext cx="771701" cy="27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074" y="2583010"/>
            <a:ext cx="808970" cy="46426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880" y="3300106"/>
            <a:ext cx="658997" cy="35127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369" y="3884090"/>
            <a:ext cx="725675" cy="32450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231" y="4488201"/>
            <a:ext cx="714454" cy="356681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262" y="5006582"/>
            <a:ext cx="720615" cy="466008"/>
          </a:xfrm>
          <a:prstGeom prst="rect">
            <a:avLst/>
          </a:prstGeom>
        </p:spPr>
      </p:pic>
      <p:pic>
        <p:nvPicPr>
          <p:cNvPr id="19" name="圖片 18">
            <a:hlinkClick r:id="rId5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40" y="2666144"/>
            <a:ext cx="771701" cy="270000"/>
          </a:xfrm>
          <a:prstGeom prst="rect">
            <a:avLst/>
          </a:prstGeom>
        </p:spPr>
      </p:pic>
      <p:pic>
        <p:nvPicPr>
          <p:cNvPr id="20" name="圖片 19">
            <a:hlinkClick r:id="rId5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40" y="3309820"/>
            <a:ext cx="771701" cy="270000"/>
          </a:xfrm>
          <a:prstGeom prst="rect">
            <a:avLst/>
          </a:prstGeom>
        </p:spPr>
      </p:pic>
      <p:pic>
        <p:nvPicPr>
          <p:cNvPr id="29" name="圖片 28">
            <a:hlinkClick r:id="rId5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40" y="3911341"/>
            <a:ext cx="771701" cy="270000"/>
          </a:xfrm>
          <a:prstGeom prst="rect">
            <a:avLst/>
          </a:prstGeom>
        </p:spPr>
      </p:pic>
      <p:pic>
        <p:nvPicPr>
          <p:cNvPr id="30" name="圖片 29">
            <a:hlinkClick r:id="rId5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39" y="4517831"/>
            <a:ext cx="771701" cy="270000"/>
          </a:xfrm>
          <a:prstGeom prst="rect">
            <a:avLst/>
          </a:prstGeom>
        </p:spPr>
      </p:pic>
      <p:pic>
        <p:nvPicPr>
          <p:cNvPr id="31" name="圖片 30">
            <a:hlinkClick r:id="rId5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38" y="5166475"/>
            <a:ext cx="771701" cy="270000"/>
          </a:xfrm>
          <a:prstGeom prst="rect">
            <a:avLst/>
          </a:prstGeom>
        </p:spPr>
      </p:pic>
      <p:sp>
        <p:nvSpPr>
          <p:cNvPr id="21" name="Shape 597"/>
          <p:cNvSpPr txBox="1">
            <a:spLocks/>
          </p:cNvSpPr>
          <p:nvPr/>
        </p:nvSpPr>
        <p:spPr>
          <a:xfrm>
            <a:off x="650192" y="748599"/>
            <a:ext cx="7831168" cy="639447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ct val="25000"/>
            </a:pPr>
            <a:r>
              <a:rPr lang="zh-TW" altLang="en-US" sz="3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</p:spTree>
    <p:extLst>
      <p:ext uri="{BB962C8B-B14F-4D97-AF65-F5344CB8AC3E}">
        <p14:creationId xmlns:p14="http://schemas.microsoft.com/office/powerpoint/2010/main" val="29843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81445"/>
              </p:ext>
            </p:extLst>
          </p:nvPr>
        </p:nvGraphicFramePr>
        <p:xfrm>
          <a:off x="347085" y="1615418"/>
          <a:ext cx="8437383" cy="39738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1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WordPress, 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/>
                        </a:rPr>
                        <a:t>Green Tea Press</a:t>
                      </a:r>
                      <a:r>
                        <a:rPr lang="en-US" altLang="zh-TW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Allen B. Downey,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Think Python 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example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from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Section 11.2,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 P</a:t>
                      </a:r>
                      <a:r>
                        <a:rPr lang="en-US" altLang="zh-TW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105</a:t>
                      </a:r>
                      <a:r>
                        <a:rPr lang="en-US" altLang="zh-TW" sz="8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CC BY-NC 3.0</a:t>
                      </a:r>
                      <a:r>
                        <a:rPr lang="en-US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2012/8/3</a:t>
                      </a: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  <a:hlinkClick r:id="rId3"/>
                        </a:rPr>
                        <a:t>http://greenteapress.com/wp/</a:t>
                      </a:r>
                      <a:endParaRPr lang="en-US" altLang="zh-TW" sz="8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2017/8/24</a:t>
                      </a:r>
                      <a:r>
                        <a:rPr lang="zh-TW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800" b="0" dirty="0" smtClean="0">
                          <a:latin typeface="+mn-ea"/>
                          <a:ea typeface="+mn-ea"/>
                        </a:rPr>
                        <a:t>visited</a:t>
                      </a:r>
                      <a:endParaRPr lang="zh-TW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536"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06"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446"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SzPct val="25000"/>
                      </a:pPr>
                      <a:endParaRPr lang="zh-TW" altLang="en-US" sz="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55" y="1933384"/>
            <a:ext cx="728705" cy="383767"/>
          </a:xfrm>
          <a:prstGeom prst="rect">
            <a:avLst/>
          </a:prstGeom>
        </p:spPr>
      </p:pic>
      <p:pic>
        <p:nvPicPr>
          <p:cNvPr id="9" name="圖片 8">
            <a:hlinkClick r:id="rId4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79" y="1990267"/>
            <a:ext cx="771701" cy="270000"/>
          </a:xfrm>
          <a:prstGeom prst="rect">
            <a:avLst/>
          </a:prstGeom>
        </p:spPr>
      </p:pic>
      <p:sp>
        <p:nvSpPr>
          <p:cNvPr id="11" name="Shape 597"/>
          <p:cNvSpPr txBox="1">
            <a:spLocks/>
          </p:cNvSpPr>
          <p:nvPr/>
        </p:nvSpPr>
        <p:spPr>
          <a:xfrm>
            <a:off x="650192" y="748599"/>
            <a:ext cx="7831168" cy="639447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ct val="25000"/>
            </a:pPr>
            <a:r>
              <a:rPr lang="zh-TW" altLang="en-US" sz="3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</p:spTree>
    <p:extLst>
      <p:ext uri="{BB962C8B-B14F-4D97-AF65-F5344CB8AC3E}">
        <p14:creationId xmlns:p14="http://schemas.microsoft.com/office/powerpoint/2010/main" val="4445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Tuples are immutable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(11, 22, 33)</a:t>
            </a:r>
          </a:p>
          <a:p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saved =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(44,)</a:t>
            </a:r>
          </a:p>
          <a:p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(11, 22, 33, 44)</a:t>
            </a:r>
          </a:p>
          <a:p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saved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(11, 22, 33)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6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Things that do not work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2343150"/>
            <a:ext cx="6216254" cy="3086100"/>
          </a:xfrm>
        </p:spPr>
        <p:txBody>
          <a:bodyPr/>
          <a:lstStyle/>
          <a:p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55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Traceback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(most recent call last):Z</a:t>
            </a:r>
            <a:b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 only concatenate tuple (not "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to tuple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Be aware of this ….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7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Sorting tuples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(33, 22, 11)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atuple.sort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Traceback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(most recent call last):</a:t>
            </a:r>
            <a:b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AttributeError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'tuple' object has no attribute 'sort'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sorted(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[11, 22, 33]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936307" y="4123050"/>
            <a:ext cx="2848024" cy="461665"/>
          </a:xfrm>
          <a:prstGeom prst="rect">
            <a:avLst/>
          </a:prstGeom>
          <a:solidFill>
            <a:srgbClr val="FF0000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 b="1" dirty="0"/>
              <a:t>Tuples are immutable!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927940" y="4800601"/>
            <a:ext cx="2933816" cy="461665"/>
          </a:xfrm>
          <a:prstGeom prst="rect">
            <a:avLst/>
          </a:prstGeom>
          <a:solidFill>
            <a:schemeClr val="accent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 b="1"/>
              <a:t>sorted( )  returns a list!</a:t>
            </a:r>
          </a:p>
        </p:txBody>
      </p:sp>
      <p:sp>
        <p:nvSpPr>
          <p:cNvPr id="9" name="Rectangle 8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8</a:t>
            </a:fld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Tuple and List Share Similar Operations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(11, 22, 33)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44 in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atuple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658864" y="5438001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9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luclass1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luclass1" id="{5BECFD39-52FE-4A06-B3F4-9922BAC099B8}" vid="{F5FE96B2-3D30-487C-A721-53A5FB505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theme_luclass1</Template>
  <TotalTime>8731</TotalTime>
  <Words>3463</Words>
  <Application>Microsoft Office PowerPoint</Application>
  <PresentationFormat>如螢幕大小 (4:3)</PresentationFormat>
  <Paragraphs>711</Paragraphs>
  <Slides>52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5" baseType="lpstr">
      <vt:lpstr>細明體</vt:lpstr>
      <vt:lpstr>微軟正黑體</vt:lpstr>
      <vt:lpstr>新細明體</vt:lpstr>
      <vt:lpstr>標楷體</vt:lpstr>
      <vt:lpstr>Arial</vt:lpstr>
      <vt:lpstr>Arial Narrow</vt:lpstr>
      <vt:lpstr>Calibri</vt:lpstr>
      <vt:lpstr>Consolas</vt:lpstr>
      <vt:lpstr>Courier New</vt:lpstr>
      <vt:lpstr>Times New Roman</vt:lpstr>
      <vt:lpstr>Wingdings</vt:lpstr>
      <vt:lpstr>Wingdings 2</vt:lpstr>
      <vt:lpstr>theme_luclass1</vt:lpstr>
      <vt:lpstr>Programming for Business Computing 商管程式設計</vt:lpstr>
      <vt:lpstr>Data Structures in Python</vt:lpstr>
      <vt:lpstr>Tuples</vt:lpstr>
      <vt:lpstr>Tuples</vt:lpstr>
      <vt:lpstr>Why?</vt:lpstr>
      <vt:lpstr>Tuples are immutable</vt:lpstr>
      <vt:lpstr>Things that do not work</vt:lpstr>
      <vt:lpstr>Sorting tuples</vt:lpstr>
      <vt:lpstr>Tuple and List Share Similar Operations</vt:lpstr>
      <vt:lpstr>Converting Lists into Tuples</vt:lpstr>
      <vt:lpstr>Example: Taiwan ID Checksum</vt:lpstr>
      <vt:lpstr>PowerPoint 簡報</vt:lpstr>
      <vt:lpstr>Zipping two Variables </vt:lpstr>
      <vt:lpstr>New Version Using “zip()”</vt:lpstr>
      <vt:lpstr>The Lambda Operator</vt:lpstr>
      <vt:lpstr>The Map Operator</vt:lpstr>
      <vt:lpstr>Checksum Using Map and Lambda</vt:lpstr>
      <vt:lpstr>Dictionary</vt:lpstr>
      <vt:lpstr>The dictionary data structure</vt:lpstr>
      <vt:lpstr>Creating a Dictionary</vt:lpstr>
      <vt:lpstr>Creating a dictionary</vt:lpstr>
      <vt:lpstr>Dictionary indexing</vt:lpstr>
      <vt:lpstr>Dictionary indexing</vt:lpstr>
      <vt:lpstr>The in operator</vt:lpstr>
      <vt:lpstr>Keys and values</vt:lpstr>
      <vt:lpstr>Keys and values</vt:lpstr>
      <vt:lpstr>Example:</vt:lpstr>
      <vt:lpstr>Example:</vt:lpstr>
      <vt:lpstr>Example:</vt:lpstr>
      <vt:lpstr>Sorting the keys</vt:lpstr>
      <vt:lpstr>Using lists as values</vt:lpstr>
      <vt:lpstr>Inverting the Mapping: Example</vt:lpstr>
      <vt:lpstr>Sets</vt:lpstr>
      <vt:lpstr>Sets</vt:lpstr>
      <vt:lpstr>Sets are Immutable</vt:lpstr>
      <vt:lpstr>Sets have no Order</vt:lpstr>
      <vt:lpstr>Sets do not Support Indexing</vt:lpstr>
      <vt:lpstr>Examples</vt:lpstr>
      <vt:lpstr>Boolean Operations on sets </vt:lpstr>
      <vt:lpstr>Boolean Operations on sets </vt:lpstr>
      <vt:lpstr>datetime</vt:lpstr>
      <vt:lpstr>Handling Date and Time in Python</vt:lpstr>
      <vt:lpstr>The datetime Object</vt:lpstr>
      <vt:lpstr>Getting Dat-of-Week, and Today’s Date</vt:lpstr>
      <vt:lpstr>Getting the Value of Each Slot</vt:lpstr>
      <vt:lpstr>Difference of Datetime</vt:lpstr>
      <vt:lpstr>Time Shifting by timedelta</vt:lpstr>
      <vt:lpstr>Datetime String</vt:lpstr>
      <vt:lpstr>Datetime String</vt:lpstr>
      <vt:lpstr>Thank You!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沉浸在資料中 Immerse: The First Step</dc:title>
  <dc:creator>Hsinmin Lu</dc:creator>
  <cp:lastModifiedBy>user</cp:lastModifiedBy>
  <cp:revision>783</cp:revision>
  <dcterms:created xsi:type="dcterms:W3CDTF">2016-03-09T08:57:12Z</dcterms:created>
  <dcterms:modified xsi:type="dcterms:W3CDTF">2019-09-06T02:01:56Z</dcterms:modified>
</cp:coreProperties>
</file>